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8"/>
  </p:notesMasterIdLst>
  <p:handoutMasterIdLst>
    <p:handoutMasterId r:id="rId49"/>
  </p:handoutMasterIdLst>
  <p:sldIdLst>
    <p:sldId id="256" r:id="rId5"/>
    <p:sldId id="305" r:id="rId6"/>
    <p:sldId id="281" r:id="rId7"/>
    <p:sldId id="287" r:id="rId8"/>
    <p:sldId id="306" r:id="rId9"/>
    <p:sldId id="307" r:id="rId10"/>
    <p:sldId id="308" r:id="rId11"/>
    <p:sldId id="309" r:id="rId12"/>
    <p:sldId id="310" r:id="rId13"/>
    <p:sldId id="313" r:id="rId14"/>
    <p:sldId id="311" r:id="rId15"/>
    <p:sldId id="314" r:id="rId16"/>
    <p:sldId id="315" r:id="rId17"/>
    <p:sldId id="321" r:id="rId18"/>
    <p:sldId id="322" r:id="rId19"/>
    <p:sldId id="323" r:id="rId20"/>
    <p:sldId id="324" r:id="rId21"/>
    <p:sldId id="325" r:id="rId22"/>
    <p:sldId id="326" r:id="rId23"/>
    <p:sldId id="327" r:id="rId24"/>
    <p:sldId id="328" r:id="rId25"/>
    <p:sldId id="329" r:id="rId26"/>
    <p:sldId id="339" r:id="rId27"/>
    <p:sldId id="340" r:id="rId28"/>
    <p:sldId id="341" r:id="rId29"/>
    <p:sldId id="342" r:id="rId30"/>
    <p:sldId id="330" r:id="rId31"/>
    <p:sldId id="331" r:id="rId32"/>
    <p:sldId id="332" r:id="rId33"/>
    <p:sldId id="333" r:id="rId34"/>
    <p:sldId id="334" r:id="rId35"/>
    <p:sldId id="343" r:id="rId36"/>
    <p:sldId id="344" r:id="rId37"/>
    <p:sldId id="345" r:id="rId38"/>
    <p:sldId id="335" r:id="rId39"/>
    <p:sldId id="336" r:id="rId40"/>
    <p:sldId id="346" r:id="rId41"/>
    <p:sldId id="347" r:id="rId42"/>
    <p:sldId id="351" r:id="rId43"/>
    <p:sldId id="352" r:id="rId44"/>
    <p:sldId id="349" r:id="rId45"/>
    <p:sldId id="350" r:id="rId46"/>
    <p:sldId id="30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1606"/>
    <a:srgbClr val="FF9933"/>
    <a:srgbClr val="FFCC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203" autoAdjust="0"/>
  </p:normalViewPr>
  <p:slideViewPr>
    <p:cSldViewPr snapToGrid="0">
      <p:cViewPr varScale="1">
        <p:scale>
          <a:sx n="91" d="100"/>
          <a:sy n="91" d="100"/>
        </p:scale>
        <p:origin x="1296" y="78"/>
      </p:cViewPr>
      <p:guideLst>
        <p:guide orient="horz" pos="2160"/>
        <p:guide pos="3840"/>
      </p:guideLst>
    </p:cSldViewPr>
  </p:slideViewPr>
  <p:outlineViewPr>
    <p:cViewPr>
      <p:scale>
        <a:sx n="33" d="100"/>
        <a:sy n="33" d="100"/>
      </p:scale>
      <p:origin x="0" y="-586"/>
    </p:cViewPr>
  </p:outlineViewPr>
  <p:notesTextViewPr>
    <p:cViewPr>
      <p:scale>
        <a:sx n="1" d="1"/>
        <a:sy n="1" d="1"/>
      </p:scale>
      <p:origin x="0" y="0"/>
    </p:cViewPr>
  </p:notesTextViewPr>
  <p:sorterViewPr>
    <p:cViewPr>
      <p:scale>
        <a:sx n="100" d="100"/>
        <a:sy n="100" d="100"/>
      </p:scale>
      <p:origin x="0" y="-485"/>
    </p:cViewPr>
  </p:sorter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7/11/2024</a:t>
            </a:fld>
            <a:endParaRPr lang="en-US"/>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2</a:t>
            </a:fld>
            <a:endParaRPr lang="en-US"/>
          </a:p>
        </p:txBody>
      </p:sp>
    </p:spTree>
    <p:extLst>
      <p:ext uri="{BB962C8B-B14F-4D97-AF65-F5344CB8AC3E}">
        <p14:creationId xmlns:p14="http://schemas.microsoft.com/office/powerpoint/2010/main" val="2064051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 trong gia đình: Mối quan hệ tương hỗ trong một gia đình hạnh phúc là gì?</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11</a:t>
            </a:fld>
            <a:endParaRPr lang="en-US"/>
          </a:p>
        </p:txBody>
      </p:sp>
    </p:spTree>
    <p:extLst>
      <p:ext uri="{BB962C8B-B14F-4D97-AF65-F5344CB8AC3E}">
        <p14:creationId xmlns:p14="http://schemas.microsoft.com/office/powerpoint/2010/main" val="196501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Thể hiện lên bản đồ qua các chú dẫn</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12</a:t>
            </a:fld>
            <a:endParaRPr lang="en-US"/>
          </a:p>
        </p:txBody>
      </p:sp>
    </p:spTree>
    <p:extLst>
      <p:ext uri="{BB962C8B-B14F-4D97-AF65-F5344CB8AC3E}">
        <p14:creationId xmlns:p14="http://schemas.microsoft.com/office/powerpoint/2010/main" val="393365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13</a:t>
            </a:fld>
            <a:endParaRPr lang="en-US"/>
          </a:p>
        </p:txBody>
      </p:sp>
    </p:spTree>
    <p:extLst>
      <p:ext uri="{BB962C8B-B14F-4D97-AF65-F5344CB8AC3E}">
        <p14:creationId xmlns:p14="http://schemas.microsoft.com/office/powerpoint/2010/main" val="544582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14</a:t>
            </a:fld>
            <a:endParaRPr lang="en-US"/>
          </a:p>
        </p:txBody>
      </p:sp>
    </p:spTree>
    <p:extLst>
      <p:ext uri="{BB962C8B-B14F-4D97-AF65-F5344CB8AC3E}">
        <p14:creationId xmlns:p14="http://schemas.microsoft.com/office/powerpoint/2010/main" val="3883385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thể dùng 1 trong 3 phương pháp sau:</a:t>
            </a:r>
          </a:p>
          <a:p>
            <a:r>
              <a:rPr lang="en-US"/>
              <a:t>Tiết này chỉ liệt kê thôi, không tiết lộ chi tiết. Nhiều khi phải giữ bí mật.</a:t>
            </a:r>
          </a:p>
        </p:txBody>
      </p:sp>
      <p:sp>
        <p:nvSpPr>
          <p:cNvPr id="4" name="Slide Number Placeholder 3"/>
          <p:cNvSpPr>
            <a:spLocks noGrp="1"/>
          </p:cNvSpPr>
          <p:nvPr>
            <p:ph type="sldNum" sz="quarter" idx="5"/>
          </p:nvPr>
        </p:nvSpPr>
        <p:spPr/>
        <p:txBody>
          <a:bodyPr/>
          <a:lstStyle/>
          <a:p>
            <a:fld id="{47769C21-FF48-4BAC-88E9-1290DC654EBC}" type="slidenum">
              <a:rPr lang="en-US" smtClean="0"/>
              <a:t>15</a:t>
            </a:fld>
            <a:endParaRPr lang="en-US"/>
          </a:p>
        </p:txBody>
      </p:sp>
    </p:spTree>
    <p:extLst>
      <p:ext uri="{BB962C8B-B14F-4D97-AF65-F5344CB8AC3E}">
        <p14:creationId xmlns:p14="http://schemas.microsoft.com/office/powerpoint/2010/main" val="4252473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70C0"/>
                </a:solidFill>
                <a:latin typeface="Times New Roman" panose="02020603050405020304" pitchFamily="18" charset="0"/>
                <a:cs typeface="Times New Roman" panose="02020603050405020304" pitchFamily="18" charset="0"/>
              </a:rPr>
              <a:t>Nguyên lý cơ bản các </a:t>
            </a:r>
            <a:r>
              <a:rPr lang="vi-VN" sz="1200">
                <a:solidFill>
                  <a:srgbClr val="0070C0"/>
                </a:solidFill>
                <a:latin typeface="Times New Roman" panose="02020603050405020304" pitchFamily="18" charset="0"/>
                <a:cs typeface="Times New Roman" panose="02020603050405020304" pitchFamily="18" charset="0"/>
              </a:rPr>
              <a:t>phương pháp đo ảnh là ghi lại hình ảnh của đối tượng đo trên vật liệu ảnh (ảnh tương tự) hoặc ghi lại trên băng từ (ảnh số) và dựng lại mô hình lập thể của đối tượng đo và tiến hành đo vẽ trên các mô hình đó, biểu diễn các đối tượng đo theo nội dung của bản đồ. Quá trình này có thể thực hiện bằng một trong các phương pháp ở trên. </a:t>
            </a:r>
            <a:endParaRPr lang="en-US" sz="1200">
              <a:solidFill>
                <a:srgbClr val="0070C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16</a:t>
            </a:fld>
            <a:endParaRPr lang="en-US"/>
          </a:p>
        </p:txBody>
      </p:sp>
    </p:spTree>
    <p:extLst>
      <p:ext uri="{BB962C8B-B14F-4D97-AF65-F5344CB8AC3E}">
        <p14:creationId xmlns:p14="http://schemas.microsoft.com/office/powerpoint/2010/main" val="237607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 cả lớp tập trung nhìn ảnh, Hỏi xem có ai nhìn thấy 4 người không.</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17</a:t>
            </a:fld>
            <a:endParaRPr lang="en-US"/>
          </a:p>
        </p:txBody>
      </p:sp>
    </p:spTree>
    <p:extLst>
      <p:ext uri="{BB962C8B-B14F-4D97-AF65-F5344CB8AC3E}">
        <p14:creationId xmlns:p14="http://schemas.microsoft.com/office/powerpoint/2010/main" val="1757623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 K</a:t>
            </a:r>
            <a:r>
              <a:rPr lang="vi-VN" sz="1800">
                <a:effectLst/>
                <a:latin typeface="Times New Roman" panose="02020603050405020304" pitchFamily="18" charset="0"/>
                <a:ea typeface="Calibri" panose="020F0502020204030204" pitchFamily="34" charset="0"/>
              </a:rPr>
              <a:t>ỹ thuật giải tích (analytical photogrammetry) là phương pháp sử dụng các mô hình toán học để xử lý và phân tích các bức ảnh chụp từ máy bay, vệ tinh hoặc các nguồn khác nhằm thu thập thông tin không gian và đo lường các đối tượng trên bề mặt Trái đất. </a:t>
            </a:r>
            <a:endParaRPr lang="en-US" sz="1800">
              <a:effectLst/>
              <a:latin typeface="Times New Roman" panose="02020603050405020304" pitchFamily="18" charset="0"/>
              <a:ea typeface="Calibri" panose="020F0502020204030204" pitchFamily="34" charset="0"/>
            </a:endParaRPr>
          </a:p>
          <a:p>
            <a:endParaRPr lang="en-US" sz="1800">
              <a:effectLst/>
              <a:latin typeface="Times New Roman" panose="02020603050405020304" pitchFamily="18" charset="0"/>
              <a:ea typeface="Calibri" panose="020F0502020204030204" pitchFamily="34" charset="0"/>
            </a:endParaRPr>
          </a:p>
          <a:p>
            <a:r>
              <a:rPr lang="en-US" sz="1800">
                <a:effectLst/>
                <a:latin typeface="Times New Roman" panose="02020603050405020304" pitchFamily="18" charset="0"/>
                <a:ea typeface="Calibri" panose="020F0502020204030204" pitchFamily="34" charset="0"/>
              </a:rPr>
              <a:t>Đồ giải: </a:t>
            </a:r>
            <a:r>
              <a:rPr lang="vi-VN" sz="1800">
                <a:effectLst/>
                <a:latin typeface="Times New Roman" panose="02020603050405020304" pitchFamily="18" charset="0"/>
                <a:ea typeface="Calibri" panose="020F0502020204030204" pitchFamily="34" charset="0"/>
              </a:rPr>
              <a:t>Đây là phương pháp biểu thị giá trị tương đối, các chỉ tiêu trung bình của một hiện tượng nào đó trong giới hạn mỗi đơn vị lãnh thổ hoặc các đơn vị hành chính. Đó là mật độ dân số (số người nói chung trên 1 km2, tổng số dân trên tổng diện tích), mật độ lao động (tổng số lao động trên tổng diện tích canh tác)… Phương pháp Cartogram cũng như phương pháp Cartodiagram đều dùng các số liệu thống kê và là phương pháp phản ánh trực quan các số liệu đó. Vì vậy có khi còn được gọi là phương pháp thống kê và chủ yếu được dùng để phản ánh các hiện tượng trên bản đồ kinh tế – xã hội.</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18</a:t>
            </a:fld>
            <a:endParaRPr lang="en-US"/>
          </a:p>
        </p:txBody>
      </p:sp>
    </p:spTree>
    <p:extLst>
      <p:ext uri="{BB962C8B-B14F-4D97-AF65-F5344CB8AC3E}">
        <p14:creationId xmlns:p14="http://schemas.microsoft.com/office/powerpoint/2010/main" val="334475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Tăng dày điểm khống chế: - Điểm khống chế mặt đất (</a:t>
            </a:r>
            <a:r>
              <a:rPr lang="vi-VN"/>
              <a:t>Các điểm này được xác định và đo đạc trực tiếp trên thực địa bằng các công cụ đo đạc chính xác như máy toàn đạc, GPS hoặc GNSS.</a:t>
            </a:r>
            <a:r>
              <a:rPr lang="en-US"/>
              <a:t>_</a:t>
            </a:r>
          </a:p>
          <a:p>
            <a:r>
              <a:rPr lang="en-US"/>
              <a:t> – Điểm khống chế trên ảnh: </a:t>
            </a:r>
            <a:r>
              <a:rPr lang="vi-VN"/>
              <a:t>Các điểm này được chọn trên các bức ảnh và liên kết với các điểm khống chế mặt đất.</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19</a:t>
            </a:fld>
            <a:endParaRPr lang="en-US"/>
          </a:p>
        </p:txBody>
      </p:sp>
    </p:spTree>
    <p:extLst>
      <p:ext uri="{BB962C8B-B14F-4D97-AF65-F5344CB8AC3E}">
        <p14:creationId xmlns:p14="http://schemas.microsoft.com/office/powerpoint/2010/main" val="3727111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80"/>
                </a:solidFill>
                <a:effectLst/>
                <a:latin typeface="Times New Roman" panose="02020603050405020304" pitchFamily="18" charset="0"/>
                <a:ea typeface="Times New Roman" panose="02020603050405020304" pitchFamily="18" charset="0"/>
              </a:rPr>
              <a:t>Với những phương pháp đo gián tiếp trên ảnh của đối tượng đo, phương pháp đo ảnh có những đặc điểm sau đây: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rgbClr val="000080"/>
              </a:solidFill>
              <a:effectLst/>
              <a:latin typeface="Times New Roman" panose="02020603050405020304" pitchFamily="18" charset="0"/>
              <a:ea typeface="Times New Roman" panose="02020603050405020304" pitchFamily="18" charset="0"/>
            </a:endParaRPr>
          </a:p>
          <a:p>
            <a:pPr indent="457200" algn="just">
              <a:lnSpc>
                <a:spcPct val="150000"/>
              </a:lnSpc>
              <a:spcAft>
                <a:spcPts val="600"/>
              </a:spcAft>
            </a:pPr>
            <a:r>
              <a:rPr lang="vi-VN" sz="1800" kern="100">
                <a:solidFill>
                  <a:srgbClr val="000080"/>
                </a:solidFill>
                <a:effectLst/>
                <a:latin typeface="Times New Roman" panose="02020603050405020304" pitchFamily="18" charset="0"/>
                <a:ea typeface="Times New Roman" panose="02020603050405020304" pitchFamily="18" charset="0"/>
              </a:rPr>
              <a:t>- Đo mà không nhất thiết phải tiếp xúc hoặc đến gần chúng, miền các đối tượng này có thể chụp ảnh được. </a:t>
            </a:r>
            <a:r>
              <a:rPr lang="vi-VN" sz="1800" kern="100">
                <a:solidFill>
                  <a:srgbClr val="00008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vi-VN" sz="1800" kern="100">
                <a:solidFill>
                  <a:srgbClr val="000080"/>
                </a:solidFill>
                <a:effectLst/>
                <a:latin typeface="Times New Roman" panose="02020603050405020304" pitchFamily="18" charset="0"/>
                <a:ea typeface="Times New Roman" panose="02020603050405020304" pitchFamily="18" charset="0"/>
              </a:rPr>
              <a:t> Ví dụ: Chỉ cần đứng một chổ có thể bay chụp một khu vực.</a:t>
            </a:r>
            <a:endParaRPr lang="en-US" sz="1800" kern="100">
              <a:solidFill>
                <a:srgbClr val="000080"/>
              </a:solidFill>
              <a:effectLst/>
              <a:latin typeface="Times New Roman" panose="02020603050405020304" pitchFamily="18" charset="0"/>
              <a:ea typeface="Times New Roman" panose="02020603050405020304" pitchFamily="18" charset="0"/>
            </a:endParaRPr>
          </a:p>
          <a:p>
            <a:pPr indent="457200" algn="just">
              <a:lnSpc>
                <a:spcPct val="150000"/>
              </a:lnSpc>
              <a:spcAft>
                <a:spcPts val="600"/>
              </a:spcAft>
            </a:pPr>
            <a:r>
              <a:rPr lang="vi-VN" sz="1800" kern="100">
                <a:solidFill>
                  <a:srgbClr val="000080"/>
                </a:solidFill>
                <a:effectLst/>
                <a:latin typeface="Times New Roman" panose="02020603050405020304" pitchFamily="18" charset="0"/>
                <a:ea typeface="Times New Roman" panose="02020603050405020304" pitchFamily="18" charset="0"/>
              </a:rPr>
              <a:t>- Tư liệu đo đạc được thu thập trong thời gian ngắn </a:t>
            </a:r>
            <a:r>
              <a:rPr lang="vi-VN" sz="1800" kern="100">
                <a:solidFill>
                  <a:srgbClr val="00008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vi-VN" sz="1800" kern="100">
                <a:solidFill>
                  <a:srgbClr val="000080"/>
                </a:solidFill>
                <a:effectLst/>
                <a:latin typeface="Times New Roman" panose="02020603050405020304" pitchFamily="18" charset="0"/>
                <a:ea typeface="Times New Roman" panose="02020603050405020304" pitchFamily="18" charset="0"/>
              </a:rPr>
              <a:t> Giảm nhẹ công tác đo ngoài trời, tiết kiệm thời gian, công sức.</a:t>
            </a:r>
            <a:endParaRPr lang="en-US" sz="1800" kern="100">
              <a:solidFill>
                <a:srgbClr val="000080"/>
              </a:solidFill>
              <a:effectLst/>
              <a:latin typeface="Times New Roman" panose="02020603050405020304" pitchFamily="18" charset="0"/>
              <a:ea typeface="Times New Roman" panose="02020603050405020304" pitchFamily="18" charset="0"/>
            </a:endParaRPr>
          </a:p>
          <a:p>
            <a:pPr indent="457200" algn="just">
              <a:lnSpc>
                <a:spcPct val="150000"/>
              </a:lnSpc>
              <a:spcAft>
                <a:spcPts val="600"/>
              </a:spcAft>
            </a:pPr>
            <a:r>
              <a:rPr lang="vi-VN" sz="1800" kern="100">
                <a:solidFill>
                  <a:srgbClr val="000080"/>
                </a:solidFill>
                <a:effectLst/>
                <a:latin typeface="Times New Roman" panose="02020603050405020304" pitchFamily="18" charset="0"/>
                <a:ea typeface="Times New Roman" panose="02020603050405020304" pitchFamily="18" charset="0"/>
              </a:rPr>
              <a:t>- Có thể tiếp cận diện tích đo rộng trong một thời điểm.</a:t>
            </a:r>
            <a:endParaRPr lang="en-US" sz="1800" kern="100">
              <a:solidFill>
                <a:srgbClr val="000080"/>
              </a:solidFill>
              <a:effectLst/>
              <a:latin typeface="Times New Roman" panose="02020603050405020304" pitchFamily="18" charset="0"/>
              <a:ea typeface="Times New Roman" panose="02020603050405020304" pitchFamily="18" charset="0"/>
            </a:endParaRPr>
          </a:p>
          <a:p>
            <a:pPr indent="457200" algn="just">
              <a:lnSpc>
                <a:spcPct val="150000"/>
              </a:lnSpc>
              <a:spcAft>
                <a:spcPts val="600"/>
              </a:spcAft>
            </a:pPr>
            <a:r>
              <a:rPr lang="vi-VN" sz="1800" kern="100">
                <a:solidFill>
                  <a:srgbClr val="000080"/>
                </a:solidFill>
                <a:effectLst/>
                <a:latin typeface="Times New Roman" panose="02020603050405020304" pitchFamily="18" charset="0"/>
                <a:ea typeface="Times New Roman" panose="02020603050405020304" pitchFamily="18" charset="0"/>
              </a:rPr>
              <a:t>- Có thể áp dụng các công nghệ hiện đại để tự động hóa quy trình đo.</a:t>
            </a:r>
            <a:endParaRPr lang="en-US" sz="1800" kern="100">
              <a:solidFill>
                <a:srgbClr val="000080"/>
              </a:solidFill>
              <a:effectLst/>
              <a:latin typeface="Times New Roman" panose="02020603050405020304" pitchFamily="18" charset="0"/>
              <a:ea typeface="Times New Roman" panose="02020603050405020304" pitchFamily="18" charset="0"/>
            </a:endParaRPr>
          </a:p>
          <a:p>
            <a:pPr>
              <a:lnSpc>
                <a:spcPct val="107000"/>
              </a:lnSpc>
              <a:spcAft>
                <a:spcPts val="800"/>
              </a:spcAft>
            </a:pPr>
            <a:br>
              <a:rPr lang="vi-VN" sz="1800" b="1">
                <a:effectLst/>
                <a:latin typeface="Calibri" panose="020F0502020204030204" pitchFamily="34" charset="0"/>
                <a:ea typeface="Calibri" panose="020F0502020204030204" pitchFamily="34" charset="0"/>
                <a:cs typeface="Cordia New" panose="020B0304020202020204" pitchFamily="34" charset="-34"/>
              </a:rPr>
            </a:br>
            <a:r>
              <a:rPr lang="vi-VN" sz="1800" b="1" kern="100">
                <a:effectLst/>
                <a:latin typeface="Times New Roman" panose="02020603050405020304" pitchFamily="18" charset="0"/>
                <a:ea typeface="Times New Roman" panose="02020603050405020304" pitchFamily="18" charset="0"/>
                <a:cs typeface="Cordia New" panose="020B0304020202020204" pitchFamily="34" charset="-34"/>
              </a:rPr>
              <a:t> </a:t>
            </a:r>
            <a:endParaRPr lang="en-US" sz="1800" kern="100">
              <a:effectLst/>
              <a:latin typeface="Calibri" panose="020F0502020204030204" pitchFamily="34" charset="0"/>
              <a:ea typeface="Calibri" panose="020F0502020204030204" pitchFamily="34" charset="0"/>
              <a:cs typeface="Cordia New" panose="020B0304020202020204" pitchFamily="34" charset="-34"/>
            </a:endParaRPr>
          </a:p>
          <a:p>
            <a:pPr indent="254000" algn="just">
              <a:lnSpc>
                <a:spcPct val="150000"/>
              </a:lnSpc>
              <a:spcAft>
                <a:spcPts val="600"/>
              </a:spcAft>
            </a:pPr>
            <a:r>
              <a:rPr lang="vi-VN" sz="1800" b="1" kern="100">
                <a:solidFill>
                  <a:srgbClr val="000080"/>
                </a:solidFill>
                <a:effectLst/>
                <a:latin typeface="Times New Roman" panose="02020603050405020304" pitchFamily="18" charset="0"/>
                <a:ea typeface="Times New Roman" panose="02020603050405020304" pitchFamily="18" charset="0"/>
              </a:rPr>
              <a:t>Nhược điểm:</a:t>
            </a:r>
            <a:endParaRPr lang="en-US" sz="1800" kern="100">
              <a:solidFill>
                <a:srgbClr val="000080"/>
              </a:solidFill>
              <a:effectLst/>
              <a:latin typeface="Times New Roman" panose="02020603050405020304" pitchFamily="18" charset="0"/>
              <a:ea typeface="Times New Roman" panose="02020603050405020304" pitchFamily="18" charset="0"/>
            </a:endParaRPr>
          </a:p>
          <a:p>
            <a:pPr indent="254000" algn="just">
              <a:lnSpc>
                <a:spcPct val="150000"/>
              </a:lnSpc>
              <a:spcAft>
                <a:spcPts val="600"/>
              </a:spcAft>
            </a:pPr>
            <a:r>
              <a:rPr lang="en-US" sz="1800" kern="100">
                <a:solidFill>
                  <a:srgbClr val="000080"/>
                </a:solidFill>
                <a:effectLst/>
                <a:latin typeface="Times New Roman" panose="02020603050405020304" pitchFamily="18" charset="0"/>
                <a:ea typeface="Times New Roman" panose="02020603050405020304" pitchFamily="18" charset="0"/>
              </a:rPr>
              <a:t>	- Trang thiết bị cồng kềnh.</a:t>
            </a:r>
          </a:p>
          <a:p>
            <a:pPr indent="254000" algn="just">
              <a:lnSpc>
                <a:spcPct val="150000"/>
              </a:lnSpc>
              <a:spcAft>
                <a:spcPts val="600"/>
              </a:spcAft>
            </a:pPr>
            <a:r>
              <a:rPr lang="en-US" sz="1800" kern="100">
                <a:solidFill>
                  <a:srgbClr val="000080"/>
                </a:solidFill>
                <a:effectLst/>
                <a:latin typeface="Times New Roman" panose="02020603050405020304" pitchFamily="18" charset="0"/>
                <a:ea typeface="Times New Roman" panose="02020603050405020304" pitchFamily="18" charset="0"/>
              </a:rPr>
              <a:t>	- Đắt tiền</a:t>
            </a:r>
          </a:p>
          <a:p>
            <a:pPr indent="254000" algn="just">
              <a:lnSpc>
                <a:spcPct val="150000"/>
              </a:lnSpc>
              <a:spcAft>
                <a:spcPts val="600"/>
              </a:spcAft>
            </a:pPr>
            <a:r>
              <a:rPr lang="en-US" sz="1800" kern="100">
                <a:solidFill>
                  <a:srgbClr val="000080"/>
                </a:solidFill>
                <a:effectLst/>
                <a:latin typeface="Times New Roman" panose="02020603050405020304" pitchFamily="18" charset="0"/>
                <a:ea typeface="Times New Roman" panose="02020603050405020304" pitchFamily="18" charset="0"/>
              </a:rPr>
              <a:t>	- Người đo phải có kiến thức – kinh nghiệm và trải nghiệm.</a:t>
            </a:r>
          </a:p>
          <a:p>
            <a:pPr indent="254000" algn="just">
              <a:lnSpc>
                <a:spcPct val="150000"/>
              </a:lnSpc>
              <a:spcAft>
                <a:spcPts val="600"/>
              </a:spcAft>
            </a:pPr>
            <a:r>
              <a:rPr lang="en-US" sz="1800" kern="100">
                <a:solidFill>
                  <a:srgbClr val="000080"/>
                </a:solidFill>
                <a:effectLst/>
                <a:latin typeface="Times New Roman" panose="02020603050405020304" pitchFamily="18" charset="0"/>
                <a:ea typeface="Times New Roman" panose="02020603050405020304" pitchFamily="18" charset="0"/>
              </a:rPr>
              <a:t>	- Điều kiện bảo quản trang thiết bị nghiêm ngặt.</a:t>
            </a:r>
          </a:p>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20</a:t>
            </a:fld>
            <a:endParaRPr lang="en-US"/>
          </a:p>
        </p:txBody>
      </p:sp>
    </p:spTree>
    <p:extLst>
      <p:ext uri="{BB962C8B-B14F-4D97-AF65-F5344CB8AC3E}">
        <p14:creationId xmlns:p14="http://schemas.microsoft.com/office/powerpoint/2010/main" val="8059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4EE6E-C0DF-4EB1-8875-16F6BF599544}" type="slidenum">
              <a:rPr lang="en-US" smtClean="0"/>
              <a:t>3</a:t>
            </a:fld>
            <a:endParaRPr lang="en-US"/>
          </a:p>
        </p:txBody>
      </p:sp>
    </p:spTree>
    <p:extLst>
      <p:ext uri="{BB962C8B-B14F-4D97-AF65-F5344CB8AC3E}">
        <p14:creationId xmlns:p14="http://schemas.microsoft.com/office/powerpoint/2010/main" val="3789478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21</a:t>
            </a:fld>
            <a:endParaRPr lang="en-US"/>
          </a:p>
        </p:txBody>
      </p:sp>
    </p:spTree>
    <p:extLst>
      <p:ext uri="{BB962C8B-B14F-4D97-AF65-F5344CB8AC3E}">
        <p14:creationId xmlns:p14="http://schemas.microsoft.com/office/powerpoint/2010/main" val="1172537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Đặc trưng chủ yếu của giai đoạn này là việc thí nghiệm thành công của nhà khoa học người Pháp A.Laussedat (1859) và người Đức A.Meydenbauer (1857) với việc ứng dụng kỹ thuật chụp ảnh mặt đất đơn giản. Trong thời gian đó NADAR đã thực hiện việc chụp ảnh trên không bằng một máy ảnh đơn giản từ một kinh khí cầu. Trong thời gian này phương pháp đo ảnh chưa thoát khỏi quy trình công nghệ của phương pháp giao hội thuận với các hướng được xác định từ các điểm, ảnh trên mặt đất được gọi là phương pháp giao hội ảnh.</a:t>
            </a:r>
            <a:endParaRPr lang="en-US"/>
          </a:p>
          <a:p>
            <a:r>
              <a:rPr lang="en-US"/>
              <a:t>-</a:t>
            </a:r>
          </a:p>
          <a:p>
            <a:r>
              <a:rPr lang="vi-VN"/>
              <a:t>Nhược điểm chủ yếu của phương pháp giao hội ảnh là nhận biết rất khó khăn các điểm ảnh cùng tên trên các tấm ảnh đó được chụp từ 2 tâm chụp khác nhau. Do đó khả năng ứng dụng của phương pháp này vào công tác đo đạc địa hình rất hạn chế.</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22</a:t>
            </a:fld>
            <a:endParaRPr lang="en-US"/>
          </a:p>
        </p:txBody>
      </p:sp>
    </p:spTree>
    <p:extLst>
      <p:ext uri="{BB962C8B-B14F-4D97-AF65-F5344CB8AC3E}">
        <p14:creationId xmlns:p14="http://schemas.microsoft.com/office/powerpoint/2010/main" val="1479923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44500" algn="just">
              <a:lnSpc>
                <a:spcPct val="150000"/>
              </a:lnSpc>
              <a:spcAft>
                <a:spcPts val="600"/>
              </a:spcAft>
            </a:pPr>
            <a:r>
              <a:rPr lang="en-US" sz="1800">
                <a:solidFill>
                  <a:srgbClr val="000080"/>
                </a:solidFill>
                <a:effectLst/>
                <a:latin typeface="Times New Roman" panose="02020603050405020304" pitchFamily="18" charset="0"/>
                <a:ea typeface="Times New Roman" panose="02020603050405020304" pitchFamily="18" charset="0"/>
              </a:rPr>
              <a:t>Đặc trưng cơ bản của giai đoạn này </a:t>
            </a:r>
            <a:r>
              <a:rPr lang="en-US" sz="1800">
                <a:solidFill>
                  <a:srgbClr val="FF0000"/>
                </a:solidFill>
                <a:effectLst/>
                <a:latin typeface="Times New Roman" panose="02020603050405020304" pitchFamily="18" charset="0"/>
                <a:ea typeface="Times New Roman" panose="02020603050405020304" pitchFamily="18" charset="0"/>
              </a:rPr>
              <a:t>là sự hình thành phương pháp đo ảnh lập thể</a:t>
            </a:r>
            <a:r>
              <a:rPr lang="en-US" sz="1800">
                <a:solidFill>
                  <a:srgbClr val="000080"/>
                </a:solidFill>
                <a:effectLst/>
                <a:latin typeface="Times New Roman" panose="02020603050405020304" pitchFamily="18" charset="0"/>
                <a:ea typeface="Times New Roman" panose="02020603050405020304" pitchFamily="18" charset="0"/>
              </a:rPr>
              <a:t> với sự ra đời của máy đo ảnh và </a:t>
            </a:r>
            <a:r>
              <a:rPr lang="en-US" sz="1800">
                <a:solidFill>
                  <a:srgbClr val="FF0000"/>
                </a:solidFill>
                <a:effectLst/>
                <a:latin typeface="Times New Roman" panose="02020603050405020304" pitchFamily="18" charset="0"/>
                <a:ea typeface="Times New Roman" panose="02020603050405020304" pitchFamily="18" charset="0"/>
              </a:rPr>
              <a:t>máy chụp ảnh chuyên dụng</a:t>
            </a:r>
            <a:r>
              <a:rPr lang="en-US" sz="1800">
                <a:solidFill>
                  <a:srgbClr val="000080"/>
                </a:solidFill>
                <a:effectLst/>
                <a:latin typeface="Times New Roman" panose="02020603050405020304" pitchFamily="18" charset="0"/>
                <a:ea typeface="Times New Roman" panose="02020603050405020304" pitchFamily="18" charset="0"/>
              </a:rPr>
              <a:t>. Năm 1901 Carl - Fulfrich (1958 - 1927) nhà khoa học người Đức đã thành công trong việc đưa nguyên lý đo ảnh lập thể vào lĩnh vực đo đạc chụp ảnh. Nhờ đó đã khắc phục được những nhược điểm của phương pháp đo đạc chụp ảnh trong giai đoạn đầu và thúc đẩy được sự phát triển của phương pháp đo ảnh lập thể mặt đất. Nhiều máy đo vẽ toạ độ lập thể được chế tạo.</a:t>
            </a:r>
          </a:p>
        </p:txBody>
      </p:sp>
      <p:sp>
        <p:nvSpPr>
          <p:cNvPr id="4" name="Slide Number Placeholder 3"/>
          <p:cNvSpPr>
            <a:spLocks noGrp="1"/>
          </p:cNvSpPr>
          <p:nvPr>
            <p:ph type="sldNum" sz="quarter" idx="5"/>
          </p:nvPr>
        </p:nvSpPr>
        <p:spPr/>
        <p:txBody>
          <a:bodyPr/>
          <a:lstStyle/>
          <a:p>
            <a:fld id="{47769C21-FF48-4BAC-88E9-1290DC654EBC}" type="slidenum">
              <a:rPr lang="en-US" smtClean="0"/>
              <a:t>23</a:t>
            </a:fld>
            <a:endParaRPr lang="en-US"/>
          </a:p>
        </p:txBody>
      </p:sp>
    </p:spTree>
    <p:extLst>
      <p:ext uri="{BB962C8B-B14F-4D97-AF65-F5344CB8AC3E}">
        <p14:creationId xmlns:p14="http://schemas.microsoft.com/office/powerpoint/2010/main" val="3678937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44500" algn="just">
              <a:lnSpc>
                <a:spcPct val="150000"/>
              </a:lnSpc>
              <a:spcAft>
                <a:spcPts val="600"/>
              </a:spcAft>
            </a:pPr>
            <a:r>
              <a:rPr lang="en-US" sz="1800">
                <a:solidFill>
                  <a:srgbClr val="000080"/>
                </a:solidFill>
                <a:effectLst/>
                <a:latin typeface="Times New Roman" panose="02020603050405020304" pitchFamily="18" charset="0"/>
                <a:ea typeface="Times New Roman" panose="02020603050405020304" pitchFamily="18" charset="0"/>
              </a:rPr>
              <a:t>Đây là giai đoạn hình thành phương pháp đo ảnh hàng không với sự phát triển của kỹ thuật hàng không và sự ra đời của máy chụp ảnh hành không đầu tiên của Messter và máy đo ảnh hàng không đầu tiên của Gasser (1915).</a:t>
            </a:r>
          </a:p>
        </p:txBody>
      </p:sp>
      <p:sp>
        <p:nvSpPr>
          <p:cNvPr id="4" name="Slide Number Placeholder 3"/>
          <p:cNvSpPr>
            <a:spLocks noGrp="1"/>
          </p:cNvSpPr>
          <p:nvPr>
            <p:ph type="sldNum" sz="quarter" idx="5"/>
          </p:nvPr>
        </p:nvSpPr>
        <p:spPr/>
        <p:txBody>
          <a:bodyPr/>
          <a:lstStyle/>
          <a:p>
            <a:fld id="{47769C21-FF48-4BAC-88E9-1290DC654EBC}" type="slidenum">
              <a:rPr lang="en-US" smtClean="0"/>
              <a:t>24</a:t>
            </a:fld>
            <a:endParaRPr lang="en-US"/>
          </a:p>
        </p:txBody>
      </p:sp>
    </p:spTree>
    <p:extLst>
      <p:ext uri="{BB962C8B-B14F-4D97-AF65-F5344CB8AC3E}">
        <p14:creationId xmlns:p14="http://schemas.microsoft.com/office/powerpoint/2010/main" val="642536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44500" algn="just">
              <a:lnSpc>
                <a:spcPct val="150000"/>
              </a:lnSpc>
              <a:spcAft>
                <a:spcPts val="600"/>
              </a:spcAft>
            </a:pPr>
            <a:r>
              <a:rPr lang="en-US" sz="1800">
                <a:solidFill>
                  <a:srgbClr val="000080"/>
                </a:solidFill>
                <a:effectLst/>
                <a:latin typeface="Times New Roman" panose="02020603050405020304" pitchFamily="18" charset="0"/>
                <a:ea typeface="Times New Roman" panose="02020603050405020304" pitchFamily="18" charset="0"/>
              </a:rPr>
              <a:t>Đặc trưng của giai đoạn này là sự phát triển của phương pháp chụp ảnh hàng không cho công tác đo vẽ bản đồ địa hình và hoàn thiện các máy đo vẽ, máy chụp ảnh. Trong giai đoạn này Liên Xô đã thành công trong việc thành lập bản đồ quốc gia tỷ lệ 1:100 000 và bản đồ tỷ lệ 1: 25 000; 1: 50 000 ở những vùng khó khăn.</a:t>
            </a:r>
          </a:p>
        </p:txBody>
      </p:sp>
      <p:sp>
        <p:nvSpPr>
          <p:cNvPr id="4" name="Slide Number Placeholder 3"/>
          <p:cNvSpPr>
            <a:spLocks noGrp="1"/>
          </p:cNvSpPr>
          <p:nvPr>
            <p:ph type="sldNum" sz="quarter" idx="5"/>
          </p:nvPr>
        </p:nvSpPr>
        <p:spPr/>
        <p:txBody>
          <a:bodyPr/>
          <a:lstStyle/>
          <a:p>
            <a:fld id="{47769C21-FF48-4BAC-88E9-1290DC654EBC}" type="slidenum">
              <a:rPr lang="en-US" smtClean="0"/>
              <a:t>25</a:t>
            </a:fld>
            <a:endParaRPr lang="en-US"/>
          </a:p>
        </p:txBody>
      </p:sp>
    </p:spTree>
    <p:extLst>
      <p:ext uri="{BB962C8B-B14F-4D97-AF65-F5344CB8AC3E}">
        <p14:creationId xmlns:p14="http://schemas.microsoft.com/office/powerpoint/2010/main" val="596899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44500" algn="just">
              <a:lnSpc>
                <a:spcPct val="150000"/>
              </a:lnSpc>
              <a:spcAft>
                <a:spcPts val="600"/>
              </a:spcAft>
            </a:pPr>
            <a:r>
              <a:rPr lang="en-US" sz="1800">
                <a:solidFill>
                  <a:srgbClr val="000080"/>
                </a:solidFill>
                <a:effectLst/>
                <a:latin typeface="Times New Roman" panose="02020603050405020304" pitchFamily="18" charset="0"/>
                <a:ea typeface="Times New Roman" panose="02020603050405020304" pitchFamily="18" charset="0"/>
              </a:rPr>
              <a:t>Đặc trưng của giai đoạn này là sự phát triển của phương pháp chụp ảnh hàng không cho công tác đo vẽ bản đồ địa hình và hoàn thiện các máy đo vẽ, máy chụp ảnh. Trong giai đoạn này Liên Xô đã thành công trong việc thành lập bản đồ quốc gia tỷ lệ 1:100 000 và bản đồ tỷ lệ 1: 25 000; 1: 50 000 ở những vùng khó khăn.</a:t>
            </a:r>
          </a:p>
        </p:txBody>
      </p:sp>
      <p:sp>
        <p:nvSpPr>
          <p:cNvPr id="4" name="Slide Number Placeholder 3"/>
          <p:cNvSpPr>
            <a:spLocks noGrp="1"/>
          </p:cNvSpPr>
          <p:nvPr>
            <p:ph type="sldNum" sz="quarter" idx="5"/>
          </p:nvPr>
        </p:nvSpPr>
        <p:spPr/>
        <p:txBody>
          <a:bodyPr/>
          <a:lstStyle/>
          <a:p>
            <a:fld id="{47769C21-FF48-4BAC-88E9-1290DC654EBC}" type="slidenum">
              <a:rPr lang="en-US" smtClean="0"/>
              <a:t>26</a:t>
            </a:fld>
            <a:endParaRPr lang="en-US"/>
          </a:p>
        </p:txBody>
      </p:sp>
    </p:spTree>
    <p:extLst>
      <p:ext uri="{BB962C8B-B14F-4D97-AF65-F5344CB8AC3E}">
        <p14:creationId xmlns:p14="http://schemas.microsoft.com/office/powerpoint/2010/main" val="418400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imes New Roman" panose="02020603050405020304" pitchFamily="18" charset="0"/>
                <a:cs typeface="Times New Roman" panose="02020603050405020304" pitchFamily="18" charset="0"/>
              </a:rPr>
              <a:t>Ảnh vệ tinh KATE-200 của Nga</a:t>
            </a:r>
          </a:p>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27</a:t>
            </a:fld>
            <a:endParaRPr lang="en-US"/>
          </a:p>
        </p:txBody>
      </p:sp>
    </p:spTree>
    <p:extLst>
      <p:ext uri="{BB962C8B-B14F-4D97-AF65-F5344CB8AC3E}">
        <p14:creationId xmlns:p14="http://schemas.microsoft.com/office/powerpoint/2010/main" val="909314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Ảnh đo là số liệu gốc của quá trình đo đạc trong phương pháp đo ảnh. Nó là hình chiếu xuyên tâm của không gian vật trên mặt phẳng nghiêng. Tuy nhiên định nghĩa này chỉ có ý nghĩa hình học đơn thuần. Trong thực tế ảnh đo là kết quả tổng hợp của 3 quá trình:</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28</a:t>
            </a:fld>
            <a:endParaRPr lang="en-US"/>
          </a:p>
        </p:txBody>
      </p:sp>
    </p:spTree>
    <p:extLst>
      <p:ext uri="{BB962C8B-B14F-4D97-AF65-F5344CB8AC3E}">
        <p14:creationId xmlns:p14="http://schemas.microsoft.com/office/powerpoint/2010/main" val="906781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Phép chiếu xuyên tâm</a:t>
            </a:r>
          </a:p>
          <a:p>
            <a:r>
              <a:rPr lang="en-US"/>
              <a:t>Phép chiếu song song</a:t>
            </a:r>
          </a:p>
          <a:p>
            <a:r>
              <a:rPr lang="en-US"/>
              <a:t>Phép chiếu vuông góc</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29</a:t>
            </a:fld>
            <a:endParaRPr lang="en-US"/>
          </a:p>
        </p:txBody>
      </p:sp>
    </p:spTree>
    <p:extLst>
      <p:ext uri="{BB962C8B-B14F-4D97-AF65-F5344CB8AC3E}">
        <p14:creationId xmlns:p14="http://schemas.microsoft.com/office/powerpoint/2010/main" val="2429580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vi-VN"/>
              <a:t>Ảnh đo chỉ là số liệu ban đầu cho nên không trực tiếp sử dụng được như những thành quả đo đạc khác </a:t>
            </a:r>
            <a:endParaRPr lang="en-US"/>
          </a:p>
          <a:p>
            <a:r>
              <a:rPr lang="vi-VN"/>
              <a:t>Quan hệ toạ độ giữa các điểm trên ảnh và các điểm tương ứng trên mặt đất là quan hệ của phép chiếu xuyên tâm chứ không phải là quan hệ của phép chiếu thẳng như trên bản đồ.</a:t>
            </a:r>
          </a:p>
          <a:p>
            <a:r>
              <a:rPr lang="vi-VN"/>
              <a:t>Tỷ lệ của hình ảnh trên ảnh không thống nhất như trên bản đồ do đặc điểm của quá trình chụp ảnh.</a:t>
            </a:r>
          </a:p>
          <a:p>
            <a:r>
              <a:rPr lang="vi-VN"/>
              <a:t>Các hình ảnh trên ảnh không chính xác về vị trí mà nó bị biến dạng do nhiều nguyên nhân gây ra như quy luật chiếu hình, sai số quang học và nhiều nguồn sai số khác.</a:t>
            </a:r>
          </a:p>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30</a:t>
            </a:fld>
            <a:endParaRPr lang="en-US"/>
          </a:p>
        </p:txBody>
      </p:sp>
    </p:spTree>
    <p:extLst>
      <p:ext uri="{BB962C8B-B14F-4D97-AF65-F5344CB8AC3E}">
        <p14:creationId xmlns:p14="http://schemas.microsoft.com/office/powerpoint/2010/main" val="4220502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Trắc địa: Đo đất </a:t>
            </a:r>
            <a:r>
              <a:rPr lang="en-US">
                <a:sym typeface="Wingdings" panose="05000000000000000000" pitchFamily="2" charset="2"/>
              </a:rPr>
              <a:t> Thu thập thông tin về địa hình, địa chất, các yếu tố địa lý khác</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4</a:t>
            </a:fld>
            <a:endParaRPr lang="en-US"/>
          </a:p>
        </p:txBody>
      </p:sp>
    </p:spTree>
    <p:extLst>
      <p:ext uri="{BB962C8B-B14F-4D97-AF65-F5344CB8AC3E}">
        <p14:creationId xmlns:p14="http://schemas.microsoft.com/office/powerpoint/2010/main" val="3486655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31</a:t>
            </a:fld>
            <a:endParaRPr lang="en-US"/>
          </a:p>
        </p:txBody>
      </p:sp>
    </p:spTree>
    <p:extLst>
      <p:ext uri="{BB962C8B-B14F-4D97-AF65-F5344CB8AC3E}">
        <p14:creationId xmlns:p14="http://schemas.microsoft.com/office/powerpoint/2010/main" val="2003620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018B1-0D27-8F55-F10E-B57CF335F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6F9B3-E846-998A-9185-B4337A016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E20F4-3F31-AD28-E0F3-BC0BB4F6CE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B95791-BDE5-8730-D8F3-A887FFA2EE2B}"/>
              </a:ext>
            </a:extLst>
          </p:cNvPr>
          <p:cNvSpPr>
            <a:spLocks noGrp="1"/>
          </p:cNvSpPr>
          <p:nvPr>
            <p:ph type="sldNum" sz="quarter" idx="5"/>
          </p:nvPr>
        </p:nvSpPr>
        <p:spPr/>
        <p:txBody>
          <a:bodyPr/>
          <a:lstStyle/>
          <a:p>
            <a:fld id="{47769C21-FF48-4BAC-88E9-1290DC654EBC}" type="slidenum">
              <a:rPr lang="en-US" smtClean="0"/>
              <a:t>32</a:t>
            </a:fld>
            <a:endParaRPr lang="en-US"/>
          </a:p>
        </p:txBody>
      </p:sp>
    </p:spTree>
    <p:extLst>
      <p:ext uri="{BB962C8B-B14F-4D97-AF65-F5344CB8AC3E}">
        <p14:creationId xmlns:p14="http://schemas.microsoft.com/office/powerpoint/2010/main" val="2613163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2AF7C-941C-B57C-ECD1-6C3679C63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831B0-7809-265B-4E67-2569C8FF9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6AE6E-2B68-201B-7D1F-AE3FA6639F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48D8C9-41FD-6099-48D0-0445CD3648DD}"/>
              </a:ext>
            </a:extLst>
          </p:cNvPr>
          <p:cNvSpPr>
            <a:spLocks noGrp="1"/>
          </p:cNvSpPr>
          <p:nvPr>
            <p:ph type="sldNum" sz="quarter" idx="5"/>
          </p:nvPr>
        </p:nvSpPr>
        <p:spPr/>
        <p:txBody>
          <a:bodyPr/>
          <a:lstStyle/>
          <a:p>
            <a:fld id="{47769C21-FF48-4BAC-88E9-1290DC654EBC}" type="slidenum">
              <a:rPr lang="en-US" smtClean="0"/>
              <a:t>33</a:t>
            </a:fld>
            <a:endParaRPr lang="en-US"/>
          </a:p>
        </p:txBody>
      </p:sp>
    </p:spTree>
    <p:extLst>
      <p:ext uri="{BB962C8B-B14F-4D97-AF65-F5344CB8AC3E}">
        <p14:creationId xmlns:p14="http://schemas.microsoft.com/office/powerpoint/2010/main" val="1815006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37C79-6634-5630-86DC-153B936F2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F58B3-5E18-B3D9-4204-0BE6768D2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79A32-8370-91B4-EACD-EF2543A072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932EEB-DDC7-93EC-B87B-4783213724D6}"/>
              </a:ext>
            </a:extLst>
          </p:cNvPr>
          <p:cNvSpPr>
            <a:spLocks noGrp="1"/>
          </p:cNvSpPr>
          <p:nvPr>
            <p:ph type="sldNum" sz="quarter" idx="5"/>
          </p:nvPr>
        </p:nvSpPr>
        <p:spPr/>
        <p:txBody>
          <a:bodyPr/>
          <a:lstStyle/>
          <a:p>
            <a:fld id="{47769C21-FF48-4BAC-88E9-1290DC654EBC}" type="slidenum">
              <a:rPr lang="en-US" smtClean="0"/>
              <a:t>34</a:t>
            </a:fld>
            <a:endParaRPr lang="en-US"/>
          </a:p>
        </p:txBody>
      </p:sp>
    </p:spTree>
    <p:extLst>
      <p:ext uri="{BB962C8B-B14F-4D97-AF65-F5344CB8AC3E}">
        <p14:creationId xmlns:p14="http://schemas.microsoft.com/office/powerpoint/2010/main" val="2184415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35</a:t>
            </a:fld>
            <a:endParaRPr lang="en-US"/>
          </a:p>
        </p:txBody>
      </p:sp>
    </p:spTree>
    <p:extLst>
      <p:ext uri="{BB962C8B-B14F-4D97-AF65-F5344CB8AC3E}">
        <p14:creationId xmlns:p14="http://schemas.microsoft.com/office/powerpoint/2010/main" val="1053033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36</a:t>
            </a:fld>
            <a:endParaRPr lang="en-US"/>
          </a:p>
        </p:txBody>
      </p:sp>
    </p:spTree>
    <p:extLst>
      <p:ext uri="{BB962C8B-B14F-4D97-AF65-F5344CB8AC3E}">
        <p14:creationId xmlns:p14="http://schemas.microsoft.com/office/powerpoint/2010/main" val="2844690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48798-DC07-1697-231A-907AE6E1D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FCF69-0033-E37C-8C08-0ED9D1E33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DA4A5-F9B7-17F1-35D8-BEE838EE3C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B8BE0D-F107-3C65-9703-56D40C5E7680}"/>
              </a:ext>
            </a:extLst>
          </p:cNvPr>
          <p:cNvSpPr>
            <a:spLocks noGrp="1"/>
          </p:cNvSpPr>
          <p:nvPr>
            <p:ph type="sldNum" sz="quarter" idx="5"/>
          </p:nvPr>
        </p:nvSpPr>
        <p:spPr/>
        <p:txBody>
          <a:bodyPr/>
          <a:lstStyle/>
          <a:p>
            <a:fld id="{47769C21-FF48-4BAC-88E9-1290DC654EBC}" type="slidenum">
              <a:rPr lang="en-US" smtClean="0"/>
              <a:t>37</a:t>
            </a:fld>
            <a:endParaRPr lang="en-US"/>
          </a:p>
        </p:txBody>
      </p:sp>
    </p:spTree>
    <p:extLst>
      <p:ext uri="{BB962C8B-B14F-4D97-AF65-F5344CB8AC3E}">
        <p14:creationId xmlns:p14="http://schemas.microsoft.com/office/powerpoint/2010/main" val="1267034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76AF9-4FE9-881F-9F6B-69297D4587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355A-A9DE-2326-9A60-3F232A1EA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7380D-36F5-A598-BAB6-6ED5014925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A4C1BC-540F-1414-E3AA-A546D1FB2A33}"/>
              </a:ext>
            </a:extLst>
          </p:cNvPr>
          <p:cNvSpPr>
            <a:spLocks noGrp="1"/>
          </p:cNvSpPr>
          <p:nvPr>
            <p:ph type="sldNum" sz="quarter" idx="5"/>
          </p:nvPr>
        </p:nvSpPr>
        <p:spPr/>
        <p:txBody>
          <a:bodyPr/>
          <a:lstStyle/>
          <a:p>
            <a:fld id="{47769C21-FF48-4BAC-88E9-1290DC654EBC}" type="slidenum">
              <a:rPr lang="en-US" smtClean="0"/>
              <a:t>38</a:t>
            </a:fld>
            <a:endParaRPr lang="en-US"/>
          </a:p>
        </p:txBody>
      </p:sp>
    </p:spTree>
    <p:extLst>
      <p:ext uri="{BB962C8B-B14F-4D97-AF65-F5344CB8AC3E}">
        <p14:creationId xmlns:p14="http://schemas.microsoft.com/office/powerpoint/2010/main" val="2200004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B6FEA-12EE-70F2-6211-00A89A069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87C0D-59C7-C59D-E5AA-C1F41099F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BC9D3-42B3-E89A-4297-35F4FDDBC3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FAF896-1BA0-217C-E62B-0167091C8643}"/>
              </a:ext>
            </a:extLst>
          </p:cNvPr>
          <p:cNvSpPr>
            <a:spLocks noGrp="1"/>
          </p:cNvSpPr>
          <p:nvPr>
            <p:ph type="sldNum" sz="quarter" idx="5"/>
          </p:nvPr>
        </p:nvSpPr>
        <p:spPr/>
        <p:txBody>
          <a:bodyPr/>
          <a:lstStyle/>
          <a:p>
            <a:fld id="{47769C21-FF48-4BAC-88E9-1290DC654EBC}" type="slidenum">
              <a:rPr lang="en-US" smtClean="0"/>
              <a:t>39</a:t>
            </a:fld>
            <a:endParaRPr lang="en-US"/>
          </a:p>
        </p:txBody>
      </p:sp>
    </p:spTree>
    <p:extLst>
      <p:ext uri="{BB962C8B-B14F-4D97-AF65-F5344CB8AC3E}">
        <p14:creationId xmlns:p14="http://schemas.microsoft.com/office/powerpoint/2010/main" val="3309554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F3A2-D225-4931-AB34-1F3D8CC72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26350-0417-2C4D-4FCA-4FF6464EC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48BAA-2CF6-3C09-A945-AA035E474B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5860DB-C2AC-BEBE-E3F3-DEDC0AFA8E4E}"/>
              </a:ext>
            </a:extLst>
          </p:cNvPr>
          <p:cNvSpPr>
            <a:spLocks noGrp="1"/>
          </p:cNvSpPr>
          <p:nvPr>
            <p:ph type="sldNum" sz="quarter" idx="5"/>
          </p:nvPr>
        </p:nvSpPr>
        <p:spPr/>
        <p:txBody>
          <a:bodyPr/>
          <a:lstStyle/>
          <a:p>
            <a:fld id="{47769C21-FF48-4BAC-88E9-1290DC654EBC}" type="slidenum">
              <a:rPr lang="en-US" smtClean="0"/>
              <a:t>40</a:t>
            </a:fld>
            <a:endParaRPr lang="en-US"/>
          </a:p>
        </p:txBody>
      </p:sp>
    </p:spTree>
    <p:extLst>
      <p:ext uri="{BB962C8B-B14F-4D97-AF65-F5344CB8AC3E}">
        <p14:creationId xmlns:p14="http://schemas.microsoft.com/office/powerpoint/2010/main" val="412448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5</a:t>
            </a:fld>
            <a:endParaRPr lang="en-US"/>
          </a:p>
        </p:txBody>
      </p:sp>
    </p:spTree>
    <p:extLst>
      <p:ext uri="{BB962C8B-B14F-4D97-AF65-F5344CB8AC3E}">
        <p14:creationId xmlns:p14="http://schemas.microsoft.com/office/powerpoint/2010/main" val="2740382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3338-A641-3BE5-8E1F-DB6D3A6D0B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8D8E2-C13F-9214-CBB4-102F22FA0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E5C51-C918-8891-B230-3A4022BEF8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60E388-A5CD-98CB-C9E2-E7C3F114A6C5}"/>
              </a:ext>
            </a:extLst>
          </p:cNvPr>
          <p:cNvSpPr>
            <a:spLocks noGrp="1"/>
          </p:cNvSpPr>
          <p:nvPr>
            <p:ph type="sldNum" sz="quarter" idx="5"/>
          </p:nvPr>
        </p:nvSpPr>
        <p:spPr/>
        <p:txBody>
          <a:bodyPr/>
          <a:lstStyle/>
          <a:p>
            <a:fld id="{47769C21-FF48-4BAC-88E9-1290DC654EBC}" type="slidenum">
              <a:rPr lang="en-US" smtClean="0"/>
              <a:t>41</a:t>
            </a:fld>
            <a:endParaRPr lang="en-US"/>
          </a:p>
        </p:txBody>
      </p:sp>
    </p:spTree>
    <p:extLst>
      <p:ext uri="{BB962C8B-B14F-4D97-AF65-F5344CB8AC3E}">
        <p14:creationId xmlns:p14="http://schemas.microsoft.com/office/powerpoint/2010/main" val="2975330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556BD-4B0A-DCEA-D740-4E8C6F26E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22F14-A0DB-F8BC-962D-D7FC30AD0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3F654-EE12-9BBE-D16F-406B0779FF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1CB86-F791-7D41-55E5-ED400FE51A9A}"/>
              </a:ext>
            </a:extLst>
          </p:cNvPr>
          <p:cNvSpPr>
            <a:spLocks noGrp="1"/>
          </p:cNvSpPr>
          <p:nvPr>
            <p:ph type="sldNum" sz="quarter" idx="5"/>
          </p:nvPr>
        </p:nvSpPr>
        <p:spPr/>
        <p:txBody>
          <a:bodyPr/>
          <a:lstStyle/>
          <a:p>
            <a:fld id="{47769C21-FF48-4BAC-88E9-1290DC654EBC}" type="slidenum">
              <a:rPr lang="en-US" smtClean="0"/>
              <a:t>42</a:t>
            </a:fld>
            <a:endParaRPr lang="en-US"/>
          </a:p>
        </p:txBody>
      </p:sp>
    </p:spTree>
    <p:extLst>
      <p:ext uri="{BB962C8B-B14F-4D97-AF65-F5344CB8AC3E}">
        <p14:creationId xmlns:p14="http://schemas.microsoft.com/office/powerpoint/2010/main" val="581324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24DCA5-A7A8-4689-8651-5E03C020EB30}" type="slidenum">
              <a:rPr lang="en-US" smtClean="0"/>
              <a:t>43</a:t>
            </a:fld>
            <a:endParaRPr lang="en-US"/>
          </a:p>
        </p:txBody>
      </p:sp>
    </p:spTree>
    <p:extLst>
      <p:ext uri="{BB962C8B-B14F-4D97-AF65-F5344CB8AC3E}">
        <p14:creationId xmlns:p14="http://schemas.microsoft.com/office/powerpoint/2010/main" val="422302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6</a:t>
            </a:fld>
            <a:endParaRPr lang="en-US"/>
          </a:p>
        </p:txBody>
      </p:sp>
    </p:spTree>
    <p:extLst>
      <p:ext uri="{BB962C8B-B14F-4D97-AF65-F5344CB8AC3E}">
        <p14:creationId xmlns:p14="http://schemas.microsoft.com/office/powerpoint/2010/main" val="3849726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a:effectLst/>
                <a:latin typeface="Courier New" panose="02070309020205020404" pitchFamily="49" charset="0"/>
                <a:ea typeface="Courier New" panose="02070309020205020404" pitchFamily="49" charset="0"/>
              </a:rPr>
              <a:t>Nhiệm vụ của phương pháp đo ảnh là xác định trạng thái hình học của đối tượng đo bao gồm: Vị trí, hình dạng, kích thước và mối quan hệ tương hỗ của đối tượng đo, biểu diễn các đối tượng đo dưới dạng bình đồ hoặc bản đồ.</a:t>
            </a:r>
            <a:endParaRPr lang="en-US" sz="1800">
              <a:effectLst/>
              <a:latin typeface="Courier New" panose="02070309020205020404" pitchFamily="49" charset="0"/>
              <a:ea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7</a:t>
            </a:fld>
            <a:endParaRPr lang="en-US"/>
          </a:p>
        </p:txBody>
      </p:sp>
    </p:spTree>
    <p:extLst>
      <p:ext uri="{BB962C8B-B14F-4D97-AF65-F5344CB8AC3E}">
        <p14:creationId xmlns:p14="http://schemas.microsoft.com/office/powerpoint/2010/main" val="237021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8</a:t>
            </a:fld>
            <a:endParaRPr lang="en-US"/>
          </a:p>
        </p:txBody>
      </p:sp>
    </p:spTree>
    <p:extLst>
      <p:ext uri="{BB962C8B-B14F-4D97-AF65-F5344CB8AC3E}">
        <p14:creationId xmlns:p14="http://schemas.microsoft.com/office/powerpoint/2010/main" val="360914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9</a:t>
            </a:fld>
            <a:endParaRPr lang="en-US"/>
          </a:p>
        </p:txBody>
      </p:sp>
    </p:spTree>
    <p:extLst>
      <p:ext uri="{BB962C8B-B14F-4D97-AF65-F5344CB8AC3E}">
        <p14:creationId xmlns:p14="http://schemas.microsoft.com/office/powerpoint/2010/main" val="2661493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Công thức tính diện tích</a:t>
            </a:r>
            <a:endParaRPr lang="en-US" dirty="0"/>
          </a:p>
        </p:txBody>
      </p:sp>
      <p:sp>
        <p:nvSpPr>
          <p:cNvPr id="4" name="Slide Number Placeholder 3"/>
          <p:cNvSpPr>
            <a:spLocks noGrp="1"/>
          </p:cNvSpPr>
          <p:nvPr>
            <p:ph type="sldNum" sz="quarter" idx="5"/>
          </p:nvPr>
        </p:nvSpPr>
        <p:spPr/>
        <p:txBody>
          <a:bodyPr/>
          <a:lstStyle/>
          <a:p>
            <a:fld id="{47769C21-FF48-4BAC-88E9-1290DC654EBC}" type="slidenum">
              <a:rPr lang="en-US" smtClean="0"/>
              <a:t>10</a:t>
            </a:fld>
            <a:endParaRPr lang="en-US"/>
          </a:p>
        </p:txBody>
      </p:sp>
    </p:spTree>
    <p:extLst>
      <p:ext uri="{BB962C8B-B14F-4D97-AF65-F5344CB8AC3E}">
        <p14:creationId xmlns:p14="http://schemas.microsoft.com/office/powerpoint/2010/main" val="403910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p>
            <a:r>
              <a:rPr lang="en-US"/>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r>
              <a:rPr lang="en-US"/>
              <a:t>Click to edit Master title style</a:t>
            </a:r>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p>
            <a:r>
              <a:rPr lang="en-US"/>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37097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r>
              <a:rPr lang="en-US"/>
              <a:t>Click to edit Master title style</a:t>
            </a:r>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r>
              <a:rPr lang="en-US"/>
              <a:t>Click to edit Master subtitle style</a:t>
            </a:r>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p>
            <a:r>
              <a:rPr lang="en-US"/>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a:lstStyle/>
          <a:p>
            <a:r>
              <a:rPr lang="en-US"/>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p>
            <a:r>
              <a:rPr lang="en-US"/>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2/11/20XX</a:t>
            </a:r>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sv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0.png"/><Relationship Id="rId7"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webp"/><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AE5B2F-2CD3-4E51-91D5-FEF8CE8FEFA9}"/>
              </a:ext>
            </a:extLst>
          </p:cNvPr>
          <p:cNvSpPr>
            <a:spLocks noGrp="1"/>
          </p:cNvSpPr>
          <p:nvPr>
            <p:ph type="ctrTitle"/>
          </p:nvPr>
        </p:nvSpPr>
        <p:spPr>
          <a:xfrm>
            <a:off x="285227" y="908651"/>
            <a:ext cx="4362274" cy="3640345"/>
          </a:xfrm>
        </p:spPr>
        <p:txBody>
          <a:bodyPr>
            <a:normAutofit/>
          </a:bodyPr>
          <a:lstStyle/>
          <a:p>
            <a:r>
              <a:rPr lang="en-US" sz="2800" b="1">
                <a:solidFill>
                  <a:srgbClr val="FFFF00"/>
                </a:solidFill>
                <a:latin typeface="+mn-lt"/>
              </a:rPr>
              <a:t>TRẮC ĐỊA ẢNH</a:t>
            </a:r>
            <a:br>
              <a:rPr lang="en-US" sz="2800" b="1">
                <a:solidFill>
                  <a:srgbClr val="FFFF00"/>
                </a:solidFill>
                <a:latin typeface="+mn-lt"/>
              </a:rPr>
            </a:br>
            <a:r>
              <a:rPr lang="en-US" sz="2800" b="1">
                <a:solidFill>
                  <a:srgbClr val="FFFF00"/>
                </a:solidFill>
                <a:latin typeface="+mn-lt"/>
              </a:rPr>
              <a:t>Photogrammetry</a:t>
            </a:r>
            <a:endParaRPr lang="en-US" sz="2800" b="1" dirty="0">
              <a:solidFill>
                <a:srgbClr val="FFFF00"/>
              </a:solidFill>
              <a:latin typeface="+mn-lt"/>
            </a:endParaRPr>
          </a:p>
        </p:txBody>
      </p:sp>
      <p:sp>
        <p:nvSpPr>
          <p:cNvPr id="8" name="Subtitle 7">
            <a:extLst>
              <a:ext uri="{FF2B5EF4-FFF2-40B4-BE49-F238E27FC236}">
                <a16:creationId xmlns:a16="http://schemas.microsoft.com/office/drawing/2014/main" id="{952DE27F-5BED-4BCC-887D-5872F796F65F}"/>
              </a:ext>
            </a:extLst>
          </p:cNvPr>
          <p:cNvSpPr>
            <a:spLocks noGrp="1"/>
          </p:cNvSpPr>
          <p:nvPr>
            <p:ph type="subTitle" idx="1"/>
          </p:nvPr>
        </p:nvSpPr>
        <p:spPr>
          <a:xfrm>
            <a:off x="554932" y="5378601"/>
            <a:ext cx="3380437" cy="570748"/>
          </a:xfrm>
        </p:spPr>
        <p:txBody>
          <a:bodyPr>
            <a:normAutofit/>
          </a:bodyPr>
          <a:lstStyle/>
          <a:p>
            <a:r>
              <a:rPr lang="en-US" b="1">
                <a:latin typeface="Times New Roman" panose="02020603050405020304" pitchFamily="18" charset="0"/>
                <a:cs typeface="Times New Roman" panose="02020603050405020304" pitchFamily="18" charset="0"/>
              </a:rPr>
              <a:t>TS. NGUYỄN NGỌC THANH</a:t>
            </a:r>
            <a:endParaRPr lang="en-US" b="1" dirty="0">
              <a:latin typeface="Times New Roman" panose="02020603050405020304" pitchFamily="18" charset="0"/>
              <a:cs typeface="Times New Roman" panose="02020603050405020304" pitchFamily="18" charset="0"/>
            </a:endParaRPr>
          </a:p>
        </p:txBody>
      </p:sp>
      <p:pic>
        <p:nvPicPr>
          <p:cNvPr id="5" name="Picture Placeholder 4" descr="A pair of glasses and a pencil on a drawing&#10;&#10;Description automatically generated">
            <a:extLst>
              <a:ext uri="{FF2B5EF4-FFF2-40B4-BE49-F238E27FC236}">
                <a16:creationId xmlns:a16="http://schemas.microsoft.com/office/drawing/2014/main" id="{701BAA89-119B-5C6D-BEB2-5C04A70AC728}"/>
              </a:ext>
            </a:extLst>
          </p:cNvPr>
          <p:cNvPicPr>
            <a:picLocks noGrp="1" noChangeAspect="1"/>
          </p:cNvPicPr>
          <p:nvPr>
            <p:ph type="pic" sz="quarter" idx="13"/>
          </p:nvPr>
        </p:nvPicPr>
        <p:blipFill>
          <a:blip r:embed="rId2"/>
          <a:srcRect l="14386" r="14386"/>
          <a:stretch>
            <a:fillRect/>
          </a:stretch>
        </p:blipFill>
        <p:spPr/>
      </p:pic>
      <p:sp>
        <p:nvSpPr>
          <p:cNvPr id="9" name="TextBox 8">
            <a:extLst>
              <a:ext uri="{FF2B5EF4-FFF2-40B4-BE49-F238E27FC236}">
                <a16:creationId xmlns:a16="http://schemas.microsoft.com/office/drawing/2014/main" id="{52E5FEB8-C6F2-7B76-A364-779A314BD009}"/>
              </a:ext>
            </a:extLst>
          </p:cNvPr>
          <p:cNvSpPr txBox="1"/>
          <p:nvPr/>
        </p:nvSpPr>
        <p:spPr>
          <a:xfrm>
            <a:off x="308690" y="3198167"/>
            <a:ext cx="3872920" cy="461665"/>
          </a:xfrm>
          <a:prstGeom prst="rect">
            <a:avLst/>
          </a:prstGeom>
          <a:noFill/>
        </p:spPr>
        <p:txBody>
          <a:bodyPr wrap="none" rtlCol="0">
            <a:spAutoFit/>
          </a:bodyPr>
          <a:lstStyle/>
          <a:p>
            <a:r>
              <a:rPr lang="en-US" sz="2400">
                <a:solidFill>
                  <a:srgbClr val="00B0F0"/>
                </a:solidFill>
              </a:rPr>
              <a:t>https://gishue.webnode.vn/</a:t>
            </a:r>
          </a:p>
        </p:txBody>
      </p:sp>
    </p:spTree>
    <p:extLst>
      <p:ext uri="{BB962C8B-B14F-4D97-AF65-F5344CB8AC3E}">
        <p14:creationId xmlns:p14="http://schemas.microsoft.com/office/powerpoint/2010/main" val="163343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10</a:t>
            </a:fld>
            <a:endParaRPr lang="en-US"/>
          </a:p>
        </p:txBody>
      </p:sp>
      <p:grpSp>
        <p:nvGrpSpPr>
          <p:cNvPr id="2" name="Group 1">
            <a:extLst>
              <a:ext uri="{FF2B5EF4-FFF2-40B4-BE49-F238E27FC236}">
                <a16:creationId xmlns:a16="http://schemas.microsoft.com/office/drawing/2014/main" id="{CF22EC61-49A0-2C5F-2292-4A90EE86B272}"/>
              </a:ext>
            </a:extLst>
          </p:cNvPr>
          <p:cNvGrpSpPr/>
          <p:nvPr/>
        </p:nvGrpSpPr>
        <p:grpSpPr>
          <a:xfrm>
            <a:off x="727786" y="765594"/>
            <a:ext cx="10863580" cy="723174"/>
            <a:chOff x="8921977" y="1479706"/>
            <a:chExt cx="10863580" cy="723174"/>
          </a:xfrm>
        </p:grpSpPr>
        <p:sp>
          <p:nvSpPr>
            <p:cNvPr id="3" name="TextBox 2">
              <a:extLst>
                <a:ext uri="{FF2B5EF4-FFF2-40B4-BE49-F238E27FC236}">
                  <a16:creationId xmlns:a16="http://schemas.microsoft.com/office/drawing/2014/main" id="{E5742BCE-938A-53B5-CC9B-BDD6E8CC4662}"/>
                </a:ext>
              </a:extLst>
            </p:cNvPr>
            <p:cNvSpPr txBox="1"/>
            <p:nvPr/>
          </p:nvSpPr>
          <p:spPr>
            <a:xfrm>
              <a:off x="16859477" y="1479706"/>
              <a:ext cx="2926080" cy="461665"/>
            </a:xfrm>
            <a:prstGeom prst="rect">
              <a:avLst/>
            </a:prstGeom>
            <a:solidFill>
              <a:srgbClr val="3A5C84"/>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prstClr val="white"/>
                  </a:solidFill>
                  <a:effectLst/>
                  <a:uLnTx/>
                  <a:uFillTx/>
                  <a:latin typeface="Calibri" panose="020F0502020204030204"/>
                </a:rPr>
                <a:t>KÍCH THƯỚC</a:t>
              </a:r>
            </a:p>
          </p:txBody>
        </p:sp>
        <p:sp>
          <p:nvSpPr>
            <p:cNvPr id="5" name="TextBox 4">
              <a:extLst>
                <a:ext uri="{FF2B5EF4-FFF2-40B4-BE49-F238E27FC236}">
                  <a16:creationId xmlns:a16="http://schemas.microsoft.com/office/drawing/2014/main" id="{BC960B27-430F-EE6A-8FD8-483CB7EE7DB3}"/>
                </a:ext>
              </a:extLst>
            </p:cNvPr>
            <p:cNvSpPr txBox="1"/>
            <p:nvPr/>
          </p:nvSpPr>
          <p:spPr>
            <a:xfrm>
              <a:off x="8921977" y="1925881"/>
              <a:ext cx="2926080" cy="276999"/>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1">
                <a:ln>
                  <a:noFill/>
                </a:ln>
                <a:solidFill>
                  <a:prstClr val="black">
                    <a:lumMod val="65000"/>
                    <a:lumOff val="35000"/>
                  </a:prstClr>
                </a:solidFill>
                <a:effectLst/>
                <a:uLnTx/>
                <a:uFillTx/>
                <a:latin typeface="Calibri" panose="020F0502020204030204"/>
              </a:endParaRPr>
            </a:p>
          </p:txBody>
        </p:sp>
      </p:grpSp>
      <p:pic>
        <p:nvPicPr>
          <p:cNvPr id="7" name="Picture 6" descr="A close-up of a certificate&#10;&#10;Description automatically generated">
            <a:extLst>
              <a:ext uri="{FF2B5EF4-FFF2-40B4-BE49-F238E27FC236}">
                <a16:creationId xmlns:a16="http://schemas.microsoft.com/office/drawing/2014/main" id="{F9C29D3A-2D8A-72EB-5C5C-8E0B84B152A5}"/>
              </a:ext>
            </a:extLst>
          </p:cNvPr>
          <p:cNvPicPr>
            <a:picLocks noChangeAspect="1"/>
          </p:cNvPicPr>
          <p:nvPr/>
        </p:nvPicPr>
        <p:blipFill>
          <a:blip r:embed="rId3"/>
          <a:stretch>
            <a:fillRect/>
          </a:stretch>
        </p:blipFill>
        <p:spPr>
          <a:xfrm>
            <a:off x="266700" y="612948"/>
            <a:ext cx="6887402" cy="5165552"/>
          </a:xfrm>
          <a:prstGeom prst="rect">
            <a:avLst/>
          </a:prstGeom>
        </p:spPr>
      </p:pic>
      <p:pic>
        <p:nvPicPr>
          <p:cNvPr id="10" name="Picture 9" descr="A table with numbers and letters&#10;&#10;Description automatically generated">
            <a:extLst>
              <a:ext uri="{FF2B5EF4-FFF2-40B4-BE49-F238E27FC236}">
                <a16:creationId xmlns:a16="http://schemas.microsoft.com/office/drawing/2014/main" id="{D60A042A-3B5C-5E09-EB85-0FB3909D6CE9}"/>
              </a:ext>
            </a:extLst>
          </p:cNvPr>
          <p:cNvPicPr>
            <a:picLocks noChangeAspect="1"/>
          </p:cNvPicPr>
          <p:nvPr/>
        </p:nvPicPr>
        <p:blipFill rotWithShape="1">
          <a:blip r:embed="rId4"/>
          <a:srcRect b="21624"/>
          <a:stretch/>
        </p:blipFill>
        <p:spPr>
          <a:xfrm>
            <a:off x="7873255" y="1554978"/>
            <a:ext cx="3718111" cy="2078732"/>
          </a:xfrm>
          <a:prstGeom prst="rect">
            <a:avLst/>
          </a:prstGeom>
        </p:spPr>
      </p:pic>
      <p:pic>
        <p:nvPicPr>
          <p:cNvPr id="12" name="Picture 11" descr="A table with numbers and symbols&#10;&#10;Description automatically generated">
            <a:extLst>
              <a:ext uri="{FF2B5EF4-FFF2-40B4-BE49-F238E27FC236}">
                <a16:creationId xmlns:a16="http://schemas.microsoft.com/office/drawing/2014/main" id="{8C9301EE-E2A6-8A10-AAD7-39963B10175F}"/>
              </a:ext>
            </a:extLst>
          </p:cNvPr>
          <p:cNvPicPr>
            <a:picLocks noChangeAspect="1"/>
          </p:cNvPicPr>
          <p:nvPr/>
        </p:nvPicPr>
        <p:blipFill>
          <a:blip r:embed="rId5"/>
          <a:stretch>
            <a:fillRect/>
          </a:stretch>
        </p:blipFill>
        <p:spPr>
          <a:xfrm>
            <a:off x="7332752" y="3858014"/>
            <a:ext cx="4592548" cy="2078732"/>
          </a:xfrm>
          <a:prstGeom prst="rect">
            <a:avLst/>
          </a:prstGeom>
        </p:spPr>
      </p:pic>
    </p:spTree>
    <p:extLst>
      <p:ext uri="{BB962C8B-B14F-4D97-AF65-F5344CB8AC3E}">
        <p14:creationId xmlns:p14="http://schemas.microsoft.com/office/powerpoint/2010/main" val="161191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11</a:t>
            </a:fld>
            <a:endParaRPr lang="en-US"/>
          </a:p>
        </p:txBody>
      </p:sp>
      <p:sp>
        <p:nvSpPr>
          <p:cNvPr id="2" name="TextBox 1">
            <a:extLst>
              <a:ext uri="{FF2B5EF4-FFF2-40B4-BE49-F238E27FC236}">
                <a16:creationId xmlns:a16="http://schemas.microsoft.com/office/drawing/2014/main" id="{7BD66E63-3BBB-83E1-73C8-16A3BC29D540}"/>
              </a:ext>
            </a:extLst>
          </p:cNvPr>
          <p:cNvSpPr txBox="1"/>
          <p:nvPr/>
        </p:nvSpPr>
        <p:spPr>
          <a:xfrm>
            <a:off x="8665286" y="2202712"/>
            <a:ext cx="2926080" cy="461665"/>
          </a:xfrm>
          <a:prstGeom prst="rect">
            <a:avLst/>
          </a:prstGeom>
          <a:solidFill>
            <a:srgbClr val="F7931F"/>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prstClr val="black">
                    <a:lumMod val="85000"/>
                    <a:lumOff val="15000"/>
                  </a:prstClr>
                </a:solidFill>
                <a:effectLst/>
                <a:uLnTx/>
                <a:uFillTx/>
                <a:latin typeface="Calibri" panose="020F0502020204030204"/>
              </a:rPr>
              <a:t>MQH TƯƠNG HỖ</a:t>
            </a:r>
          </a:p>
        </p:txBody>
      </p:sp>
      <p:pic>
        <p:nvPicPr>
          <p:cNvPr id="5" name="Picture 4" descr="A diagram of different elements&#10;&#10;Description automatically generated">
            <a:extLst>
              <a:ext uri="{FF2B5EF4-FFF2-40B4-BE49-F238E27FC236}">
                <a16:creationId xmlns:a16="http://schemas.microsoft.com/office/drawing/2014/main" id="{2551C220-1852-D113-0718-AFF59AE88F0E}"/>
              </a:ext>
            </a:extLst>
          </p:cNvPr>
          <p:cNvPicPr>
            <a:picLocks noChangeAspect="1"/>
          </p:cNvPicPr>
          <p:nvPr/>
        </p:nvPicPr>
        <p:blipFill>
          <a:blip r:embed="rId3"/>
          <a:stretch>
            <a:fillRect/>
          </a:stretch>
        </p:blipFill>
        <p:spPr>
          <a:xfrm>
            <a:off x="354315" y="827342"/>
            <a:ext cx="6442835" cy="4295223"/>
          </a:xfrm>
          <a:prstGeom prst="rect">
            <a:avLst/>
          </a:prstGeom>
        </p:spPr>
      </p:pic>
    </p:spTree>
    <p:extLst>
      <p:ext uri="{BB962C8B-B14F-4D97-AF65-F5344CB8AC3E}">
        <p14:creationId xmlns:p14="http://schemas.microsoft.com/office/powerpoint/2010/main" val="125006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12</a:t>
            </a:fld>
            <a:endParaRPr lang="en-US"/>
          </a:p>
        </p:txBody>
      </p:sp>
      <p:grpSp>
        <p:nvGrpSpPr>
          <p:cNvPr id="3" name="Group 2">
            <a:extLst>
              <a:ext uri="{FF2B5EF4-FFF2-40B4-BE49-F238E27FC236}">
                <a16:creationId xmlns:a16="http://schemas.microsoft.com/office/drawing/2014/main" id="{45DC98C3-5FE9-6FFC-FC74-2A1804E38207}"/>
              </a:ext>
            </a:extLst>
          </p:cNvPr>
          <p:cNvGrpSpPr/>
          <p:nvPr/>
        </p:nvGrpSpPr>
        <p:grpSpPr>
          <a:xfrm>
            <a:off x="8329109" y="992542"/>
            <a:ext cx="2926080" cy="736155"/>
            <a:chOff x="332936" y="2627766"/>
            <a:chExt cx="2926080" cy="736155"/>
          </a:xfrm>
        </p:grpSpPr>
        <p:sp>
          <p:nvSpPr>
            <p:cNvPr id="6" name="TextBox 5">
              <a:extLst>
                <a:ext uri="{FF2B5EF4-FFF2-40B4-BE49-F238E27FC236}">
                  <a16:creationId xmlns:a16="http://schemas.microsoft.com/office/drawing/2014/main" id="{1BC73741-7A40-7534-0878-3EA8229FC916}"/>
                </a:ext>
              </a:extLst>
            </p:cNvPr>
            <p:cNvSpPr txBox="1"/>
            <p:nvPr/>
          </p:nvSpPr>
          <p:spPr>
            <a:xfrm>
              <a:off x="332936" y="2627766"/>
              <a:ext cx="2926080" cy="461665"/>
            </a:xfrm>
            <a:prstGeom prst="rect">
              <a:avLst/>
            </a:prstGeom>
            <a:solidFill>
              <a:srgbClr val="4CC1EF"/>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prstClr val="black">
                      <a:lumMod val="85000"/>
                      <a:lumOff val="15000"/>
                    </a:prstClr>
                  </a:solidFill>
                  <a:effectLst/>
                  <a:uLnTx/>
                  <a:uFillTx/>
                  <a:latin typeface="Calibri" panose="020F0502020204030204"/>
                </a:rPr>
                <a:t>BIỂU DIỄN ĐỐI TƯỢNG</a:t>
              </a:r>
            </a:p>
          </p:txBody>
        </p:sp>
        <p:sp>
          <p:nvSpPr>
            <p:cNvPr id="7" name="TextBox 6">
              <a:extLst>
                <a:ext uri="{FF2B5EF4-FFF2-40B4-BE49-F238E27FC236}">
                  <a16:creationId xmlns:a16="http://schemas.microsoft.com/office/drawing/2014/main" id="{5C0DBC3A-C334-4441-25A5-C2D366674B0C}"/>
                </a:ext>
              </a:extLst>
            </p:cNvPr>
            <p:cNvSpPr txBox="1"/>
            <p:nvPr/>
          </p:nvSpPr>
          <p:spPr>
            <a:xfrm>
              <a:off x="332936" y="3086922"/>
              <a:ext cx="2926080" cy="276999"/>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1">
                <a:ln>
                  <a:noFill/>
                </a:ln>
                <a:solidFill>
                  <a:prstClr val="black">
                    <a:lumMod val="65000"/>
                    <a:lumOff val="35000"/>
                  </a:prstClr>
                </a:solidFill>
                <a:effectLst/>
                <a:uLnTx/>
                <a:uFillTx/>
                <a:latin typeface="Calibri" panose="020F0502020204030204"/>
              </a:endParaRPr>
            </a:p>
          </p:txBody>
        </p:sp>
      </p:grpSp>
      <p:pic>
        <p:nvPicPr>
          <p:cNvPr id="11" name="Picture 10" descr="A close-up of a chart&#10;&#10;Description automatically generated">
            <a:extLst>
              <a:ext uri="{FF2B5EF4-FFF2-40B4-BE49-F238E27FC236}">
                <a16:creationId xmlns:a16="http://schemas.microsoft.com/office/drawing/2014/main" id="{36308E9C-B9FC-DE70-19E0-D21F96276520}"/>
              </a:ext>
            </a:extLst>
          </p:cNvPr>
          <p:cNvPicPr>
            <a:picLocks noChangeAspect="1"/>
          </p:cNvPicPr>
          <p:nvPr/>
        </p:nvPicPr>
        <p:blipFill>
          <a:blip r:embed="rId3"/>
          <a:stretch>
            <a:fillRect/>
          </a:stretch>
        </p:blipFill>
        <p:spPr>
          <a:xfrm>
            <a:off x="257921" y="0"/>
            <a:ext cx="4971184" cy="6721475"/>
          </a:xfrm>
          <a:prstGeom prst="rect">
            <a:avLst/>
          </a:prstGeom>
        </p:spPr>
      </p:pic>
      <p:pic>
        <p:nvPicPr>
          <p:cNvPr id="13" name="Picture 12" descr="A colorful chart with different colored text&#10;&#10;Description automatically generated with medium confidence">
            <a:extLst>
              <a:ext uri="{FF2B5EF4-FFF2-40B4-BE49-F238E27FC236}">
                <a16:creationId xmlns:a16="http://schemas.microsoft.com/office/drawing/2014/main" id="{4D839299-19E5-E808-5DEE-467E7C51BE3E}"/>
              </a:ext>
            </a:extLst>
          </p:cNvPr>
          <p:cNvPicPr>
            <a:picLocks noChangeAspect="1"/>
          </p:cNvPicPr>
          <p:nvPr/>
        </p:nvPicPr>
        <p:blipFill rotWithShape="1">
          <a:blip r:embed="rId4"/>
          <a:srcRect b="9335"/>
          <a:stretch/>
        </p:blipFill>
        <p:spPr>
          <a:xfrm>
            <a:off x="5905500" y="1975001"/>
            <a:ext cx="5495366" cy="3993999"/>
          </a:xfrm>
          <a:prstGeom prst="rect">
            <a:avLst/>
          </a:prstGeom>
        </p:spPr>
      </p:pic>
    </p:spTree>
    <p:extLst>
      <p:ext uri="{BB962C8B-B14F-4D97-AF65-F5344CB8AC3E}">
        <p14:creationId xmlns:p14="http://schemas.microsoft.com/office/powerpoint/2010/main" val="41534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13</a:t>
            </a:fld>
            <a:endParaRPr lang="en-US"/>
          </a:p>
        </p:txBody>
      </p:sp>
      <p:sp>
        <p:nvSpPr>
          <p:cNvPr id="3" name="TextBox 2">
            <a:extLst>
              <a:ext uri="{FF2B5EF4-FFF2-40B4-BE49-F238E27FC236}">
                <a16:creationId xmlns:a16="http://schemas.microsoft.com/office/drawing/2014/main" id="{21F8BF78-32F1-EF0C-787D-6D508604E401}"/>
              </a:ext>
            </a:extLst>
          </p:cNvPr>
          <p:cNvSpPr txBox="1"/>
          <p:nvPr/>
        </p:nvSpPr>
        <p:spPr>
          <a:xfrm>
            <a:off x="723900" y="508685"/>
            <a:ext cx="4323238" cy="1077218"/>
          </a:xfrm>
          <a:prstGeom prst="rect">
            <a:avLst/>
          </a:prstGeom>
          <a:noFill/>
        </p:spPr>
        <p:txBody>
          <a:bodyPr wrap="square">
            <a:spAutoFit/>
          </a:bodyPr>
          <a:lstStyle/>
          <a:p>
            <a:r>
              <a:rPr lang="en-US" sz="3200">
                <a:solidFill>
                  <a:srgbClr val="FF0000"/>
                </a:solidFill>
              </a:rPr>
              <a:t>Quá trình trong phương pháp đo ảnh:</a:t>
            </a:r>
          </a:p>
        </p:txBody>
      </p:sp>
      <p:sp>
        <p:nvSpPr>
          <p:cNvPr id="6" name="Freeform: Shape 5">
            <a:extLst>
              <a:ext uri="{FF2B5EF4-FFF2-40B4-BE49-F238E27FC236}">
                <a16:creationId xmlns:a16="http://schemas.microsoft.com/office/drawing/2014/main" id="{B4B76A67-80B2-62B0-326E-EF6CBAC5FDE2}"/>
              </a:ext>
            </a:extLst>
          </p:cNvPr>
          <p:cNvSpPr/>
          <p:nvPr/>
        </p:nvSpPr>
        <p:spPr>
          <a:xfrm>
            <a:off x="5265460" y="2002348"/>
            <a:ext cx="6926541" cy="4855651"/>
          </a:xfrm>
          <a:custGeom>
            <a:avLst/>
            <a:gdLst>
              <a:gd name="connsiteX0" fmla="*/ 6926541 w 6926541"/>
              <a:gd name="connsiteY0" fmla="*/ 0 h 4855651"/>
              <a:gd name="connsiteX1" fmla="*/ 6926541 w 6926541"/>
              <a:gd name="connsiteY1" fmla="*/ 4835773 h 4855651"/>
              <a:gd name="connsiteX2" fmla="*/ 6524152 w 6926541"/>
              <a:gd name="connsiteY2" fmla="*/ 4855651 h 4855651"/>
              <a:gd name="connsiteX3" fmla="*/ 4806815 w 6926541"/>
              <a:gd name="connsiteY3" fmla="*/ 4855651 h 4855651"/>
              <a:gd name="connsiteX4" fmla="*/ 0 w 6926541"/>
              <a:gd name="connsiteY4" fmla="*/ 3575525 h 4855651"/>
              <a:gd name="connsiteX5" fmla="*/ 286823 w 6926541"/>
              <a:gd name="connsiteY5" fmla="*/ 3500894 h 4855651"/>
              <a:gd name="connsiteX6" fmla="*/ 387736 w 6926541"/>
              <a:gd name="connsiteY6" fmla="*/ 3424629 h 4855651"/>
              <a:gd name="connsiteX7" fmla="*/ 405160 w 6926541"/>
              <a:gd name="connsiteY7" fmla="*/ 3298873 h 4855651"/>
              <a:gd name="connsiteX8" fmla="*/ 273344 w 6926541"/>
              <a:gd name="connsiteY8" fmla="*/ 2792259 h 4855651"/>
              <a:gd name="connsiteX9" fmla="*/ 209393 w 6926541"/>
              <a:gd name="connsiteY9" fmla="*/ 2707670 h 4855651"/>
              <a:gd name="connsiteX10" fmla="*/ 104535 w 6926541"/>
              <a:gd name="connsiteY10" fmla="*/ 2693125 h 4855651"/>
              <a:gd name="connsiteX11" fmla="*/ 33605 w 6926541"/>
              <a:gd name="connsiteY11" fmla="*/ 2711698 h 485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26541" h="4855651">
                <a:moveTo>
                  <a:pt x="6926541" y="0"/>
                </a:moveTo>
                <a:lnTo>
                  <a:pt x="6926541" y="4835773"/>
                </a:lnTo>
                <a:lnTo>
                  <a:pt x="6524152" y="4855651"/>
                </a:lnTo>
                <a:lnTo>
                  <a:pt x="4806815" y="4855651"/>
                </a:lnTo>
                <a:lnTo>
                  <a:pt x="0" y="3575525"/>
                </a:lnTo>
                <a:lnTo>
                  <a:pt x="286823" y="3500894"/>
                </a:lnTo>
                <a:cubicBezTo>
                  <a:pt x="329514" y="3489988"/>
                  <a:pt x="365423" y="3462740"/>
                  <a:pt x="387736" y="3424629"/>
                </a:cubicBezTo>
                <a:cubicBezTo>
                  <a:pt x="410105" y="3386271"/>
                  <a:pt x="416379" y="3341946"/>
                  <a:pt x="405160" y="3298873"/>
                </a:cubicBezTo>
                <a:lnTo>
                  <a:pt x="273344" y="2792259"/>
                </a:lnTo>
                <a:cubicBezTo>
                  <a:pt x="263939" y="2756612"/>
                  <a:pt x="241187" y="2726534"/>
                  <a:pt x="209393" y="2707670"/>
                </a:cubicBezTo>
                <a:cubicBezTo>
                  <a:pt x="177543" y="2689055"/>
                  <a:pt x="140303" y="2684036"/>
                  <a:pt x="104535" y="2693125"/>
                </a:cubicBezTo>
                <a:lnTo>
                  <a:pt x="33605" y="2711698"/>
                </a:lnTo>
                <a:close/>
              </a:path>
            </a:pathLst>
          </a:custGeom>
          <a:solidFill>
            <a:srgbClr val="E54F40"/>
          </a:solidFill>
          <a:ln w="63500">
            <a:solidFill>
              <a:srgbClr val="FFFFFF"/>
            </a:solidFill>
            <a:miter lim="400000"/>
          </a:ln>
        </p:spPr>
        <p:txBody>
          <a:bodyPr wrap="square" lIns="38100" tIns="38100" rIns="38100" bIns="38100" anchor="ctr">
            <a:noAutofit/>
          </a:bodyPr>
          <a:lstStyle/>
          <a:p>
            <a:pPr algn="ctr" defTabSz="457200" hangingPunct="0"/>
            <a:endParaRPr lang="en-US" sz="3000" dirty="0">
              <a:solidFill>
                <a:srgbClr val="FFFFFF"/>
              </a:solidFill>
              <a:latin typeface="Calibri" panose="020F0502020204030204"/>
            </a:endParaRPr>
          </a:p>
        </p:txBody>
      </p:sp>
      <p:sp>
        <p:nvSpPr>
          <p:cNvPr id="7" name="Freeform: Shape 6">
            <a:extLst>
              <a:ext uri="{FF2B5EF4-FFF2-40B4-BE49-F238E27FC236}">
                <a16:creationId xmlns:a16="http://schemas.microsoft.com/office/drawing/2014/main" id="{EDF72D24-FEFD-BCC8-8D50-6D89135A525E}"/>
              </a:ext>
            </a:extLst>
          </p:cNvPr>
          <p:cNvSpPr/>
          <p:nvPr/>
        </p:nvSpPr>
        <p:spPr>
          <a:xfrm>
            <a:off x="4537681" y="1"/>
            <a:ext cx="7654319" cy="4074051"/>
          </a:xfrm>
          <a:custGeom>
            <a:avLst/>
            <a:gdLst>
              <a:gd name="connsiteX0" fmla="*/ 7654319 w 7654319"/>
              <a:gd name="connsiteY0" fmla="*/ 0 h 4074051"/>
              <a:gd name="connsiteX1" fmla="*/ 7654319 w 7654319"/>
              <a:gd name="connsiteY1" fmla="*/ 4074051 h 4074051"/>
              <a:gd name="connsiteX2" fmla="*/ 199993 w 7654319"/>
              <a:gd name="connsiteY2" fmla="*/ 3398799 h 4074051"/>
              <a:gd name="connsiteX3" fmla="*/ 486158 w 7654319"/>
              <a:gd name="connsiteY3" fmla="*/ 3324257 h 4074051"/>
              <a:gd name="connsiteX4" fmla="*/ 567653 w 7654319"/>
              <a:gd name="connsiteY4" fmla="*/ 3262534 h 4074051"/>
              <a:gd name="connsiteX5" fmla="*/ 581763 w 7654319"/>
              <a:gd name="connsiteY5" fmla="*/ 3161419 h 4074051"/>
              <a:gd name="connsiteX6" fmla="*/ 440764 w 7654319"/>
              <a:gd name="connsiteY6" fmla="*/ 2618880 h 4074051"/>
              <a:gd name="connsiteX7" fmla="*/ 379025 w 7654319"/>
              <a:gd name="connsiteY7" fmla="*/ 2537303 h 4074051"/>
              <a:gd name="connsiteX8" fmla="*/ 277938 w 7654319"/>
              <a:gd name="connsiteY8" fmla="*/ 2523203 h 4074051"/>
              <a:gd name="connsiteX9" fmla="*/ 0 w 7654319"/>
              <a:gd name="connsiteY9" fmla="*/ 2595510 h 4074051"/>
              <a:gd name="connsiteX10" fmla="*/ 3738060 w 7654319"/>
              <a:gd name="connsiteY10" fmla="*/ 0 h 407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4319" h="4074051">
                <a:moveTo>
                  <a:pt x="7654319" y="0"/>
                </a:moveTo>
                <a:lnTo>
                  <a:pt x="7654319" y="4074051"/>
                </a:lnTo>
                <a:lnTo>
                  <a:pt x="199993" y="3398799"/>
                </a:lnTo>
                <a:lnTo>
                  <a:pt x="486158" y="3324257"/>
                </a:lnTo>
                <a:cubicBezTo>
                  <a:pt x="520784" y="3315192"/>
                  <a:pt x="549630" y="3293236"/>
                  <a:pt x="567653" y="3262534"/>
                </a:cubicBezTo>
                <a:cubicBezTo>
                  <a:pt x="585908" y="3231884"/>
                  <a:pt x="590894" y="3195857"/>
                  <a:pt x="581763" y="3161419"/>
                </a:cubicBezTo>
                <a:lnTo>
                  <a:pt x="440764" y="2618880"/>
                </a:lnTo>
                <a:cubicBezTo>
                  <a:pt x="431670" y="2584280"/>
                  <a:pt x="409687" y="2555465"/>
                  <a:pt x="379025" y="2537303"/>
                </a:cubicBezTo>
                <a:cubicBezTo>
                  <a:pt x="348363" y="2519143"/>
                  <a:pt x="312297" y="2514249"/>
                  <a:pt x="277938" y="2523203"/>
                </a:cubicBezTo>
                <a:lnTo>
                  <a:pt x="0" y="2595510"/>
                </a:lnTo>
                <a:lnTo>
                  <a:pt x="3738060" y="0"/>
                </a:lnTo>
                <a:close/>
              </a:path>
            </a:pathLst>
          </a:custGeom>
          <a:solidFill>
            <a:srgbClr val="4CC1EF"/>
          </a:solidFill>
          <a:ln w="63500">
            <a:solidFill>
              <a:srgbClr val="FFFFFF"/>
            </a:solidFill>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FFFFFF"/>
              </a:solidFill>
              <a:effectLst/>
              <a:uLnTx/>
              <a:uFillTx/>
              <a:latin typeface="Calibri" panose="020F0502020204030204"/>
            </a:endParaRPr>
          </a:p>
        </p:txBody>
      </p:sp>
      <p:sp>
        <p:nvSpPr>
          <p:cNvPr id="8" name="Freeform: Shape 7">
            <a:extLst>
              <a:ext uri="{FF2B5EF4-FFF2-40B4-BE49-F238E27FC236}">
                <a16:creationId xmlns:a16="http://schemas.microsoft.com/office/drawing/2014/main" id="{C3A6DCA9-F0FD-DB62-F599-74389A617C18}"/>
              </a:ext>
            </a:extLst>
          </p:cNvPr>
          <p:cNvSpPr/>
          <p:nvPr/>
        </p:nvSpPr>
        <p:spPr>
          <a:xfrm>
            <a:off x="3095101" y="3239193"/>
            <a:ext cx="1513082" cy="1302216"/>
          </a:xfrm>
          <a:custGeom>
            <a:avLst/>
            <a:gdLst>
              <a:gd name="connsiteX0" fmla="*/ 1257526 w 1278685"/>
              <a:gd name="connsiteY0" fmla="*/ 0 h 1211437"/>
              <a:gd name="connsiteX1" fmla="*/ 1278685 w 1278685"/>
              <a:gd name="connsiteY1" fmla="*/ 81222 h 1211437"/>
              <a:gd name="connsiteX2" fmla="*/ 637418 w 1278685"/>
              <a:gd name="connsiteY2" fmla="*/ 248016 h 1211437"/>
              <a:gd name="connsiteX3" fmla="*/ 38183 w 1278685"/>
              <a:gd name="connsiteY3" fmla="*/ 1211437 h 1211437"/>
              <a:gd name="connsiteX4" fmla="*/ 26621 w 1278685"/>
              <a:gd name="connsiteY4" fmla="*/ 1171052 h 1211437"/>
              <a:gd name="connsiteX5" fmla="*/ 616259 w 1278685"/>
              <a:gd name="connsiteY5" fmla="*/ 166794 h 1211437"/>
              <a:gd name="connsiteX0" fmla="*/ 1506134 w 1527293"/>
              <a:gd name="connsiteY0" fmla="*/ 0 h 1211437"/>
              <a:gd name="connsiteX1" fmla="*/ 1527293 w 1527293"/>
              <a:gd name="connsiteY1" fmla="*/ 81222 h 1211437"/>
              <a:gd name="connsiteX2" fmla="*/ 886026 w 1527293"/>
              <a:gd name="connsiteY2" fmla="*/ 248016 h 1211437"/>
              <a:gd name="connsiteX3" fmla="*/ 286791 w 1527293"/>
              <a:gd name="connsiteY3" fmla="*/ 1211437 h 1211437"/>
              <a:gd name="connsiteX4" fmla="*/ 15922 w 1527293"/>
              <a:gd name="connsiteY4" fmla="*/ 1150580 h 1211437"/>
              <a:gd name="connsiteX5" fmla="*/ 864867 w 1527293"/>
              <a:gd name="connsiteY5" fmla="*/ 166794 h 1211437"/>
              <a:gd name="connsiteX6" fmla="*/ 1506134 w 1527293"/>
              <a:gd name="connsiteY6" fmla="*/ 0 h 1211437"/>
              <a:gd name="connsiteX0" fmla="*/ 1510202 w 1531361"/>
              <a:gd name="connsiteY0" fmla="*/ 31098 h 1242535"/>
              <a:gd name="connsiteX1" fmla="*/ 1531361 w 1531361"/>
              <a:gd name="connsiteY1" fmla="*/ 112320 h 1242535"/>
              <a:gd name="connsiteX2" fmla="*/ 890094 w 1531361"/>
              <a:gd name="connsiteY2" fmla="*/ 279114 h 1242535"/>
              <a:gd name="connsiteX3" fmla="*/ 290859 w 1531361"/>
              <a:gd name="connsiteY3" fmla="*/ 1242535 h 1242535"/>
              <a:gd name="connsiteX4" fmla="*/ 19990 w 1531361"/>
              <a:gd name="connsiteY4" fmla="*/ 1181678 h 1242535"/>
              <a:gd name="connsiteX5" fmla="*/ 739281 w 1531361"/>
              <a:gd name="connsiteY5" fmla="*/ 0 h 1242535"/>
              <a:gd name="connsiteX6" fmla="*/ 1510202 w 1531361"/>
              <a:gd name="connsiteY6" fmla="*/ 31098 h 1242535"/>
              <a:gd name="connsiteX0" fmla="*/ 1491923 w 1513082"/>
              <a:gd name="connsiteY0" fmla="*/ 31098 h 1302216"/>
              <a:gd name="connsiteX1" fmla="*/ 1513082 w 1513082"/>
              <a:gd name="connsiteY1" fmla="*/ 112320 h 1302216"/>
              <a:gd name="connsiteX2" fmla="*/ 871815 w 1513082"/>
              <a:gd name="connsiteY2" fmla="*/ 279114 h 1302216"/>
              <a:gd name="connsiteX3" fmla="*/ 272580 w 1513082"/>
              <a:gd name="connsiteY3" fmla="*/ 1242535 h 1302216"/>
              <a:gd name="connsiteX4" fmla="*/ 20761 w 1513082"/>
              <a:gd name="connsiteY4" fmla="*/ 1300740 h 1302216"/>
              <a:gd name="connsiteX5" fmla="*/ 721002 w 1513082"/>
              <a:gd name="connsiteY5" fmla="*/ 0 h 1302216"/>
              <a:gd name="connsiteX6" fmla="*/ 1491923 w 1513082"/>
              <a:gd name="connsiteY6" fmla="*/ 31098 h 130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082" h="1302216">
                <a:moveTo>
                  <a:pt x="1491923" y="31098"/>
                </a:moveTo>
                <a:lnTo>
                  <a:pt x="1513082" y="112320"/>
                </a:lnTo>
                <a:lnTo>
                  <a:pt x="871815" y="279114"/>
                </a:lnTo>
                <a:cubicBezTo>
                  <a:pt x="445978" y="389816"/>
                  <a:pt x="184363" y="816305"/>
                  <a:pt x="272580" y="1242535"/>
                </a:cubicBezTo>
                <a:cubicBezTo>
                  <a:pt x="268413" y="1229209"/>
                  <a:pt x="24302" y="1314337"/>
                  <a:pt x="20761" y="1300740"/>
                </a:cubicBezTo>
                <a:cubicBezTo>
                  <a:pt x="-93551" y="861263"/>
                  <a:pt x="281510" y="114160"/>
                  <a:pt x="721002" y="0"/>
                </a:cubicBezTo>
                <a:lnTo>
                  <a:pt x="1491923" y="31098"/>
                </a:lnTo>
                <a:close/>
              </a:path>
            </a:pathLst>
          </a:custGeom>
          <a:solidFill>
            <a:srgbClr val="3A5C8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Oval">
            <a:extLst>
              <a:ext uri="{FF2B5EF4-FFF2-40B4-BE49-F238E27FC236}">
                <a16:creationId xmlns:a16="http://schemas.microsoft.com/office/drawing/2014/main" id="{B5000EF3-A1D6-74E8-F738-ACE348026E01}"/>
              </a:ext>
            </a:extLst>
          </p:cNvPr>
          <p:cNvSpPr/>
          <p:nvPr/>
        </p:nvSpPr>
        <p:spPr>
          <a:xfrm>
            <a:off x="2815044" y="5633864"/>
            <a:ext cx="2283715" cy="188722"/>
          </a:xfrm>
          <a:prstGeom prst="ellipse">
            <a:avLst/>
          </a:prstGeom>
          <a:solidFill>
            <a:srgbClr val="DADBDC"/>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3000">
              <a:solidFill>
                <a:srgbClr val="FFFFFF"/>
              </a:solidFill>
              <a:latin typeface="Calibri" panose="020F0502020204030204"/>
            </a:endParaRPr>
          </a:p>
        </p:txBody>
      </p:sp>
      <p:sp>
        <p:nvSpPr>
          <p:cNvPr id="10" name="Freeform: Shape 9">
            <a:extLst>
              <a:ext uri="{FF2B5EF4-FFF2-40B4-BE49-F238E27FC236}">
                <a16:creationId xmlns:a16="http://schemas.microsoft.com/office/drawing/2014/main" id="{3252B82C-5FAD-0A89-C710-8C8F942FFECE}"/>
              </a:ext>
            </a:extLst>
          </p:cNvPr>
          <p:cNvSpPr/>
          <p:nvPr/>
        </p:nvSpPr>
        <p:spPr>
          <a:xfrm>
            <a:off x="2800299" y="4642347"/>
            <a:ext cx="2373740" cy="1086874"/>
          </a:xfrm>
          <a:custGeom>
            <a:avLst/>
            <a:gdLst>
              <a:gd name="connsiteX0" fmla="*/ 2224866 w 2373740"/>
              <a:gd name="connsiteY0" fmla="*/ 302004 h 1086874"/>
              <a:gd name="connsiteX1" fmla="*/ 2352653 w 2373740"/>
              <a:gd name="connsiteY1" fmla="*/ 793111 h 1086874"/>
              <a:gd name="connsiteX2" fmla="*/ 2352619 w 2373740"/>
              <a:gd name="connsiteY2" fmla="*/ 793120 h 1086874"/>
              <a:gd name="connsiteX3" fmla="*/ 878 w 2373740"/>
              <a:gd name="connsiteY3" fmla="*/ 0 h 1086874"/>
              <a:gd name="connsiteX4" fmla="*/ 1711256 w 2373740"/>
              <a:gd name="connsiteY4" fmla="*/ 959925 h 1086874"/>
              <a:gd name="connsiteX5" fmla="*/ 2352619 w 2373740"/>
              <a:gd name="connsiteY5" fmla="*/ 793120 h 1086874"/>
              <a:gd name="connsiteX6" fmla="*/ 2373740 w 2373740"/>
              <a:gd name="connsiteY6" fmla="*/ 874314 h 1086874"/>
              <a:gd name="connsiteX7" fmla="*/ 1732469 w 2373740"/>
              <a:gd name="connsiteY7" fmla="*/ 1041099 h 1086874"/>
              <a:gd name="connsiteX8" fmla="*/ 6814 w 2373740"/>
              <a:gd name="connsiteY8" fmla="*/ 28042 h 1086874"/>
              <a:gd name="connsiteX9" fmla="*/ 0 w 2373740"/>
              <a:gd name="connsiteY9" fmla="*/ 197 h 1086874"/>
              <a:gd name="connsiteX0" fmla="*/ 2224866 w 2373740"/>
              <a:gd name="connsiteY0" fmla="*/ 302004 h 1086874"/>
              <a:gd name="connsiteX1" fmla="*/ 2352653 w 2373740"/>
              <a:gd name="connsiteY1" fmla="*/ 793111 h 1086874"/>
              <a:gd name="connsiteX2" fmla="*/ 2352619 w 2373740"/>
              <a:gd name="connsiteY2" fmla="*/ 793120 h 1086874"/>
              <a:gd name="connsiteX3" fmla="*/ 2224866 w 2373740"/>
              <a:gd name="connsiteY3" fmla="*/ 302004 h 1086874"/>
              <a:gd name="connsiteX4" fmla="*/ 878 w 2373740"/>
              <a:gd name="connsiteY4" fmla="*/ 0 h 1086874"/>
              <a:gd name="connsiteX5" fmla="*/ 1716336 w 2373740"/>
              <a:gd name="connsiteY5" fmla="*/ 868485 h 1086874"/>
              <a:gd name="connsiteX6" fmla="*/ 2352619 w 2373740"/>
              <a:gd name="connsiteY6" fmla="*/ 793120 h 1086874"/>
              <a:gd name="connsiteX7" fmla="*/ 2373740 w 2373740"/>
              <a:gd name="connsiteY7" fmla="*/ 874314 h 1086874"/>
              <a:gd name="connsiteX8" fmla="*/ 1732469 w 2373740"/>
              <a:gd name="connsiteY8" fmla="*/ 1041099 h 1086874"/>
              <a:gd name="connsiteX9" fmla="*/ 6814 w 2373740"/>
              <a:gd name="connsiteY9" fmla="*/ 28042 h 1086874"/>
              <a:gd name="connsiteX10" fmla="*/ 0 w 2373740"/>
              <a:gd name="connsiteY10" fmla="*/ 197 h 1086874"/>
              <a:gd name="connsiteX11" fmla="*/ 878 w 2373740"/>
              <a:gd name="connsiteY11" fmla="*/ 0 h 1086874"/>
              <a:gd name="connsiteX0" fmla="*/ 2224866 w 2373740"/>
              <a:gd name="connsiteY0" fmla="*/ 302004 h 1086874"/>
              <a:gd name="connsiteX1" fmla="*/ 2352653 w 2373740"/>
              <a:gd name="connsiteY1" fmla="*/ 793111 h 1086874"/>
              <a:gd name="connsiteX2" fmla="*/ 2352619 w 2373740"/>
              <a:gd name="connsiteY2" fmla="*/ 793120 h 1086874"/>
              <a:gd name="connsiteX3" fmla="*/ 2224866 w 2373740"/>
              <a:gd name="connsiteY3" fmla="*/ 302004 h 1086874"/>
              <a:gd name="connsiteX4" fmla="*/ 878 w 2373740"/>
              <a:gd name="connsiteY4" fmla="*/ 0 h 1086874"/>
              <a:gd name="connsiteX5" fmla="*/ 1716336 w 2373740"/>
              <a:gd name="connsiteY5" fmla="*/ 868485 h 1086874"/>
              <a:gd name="connsiteX6" fmla="*/ 2352619 w 2373740"/>
              <a:gd name="connsiteY6" fmla="*/ 793120 h 1086874"/>
              <a:gd name="connsiteX7" fmla="*/ 2373740 w 2373740"/>
              <a:gd name="connsiteY7" fmla="*/ 874314 h 1086874"/>
              <a:gd name="connsiteX8" fmla="*/ 1732469 w 2373740"/>
              <a:gd name="connsiteY8" fmla="*/ 1041099 h 1086874"/>
              <a:gd name="connsiteX9" fmla="*/ 6814 w 2373740"/>
              <a:gd name="connsiteY9" fmla="*/ 28042 h 1086874"/>
              <a:gd name="connsiteX10" fmla="*/ 0 w 2373740"/>
              <a:gd name="connsiteY10" fmla="*/ 197 h 1086874"/>
              <a:gd name="connsiteX11" fmla="*/ 878 w 2373740"/>
              <a:gd name="connsiteY11" fmla="*/ 0 h 1086874"/>
              <a:gd name="connsiteX0" fmla="*/ 2224866 w 2373740"/>
              <a:gd name="connsiteY0" fmla="*/ 302004 h 1086874"/>
              <a:gd name="connsiteX1" fmla="*/ 2352653 w 2373740"/>
              <a:gd name="connsiteY1" fmla="*/ 793111 h 1086874"/>
              <a:gd name="connsiteX2" fmla="*/ 2352619 w 2373740"/>
              <a:gd name="connsiteY2" fmla="*/ 793120 h 1086874"/>
              <a:gd name="connsiteX3" fmla="*/ 2224866 w 2373740"/>
              <a:gd name="connsiteY3" fmla="*/ 302004 h 1086874"/>
              <a:gd name="connsiteX4" fmla="*/ 878 w 2373740"/>
              <a:gd name="connsiteY4" fmla="*/ 0 h 1086874"/>
              <a:gd name="connsiteX5" fmla="*/ 2264024 w 2373740"/>
              <a:gd name="connsiteY5" fmla="*/ 554160 h 1086874"/>
              <a:gd name="connsiteX6" fmla="*/ 2352619 w 2373740"/>
              <a:gd name="connsiteY6" fmla="*/ 793120 h 1086874"/>
              <a:gd name="connsiteX7" fmla="*/ 2373740 w 2373740"/>
              <a:gd name="connsiteY7" fmla="*/ 874314 h 1086874"/>
              <a:gd name="connsiteX8" fmla="*/ 1732469 w 2373740"/>
              <a:gd name="connsiteY8" fmla="*/ 1041099 h 1086874"/>
              <a:gd name="connsiteX9" fmla="*/ 6814 w 2373740"/>
              <a:gd name="connsiteY9" fmla="*/ 28042 h 1086874"/>
              <a:gd name="connsiteX10" fmla="*/ 0 w 2373740"/>
              <a:gd name="connsiteY10" fmla="*/ 197 h 1086874"/>
              <a:gd name="connsiteX11" fmla="*/ 878 w 2373740"/>
              <a:gd name="connsiteY11" fmla="*/ 0 h 108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740" h="1086874">
                <a:moveTo>
                  <a:pt x="2224866" y="302004"/>
                </a:moveTo>
                <a:lnTo>
                  <a:pt x="2352653" y="793111"/>
                </a:lnTo>
                <a:lnTo>
                  <a:pt x="2352619" y="793120"/>
                </a:lnTo>
                <a:lnTo>
                  <a:pt x="2224866" y="302004"/>
                </a:lnTo>
                <a:close/>
                <a:moveTo>
                  <a:pt x="878" y="0"/>
                </a:moveTo>
                <a:cubicBezTo>
                  <a:pt x="218952" y="723063"/>
                  <a:pt x="1404971" y="491978"/>
                  <a:pt x="2264024" y="554160"/>
                </a:cubicBezTo>
                <a:lnTo>
                  <a:pt x="2352619" y="793120"/>
                </a:lnTo>
                <a:lnTo>
                  <a:pt x="2373740" y="874314"/>
                </a:lnTo>
                <a:lnTo>
                  <a:pt x="1732469" y="1041099"/>
                </a:lnTo>
                <a:cubicBezTo>
                  <a:pt x="977492" y="1237627"/>
                  <a:pt x="203404" y="783049"/>
                  <a:pt x="6814" y="28042"/>
                </a:cubicBezTo>
                <a:cubicBezTo>
                  <a:pt x="4384" y="18762"/>
                  <a:pt x="2204" y="9426"/>
                  <a:pt x="0" y="197"/>
                </a:cubicBezTo>
                <a:lnTo>
                  <a:pt x="878" y="0"/>
                </a:lnTo>
                <a:close/>
              </a:path>
            </a:pathLst>
          </a:custGeom>
          <a:solidFill>
            <a:srgbClr val="C13018"/>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FFFFFF"/>
              </a:solidFill>
              <a:effectLst/>
              <a:uLnTx/>
              <a:uFillTx/>
              <a:latin typeface="Calibri" panose="020F0502020204030204"/>
            </a:endParaRPr>
          </a:p>
        </p:txBody>
      </p:sp>
      <p:sp>
        <p:nvSpPr>
          <p:cNvPr id="11" name="Freeform: Shape 10">
            <a:extLst>
              <a:ext uri="{FF2B5EF4-FFF2-40B4-BE49-F238E27FC236}">
                <a16:creationId xmlns:a16="http://schemas.microsoft.com/office/drawing/2014/main" id="{5E0DEB4A-BF9C-3AF5-FC3F-595423CBAEB9}"/>
              </a:ext>
            </a:extLst>
          </p:cNvPr>
          <p:cNvSpPr/>
          <p:nvPr/>
        </p:nvSpPr>
        <p:spPr>
          <a:xfrm>
            <a:off x="5022355" y="4851435"/>
            <a:ext cx="582337" cy="670549"/>
          </a:xfrm>
          <a:custGeom>
            <a:avLst/>
            <a:gdLst>
              <a:gd name="connsiteX0" fmla="*/ 401972 w 582337"/>
              <a:gd name="connsiteY0" fmla="*/ 931 h 670549"/>
              <a:gd name="connsiteX1" fmla="*/ 475581 w 582337"/>
              <a:gd name="connsiteY1" fmla="*/ 66989 h 670549"/>
              <a:gd name="connsiteX2" fmla="*/ 579452 w 582337"/>
              <a:gd name="connsiteY2" fmla="*/ 466117 h 670549"/>
              <a:gd name="connsiteX3" fmla="*/ 515404 w 582337"/>
              <a:gd name="connsiteY3" fmla="*/ 575211 h 670549"/>
              <a:gd name="connsiteX4" fmla="*/ 148907 w 582337"/>
              <a:gd name="connsiteY4" fmla="*/ 670549 h 670549"/>
              <a:gd name="connsiteX5" fmla="*/ 0 w 582337"/>
              <a:gd name="connsiteY5" fmla="*/ 98267 h 670549"/>
              <a:gd name="connsiteX6" fmla="*/ 366496 w 582337"/>
              <a:gd name="connsiteY6" fmla="*/ 2929 h 670549"/>
              <a:gd name="connsiteX7" fmla="*/ 401972 w 582337"/>
              <a:gd name="connsiteY7" fmla="*/ 931 h 67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337" h="670549">
                <a:moveTo>
                  <a:pt x="401972" y="931"/>
                </a:moveTo>
                <a:cubicBezTo>
                  <a:pt x="436452" y="5970"/>
                  <a:pt x="466203" y="31088"/>
                  <a:pt x="475581" y="66989"/>
                </a:cubicBezTo>
                <a:lnTo>
                  <a:pt x="579452" y="466117"/>
                </a:lnTo>
                <a:cubicBezTo>
                  <a:pt x="591835" y="513958"/>
                  <a:pt x="563231" y="562836"/>
                  <a:pt x="515404" y="575211"/>
                </a:cubicBezTo>
                <a:lnTo>
                  <a:pt x="148907" y="670549"/>
                </a:lnTo>
                <a:lnTo>
                  <a:pt x="0" y="98267"/>
                </a:lnTo>
                <a:lnTo>
                  <a:pt x="366496" y="2929"/>
                </a:lnTo>
                <a:cubicBezTo>
                  <a:pt x="378461" y="-197"/>
                  <a:pt x="390479" y="-748"/>
                  <a:pt x="401972" y="931"/>
                </a:cubicBezTo>
                <a:close/>
              </a:path>
            </a:pathLst>
          </a:custGeom>
          <a:solidFill>
            <a:srgbClr val="DADBDC"/>
          </a:solidFill>
          <a:ln w="12700">
            <a:miter lim="400000"/>
          </a:ln>
        </p:spPr>
        <p:txBody>
          <a:bodyPr lIns="38100" tIns="38100" rIns="38100" bIns="38100" anchor="ctr"/>
          <a:lstStyle/>
          <a:p>
            <a:pPr algn="ctr" defTabSz="457200" hangingPunct="0"/>
            <a:endParaRPr lang="en-US" sz="3000">
              <a:solidFill>
                <a:srgbClr val="FFFFFF"/>
              </a:solidFill>
              <a:latin typeface="Calibri" panose="020F0502020204030204"/>
            </a:endParaRPr>
          </a:p>
        </p:txBody>
      </p:sp>
      <p:sp>
        <p:nvSpPr>
          <p:cNvPr id="12" name="Freeform: Shape 11">
            <a:extLst>
              <a:ext uri="{FF2B5EF4-FFF2-40B4-BE49-F238E27FC236}">
                <a16:creationId xmlns:a16="http://schemas.microsoft.com/office/drawing/2014/main" id="{8FDB7968-5C34-456A-4F95-E586E75ABC63}"/>
              </a:ext>
            </a:extLst>
          </p:cNvPr>
          <p:cNvSpPr/>
          <p:nvPr/>
        </p:nvSpPr>
        <p:spPr>
          <a:xfrm>
            <a:off x="5002650" y="4759594"/>
            <a:ext cx="588421" cy="676557"/>
          </a:xfrm>
          <a:custGeom>
            <a:avLst/>
            <a:gdLst>
              <a:gd name="connsiteX0" fmla="*/ 417619 w 588421"/>
              <a:gd name="connsiteY0" fmla="*/ 649 h 676557"/>
              <a:gd name="connsiteX1" fmla="*/ 468838 w 588421"/>
              <a:gd name="connsiteY1" fmla="*/ 46448 h 676557"/>
              <a:gd name="connsiteX2" fmla="*/ 586399 w 588421"/>
              <a:gd name="connsiteY2" fmla="*/ 498558 h 676557"/>
              <a:gd name="connsiteX3" fmla="*/ 541855 w 588421"/>
              <a:gd name="connsiteY3" fmla="*/ 574306 h 676557"/>
              <a:gd name="connsiteX4" fmla="*/ 148919 w 588421"/>
              <a:gd name="connsiteY4" fmla="*/ 676557 h 676557"/>
              <a:gd name="connsiteX5" fmla="*/ 0 w 588421"/>
              <a:gd name="connsiteY5" fmla="*/ 104278 h 676557"/>
              <a:gd name="connsiteX6" fmla="*/ 392906 w 588421"/>
              <a:gd name="connsiteY6" fmla="*/ 2020 h 676557"/>
              <a:gd name="connsiteX7" fmla="*/ 417619 w 588421"/>
              <a:gd name="connsiteY7" fmla="*/ 649 h 67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421" h="676557">
                <a:moveTo>
                  <a:pt x="417619" y="649"/>
                </a:moveTo>
                <a:cubicBezTo>
                  <a:pt x="441631" y="4148"/>
                  <a:pt x="462328" y="21547"/>
                  <a:pt x="468838" y="46448"/>
                </a:cubicBezTo>
                <a:lnTo>
                  <a:pt x="586399" y="498558"/>
                </a:lnTo>
                <a:cubicBezTo>
                  <a:pt x="595048" y="531752"/>
                  <a:pt x="575174" y="565661"/>
                  <a:pt x="541855" y="574306"/>
                </a:cubicBezTo>
                <a:lnTo>
                  <a:pt x="148919" y="676557"/>
                </a:lnTo>
                <a:lnTo>
                  <a:pt x="0" y="104278"/>
                </a:lnTo>
                <a:lnTo>
                  <a:pt x="392906" y="2020"/>
                </a:lnTo>
                <a:cubicBezTo>
                  <a:pt x="401244" y="-140"/>
                  <a:pt x="409616" y="-518"/>
                  <a:pt x="417619" y="649"/>
                </a:cubicBezTo>
                <a:close/>
              </a:path>
            </a:pathLst>
          </a:custGeom>
          <a:solidFill>
            <a:srgbClr val="F4F5F5"/>
          </a:solidFill>
          <a:ln w="12700">
            <a:miter lim="400000"/>
          </a:ln>
        </p:spPr>
        <p:txBody>
          <a:bodyPr lIns="38100" tIns="38100" rIns="38100" bIns="38100" anchor="ctr"/>
          <a:lstStyle/>
          <a:p>
            <a:pPr algn="ctr" defTabSz="457200" hangingPunct="0"/>
            <a:endParaRPr lang="en-US" sz="3000" dirty="0">
              <a:solidFill>
                <a:srgbClr val="FFFFFF"/>
              </a:solidFill>
              <a:latin typeface="Calibri" panose="020F0502020204030204"/>
            </a:endParaRPr>
          </a:p>
        </p:txBody>
      </p:sp>
      <p:sp>
        <p:nvSpPr>
          <p:cNvPr id="13" name="Freeform: Shape 12">
            <a:extLst>
              <a:ext uri="{FF2B5EF4-FFF2-40B4-BE49-F238E27FC236}">
                <a16:creationId xmlns:a16="http://schemas.microsoft.com/office/drawing/2014/main" id="{0C2CAC89-23C2-CE01-F937-89B85FB1FBEA}"/>
              </a:ext>
            </a:extLst>
          </p:cNvPr>
          <p:cNvSpPr/>
          <p:nvPr/>
        </p:nvSpPr>
        <p:spPr>
          <a:xfrm>
            <a:off x="4181505" y="2676292"/>
            <a:ext cx="865633" cy="677626"/>
          </a:xfrm>
          <a:custGeom>
            <a:avLst/>
            <a:gdLst>
              <a:gd name="connsiteX0" fmla="*/ 420318 w 589408"/>
              <a:gd name="connsiteY0" fmla="*/ 590 h 677626"/>
              <a:gd name="connsiteX1" fmla="*/ 467513 w 589408"/>
              <a:gd name="connsiteY1" fmla="*/ 42935 h 677626"/>
              <a:gd name="connsiteX2" fmla="*/ 587567 w 589408"/>
              <a:gd name="connsiteY2" fmla="*/ 504163 h 677626"/>
              <a:gd name="connsiteX3" fmla="*/ 546523 w 589408"/>
              <a:gd name="connsiteY3" fmla="*/ 574183 h 677626"/>
              <a:gd name="connsiteX4" fmla="*/ 148926 w 589408"/>
              <a:gd name="connsiteY4" fmla="*/ 677626 h 677626"/>
              <a:gd name="connsiteX5" fmla="*/ 0 w 589408"/>
              <a:gd name="connsiteY5" fmla="*/ 105341 h 677626"/>
              <a:gd name="connsiteX6" fmla="*/ 397597 w 589408"/>
              <a:gd name="connsiteY6" fmla="*/ 1899 h 677626"/>
              <a:gd name="connsiteX7" fmla="*/ 420318 w 589408"/>
              <a:gd name="connsiteY7" fmla="*/ 590 h 677626"/>
              <a:gd name="connsiteX0" fmla="*/ 696543 w 865633"/>
              <a:gd name="connsiteY0" fmla="*/ 590 h 677626"/>
              <a:gd name="connsiteX1" fmla="*/ 743738 w 865633"/>
              <a:gd name="connsiteY1" fmla="*/ 42935 h 677626"/>
              <a:gd name="connsiteX2" fmla="*/ 863792 w 865633"/>
              <a:gd name="connsiteY2" fmla="*/ 504163 h 677626"/>
              <a:gd name="connsiteX3" fmla="*/ 822748 w 865633"/>
              <a:gd name="connsiteY3" fmla="*/ 574183 h 677626"/>
              <a:gd name="connsiteX4" fmla="*/ 425151 w 865633"/>
              <a:gd name="connsiteY4" fmla="*/ 677626 h 677626"/>
              <a:gd name="connsiteX5" fmla="*/ 0 w 865633"/>
              <a:gd name="connsiteY5" fmla="*/ 252978 h 677626"/>
              <a:gd name="connsiteX6" fmla="*/ 673822 w 865633"/>
              <a:gd name="connsiteY6" fmla="*/ 1899 h 677626"/>
              <a:gd name="connsiteX7" fmla="*/ 696543 w 865633"/>
              <a:gd name="connsiteY7" fmla="*/ 590 h 6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633" h="677626">
                <a:moveTo>
                  <a:pt x="696543" y="590"/>
                </a:moveTo>
                <a:cubicBezTo>
                  <a:pt x="718654" y="3804"/>
                  <a:pt x="737798" y="19918"/>
                  <a:pt x="743738" y="42935"/>
                </a:cubicBezTo>
                <a:lnTo>
                  <a:pt x="863792" y="504163"/>
                </a:lnTo>
                <a:cubicBezTo>
                  <a:pt x="871713" y="534851"/>
                  <a:pt x="853350" y="566113"/>
                  <a:pt x="822748" y="574183"/>
                </a:cubicBezTo>
                <a:lnTo>
                  <a:pt x="425151" y="677626"/>
                </a:lnTo>
                <a:lnTo>
                  <a:pt x="0" y="252978"/>
                </a:lnTo>
                <a:cubicBezTo>
                  <a:pt x="132532" y="218497"/>
                  <a:pt x="541290" y="36380"/>
                  <a:pt x="673822" y="1899"/>
                </a:cubicBezTo>
                <a:cubicBezTo>
                  <a:pt x="681472" y="-119"/>
                  <a:pt x="689172" y="-481"/>
                  <a:pt x="696543" y="590"/>
                </a:cubicBezTo>
                <a:close/>
              </a:path>
            </a:pathLst>
          </a:custGeom>
          <a:solidFill>
            <a:srgbClr val="3A5C8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A59B23D-FDCD-512C-C32E-0395CCF3F182}"/>
              </a:ext>
            </a:extLst>
          </p:cNvPr>
          <p:cNvSpPr/>
          <p:nvPr/>
        </p:nvSpPr>
        <p:spPr>
          <a:xfrm>
            <a:off x="4000500" y="2588808"/>
            <a:ext cx="1030869" cy="677629"/>
          </a:xfrm>
          <a:custGeom>
            <a:avLst/>
            <a:gdLst>
              <a:gd name="connsiteX0" fmla="*/ 420249 w 589284"/>
              <a:gd name="connsiteY0" fmla="*/ 584 h 677629"/>
              <a:gd name="connsiteX1" fmla="*/ 467370 w 589284"/>
              <a:gd name="connsiteY1" fmla="*/ 42911 h 677629"/>
              <a:gd name="connsiteX2" fmla="*/ 587444 w 589284"/>
              <a:gd name="connsiteY2" fmla="*/ 504144 h 677629"/>
              <a:gd name="connsiteX3" fmla="*/ 546405 w 589284"/>
              <a:gd name="connsiteY3" fmla="*/ 574165 h 677629"/>
              <a:gd name="connsiteX4" fmla="*/ 148906 w 589284"/>
              <a:gd name="connsiteY4" fmla="*/ 677629 h 677629"/>
              <a:gd name="connsiteX5" fmla="*/ 0 w 589284"/>
              <a:gd name="connsiteY5" fmla="*/ 105349 h 677629"/>
              <a:gd name="connsiteX6" fmla="*/ 397620 w 589284"/>
              <a:gd name="connsiteY6" fmla="*/ 1913 h 677629"/>
              <a:gd name="connsiteX7" fmla="*/ 420249 w 589284"/>
              <a:gd name="connsiteY7" fmla="*/ 584 h 677629"/>
              <a:gd name="connsiteX0" fmla="*/ 420249 w 589284"/>
              <a:gd name="connsiteY0" fmla="*/ 584 h 677629"/>
              <a:gd name="connsiteX1" fmla="*/ 467370 w 589284"/>
              <a:gd name="connsiteY1" fmla="*/ 42911 h 677629"/>
              <a:gd name="connsiteX2" fmla="*/ 587444 w 589284"/>
              <a:gd name="connsiteY2" fmla="*/ 504144 h 677629"/>
              <a:gd name="connsiteX3" fmla="*/ 546405 w 589284"/>
              <a:gd name="connsiteY3" fmla="*/ 574165 h 677629"/>
              <a:gd name="connsiteX4" fmla="*/ 148906 w 589284"/>
              <a:gd name="connsiteY4" fmla="*/ 677629 h 677629"/>
              <a:gd name="connsiteX5" fmla="*/ 91815 w 589284"/>
              <a:gd name="connsiteY5" fmla="*/ 440142 h 677629"/>
              <a:gd name="connsiteX6" fmla="*/ 0 w 589284"/>
              <a:gd name="connsiteY6" fmla="*/ 105349 h 677629"/>
              <a:gd name="connsiteX7" fmla="*/ 397620 w 589284"/>
              <a:gd name="connsiteY7" fmla="*/ 1913 h 677629"/>
              <a:gd name="connsiteX8" fmla="*/ 420249 w 589284"/>
              <a:gd name="connsiteY8" fmla="*/ 584 h 677629"/>
              <a:gd name="connsiteX0" fmla="*/ 861834 w 1030869"/>
              <a:gd name="connsiteY0" fmla="*/ 584 h 677629"/>
              <a:gd name="connsiteX1" fmla="*/ 908955 w 1030869"/>
              <a:gd name="connsiteY1" fmla="*/ 42911 h 677629"/>
              <a:gd name="connsiteX2" fmla="*/ 1029029 w 1030869"/>
              <a:gd name="connsiteY2" fmla="*/ 504144 h 677629"/>
              <a:gd name="connsiteX3" fmla="*/ 987990 w 1030869"/>
              <a:gd name="connsiteY3" fmla="*/ 574165 h 677629"/>
              <a:gd name="connsiteX4" fmla="*/ 590491 w 1030869"/>
              <a:gd name="connsiteY4" fmla="*/ 677629 h 677629"/>
              <a:gd name="connsiteX5" fmla="*/ 0 w 1030869"/>
              <a:gd name="connsiteY5" fmla="*/ 521105 h 677629"/>
              <a:gd name="connsiteX6" fmla="*/ 441585 w 1030869"/>
              <a:gd name="connsiteY6" fmla="*/ 105349 h 677629"/>
              <a:gd name="connsiteX7" fmla="*/ 839205 w 1030869"/>
              <a:gd name="connsiteY7" fmla="*/ 1913 h 677629"/>
              <a:gd name="connsiteX8" fmla="*/ 861834 w 1030869"/>
              <a:gd name="connsiteY8" fmla="*/ 584 h 67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869" h="677629">
                <a:moveTo>
                  <a:pt x="861834" y="584"/>
                </a:moveTo>
                <a:cubicBezTo>
                  <a:pt x="883877" y="3782"/>
                  <a:pt x="903016" y="19895"/>
                  <a:pt x="908955" y="42911"/>
                </a:cubicBezTo>
                <a:lnTo>
                  <a:pt x="1029029" y="504144"/>
                </a:lnTo>
                <a:cubicBezTo>
                  <a:pt x="1036948" y="534832"/>
                  <a:pt x="1018587" y="566094"/>
                  <a:pt x="987990" y="574165"/>
                </a:cubicBezTo>
                <a:lnTo>
                  <a:pt x="590491" y="677629"/>
                </a:lnTo>
                <a:lnTo>
                  <a:pt x="0" y="521105"/>
                </a:lnTo>
                <a:lnTo>
                  <a:pt x="441585" y="105349"/>
                </a:lnTo>
                <a:lnTo>
                  <a:pt x="839205" y="1913"/>
                </a:lnTo>
                <a:cubicBezTo>
                  <a:pt x="846816" y="-114"/>
                  <a:pt x="854487" y="-483"/>
                  <a:pt x="861834" y="584"/>
                </a:cubicBezTo>
                <a:close/>
              </a:path>
            </a:pathLst>
          </a:custGeom>
          <a:solidFill>
            <a:srgbClr val="F4F5F5"/>
          </a:solidFill>
          <a:ln w="12700">
            <a:miter lim="400000"/>
          </a:ln>
        </p:spPr>
        <p:txBody>
          <a:bodyPr lIns="38100" tIns="38100" rIns="38100" bIns="38100" anchor="ctr"/>
          <a:lstStyle/>
          <a:p>
            <a:pPr algn="ctr" defTabSz="457200" hangingPunct="0"/>
            <a:endParaRPr lang="en-US" sz="3000">
              <a:solidFill>
                <a:srgbClr val="FFFFFF"/>
              </a:solidFill>
              <a:latin typeface="Calibri" panose="020F0502020204030204"/>
            </a:endParaRPr>
          </a:p>
        </p:txBody>
      </p:sp>
      <p:sp>
        <p:nvSpPr>
          <p:cNvPr id="15" name="Freeform: Shape 14">
            <a:extLst>
              <a:ext uri="{FF2B5EF4-FFF2-40B4-BE49-F238E27FC236}">
                <a16:creationId xmlns:a16="http://schemas.microsoft.com/office/drawing/2014/main" id="{21046859-1DDB-6E67-A9AA-0AB12BCD0D84}"/>
              </a:ext>
            </a:extLst>
          </p:cNvPr>
          <p:cNvSpPr/>
          <p:nvPr/>
        </p:nvSpPr>
        <p:spPr>
          <a:xfrm>
            <a:off x="2798328" y="4479962"/>
            <a:ext cx="2351790" cy="1166402"/>
          </a:xfrm>
          <a:custGeom>
            <a:avLst/>
            <a:gdLst>
              <a:gd name="connsiteX0" fmla="*/ 568960 w 2351790"/>
              <a:gd name="connsiteY0" fmla="*/ 0 h 1166402"/>
              <a:gd name="connsiteX1" fmla="*/ 569071 w 2351790"/>
              <a:gd name="connsiteY1" fmla="*/ 25 h 1166402"/>
              <a:gd name="connsiteX2" fmla="*/ 1561599 w 2351790"/>
              <a:gd name="connsiteY2" fmla="*/ 548355 h 1166402"/>
              <a:gd name="connsiteX3" fmla="*/ 2202913 w 2351790"/>
              <a:gd name="connsiteY3" fmla="*/ 381575 h 1166402"/>
              <a:gd name="connsiteX4" fmla="*/ 2223984 w 2351790"/>
              <a:gd name="connsiteY4" fmla="*/ 462713 h 1166402"/>
              <a:gd name="connsiteX5" fmla="*/ 2351790 w 2351790"/>
              <a:gd name="connsiteY5" fmla="*/ 953813 h 1166402"/>
              <a:gd name="connsiteX6" fmla="*/ 1710463 w 2351790"/>
              <a:gd name="connsiteY6" fmla="*/ 1120647 h 1166402"/>
              <a:gd name="connsiteX7" fmla="*/ 0 w 2351790"/>
              <a:gd name="connsiteY7" fmla="*/ 160759 h 116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1790" h="1166402">
                <a:moveTo>
                  <a:pt x="568960" y="0"/>
                </a:moveTo>
                <a:lnTo>
                  <a:pt x="569071" y="25"/>
                </a:lnTo>
                <a:cubicBezTo>
                  <a:pt x="700194" y="414580"/>
                  <a:pt x="1136087" y="659019"/>
                  <a:pt x="1561599" y="548355"/>
                </a:cubicBezTo>
                <a:lnTo>
                  <a:pt x="2202913" y="381575"/>
                </a:lnTo>
                <a:lnTo>
                  <a:pt x="2223984" y="462713"/>
                </a:lnTo>
                <a:lnTo>
                  <a:pt x="2351790" y="953813"/>
                </a:lnTo>
                <a:lnTo>
                  <a:pt x="1710463" y="1120647"/>
                </a:lnTo>
                <a:cubicBezTo>
                  <a:pt x="973293" y="1312461"/>
                  <a:pt x="218217" y="883766"/>
                  <a:pt x="0" y="160759"/>
                </a:cubicBezTo>
                <a:close/>
              </a:path>
            </a:pathLst>
          </a:custGeom>
          <a:solidFill>
            <a:srgbClr val="E54F40"/>
          </a:solidFill>
          <a:ln w="12700">
            <a:miter lim="400000"/>
          </a:ln>
        </p:spPr>
        <p:txBody>
          <a:bodyPr lIns="38100" tIns="38100" rIns="38100" bIns="38100" anchor="ctr"/>
          <a:lstStyle/>
          <a:p>
            <a:pPr algn="ctr" defTabSz="457200" hangingPunct="0"/>
            <a:endParaRPr lang="en-US" sz="3000">
              <a:solidFill>
                <a:srgbClr val="FFFFFF"/>
              </a:solidFill>
              <a:latin typeface="Calibri" panose="020F0502020204030204"/>
            </a:endParaRPr>
          </a:p>
        </p:txBody>
      </p:sp>
      <p:sp>
        <p:nvSpPr>
          <p:cNvPr id="16" name="Freeform: Shape 15">
            <a:extLst>
              <a:ext uri="{FF2B5EF4-FFF2-40B4-BE49-F238E27FC236}">
                <a16:creationId xmlns:a16="http://schemas.microsoft.com/office/drawing/2014/main" id="{9D8C8650-A2DC-709F-3D10-FF546CAF31C9}"/>
              </a:ext>
            </a:extLst>
          </p:cNvPr>
          <p:cNvSpPr/>
          <p:nvPr/>
        </p:nvSpPr>
        <p:spPr>
          <a:xfrm>
            <a:off x="2736303" y="2701470"/>
            <a:ext cx="1848993" cy="1945550"/>
          </a:xfrm>
          <a:custGeom>
            <a:avLst/>
            <a:gdLst>
              <a:gd name="connsiteX0" fmla="*/ 1700034 w 1848993"/>
              <a:gd name="connsiteY0" fmla="*/ 0 h 1945550"/>
              <a:gd name="connsiteX1" fmla="*/ 1848993 w 1848993"/>
              <a:gd name="connsiteY1" fmla="*/ 572283 h 1945550"/>
              <a:gd name="connsiteX2" fmla="*/ 1207711 w 1848993"/>
              <a:gd name="connsiteY2" fmla="*/ 739167 h 1945550"/>
              <a:gd name="connsiteX3" fmla="*/ 618062 w 1848993"/>
              <a:gd name="connsiteY3" fmla="*/ 1743532 h 1945550"/>
              <a:gd name="connsiteX4" fmla="*/ 629599 w 1848993"/>
              <a:gd name="connsiteY4" fmla="*/ 1783861 h 1945550"/>
              <a:gd name="connsiteX5" fmla="*/ 629864 w 1848993"/>
              <a:gd name="connsiteY5" fmla="*/ 1784993 h 1945550"/>
              <a:gd name="connsiteX6" fmla="*/ 60828 w 1848993"/>
              <a:gd name="connsiteY6" fmla="*/ 1945550 h 1945550"/>
              <a:gd name="connsiteX7" fmla="*/ 56947 w 1848993"/>
              <a:gd name="connsiteY7" fmla="*/ 1932778 h 1945550"/>
              <a:gd name="connsiteX8" fmla="*/ 45762 w 1848993"/>
              <a:gd name="connsiteY8" fmla="*/ 1892421 h 1945550"/>
              <a:gd name="connsiteX9" fmla="*/ 1058774 w 1848993"/>
              <a:gd name="connsiteY9" fmla="*/ 166782 h 194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8993" h="1945550">
                <a:moveTo>
                  <a:pt x="1700034" y="0"/>
                </a:moveTo>
                <a:lnTo>
                  <a:pt x="1848993" y="572283"/>
                </a:lnTo>
                <a:lnTo>
                  <a:pt x="1207711" y="739167"/>
                </a:lnTo>
                <a:cubicBezTo>
                  <a:pt x="768227" y="853371"/>
                  <a:pt x="503742" y="1304033"/>
                  <a:pt x="618062" y="1743532"/>
                </a:cubicBezTo>
                <a:cubicBezTo>
                  <a:pt x="621572" y="1757185"/>
                  <a:pt x="625480" y="1770607"/>
                  <a:pt x="629599" y="1783861"/>
                </a:cubicBezTo>
                <a:cubicBezTo>
                  <a:pt x="629672" y="1784306"/>
                  <a:pt x="629874" y="1784566"/>
                  <a:pt x="629864" y="1784993"/>
                </a:cubicBezTo>
                <a:lnTo>
                  <a:pt x="60828" y="1945550"/>
                </a:lnTo>
                <a:cubicBezTo>
                  <a:pt x="59429" y="1941376"/>
                  <a:pt x="58217" y="1937137"/>
                  <a:pt x="56947" y="1932778"/>
                </a:cubicBezTo>
                <a:cubicBezTo>
                  <a:pt x="53015" y="1919459"/>
                  <a:pt x="49295" y="1905972"/>
                  <a:pt x="45762" y="1892421"/>
                </a:cubicBezTo>
                <a:cubicBezTo>
                  <a:pt x="-150734" y="1137285"/>
                  <a:pt x="303857" y="363244"/>
                  <a:pt x="1058774" y="166782"/>
                </a:cubicBezTo>
                <a:close/>
              </a:path>
            </a:pathLst>
          </a:custGeom>
          <a:solidFill>
            <a:srgbClr val="418AC4"/>
          </a:solidFill>
          <a:ln w="12700">
            <a:miter lim="400000"/>
          </a:ln>
        </p:spPr>
        <p:txBody>
          <a:bodyPr lIns="38100" tIns="38100" rIns="38100" bIns="38100" anchor="ctr"/>
          <a:lstStyle/>
          <a:p>
            <a:pPr algn="ctr" defTabSz="457200" hangingPunct="0"/>
            <a:endParaRPr lang="en-US" sz="3000">
              <a:solidFill>
                <a:srgbClr val="FFFFFF"/>
              </a:solidFill>
              <a:latin typeface="Calibri" panose="020F0502020204030204"/>
            </a:endParaRPr>
          </a:p>
        </p:txBody>
      </p:sp>
      <p:sp>
        <p:nvSpPr>
          <p:cNvPr id="17" name="Shape">
            <a:extLst>
              <a:ext uri="{FF2B5EF4-FFF2-40B4-BE49-F238E27FC236}">
                <a16:creationId xmlns:a16="http://schemas.microsoft.com/office/drawing/2014/main" id="{FAAD3C06-BF66-FFA1-7C80-8C02FA4A0599}"/>
              </a:ext>
            </a:extLst>
          </p:cNvPr>
          <p:cNvSpPr/>
          <p:nvPr/>
        </p:nvSpPr>
        <p:spPr>
          <a:xfrm rot="762348">
            <a:off x="3370554" y="4480246"/>
            <a:ext cx="637" cy="10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959" y="13499"/>
                  <a:pt x="8641" y="8101"/>
                  <a:pt x="0" y="0"/>
                </a:cubicBezTo>
                <a:cubicBezTo>
                  <a:pt x="4324" y="8093"/>
                  <a:pt x="12959" y="16194"/>
                  <a:pt x="21600" y="21600"/>
                </a:cubicBezTo>
                <a:lnTo>
                  <a:pt x="21600" y="21600"/>
                </a:lnTo>
                <a:close/>
              </a:path>
            </a:pathLst>
          </a:custGeom>
          <a:solidFill>
            <a:srgbClr val="E54F40"/>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3000">
              <a:solidFill>
                <a:srgbClr val="FFFFFF"/>
              </a:solidFill>
              <a:latin typeface="Calibri" panose="020F0502020204030204"/>
            </a:endParaRPr>
          </a:p>
        </p:txBody>
      </p:sp>
      <p:grpSp>
        <p:nvGrpSpPr>
          <p:cNvPr id="18" name="Group 17">
            <a:extLst>
              <a:ext uri="{FF2B5EF4-FFF2-40B4-BE49-F238E27FC236}">
                <a16:creationId xmlns:a16="http://schemas.microsoft.com/office/drawing/2014/main" id="{FCCC266B-DE5E-03A0-01DB-6A51FA1EA7CE}"/>
              </a:ext>
            </a:extLst>
          </p:cNvPr>
          <p:cNvGrpSpPr/>
          <p:nvPr/>
        </p:nvGrpSpPr>
        <p:grpSpPr>
          <a:xfrm>
            <a:off x="7607300" y="4288259"/>
            <a:ext cx="5352292" cy="1307862"/>
            <a:chOff x="8921977" y="1343615"/>
            <a:chExt cx="3837446" cy="1307862"/>
          </a:xfrm>
        </p:grpSpPr>
        <p:sp>
          <p:nvSpPr>
            <p:cNvPr id="19" name="TextBox 18">
              <a:extLst>
                <a:ext uri="{FF2B5EF4-FFF2-40B4-BE49-F238E27FC236}">
                  <a16:creationId xmlns:a16="http://schemas.microsoft.com/office/drawing/2014/main" id="{19371AE6-653F-8F5E-86F6-50BF02FCCC97}"/>
                </a:ext>
              </a:extLst>
            </p:cNvPr>
            <p:cNvSpPr txBox="1"/>
            <p:nvPr/>
          </p:nvSpPr>
          <p:spPr>
            <a:xfrm>
              <a:off x="8921977" y="1343615"/>
              <a:ext cx="2926080" cy="584775"/>
            </a:xfrm>
            <a:prstGeom prst="rect">
              <a:avLst/>
            </a:prstGeom>
            <a:noFill/>
          </p:spPr>
          <p:txBody>
            <a:bodyPr wrap="square" lIns="0" rIns="0" rtlCol="0" anchor="b">
              <a:spAutoFit/>
            </a:bodyPr>
            <a:lstStyle/>
            <a:p>
              <a:r>
                <a:rPr lang="en-US" sz="3200" b="1" noProof="1">
                  <a:solidFill>
                    <a:prstClr val="white"/>
                  </a:solidFill>
                  <a:latin typeface="Times New Roman" panose="02020603050405020304" pitchFamily="18" charset="0"/>
                  <a:cs typeface="Times New Roman" panose="02020603050405020304" pitchFamily="18" charset="0"/>
                </a:rPr>
                <a:t>Quá trình thứ 2</a:t>
              </a:r>
            </a:p>
          </p:txBody>
        </p:sp>
        <p:sp>
          <p:nvSpPr>
            <p:cNvPr id="20" name="TextBox 19">
              <a:extLst>
                <a:ext uri="{FF2B5EF4-FFF2-40B4-BE49-F238E27FC236}">
                  <a16:creationId xmlns:a16="http://schemas.microsoft.com/office/drawing/2014/main" id="{DE6C5E39-8ECD-002B-29F9-C951D7202926}"/>
                </a:ext>
              </a:extLst>
            </p:cNvPr>
            <p:cNvSpPr txBox="1"/>
            <p:nvPr/>
          </p:nvSpPr>
          <p:spPr>
            <a:xfrm>
              <a:off x="9833343" y="2189812"/>
              <a:ext cx="2926080" cy="461665"/>
            </a:xfrm>
            <a:prstGeom prst="rect">
              <a:avLst/>
            </a:prstGeom>
            <a:noFill/>
          </p:spPr>
          <p:txBody>
            <a:bodyPr wrap="square" lIns="0" rIns="0" rtlCol="0" anchor="t">
              <a:spAutoFit/>
            </a:bodyPr>
            <a:lstStyle/>
            <a:p>
              <a:pPr algn="just"/>
              <a:r>
                <a:rPr lang="en-US" sz="2400" noProof="1">
                  <a:solidFill>
                    <a:prstClr val="white">
                      <a:lumMod val="95000"/>
                    </a:prstClr>
                  </a:solidFill>
                  <a:latin typeface="Times New Roman" panose="02020603050405020304" pitchFamily="18" charset="0"/>
                  <a:cs typeface="Times New Roman" panose="02020603050405020304" pitchFamily="18" charset="0"/>
                </a:rPr>
                <a:t>PHÂN TÍCH ẢNH</a:t>
              </a:r>
            </a:p>
          </p:txBody>
        </p:sp>
      </p:grpSp>
      <p:grpSp>
        <p:nvGrpSpPr>
          <p:cNvPr id="21" name="Group 20">
            <a:extLst>
              <a:ext uri="{FF2B5EF4-FFF2-40B4-BE49-F238E27FC236}">
                <a16:creationId xmlns:a16="http://schemas.microsoft.com/office/drawing/2014/main" id="{ED6FA510-50B9-7E09-8AD8-4A21F869A44E}"/>
              </a:ext>
            </a:extLst>
          </p:cNvPr>
          <p:cNvGrpSpPr/>
          <p:nvPr/>
        </p:nvGrpSpPr>
        <p:grpSpPr>
          <a:xfrm>
            <a:off x="8484528" y="0"/>
            <a:ext cx="4475064" cy="1327645"/>
            <a:chOff x="10056759" y="-13383"/>
            <a:chExt cx="3208498" cy="1327645"/>
          </a:xfrm>
        </p:grpSpPr>
        <p:sp>
          <p:nvSpPr>
            <p:cNvPr id="22" name="TextBox 21">
              <a:extLst>
                <a:ext uri="{FF2B5EF4-FFF2-40B4-BE49-F238E27FC236}">
                  <a16:creationId xmlns:a16="http://schemas.microsoft.com/office/drawing/2014/main" id="{9E974A2C-891F-BB42-EC6F-A80C2E2FBE68}"/>
                </a:ext>
              </a:extLst>
            </p:cNvPr>
            <p:cNvSpPr txBox="1"/>
            <p:nvPr/>
          </p:nvSpPr>
          <p:spPr>
            <a:xfrm>
              <a:off x="10056759" y="-13383"/>
              <a:ext cx="2926080" cy="584775"/>
            </a:xfrm>
            <a:prstGeom prst="rect">
              <a:avLst/>
            </a:prstGeom>
            <a:noFill/>
          </p:spPr>
          <p:txBody>
            <a:bodyPr wrap="square" lIns="0" rIns="0" rtlCol="0" anchor="b">
              <a:spAutoFit/>
            </a:bodyPr>
            <a:lstStyle/>
            <a:p>
              <a:r>
                <a:rPr lang="en-US" sz="3200" b="1" noProof="1">
                  <a:solidFill>
                    <a:prstClr val="black"/>
                  </a:solidFill>
                  <a:latin typeface="Times New Roman" panose="02020603050405020304" pitchFamily="18" charset="0"/>
                  <a:cs typeface="Times New Roman" panose="02020603050405020304" pitchFamily="18" charset="0"/>
                </a:rPr>
                <a:t> Quá trình thứ nhất:</a:t>
              </a:r>
            </a:p>
          </p:txBody>
        </p:sp>
        <p:sp>
          <p:nvSpPr>
            <p:cNvPr id="23" name="TextBox 22">
              <a:extLst>
                <a:ext uri="{FF2B5EF4-FFF2-40B4-BE49-F238E27FC236}">
                  <a16:creationId xmlns:a16="http://schemas.microsoft.com/office/drawing/2014/main" id="{EA3BB733-67DC-DE25-B8CB-BF7E5D387EC3}"/>
                </a:ext>
              </a:extLst>
            </p:cNvPr>
            <p:cNvSpPr txBox="1"/>
            <p:nvPr/>
          </p:nvSpPr>
          <p:spPr>
            <a:xfrm>
              <a:off x="10339177" y="729487"/>
              <a:ext cx="2926080" cy="584775"/>
            </a:xfrm>
            <a:prstGeom prst="rect">
              <a:avLst/>
            </a:prstGeom>
            <a:noFill/>
          </p:spPr>
          <p:txBody>
            <a:bodyPr wrap="square" lIns="0" rIns="0" rtlCol="0" anchor="t">
              <a:spAutoFit/>
            </a:bodyPr>
            <a:lstStyle/>
            <a:p>
              <a:pPr algn="just"/>
              <a:r>
                <a:rPr lang="en-US" sz="3200" noProof="1">
                  <a:latin typeface="Times New Roman" panose="02020603050405020304" pitchFamily="18" charset="0"/>
                  <a:cs typeface="Times New Roman" panose="02020603050405020304" pitchFamily="18" charset="0"/>
                </a:rPr>
                <a:t>CHỤP ẢNH</a:t>
              </a:r>
            </a:p>
          </p:txBody>
        </p:sp>
      </p:grpSp>
    </p:spTree>
    <p:extLst>
      <p:ext uri="{BB962C8B-B14F-4D97-AF65-F5344CB8AC3E}">
        <p14:creationId xmlns:p14="http://schemas.microsoft.com/office/powerpoint/2010/main" val="153800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14</a:t>
            </a:fld>
            <a:endParaRPr lang="en-US"/>
          </a:p>
        </p:txBody>
      </p:sp>
      <p:sp>
        <p:nvSpPr>
          <p:cNvPr id="3" name="Line">
            <a:extLst>
              <a:ext uri="{FF2B5EF4-FFF2-40B4-BE49-F238E27FC236}">
                <a16:creationId xmlns:a16="http://schemas.microsoft.com/office/drawing/2014/main" id="{52FDD4D9-6D25-C241-F396-D44A6294B2BB}"/>
              </a:ext>
            </a:extLst>
          </p:cNvPr>
          <p:cNvSpPr/>
          <p:nvPr/>
        </p:nvSpPr>
        <p:spPr>
          <a:xfrm>
            <a:off x="799831" y="632550"/>
            <a:ext cx="1359975" cy="1150032"/>
          </a:xfrm>
          <a:custGeom>
            <a:avLst/>
            <a:gdLst/>
            <a:ahLst/>
            <a:cxnLst>
              <a:cxn ang="0">
                <a:pos x="wd2" y="hd2"/>
              </a:cxn>
              <a:cxn ang="5400000">
                <a:pos x="wd2" y="hd2"/>
              </a:cxn>
              <a:cxn ang="10800000">
                <a:pos x="wd2" y="hd2"/>
              </a:cxn>
              <a:cxn ang="16200000">
                <a:pos x="wd2" y="hd2"/>
              </a:cxn>
            </a:cxnLst>
            <a:rect l="0" t="0" r="r" b="b"/>
            <a:pathLst>
              <a:path w="21600" h="21426" extrusionOk="0">
                <a:moveTo>
                  <a:pt x="0" y="0"/>
                </a:moveTo>
                <a:lnTo>
                  <a:pt x="0" y="12415"/>
                </a:lnTo>
                <a:cubicBezTo>
                  <a:pt x="0" y="13809"/>
                  <a:pt x="648" y="15139"/>
                  <a:pt x="1674" y="15836"/>
                </a:cubicBezTo>
                <a:lnTo>
                  <a:pt x="9126" y="20903"/>
                </a:lnTo>
                <a:cubicBezTo>
                  <a:pt x="10152" y="21600"/>
                  <a:pt x="11448" y="21600"/>
                  <a:pt x="12474" y="20903"/>
                </a:cubicBezTo>
                <a:lnTo>
                  <a:pt x="19926" y="15836"/>
                </a:lnTo>
                <a:cubicBezTo>
                  <a:pt x="20952" y="15139"/>
                  <a:pt x="21600" y="13809"/>
                  <a:pt x="21600" y="12415"/>
                </a:cubicBezTo>
                <a:lnTo>
                  <a:pt x="21600" y="0"/>
                </a:lnTo>
              </a:path>
            </a:pathLst>
          </a:custGeom>
          <a:solidFill>
            <a:srgbClr val="FFCC4C"/>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Calibri" panose="020F0502020204030204"/>
            </a:endParaRPr>
          </a:p>
        </p:txBody>
      </p:sp>
      <p:sp>
        <p:nvSpPr>
          <p:cNvPr id="5" name="Shape">
            <a:extLst>
              <a:ext uri="{FF2B5EF4-FFF2-40B4-BE49-F238E27FC236}">
                <a16:creationId xmlns:a16="http://schemas.microsoft.com/office/drawing/2014/main" id="{256B9DDB-4E00-5155-D79D-91F900AA2D4D}"/>
              </a:ext>
            </a:extLst>
          </p:cNvPr>
          <p:cNvSpPr/>
          <p:nvPr/>
        </p:nvSpPr>
        <p:spPr>
          <a:xfrm>
            <a:off x="799831" y="2230523"/>
            <a:ext cx="1359975" cy="1511274"/>
          </a:xfrm>
          <a:custGeom>
            <a:avLst/>
            <a:gdLst/>
            <a:ahLst/>
            <a:cxnLst>
              <a:cxn ang="0">
                <a:pos x="wd2" y="hd2"/>
              </a:cxn>
              <a:cxn ang="5400000">
                <a:pos x="wd2" y="hd2"/>
              </a:cxn>
              <a:cxn ang="10800000">
                <a:pos x="wd2" y="hd2"/>
              </a:cxn>
              <a:cxn ang="16200000">
                <a:pos x="wd2" y="hd2"/>
              </a:cxn>
            </a:cxnLst>
            <a:rect l="0" t="0" r="r" b="b"/>
            <a:pathLst>
              <a:path w="21600" h="21336" extrusionOk="0">
                <a:moveTo>
                  <a:pt x="21600" y="14508"/>
                </a:moveTo>
                <a:lnTo>
                  <a:pt x="21600" y="6828"/>
                </a:lnTo>
                <a:cubicBezTo>
                  <a:pt x="21600" y="5772"/>
                  <a:pt x="20952" y="4764"/>
                  <a:pt x="19926" y="4236"/>
                </a:cubicBezTo>
                <a:lnTo>
                  <a:pt x="12474" y="396"/>
                </a:lnTo>
                <a:cubicBezTo>
                  <a:pt x="11448" y="-132"/>
                  <a:pt x="10152" y="-132"/>
                  <a:pt x="9126" y="396"/>
                </a:cubicBezTo>
                <a:lnTo>
                  <a:pt x="1674" y="4236"/>
                </a:lnTo>
                <a:cubicBezTo>
                  <a:pt x="648" y="4764"/>
                  <a:pt x="0" y="5772"/>
                  <a:pt x="0" y="6828"/>
                </a:cubicBezTo>
                <a:lnTo>
                  <a:pt x="0" y="14508"/>
                </a:lnTo>
                <a:cubicBezTo>
                  <a:pt x="0" y="15564"/>
                  <a:pt x="648" y="16572"/>
                  <a:pt x="1674" y="17100"/>
                </a:cubicBezTo>
                <a:lnTo>
                  <a:pt x="9126" y="20940"/>
                </a:lnTo>
                <a:cubicBezTo>
                  <a:pt x="10152" y="21468"/>
                  <a:pt x="11448" y="21468"/>
                  <a:pt x="12474" y="20940"/>
                </a:cubicBezTo>
                <a:lnTo>
                  <a:pt x="19926" y="17100"/>
                </a:lnTo>
                <a:cubicBezTo>
                  <a:pt x="20952" y="16572"/>
                  <a:pt x="21600" y="15564"/>
                  <a:pt x="21600" y="14508"/>
                </a:cubicBezTo>
                <a:close/>
              </a:path>
            </a:pathLst>
          </a:custGeom>
          <a:solidFill>
            <a:srgbClr val="F7931F"/>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Calibri" panose="020F0502020204030204"/>
            </a:endParaRPr>
          </a:p>
        </p:txBody>
      </p:sp>
      <p:sp>
        <p:nvSpPr>
          <p:cNvPr id="6" name="Line">
            <a:extLst>
              <a:ext uri="{FF2B5EF4-FFF2-40B4-BE49-F238E27FC236}">
                <a16:creationId xmlns:a16="http://schemas.microsoft.com/office/drawing/2014/main" id="{2FF83C8D-17D1-944D-8BC8-080C1A47FE6F}"/>
              </a:ext>
            </a:extLst>
          </p:cNvPr>
          <p:cNvSpPr/>
          <p:nvPr/>
        </p:nvSpPr>
        <p:spPr>
          <a:xfrm>
            <a:off x="799831" y="4202486"/>
            <a:ext cx="1359975" cy="1150030"/>
          </a:xfrm>
          <a:custGeom>
            <a:avLst/>
            <a:gdLst/>
            <a:ahLst/>
            <a:cxnLst>
              <a:cxn ang="0">
                <a:pos x="wd2" y="hd2"/>
              </a:cxn>
              <a:cxn ang="5400000">
                <a:pos x="wd2" y="hd2"/>
              </a:cxn>
              <a:cxn ang="10800000">
                <a:pos x="wd2" y="hd2"/>
              </a:cxn>
              <a:cxn ang="16200000">
                <a:pos x="wd2" y="hd2"/>
              </a:cxn>
            </a:cxnLst>
            <a:rect l="0" t="0" r="r" b="b"/>
            <a:pathLst>
              <a:path w="21600" h="21426" extrusionOk="0">
                <a:moveTo>
                  <a:pt x="21600" y="21426"/>
                </a:moveTo>
                <a:lnTo>
                  <a:pt x="21600" y="9011"/>
                </a:lnTo>
                <a:cubicBezTo>
                  <a:pt x="21600" y="7617"/>
                  <a:pt x="20952" y="6287"/>
                  <a:pt x="19926" y="5590"/>
                </a:cubicBezTo>
                <a:lnTo>
                  <a:pt x="12474" y="523"/>
                </a:lnTo>
                <a:cubicBezTo>
                  <a:pt x="11448" y="-174"/>
                  <a:pt x="10152" y="-174"/>
                  <a:pt x="9126" y="523"/>
                </a:cubicBezTo>
                <a:lnTo>
                  <a:pt x="1674" y="5590"/>
                </a:lnTo>
                <a:cubicBezTo>
                  <a:pt x="648" y="6287"/>
                  <a:pt x="0" y="7617"/>
                  <a:pt x="0" y="9011"/>
                </a:cubicBezTo>
                <a:lnTo>
                  <a:pt x="0" y="21426"/>
                </a:lnTo>
              </a:path>
            </a:pathLst>
          </a:custGeom>
          <a:solidFill>
            <a:srgbClr val="C13018"/>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Calibri" panose="020F0502020204030204"/>
            </a:endParaRPr>
          </a:p>
        </p:txBody>
      </p:sp>
      <p:sp>
        <p:nvSpPr>
          <p:cNvPr id="7" name="Shape">
            <a:extLst>
              <a:ext uri="{FF2B5EF4-FFF2-40B4-BE49-F238E27FC236}">
                <a16:creationId xmlns:a16="http://schemas.microsoft.com/office/drawing/2014/main" id="{7FB4070B-58C2-03A2-417C-04FCF963C121}"/>
              </a:ext>
            </a:extLst>
          </p:cNvPr>
          <p:cNvSpPr/>
          <p:nvPr/>
        </p:nvSpPr>
        <p:spPr>
          <a:xfrm>
            <a:off x="526135" y="530555"/>
            <a:ext cx="1907367" cy="4909508"/>
          </a:xfrm>
          <a:custGeom>
            <a:avLst/>
            <a:gdLst/>
            <a:ahLst/>
            <a:cxnLst>
              <a:cxn ang="0">
                <a:pos x="wd2" y="hd2"/>
              </a:cxn>
              <a:cxn ang="5400000">
                <a:pos x="wd2" y="hd2"/>
              </a:cxn>
              <a:cxn ang="10800000">
                <a:pos x="wd2" y="hd2"/>
              </a:cxn>
              <a:cxn ang="16200000">
                <a:pos x="wd2" y="hd2"/>
              </a:cxn>
            </a:cxnLst>
            <a:rect l="0" t="0" r="r" b="b"/>
            <a:pathLst>
              <a:path w="21600" h="21600" extrusionOk="0">
                <a:moveTo>
                  <a:pt x="20830" y="19207"/>
                </a:moveTo>
                <a:lnTo>
                  <a:pt x="20830" y="18010"/>
                </a:lnTo>
                <a:cubicBezTo>
                  <a:pt x="20830" y="17397"/>
                  <a:pt x="19983" y="16813"/>
                  <a:pt x="18597" y="16514"/>
                </a:cubicBezTo>
                <a:lnTo>
                  <a:pt x="3581" y="13148"/>
                </a:lnTo>
                <a:cubicBezTo>
                  <a:pt x="2580" y="12924"/>
                  <a:pt x="1925" y="12490"/>
                  <a:pt x="1925" y="12042"/>
                </a:cubicBezTo>
                <a:lnTo>
                  <a:pt x="1925" y="11264"/>
                </a:lnTo>
                <a:cubicBezTo>
                  <a:pt x="2387" y="11174"/>
                  <a:pt x="2695" y="10994"/>
                  <a:pt x="2695" y="10800"/>
                </a:cubicBezTo>
                <a:cubicBezTo>
                  <a:pt x="2695" y="10606"/>
                  <a:pt x="2387" y="10411"/>
                  <a:pt x="1925" y="10336"/>
                </a:cubicBezTo>
                <a:lnTo>
                  <a:pt x="1925" y="9558"/>
                </a:lnTo>
                <a:cubicBezTo>
                  <a:pt x="1925" y="9110"/>
                  <a:pt x="2541" y="8676"/>
                  <a:pt x="3581" y="8452"/>
                </a:cubicBezTo>
                <a:lnTo>
                  <a:pt x="18597" y="5086"/>
                </a:lnTo>
                <a:cubicBezTo>
                  <a:pt x="19983" y="4772"/>
                  <a:pt x="20830" y="4203"/>
                  <a:pt x="20830" y="3590"/>
                </a:cubicBezTo>
                <a:lnTo>
                  <a:pt x="20830" y="2393"/>
                </a:lnTo>
                <a:cubicBezTo>
                  <a:pt x="21292" y="2304"/>
                  <a:pt x="21600" y="2124"/>
                  <a:pt x="21600" y="1930"/>
                </a:cubicBezTo>
                <a:cubicBezTo>
                  <a:pt x="21600" y="1735"/>
                  <a:pt x="21292" y="1541"/>
                  <a:pt x="20830" y="1466"/>
                </a:cubicBezTo>
                <a:lnTo>
                  <a:pt x="20830" y="224"/>
                </a:lnTo>
                <a:cubicBezTo>
                  <a:pt x="20830" y="105"/>
                  <a:pt x="20560" y="0"/>
                  <a:pt x="20252" y="0"/>
                </a:cubicBezTo>
                <a:cubicBezTo>
                  <a:pt x="19944" y="0"/>
                  <a:pt x="19675" y="105"/>
                  <a:pt x="19675" y="224"/>
                </a:cubicBezTo>
                <a:lnTo>
                  <a:pt x="19675" y="1466"/>
                </a:lnTo>
                <a:cubicBezTo>
                  <a:pt x="19213" y="1556"/>
                  <a:pt x="18905" y="1735"/>
                  <a:pt x="18905" y="1930"/>
                </a:cubicBezTo>
                <a:cubicBezTo>
                  <a:pt x="18905" y="2124"/>
                  <a:pt x="19213" y="2319"/>
                  <a:pt x="19675" y="2393"/>
                </a:cubicBezTo>
                <a:lnTo>
                  <a:pt x="19675" y="3590"/>
                </a:lnTo>
                <a:cubicBezTo>
                  <a:pt x="19675" y="4039"/>
                  <a:pt x="19059" y="4473"/>
                  <a:pt x="18019" y="4697"/>
                </a:cubicBezTo>
                <a:lnTo>
                  <a:pt x="3003" y="8063"/>
                </a:lnTo>
                <a:cubicBezTo>
                  <a:pt x="1617" y="8377"/>
                  <a:pt x="770" y="8945"/>
                  <a:pt x="770" y="9558"/>
                </a:cubicBezTo>
                <a:lnTo>
                  <a:pt x="770" y="10336"/>
                </a:lnTo>
                <a:cubicBezTo>
                  <a:pt x="308" y="10426"/>
                  <a:pt x="0" y="10606"/>
                  <a:pt x="0" y="10800"/>
                </a:cubicBezTo>
                <a:cubicBezTo>
                  <a:pt x="0" y="10994"/>
                  <a:pt x="308" y="11189"/>
                  <a:pt x="770" y="11264"/>
                </a:cubicBezTo>
                <a:lnTo>
                  <a:pt x="770" y="12042"/>
                </a:lnTo>
                <a:cubicBezTo>
                  <a:pt x="770" y="12655"/>
                  <a:pt x="1617" y="13238"/>
                  <a:pt x="3003" y="13537"/>
                </a:cubicBezTo>
                <a:lnTo>
                  <a:pt x="18019" y="16903"/>
                </a:lnTo>
                <a:cubicBezTo>
                  <a:pt x="19020" y="17127"/>
                  <a:pt x="19675" y="17561"/>
                  <a:pt x="19675" y="18010"/>
                </a:cubicBezTo>
                <a:lnTo>
                  <a:pt x="19675" y="19207"/>
                </a:lnTo>
                <a:cubicBezTo>
                  <a:pt x="19213" y="19296"/>
                  <a:pt x="18905" y="19476"/>
                  <a:pt x="18905" y="19670"/>
                </a:cubicBezTo>
                <a:cubicBezTo>
                  <a:pt x="18905" y="19865"/>
                  <a:pt x="19213" y="20059"/>
                  <a:pt x="19675" y="20134"/>
                </a:cubicBezTo>
                <a:lnTo>
                  <a:pt x="19675" y="21376"/>
                </a:lnTo>
                <a:cubicBezTo>
                  <a:pt x="19675" y="21495"/>
                  <a:pt x="19944" y="21600"/>
                  <a:pt x="20252" y="21600"/>
                </a:cubicBezTo>
                <a:cubicBezTo>
                  <a:pt x="20560" y="21600"/>
                  <a:pt x="20830" y="21495"/>
                  <a:pt x="20830" y="21376"/>
                </a:cubicBezTo>
                <a:lnTo>
                  <a:pt x="20830" y="20134"/>
                </a:lnTo>
                <a:cubicBezTo>
                  <a:pt x="21292" y="20044"/>
                  <a:pt x="21600" y="19865"/>
                  <a:pt x="21600" y="19670"/>
                </a:cubicBezTo>
                <a:cubicBezTo>
                  <a:pt x="21600" y="19476"/>
                  <a:pt x="21253" y="19281"/>
                  <a:pt x="20830" y="19207"/>
                </a:cubicBezTo>
                <a:close/>
              </a:path>
            </a:pathLst>
          </a:custGeom>
          <a:solidFill>
            <a:srgbClr val="D3D3D3"/>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Calibri" panose="020F0502020204030204"/>
            </a:endParaRPr>
          </a:p>
        </p:txBody>
      </p:sp>
      <p:sp>
        <p:nvSpPr>
          <p:cNvPr id="8" name="Shape">
            <a:extLst>
              <a:ext uri="{FF2B5EF4-FFF2-40B4-BE49-F238E27FC236}">
                <a16:creationId xmlns:a16="http://schemas.microsoft.com/office/drawing/2014/main" id="{DD1D1B5C-6A34-D16A-AA08-8039A68AB05C}"/>
              </a:ext>
            </a:extLst>
          </p:cNvPr>
          <p:cNvSpPr/>
          <p:nvPr/>
        </p:nvSpPr>
        <p:spPr>
          <a:xfrm>
            <a:off x="526135" y="530555"/>
            <a:ext cx="1907367" cy="490950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0591"/>
                  <a:pt x="21292" y="10411"/>
                  <a:pt x="20830" y="10336"/>
                </a:cubicBezTo>
                <a:lnTo>
                  <a:pt x="20830" y="9558"/>
                </a:lnTo>
                <a:cubicBezTo>
                  <a:pt x="20830" y="8945"/>
                  <a:pt x="19983" y="8362"/>
                  <a:pt x="18597" y="8063"/>
                </a:cubicBezTo>
                <a:lnTo>
                  <a:pt x="3581" y="4697"/>
                </a:lnTo>
                <a:cubicBezTo>
                  <a:pt x="2580" y="4473"/>
                  <a:pt x="1925" y="4039"/>
                  <a:pt x="1925" y="3590"/>
                </a:cubicBezTo>
                <a:lnTo>
                  <a:pt x="1925" y="2393"/>
                </a:lnTo>
                <a:cubicBezTo>
                  <a:pt x="2387" y="2304"/>
                  <a:pt x="2695" y="2124"/>
                  <a:pt x="2695" y="1930"/>
                </a:cubicBezTo>
                <a:cubicBezTo>
                  <a:pt x="2695" y="1735"/>
                  <a:pt x="2387" y="1541"/>
                  <a:pt x="1925" y="1466"/>
                </a:cubicBezTo>
                <a:lnTo>
                  <a:pt x="1925" y="224"/>
                </a:lnTo>
                <a:cubicBezTo>
                  <a:pt x="1925" y="105"/>
                  <a:pt x="1656" y="0"/>
                  <a:pt x="1348" y="0"/>
                </a:cubicBezTo>
                <a:cubicBezTo>
                  <a:pt x="1040" y="0"/>
                  <a:pt x="770" y="105"/>
                  <a:pt x="770" y="224"/>
                </a:cubicBezTo>
                <a:lnTo>
                  <a:pt x="770" y="1466"/>
                </a:lnTo>
                <a:cubicBezTo>
                  <a:pt x="308" y="1556"/>
                  <a:pt x="0" y="1735"/>
                  <a:pt x="0" y="1930"/>
                </a:cubicBezTo>
                <a:cubicBezTo>
                  <a:pt x="0" y="2124"/>
                  <a:pt x="308" y="2319"/>
                  <a:pt x="770" y="2393"/>
                </a:cubicBezTo>
                <a:lnTo>
                  <a:pt x="770" y="3590"/>
                </a:lnTo>
                <a:cubicBezTo>
                  <a:pt x="770" y="4203"/>
                  <a:pt x="1617" y="4787"/>
                  <a:pt x="3003" y="5086"/>
                </a:cubicBezTo>
                <a:lnTo>
                  <a:pt x="18019" y="8452"/>
                </a:lnTo>
                <a:cubicBezTo>
                  <a:pt x="19020" y="8676"/>
                  <a:pt x="19675" y="9110"/>
                  <a:pt x="19675" y="9558"/>
                </a:cubicBezTo>
                <a:lnTo>
                  <a:pt x="19675" y="10336"/>
                </a:lnTo>
                <a:cubicBezTo>
                  <a:pt x="19213" y="10426"/>
                  <a:pt x="18905" y="10606"/>
                  <a:pt x="18905" y="10800"/>
                </a:cubicBezTo>
                <a:cubicBezTo>
                  <a:pt x="18905" y="10994"/>
                  <a:pt x="19213" y="11189"/>
                  <a:pt x="19675" y="11264"/>
                </a:cubicBezTo>
                <a:lnTo>
                  <a:pt x="19675" y="12042"/>
                </a:lnTo>
                <a:cubicBezTo>
                  <a:pt x="19675" y="12490"/>
                  <a:pt x="19059" y="12924"/>
                  <a:pt x="18019" y="13148"/>
                </a:cubicBezTo>
                <a:lnTo>
                  <a:pt x="3003" y="16514"/>
                </a:lnTo>
                <a:cubicBezTo>
                  <a:pt x="1617" y="16828"/>
                  <a:pt x="770" y="17397"/>
                  <a:pt x="770" y="18010"/>
                </a:cubicBezTo>
                <a:lnTo>
                  <a:pt x="770" y="19207"/>
                </a:lnTo>
                <a:cubicBezTo>
                  <a:pt x="308" y="19296"/>
                  <a:pt x="0" y="19476"/>
                  <a:pt x="0" y="19670"/>
                </a:cubicBezTo>
                <a:cubicBezTo>
                  <a:pt x="0" y="19865"/>
                  <a:pt x="308" y="20059"/>
                  <a:pt x="770" y="20134"/>
                </a:cubicBezTo>
                <a:lnTo>
                  <a:pt x="770" y="21376"/>
                </a:lnTo>
                <a:cubicBezTo>
                  <a:pt x="770" y="21495"/>
                  <a:pt x="1040" y="21600"/>
                  <a:pt x="1348" y="21600"/>
                </a:cubicBezTo>
                <a:cubicBezTo>
                  <a:pt x="1656" y="21600"/>
                  <a:pt x="1925" y="21495"/>
                  <a:pt x="1925" y="21376"/>
                </a:cubicBezTo>
                <a:lnTo>
                  <a:pt x="1925" y="20134"/>
                </a:lnTo>
                <a:cubicBezTo>
                  <a:pt x="2387" y="20044"/>
                  <a:pt x="2695" y="19865"/>
                  <a:pt x="2695" y="19670"/>
                </a:cubicBezTo>
                <a:cubicBezTo>
                  <a:pt x="2695" y="19476"/>
                  <a:pt x="2387" y="19281"/>
                  <a:pt x="1925" y="19207"/>
                </a:cubicBezTo>
                <a:lnTo>
                  <a:pt x="1925" y="18010"/>
                </a:lnTo>
                <a:cubicBezTo>
                  <a:pt x="1925" y="17561"/>
                  <a:pt x="2541" y="17127"/>
                  <a:pt x="3581" y="16903"/>
                </a:cubicBezTo>
                <a:lnTo>
                  <a:pt x="18597" y="13537"/>
                </a:lnTo>
                <a:cubicBezTo>
                  <a:pt x="19983" y="13223"/>
                  <a:pt x="20830" y="12655"/>
                  <a:pt x="20830" y="12042"/>
                </a:cubicBezTo>
                <a:lnTo>
                  <a:pt x="20830" y="11264"/>
                </a:lnTo>
                <a:cubicBezTo>
                  <a:pt x="21292" y="11189"/>
                  <a:pt x="21600" y="11009"/>
                  <a:pt x="21600" y="10800"/>
                </a:cubicBezTo>
                <a:close/>
              </a:path>
            </a:pathLst>
          </a:custGeom>
          <a:solidFill>
            <a:sysClr val="windowText" lastClr="000000">
              <a:lumMod val="50000"/>
              <a:lumOff val="50000"/>
            </a:sysClr>
          </a:solidFill>
          <a:ln w="12700">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FFFF"/>
              </a:solidFill>
              <a:effectLst/>
              <a:uLnTx/>
              <a:uFillTx/>
              <a:latin typeface="Calibri" panose="020F0502020204030204"/>
            </a:endParaRPr>
          </a:p>
        </p:txBody>
      </p:sp>
      <p:sp>
        <p:nvSpPr>
          <p:cNvPr id="9" name="TextBox 8">
            <a:extLst>
              <a:ext uri="{FF2B5EF4-FFF2-40B4-BE49-F238E27FC236}">
                <a16:creationId xmlns:a16="http://schemas.microsoft.com/office/drawing/2014/main" id="{C67564F2-AAA8-B7B8-1A99-2BCCA04A46AA}"/>
              </a:ext>
            </a:extLst>
          </p:cNvPr>
          <p:cNvSpPr txBox="1"/>
          <p:nvPr/>
        </p:nvSpPr>
        <p:spPr>
          <a:xfrm>
            <a:off x="1153447" y="1136251"/>
            <a:ext cx="652743" cy="646331"/>
          </a:xfrm>
          <a:prstGeom prst="rect">
            <a:avLst/>
          </a:prstGeom>
          <a:noFill/>
        </p:spPr>
        <p:txBody>
          <a:bodyPr wrap="none" rtlCol="0">
            <a:spAutoFit/>
          </a:bodyPr>
          <a:lstStyle/>
          <a:p>
            <a:pPr algn="ctr"/>
            <a:r>
              <a:rPr lang="en-US" sz="3600" b="1" dirty="0">
                <a:solidFill>
                  <a:prstClr val="black">
                    <a:lumMod val="85000"/>
                    <a:lumOff val="15000"/>
                  </a:prstClr>
                </a:solidFill>
                <a:latin typeface="Calibri" panose="020F0502020204030204"/>
              </a:rPr>
              <a:t>01</a:t>
            </a:r>
          </a:p>
        </p:txBody>
      </p:sp>
      <p:sp>
        <p:nvSpPr>
          <p:cNvPr id="10" name="TextBox 9">
            <a:extLst>
              <a:ext uri="{FF2B5EF4-FFF2-40B4-BE49-F238E27FC236}">
                <a16:creationId xmlns:a16="http://schemas.microsoft.com/office/drawing/2014/main" id="{65DC199D-2559-9F0C-6E49-FF01BD8B0AD0}"/>
              </a:ext>
            </a:extLst>
          </p:cNvPr>
          <p:cNvSpPr txBox="1"/>
          <p:nvPr/>
        </p:nvSpPr>
        <p:spPr>
          <a:xfrm>
            <a:off x="1153447" y="2230645"/>
            <a:ext cx="652743" cy="646331"/>
          </a:xfrm>
          <a:prstGeom prst="rect">
            <a:avLst/>
          </a:prstGeom>
          <a:noFill/>
        </p:spPr>
        <p:txBody>
          <a:bodyPr wrap="none" rtlCol="0">
            <a:spAutoFit/>
          </a:bodyPr>
          <a:lstStyle/>
          <a:p>
            <a:pPr algn="ctr"/>
            <a:r>
              <a:rPr lang="en-US" sz="3600" b="1" dirty="0">
                <a:solidFill>
                  <a:prstClr val="black">
                    <a:lumMod val="85000"/>
                    <a:lumOff val="15000"/>
                  </a:prstClr>
                </a:solidFill>
                <a:latin typeface="Calibri" panose="020F0502020204030204"/>
              </a:rPr>
              <a:t>02</a:t>
            </a:r>
          </a:p>
        </p:txBody>
      </p:sp>
      <p:sp>
        <p:nvSpPr>
          <p:cNvPr id="11" name="TextBox 10">
            <a:extLst>
              <a:ext uri="{FF2B5EF4-FFF2-40B4-BE49-F238E27FC236}">
                <a16:creationId xmlns:a16="http://schemas.microsoft.com/office/drawing/2014/main" id="{AF04D025-2E90-8A30-5EE5-332D9B44B9A4}"/>
              </a:ext>
            </a:extLst>
          </p:cNvPr>
          <p:cNvSpPr txBox="1"/>
          <p:nvPr/>
        </p:nvSpPr>
        <p:spPr>
          <a:xfrm>
            <a:off x="1153446" y="4202486"/>
            <a:ext cx="652743" cy="646331"/>
          </a:xfrm>
          <a:prstGeom prst="rect">
            <a:avLst/>
          </a:prstGeom>
          <a:noFill/>
        </p:spPr>
        <p:txBody>
          <a:bodyPr wrap="none" rtlCol="0">
            <a:spAutoFit/>
          </a:bodyPr>
          <a:lstStyle/>
          <a:p>
            <a:pPr algn="ctr"/>
            <a:r>
              <a:rPr lang="en-US" sz="3600" b="1" dirty="0">
                <a:solidFill>
                  <a:prstClr val="white"/>
                </a:solidFill>
                <a:latin typeface="Calibri" panose="020F0502020204030204"/>
              </a:rPr>
              <a:t>03</a:t>
            </a:r>
          </a:p>
        </p:txBody>
      </p:sp>
      <p:sp>
        <p:nvSpPr>
          <p:cNvPr id="12" name="TextBox 11">
            <a:extLst>
              <a:ext uri="{FF2B5EF4-FFF2-40B4-BE49-F238E27FC236}">
                <a16:creationId xmlns:a16="http://schemas.microsoft.com/office/drawing/2014/main" id="{A6DCBED3-4369-3CAE-6D9C-9569739D429C}"/>
              </a:ext>
            </a:extLst>
          </p:cNvPr>
          <p:cNvSpPr txBox="1"/>
          <p:nvPr/>
        </p:nvSpPr>
        <p:spPr>
          <a:xfrm>
            <a:off x="1089230" y="744626"/>
            <a:ext cx="705642" cy="369332"/>
          </a:xfrm>
          <a:prstGeom prst="rect">
            <a:avLst/>
          </a:prstGeom>
          <a:noFill/>
        </p:spPr>
        <p:txBody>
          <a:bodyPr wrap="none" rtlCol="0" anchor="ctr">
            <a:spAutoFit/>
          </a:bodyPr>
          <a:lstStyle/>
          <a:p>
            <a:r>
              <a:rPr lang="en-US" b="1">
                <a:solidFill>
                  <a:prstClr val="black"/>
                </a:solidFill>
                <a:latin typeface="Calibri" panose="020F0502020204030204"/>
              </a:rPr>
              <a:t>Bước</a:t>
            </a:r>
            <a:endParaRPr lang="en-US" b="1"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1ABE5C63-ACC8-0005-FBC0-8C7713C9A6F5}"/>
              </a:ext>
            </a:extLst>
          </p:cNvPr>
          <p:cNvSpPr txBox="1"/>
          <p:nvPr/>
        </p:nvSpPr>
        <p:spPr>
          <a:xfrm>
            <a:off x="1089230" y="2954573"/>
            <a:ext cx="875561" cy="369332"/>
          </a:xfrm>
          <a:prstGeom prst="rect">
            <a:avLst/>
          </a:prstGeom>
          <a:noFill/>
        </p:spPr>
        <p:txBody>
          <a:bodyPr wrap="none" rtlCol="0" anchor="ctr">
            <a:spAutoFit/>
          </a:bodyPr>
          <a:lstStyle/>
          <a:p>
            <a:r>
              <a:rPr lang="en-US" b="1">
                <a:solidFill>
                  <a:prstClr val="black"/>
                </a:solidFill>
                <a:latin typeface="Calibri" panose="020F0502020204030204"/>
              </a:rPr>
              <a:t>Bước 2</a:t>
            </a:r>
            <a:endParaRPr lang="en-US" b="1"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9F33181E-99C0-7324-D76B-4FD6657585AF}"/>
              </a:ext>
            </a:extLst>
          </p:cNvPr>
          <p:cNvSpPr txBox="1"/>
          <p:nvPr/>
        </p:nvSpPr>
        <p:spPr>
          <a:xfrm>
            <a:off x="1089230" y="4830236"/>
            <a:ext cx="875561" cy="369332"/>
          </a:xfrm>
          <a:prstGeom prst="rect">
            <a:avLst/>
          </a:prstGeom>
          <a:noFill/>
        </p:spPr>
        <p:txBody>
          <a:bodyPr wrap="none" rtlCol="0" anchor="ctr">
            <a:spAutoFit/>
          </a:bodyPr>
          <a:lstStyle/>
          <a:p>
            <a:r>
              <a:rPr lang="en-US" b="1">
                <a:solidFill>
                  <a:prstClr val="white"/>
                </a:solidFill>
                <a:latin typeface="Calibri" panose="020F0502020204030204"/>
              </a:rPr>
              <a:t>Bước 3</a:t>
            </a:r>
            <a:endParaRPr lang="en-US" b="1" dirty="0">
              <a:solidFill>
                <a:prstClr val="white"/>
              </a:solidFill>
              <a:latin typeface="Calibri" panose="020F0502020204030204"/>
            </a:endParaRPr>
          </a:p>
        </p:txBody>
      </p:sp>
      <p:grpSp>
        <p:nvGrpSpPr>
          <p:cNvPr id="15" name="Group 14">
            <a:extLst>
              <a:ext uri="{FF2B5EF4-FFF2-40B4-BE49-F238E27FC236}">
                <a16:creationId xmlns:a16="http://schemas.microsoft.com/office/drawing/2014/main" id="{1A0818C6-EB01-867D-1093-1C3B74CF12C8}"/>
              </a:ext>
            </a:extLst>
          </p:cNvPr>
          <p:cNvGrpSpPr/>
          <p:nvPr/>
        </p:nvGrpSpPr>
        <p:grpSpPr>
          <a:xfrm>
            <a:off x="3169920" y="2060725"/>
            <a:ext cx="4589781" cy="1846659"/>
            <a:chOff x="8876525" y="356221"/>
            <a:chExt cx="2971532" cy="1846659"/>
          </a:xfrm>
        </p:grpSpPr>
        <p:sp>
          <p:nvSpPr>
            <p:cNvPr id="16" name="TextBox 15">
              <a:extLst>
                <a:ext uri="{FF2B5EF4-FFF2-40B4-BE49-F238E27FC236}">
                  <a16:creationId xmlns:a16="http://schemas.microsoft.com/office/drawing/2014/main" id="{2368183F-9EB9-3CD2-9EA7-0903B52A67C4}"/>
                </a:ext>
              </a:extLst>
            </p:cNvPr>
            <p:cNvSpPr txBox="1"/>
            <p:nvPr/>
          </p:nvSpPr>
          <p:spPr>
            <a:xfrm>
              <a:off x="8876525" y="356221"/>
              <a:ext cx="2926080" cy="1569660"/>
            </a:xfrm>
            <a:prstGeom prst="rect">
              <a:avLst/>
            </a:prstGeom>
            <a:noFill/>
          </p:spPr>
          <p:txBody>
            <a:bodyPr wrap="square" lIns="0" rIns="0" rtlCol="0" anchor="b">
              <a:spAutoFit/>
            </a:bodyPr>
            <a:lstStyle/>
            <a:p>
              <a:r>
                <a:rPr lang="vi-VN" sz="2400" b="1" noProof="1">
                  <a:solidFill>
                    <a:srgbClr val="F7931F">
                      <a:lumMod val="75000"/>
                    </a:srgbClr>
                  </a:solidFill>
                  <a:latin typeface="Calibri" panose="020F0502020204030204"/>
                </a:rPr>
                <a:t>Lưu ảnh (các máy hiện đại thì không cần lưu nữa).</a:t>
              </a:r>
            </a:p>
            <a:p>
              <a:r>
                <a:rPr lang="en-US" sz="2400" b="1" noProof="1">
                  <a:solidFill>
                    <a:srgbClr val="F7931F">
                      <a:lumMod val="75000"/>
                    </a:srgbClr>
                  </a:solidFill>
                  <a:latin typeface="Calibri" panose="020F0502020204030204"/>
                </a:rPr>
                <a:t>  </a:t>
              </a:r>
            </a:p>
          </p:txBody>
        </p:sp>
        <p:sp>
          <p:nvSpPr>
            <p:cNvPr id="17" name="TextBox 16">
              <a:extLst>
                <a:ext uri="{FF2B5EF4-FFF2-40B4-BE49-F238E27FC236}">
                  <a16:creationId xmlns:a16="http://schemas.microsoft.com/office/drawing/2014/main" id="{1A928127-ED09-C3A7-E4E1-671878C3632D}"/>
                </a:ext>
              </a:extLst>
            </p:cNvPr>
            <p:cNvSpPr txBox="1"/>
            <p:nvPr/>
          </p:nvSpPr>
          <p:spPr>
            <a:xfrm>
              <a:off x="8921977" y="1925881"/>
              <a:ext cx="2926080" cy="276999"/>
            </a:xfrm>
            <a:prstGeom prst="rect">
              <a:avLst/>
            </a:prstGeom>
            <a:noFill/>
          </p:spPr>
          <p:txBody>
            <a:bodyPr wrap="square" lIns="0" rIns="0" rtlCol="0" anchor="t">
              <a:spAutoFit/>
            </a:bodyPr>
            <a:lstStyle/>
            <a:p>
              <a:pPr algn="just"/>
              <a:endParaRPr lang="en-US" sz="1200" noProof="1">
                <a:solidFill>
                  <a:prstClr val="black">
                    <a:lumMod val="65000"/>
                    <a:lumOff val="35000"/>
                  </a:prstClr>
                </a:solidFill>
                <a:latin typeface="Calibri" panose="020F0502020204030204"/>
              </a:endParaRPr>
            </a:p>
          </p:txBody>
        </p:sp>
      </p:grpSp>
      <p:sp>
        <p:nvSpPr>
          <p:cNvPr id="19" name="TextBox 18">
            <a:extLst>
              <a:ext uri="{FF2B5EF4-FFF2-40B4-BE49-F238E27FC236}">
                <a16:creationId xmlns:a16="http://schemas.microsoft.com/office/drawing/2014/main" id="{7AE3ED76-0C83-DCBD-0A42-9234AA2708A1}"/>
              </a:ext>
            </a:extLst>
          </p:cNvPr>
          <p:cNvSpPr txBox="1"/>
          <p:nvPr/>
        </p:nvSpPr>
        <p:spPr>
          <a:xfrm>
            <a:off x="2928621" y="4045406"/>
            <a:ext cx="4831080" cy="1569660"/>
          </a:xfrm>
          <a:prstGeom prst="rect">
            <a:avLst/>
          </a:prstGeom>
          <a:noFill/>
        </p:spPr>
        <p:txBody>
          <a:bodyPr wrap="square" lIns="0" rIns="0" rtlCol="0" anchor="b">
            <a:spAutoFit/>
          </a:bodyPr>
          <a:lstStyle/>
          <a:p>
            <a:r>
              <a:rPr lang="en-US" sz="2400" b="1" noProof="1">
                <a:solidFill>
                  <a:srgbClr val="C13018"/>
                </a:solidFill>
                <a:latin typeface="Calibri" panose="020F0502020204030204"/>
              </a:rPr>
              <a:t>Kiểm tra các thông tin ảnh (nếu sử dụng các máy quét thì kiểm tra thông tin bức xạ)</a:t>
            </a:r>
          </a:p>
          <a:p>
            <a:r>
              <a:rPr lang="en-US" sz="2400" b="1" noProof="1">
                <a:solidFill>
                  <a:srgbClr val="C13018"/>
                </a:solidFill>
                <a:latin typeface="Calibri" panose="020F0502020204030204"/>
              </a:rPr>
              <a:t>   </a:t>
            </a:r>
          </a:p>
        </p:txBody>
      </p:sp>
      <p:sp>
        <p:nvSpPr>
          <p:cNvPr id="22" name="TextBox 21">
            <a:extLst>
              <a:ext uri="{FF2B5EF4-FFF2-40B4-BE49-F238E27FC236}">
                <a16:creationId xmlns:a16="http://schemas.microsoft.com/office/drawing/2014/main" id="{992D6264-3A86-1A0C-D2BC-FE65DC38C1E4}"/>
              </a:ext>
            </a:extLst>
          </p:cNvPr>
          <p:cNvSpPr txBox="1"/>
          <p:nvPr/>
        </p:nvSpPr>
        <p:spPr>
          <a:xfrm>
            <a:off x="3169920" y="986543"/>
            <a:ext cx="2926080" cy="830997"/>
          </a:xfrm>
          <a:prstGeom prst="rect">
            <a:avLst/>
          </a:prstGeom>
          <a:noFill/>
        </p:spPr>
        <p:txBody>
          <a:bodyPr wrap="square" lIns="0" rIns="0" rtlCol="0" anchor="b">
            <a:spAutoFit/>
          </a:bodyPr>
          <a:lstStyle/>
          <a:p>
            <a:r>
              <a:rPr lang="vi-VN" sz="2400" b="1" noProof="1">
                <a:solidFill>
                  <a:srgbClr val="FFCC4C">
                    <a:lumMod val="75000"/>
                  </a:srgbClr>
                </a:solidFill>
                <a:latin typeface="Calibri" panose="020F0502020204030204"/>
              </a:rPr>
              <a:t>Chụp ảnh đối tượng</a:t>
            </a:r>
          </a:p>
          <a:p>
            <a:r>
              <a:rPr lang="en-US" sz="2400" b="1" noProof="1">
                <a:solidFill>
                  <a:srgbClr val="FFCC4C">
                    <a:lumMod val="75000"/>
                  </a:srgbClr>
                </a:solidFill>
                <a:latin typeface="Calibri" panose="020F0502020204030204"/>
              </a:rPr>
              <a:t> </a:t>
            </a:r>
          </a:p>
        </p:txBody>
      </p:sp>
      <p:sp>
        <p:nvSpPr>
          <p:cNvPr id="24" name="TextBox 23">
            <a:extLst>
              <a:ext uri="{FF2B5EF4-FFF2-40B4-BE49-F238E27FC236}">
                <a16:creationId xmlns:a16="http://schemas.microsoft.com/office/drawing/2014/main" id="{3EF03FEE-C854-5C50-A203-74FCFE0F122E}"/>
              </a:ext>
            </a:extLst>
          </p:cNvPr>
          <p:cNvSpPr txBox="1"/>
          <p:nvPr/>
        </p:nvSpPr>
        <p:spPr>
          <a:xfrm>
            <a:off x="3482500" y="0"/>
            <a:ext cx="6574853" cy="584775"/>
          </a:xfrm>
          <a:prstGeom prst="rect">
            <a:avLst/>
          </a:prstGeom>
          <a:noFill/>
        </p:spPr>
        <p:txBody>
          <a:bodyPr wrap="square" lIns="0" rIns="0" rtlCol="0" anchor="b">
            <a:spAutoFit/>
          </a:bodyPr>
          <a:lstStyle/>
          <a:p>
            <a:r>
              <a:rPr lang="en-US" sz="3200" b="1" noProof="1">
                <a:solidFill>
                  <a:prstClr val="black"/>
                </a:solidFill>
                <a:latin typeface="Times New Roman" panose="02020603050405020304" pitchFamily="18" charset="0"/>
                <a:cs typeface="Times New Roman" panose="02020603050405020304" pitchFamily="18" charset="0"/>
              </a:rPr>
              <a:t> Quá trình thứ nhất: Chụp ảnh</a:t>
            </a:r>
          </a:p>
        </p:txBody>
      </p:sp>
      <p:sp>
        <p:nvSpPr>
          <p:cNvPr id="30" name="TextBox 29">
            <a:extLst>
              <a:ext uri="{FF2B5EF4-FFF2-40B4-BE49-F238E27FC236}">
                <a16:creationId xmlns:a16="http://schemas.microsoft.com/office/drawing/2014/main" id="{D55D20E1-D86F-FFB5-54E3-E8C2651D708D}"/>
              </a:ext>
            </a:extLst>
          </p:cNvPr>
          <p:cNvSpPr txBox="1"/>
          <p:nvPr/>
        </p:nvSpPr>
        <p:spPr>
          <a:xfrm>
            <a:off x="9952703" y="1460560"/>
            <a:ext cx="2171700" cy="1384995"/>
          </a:xfrm>
          <a:prstGeom prst="rect">
            <a:avLst/>
          </a:prstGeom>
          <a:noFill/>
        </p:spPr>
        <p:txBody>
          <a:bodyPr wrap="square">
            <a:spAutoFit/>
          </a:bodyPr>
          <a:lstStyle/>
          <a:p>
            <a:r>
              <a:rPr lang="en-US" sz="2800">
                <a:solidFill>
                  <a:srgbClr val="0070C0"/>
                </a:solidFill>
                <a:latin typeface="Times New Roman" panose="02020603050405020304" pitchFamily="18" charset="0"/>
                <a:cs typeface="Times New Roman" panose="02020603050405020304" pitchFamily="18" charset="0"/>
              </a:rPr>
              <a:t>Hãy cho biết các cách chụp ảnh?</a:t>
            </a:r>
          </a:p>
        </p:txBody>
      </p:sp>
      <p:pic>
        <p:nvPicPr>
          <p:cNvPr id="32" name="Picture 31" descr="A cartoon character with a question mark&#10;&#10;Description automatically generated">
            <a:extLst>
              <a:ext uri="{FF2B5EF4-FFF2-40B4-BE49-F238E27FC236}">
                <a16:creationId xmlns:a16="http://schemas.microsoft.com/office/drawing/2014/main" id="{4A8EB1A2-62C4-0414-84EE-6DEBA233577D}"/>
              </a:ext>
            </a:extLst>
          </p:cNvPr>
          <p:cNvPicPr>
            <a:picLocks noChangeAspect="1"/>
          </p:cNvPicPr>
          <p:nvPr/>
        </p:nvPicPr>
        <p:blipFill rotWithShape="1">
          <a:blip r:embed="rId3"/>
          <a:srcRect l="31374" r="20572" b="7315"/>
          <a:stretch/>
        </p:blipFill>
        <p:spPr>
          <a:xfrm>
            <a:off x="7519159" y="608650"/>
            <a:ext cx="2488259" cy="3499497"/>
          </a:xfrm>
          <a:prstGeom prst="rect">
            <a:avLst/>
          </a:prstGeom>
        </p:spPr>
      </p:pic>
    </p:spTree>
    <p:extLst>
      <p:ext uri="{BB962C8B-B14F-4D97-AF65-F5344CB8AC3E}">
        <p14:creationId xmlns:p14="http://schemas.microsoft.com/office/powerpoint/2010/main" val="36724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15</a:t>
            </a:fld>
            <a:endParaRPr lang="en-US"/>
          </a:p>
        </p:txBody>
      </p:sp>
      <p:sp>
        <p:nvSpPr>
          <p:cNvPr id="3" name="TextBox 2">
            <a:extLst>
              <a:ext uri="{FF2B5EF4-FFF2-40B4-BE49-F238E27FC236}">
                <a16:creationId xmlns:a16="http://schemas.microsoft.com/office/drawing/2014/main" id="{7232CD6E-125F-D1CA-B5BC-9FFCFAC379B6}"/>
              </a:ext>
            </a:extLst>
          </p:cNvPr>
          <p:cNvSpPr txBox="1"/>
          <p:nvPr/>
        </p:nvSpPr>
        <p:spPr>
          <a:xfrm>
            <a:off x="3482500" y="0"/>
            <a:ext cx="6574853" cy="584775"/>
          </a:xfrm>
          <a:prstGeom prst="rect">
            <a:avLst/>
          </a:prstGeom>
          <a:noFill/>
        </p:spPr>
        <p:txBody>
          <a:bodyPr wrap="square" lIns="0" rIns="0" rtlCol="0" anchor="b">
            <a:spAutoFit/>
          </a:bodyPr>
          <a:lstStyle/>
          <a:p>
            <a:r>
              <a:rPr lang="en-US" sz="3200" b="1" noProof="1">
                <a:solidFill>
                  <a:prstClr val="black"/>
                </a:solidFill>
                <a:latin typeface="Times New Roman" panose="02020603050405020304" pitchFamily="18" charset="0"/>
                <a:cs typeface="Times New Roman" panose="02020603050405020304" pitchFamily="18" charset="0"/>
              </a:rPr>
              <a:t> Quá trình thứ hai: Phân tích ảnh</a:t>
            </a:r>
          </a:p>
        </p:txBody>
      </p:sp>
      <p:sp>
        <p:nvSpPr>
          <p:cNvPr id="74" name="Shape">
            <a:extLst>
              <a:ext uri="{FF2B5EF4-FFF2-40B4-BE49-F238E27FC236}">
                <a16:creationId xmlns:a16="http://schemas.microsoft.com/office/drawing/2014/main" id="{897857F5-C32A-32F5-6954-A40627476C00}"/>
              </a:ext>
            </a:extLst>
          </p:cNvPr>
          <p:cNvSpPr/>
          <p:nvPr/>
        </p:nvSpPr>
        <p:spPr>
          <a:xfrm>
            <a:off x="7513068" y="2948826"/>
            <a:ext cx="1048728" cy="820580"/>
          </a:xfrm>
          <a:custGeom>
            <a:avLst/>
            <a:gdLst/>
            <a:ahLst/>
            <a:cxnLst>
              <a:cxn ang="0">
                <a:pos x="wd2" y="hd2"/>
              </a:cxn>
              <a:cxn ang="5400000">
                <a:pos x="wd2" y="hd2"/>
              </a:cxn>
              <a:cxn ang="10800000">
                <a:pos x="wd2" y="hd2"/>
              </a:cxn>
              <a:cxn ang="16200000">
                <a:pos x="wd2" y="hd2"/>
              </a:cxn>
            </a:cxnLst>
            <a:rect l="0" t="0" r="r" b="b"/>
            <a:pathLst>
              <a:path w="21540" h="21600" extrusionOk="0">
                <a:moveTo>
                  <a:pt x="20836" y="9940"/>
                </a:moveTo>
                <a:lnTo>
                  <a:pt x="14168" y="9940"/>
                </a:lnTo>
                <a:cubicBezTo>
                  <a:pt x="13914" y="9940"/>
                  <a:pt x="13705" y="10118"/>
                  <a:pt x="13590" y="10355"/>
                </a:cubicBezTo>
                <a:cubicBezTo>
                  <a:pt x="13474" y="10592"/>
                  <a:pt x="13242" y="10741"/>
                  <a:pt x="13011" y="10741"/>
                </a:cubicBezTo>
                <a:lnTo>
                  <a:pt x="10418" y="10741"/>
                </a:lnTo>
                <a:cubicBezTo>
                  <a:pt x="9168" y="10741"/>
                  <a:pt x="7964" y="10088"/>
                  <a:pt x="7061" y="8960"/>
                </a:cubicBezTo>
                <a:lnTo>
                  <a:pt x="69" y="0"/>
                </a:lnTo>
                <a:lnTo>
                  <a:pt x="0" y="89"/>
                </a:lnTo>
                <a:lnTo>
                  <a:pt x="8358" y="10800"/>
                </a:lnTo>
                <a:lnTo>
                  <a:pt x="0" y="21511"/>
                </a:lnTo>
                <a:lnTo>
                  <a:pt x="69" y="21600"/>
                </a:lnTo>
                <a:lnTo>
                  <a:pt x="7061" y="12640"/>
                </a:lnTo>
                <a:cubicBezTo>
                  <a:pt x="7941" y="11512"/>
                  <a:pt x="9168" y="10859"/>
                  <a:pt x="10418" y="10859"/>
                </a:cubicBezTo>
                <a:lnTo>
                  <a:pt x="13011" y="10859"/>
                </a:lnTo>
                <a:cubicBezTo>
                  <a:pt x="13242" y="10859"/>
                  <a:pt x="13451" y="11008"/>
                  <a:pt x="13590" y="11245"/>
                </a:cubicBezTo>
                <a:cubicBezTo>
                  <a:pt x="13705" y="11482"/>
                  <a:pt x="13937" y="11660"/>
                  <a:pt x="14168" y="11660"/>
                </a:cubicBezTo>
                <a:lnTo>
                  <a:pt x="20859" y="11660"/>
                </a:lnTo>
                <a:cubicBezTo>
                  <a:pt x="21276" y="11660"/>
                  <a:pt x="21600" y="11186"/>
                  <a:pt x="21530" y="10652"/>
                </a:cubicBezTo>
                <a:cubicBezTo>
                  <a:pt x="21484" y="10266"/>
                  <a:pt x="21183" y="9940"/>
                  <a:pt x="20836" y="9940"/>
                </a:cubicBezTo>
                <a:close/>
              </a:path>
            </a:pathLst>
          </a:custGeom>
          <a:solidFill>
            <a:srgbClr val="A2B969">
              <a:lumMod val="60000"/>
              <a:lumOff val="4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A443EB9D-9807-35E0-1506-3EDB118AEADD}"/>
              </a:ext>
            </a:extLst>
          </p:cNvPr>
          <p:cNvGrpSpPr/>
          <p:nvPr/>
        </p:nvGrpSpPr>
        <p:grpSpPr>
          <a:xfrm>
            <a:off x="8417969" y="2960097"/>
            <a:ext cx="2271264" cy="1039252"/>
            <a:chOff x="5681756" y="2869923"/>
            <a:chExt cx="2271264" cy="1039252"/>
          </a:xfrm>
        </p:grpSpPr>
        <p:sp>
          <p:nvSpPr>
            <p:cNvPr id="76" name="Shape">
              <a:extLst>
                <a:ext uri="{FF2B5EF4-FFF2-40B4-BE49-F238E27FC236}">
                  <a16:creationId xmlns:a16="http://schemas.microsoft.com/office/drawing/2014/main" id="{20F7F9BC-4A8B-928C-DC51-F4E9FCA85419}"/>
                </a:ext>
              </a:extLst>
            </p:cNvPr>
            <p:cNvSpPr/>
            <p:nvPr/>
          </p:nvSpPr>
          <p:spPr>
            <a:xfrm>
              <a:off x="6639851" y="3117900"/>
              <a:ext cx="19165" cy="15782"/>
            </a:xfrm>
            <a:custGeom>
              <a:avLst/>
              <a:gdLst/>
              <a:ahLst/>
              <a:cxnLst>
                <a:cxn ang="0">
                  <a:pos x="wd2" y="hd2"/>
                </a:cxn>
                <a:cxn ang="5400000">
                  <a:pos x="wd2" y="hd2"/>
                </a:cxn>
                <a:cxn ang="10800000">
                  <a:pos x="wd2" y="hd2"/>
                </a:cxn>
                <a:cxn ang="16200000">
                  <a:pos x="wd2" y="hd2"/>
                </a:cxn>
              </a:cxnLst>
              <a:rect l="0" t="0" r="r" b="b"/>
              <a:pathLst>
                <a:path w="21600" h="21600" extrusionOk="0">
                  <a:moveTo>
                    <a:pt x="10161" y="20058"/>
                  </a:moveTo>
                  <a:cubicBezTo>
                    <a:pt x="3809" y="15428"/>
                    <a:pt x="0" y="9258"/>
                    <a:pt x="0" y="0"/>
                  </a:cubicBezTo>
                  <a:cubicBezTo>
                    <a:pt x="6352" y="6172"/>
                    <a:pt x="13976" y="9257"/>
                    <a:pt x="21600" y="9257"/>
                  </a:cubicBezTo>
                  <a:lnTo>
                    <a:pt x="21600" y="12342"/>
                  </a:lnTo>
                  <a:cubicBezTo>
                    <a:pt x="21600" y="12342"/>
                    <a:pt x="21600" y="12342"/>
                    <a:pt x="21600" y="12342"/>
                  </a:cubicBezTo>
                  <a:cubicBezTo>
                    <a:pt x="21600" y="13884"/>
                    <a:pt x="21600" y="15426"/>
                    <a:pt x="20328" y="16971"/>
                  </a:cubicBezTo>
                  <a:cubicBezTo>
                    <a:pt x="20328" y="16971"/>
                    <a:pt x="20328" y="16971"/>
                    <a:pt x="20328" y="16971"/>
                  </a:cubicBezTo>
                  <a:cubicBezTo>
                    <a:pt x="20328" y="18513"/>
                    <a:pt x="19057" y="20056"/>
                    <a:pt x="19057" y="21600"/>
                  </a:cubicBezTo>
                  <a:cubicBezTo>
                    <a:pt x="19057" y="21600"/>
                    <a:pt x="19057" y="21600"/>
                    <a:pt x="19057" y="21600"/>
                  </a:cubicBezTo>
                  <a:cubicBezTo>
                    <a:pt x="19057" y="21600"/>
                    <a:pt x="19057" y="21600"/>
                    <a:pt x="19057" y="21600"/>
                  </a:cubicBezTo>
                  <a:cubicBezTo>
                    <a:pt x="13970" y="21600"/>
                    <a:pt x="12698" y="21600"/>
                    <a:pt x="10161" y="20058"/>
                  </a:cubicBezTo>
                  <a:lnTo>
                    <a:pt x="10161" y="20058"/>
                  </a:lnTo>
                  <a:close/>
                </a:path>
              </a:pathLst>
            </a:custGeom>
            <a:solidFill>
              <a:srgbClr val="EB936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Shape">
              <a:extLst>
                <a:ext uri="{FF2B5EF4-FFF2-40B4-BE49-F238E27FC236}">
                  <a16:creationId xmlns:a16="http://schemas.microsoft.com/office/drawing/2014/main" id="{55C918FB-B145-A41C-0E90-17F14FA6EEB4}"/>
                </a:ext>
              </a:extLst>
            </p:cNvPr>
            <p:cNvSpPr/>
            <p:nvPr/>
          </p:nvSpPr>
          <p:spPr>
            <a:xfrm>
              <a:off x="6617308" y="3072813"/>
              <a:ext cx="71016" cy="34946"/>
            </a:xfrm>
            <a:custGeom>
              <a:avLst/>
              <a:gdLst/>
              <a:ahLst/>
              <a:cxnLst>
                <a:cxn ang="0">
                  <a:pos x="wd2" y="hd2"/>
                </a:cxn>
                <a:cxn ang="5400000">
                  <a:pos x="wd2" y="hd2"/>
                </a:cxn>
                <a:cxn ang="10800000">
                  <a:pos x="wd2" y="hd2"/>
                </a:cxn>
                <a:cxn ang="16200000">
                  <a:pos x="wd2" y="hd2"/>
                </a:cxn>
              </a:cxnLst>
              <a:rect l="0" t="0" r="r" b="b"/>
              <a:pathLst>
                <a:path w="21599" h="21600" extrusionOk="0">
                  <a:moveTo>
                    <a:pt x="342" y="2"/>
                  </a:moveTo>
                  <a:cubicBezTo>
                    <a:pt x="1028" y="1395"/>
                    <a:pt x="1713" y="2092"/>
                    <a:pt x="2743" y="2789"/>
                  </a:cubicBezTo>
                  <a:cubicBezTo>
                    <a:pt x="3086" y="2789"/>
                    <a:pt x="3429" y="3485"/>
                    <a:pt x="4113" y="3485"/>
                  </a:cubicBezTo>
                  <a:cubicBezTo>
                    <a:pt x="4113" y="3485"/>
                    <a:pt x="4113" y="3485"/>
                    <a:pt x="4113" y="3485"/>
                  </a:cubicBezTo>
                  <a:cubicBezTo>
                    <a:pt x="4113" y="4878"/>
                    <a:pt x="4113" y="5576"/>
                    <a:pt x="4113" y="6969"/>
                  </a:cubicBezTo>
                  <a:cubicBezTo>
                    <a:pt x="4457" y="9756"/>
                    <a:pt x="5141" y="11846"/>
                    <a:pt x="6171" y="13240"/>
                  </a:cubicBezTo>
                  <a:lnTo>
                    <a:pt x="4800" y="16723"/>
                  </a:lnTo>
                  <a:lnTo>
                    <a:pt x="2743" y="21600"/>
                  </a:lnTo>
                  <a:lnTo>
                    <a:pt x="2743" y="21600"/>
                  </a:lnTo>
                  <a:lnTo>
                    <a:pt x="1372" y="16026"/>
                  </a:lnTo>
                  <a:cubicBezTo>
                    <a:pt x="685" y="12542"/>
                    <a:pt x="1" y="8362"/>
                    <a:pt x="1" y="4182"/>
                  </a:cubicBezTo>
                  <a:cubicBezTo>
                    <a:pt x="-1" y="3485"/>
                    <a:pt x="-1" y="1395"/>
                    <a:pt x="342" y="2"/>
                  </a:cubicBezTo>
                  <a:close/>
                  <a:moveTo>
                    <a:pt x="9940" y="2789"/>
                  </a:moveTo>
                  <a:lnTo>
                    <a:pt x="8913" y="2789"/>
                  </a:lnTo>
                  <a:cubicBezTo>
                    <a:pt x="8913" y="3485"/>
                    <a:pt x="9256" y="3485"/>
                    <a:pt x="9256" y="4182"/>
                  </a:cubicBezTo>
                  <a:cubicBezTo>
                    <a:pt x="9599" y="4878"/>
                    <a:pt x="9599" y="6272"/>
                    <a:pt x="9942" y="6969"/>
                  </a:cubicBezTo>
                  <a:cubicBezTo>
                    <a:pt x="9942" y="7666"/>
                    <a:pt x="9942" y="7666"/>
                    <a:pt x="9942" y="8362"/>
                  </a:cubicBezTo>
                  <a:cubicBezTo>
                    <a:pt x="9942" y="8362"/>
                    <a:pt x="9942" y="9059"/>
                    <a:pt x="9942" y="9059"/>
                  </a:cubicBezTo>
                  <a:lnTo>
                    <a:pt x="15084" y="9059"/>
                  </a:lnTo>
                  <a:cubicBezTo>
                    <a:pt x="15084" y="9755"/>
                    <a:pt x="15084" y="9755"/>
                    <a:pt x="15084" y="10452"/>
                  </a:cubicBezTo>
                  <a:cubicBezTo>
                    <a:pt x="15770" y="13935"/>
                    <a:pt x="17141" y="17419"/>
                    <a:pt x="18512" y="17419"/>
                  </a:cubicBezTo>
                  <a:cubicBezTo>
                    <a:pt x="18512" y="17419"/>
                    <a:pt x="18855" y="17419"/>
                    <a:pt x="18855" y="17419"/>
                  </a:cubicBezTo>
                  <a:cubicBezTo>
                    <a:pt x="19883" y="17419"/>
                    <a:pt x="20913" y="16026"/>
                    <a:pt x="21256" y="13935"/>
                  </a:cubicBezTo>
                  <a:cubicBezTo>
                    <a:pt x="21599" y="13239"/>
                    <a:pt x="21599" y="12542"/>
                    <a:pt x="21599" y="11148"/>
                  </a:cubicBezTo>
                  <a:cubicBezTo>
                    <a:pt x="21599" y="10452"/>
                    <a:pt x="21599" y="9058"/>
                    <a:pt x="21599" y="8361"/>
                  </a:cubicBezTo>
                  <a:cubicBezTo>
                    <a:pt x="21599" y="6271"/>
                    <a:pt x="20913" y="3484"/>
                    <a:pt x="20228" y="2091"/>
                  </a:cubicBezTo>
                  <a:cubicBezTo>
                    <a:pt x="19885" y="1394"/>
                    <a:pt x="19200" y="697"/>
                    <a:pt x="18857" y="0"/>
                  </a:cubicBezTo>
                  <a:lnTo>
                    <a:pt x="16457" y="697"/>
                  </a:lnTo>
                  <a:cubicBezTo>
                    <a:pt x="16114" y="1393"/>
                    <a:pt x="15770" y="2090"/>
                    <a:pt x="15429" y="2787"/>
                  </a:cubicBezTo>
                  <a:lnTo>
                    <a:pt x="14058" y="2787"/>
                  </a:lnTo>
                  <a:lnTo>
                    <a:pt x="12344" y="2787"/>
                  </a:lnTo>
                  <a:lnTo>
                    <a:pt x="12344" y="2091"/>
                  </a:lnTo>
                  <a:lnTo>
                    <a:pt x="12344" y="697"/>
                  </a:lnTo>
                  <a:lnTo>
                    <a:pt x="9940" y="2789"/>
                  </a:lnTo>
                  <a:close/>
                </a:path>
              </a:pathLst>
            </a:custGeom>
            <a:solidFill>
              <a:srgbClr val="433C3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8" name="Shape">
              <a:extLst>
                <a:ext uri="{FF2B5EF4-FFF2-40B4-BE49-F238E27FC236}">
                  <a16:creationId xmlns:a16="http://schemas.microsoft.com/office/drawing/2014/main" id="{7CD7AB47-E904-B73F-8A15-0EC0054B3852}"/>
                </a:ext>
              </a:extLst>
            </p:cNvPr>
            <p:cNvSpPr/>
            <p:nvPr/>
          </p:nvSpPr>
          <p:spPr>
            <a:xfrm>
              <a:off x="6628580" y="3072814"/>
              <a:ext cx="146670" cy="149167"/>
            </a:xfrm>
            <a:custGeom>
              <a:avLst/>
              <a:gdLst/>
              <a:ahLst/>
              <a:cxnLst>
                <a:cxn ang="0">
                  <a:pos x="wd2" y="hd2"/>
                </a:cxn>
                <a:cxn ang="5400000">
                  <a:pos x="wd2" y="hd2"/>
                </a:cxn>
                <a:cxn ang="10800000">
                  <a:pos x="wd2" y="hd2"/>
                </a:cxn>
                <a:cxn ang="16200000">
                  <a:pos x="wd2" y="hd2"/>
                </a:cxn>
              </a:cxnLst>
              <a:rect l="0" t="0" r="r" b="b"/>
              <a:pathLst>
                <a:path w="21133" h="21332" extrusionOk="0">
                  <a:moveTo>
                    <a:pt x="13318" y="16281"/>
                  </a:moveTo>
                  <a:cubicBezTo>
                    <a:pt x="13480" y="15797"/>
                    <a:pt x="13805" y="15314"/>
                    <a:pt x="14130" y="14830"/>
                  </a:cubicBezTo>
                  <a:lnTo>
                    <a:pt x="15591" y="12734"/>
                  </a:lnTo>
                  <a:cubicBezTo>
                    <a:pt x="16078" y="12251"/>
                    <a:pt x="16890" y="12089"/>
                    <a:pt x="17378" y="12412"/>
                  </a:cubicBezTo>
                  <a:cubicBezTo>
                    <a:pt x="17703" y="12734"/>
                    <a:pt x="17865" y="13057"/>
                    <a:pt x="17865" y="13379"/>
                  </a:cubicBezTo>
                  <a:cubicBezTo>
                    <a:pt x="18027" y="13379"/>
                    <a:pt x="18190" y="13379"/>
                    <a:pt x="18352" y="13540"/>
                  </a:cubicBezTo>
                  <a:cubicBezTo>
                    <a:pt x="20463" y="14185"/>
                    <a:pt x="21600" y="16442"/>
                    <a:pt x="20951" y="18537"/>
                  </a:cubicBezTo>
                  <a:cubicBezTo>
                    <a:pt x="20301" y="20472"/>
                    <a:pt x="18352" y="21600"/>
                    <a:pt x="16403" y="21277"/>
                  </a:cubicBezTo>
                  <a:cubicBezTo>
                    <a:pt x="16241" y="21277"/>
                    <a:pt x="15916" y="21277"/>
                    <a:pt x="15754" y="21116"/>
                  </a:cubicBezTo>
                  <a:cubicBezTo>
                    <a:pt x="13805" y="20472"/>
                    <a:pt x="12668" y="18537"/>
                    <a:pt x="12993" y="16603"/>
                  </a:cubicBezTo>
                  <a:cubicBezTo>
                    <a:pt x="13155" y="16764"/>
                    <a:pt x="13318" y="16603"/>
                    <a:pt x="13318" y="16281"/>
                  </a:cubicBezTo>
                  <a:close/>
                  <a:moveTo>
                    <a:pt x="4873" y="7899"/>
                  </a:moveTo>
                  <a:cubicBezTo>
                    <a:pt x="4548" y="7899"/>
                    <a:pt x="4224" y="7737"/>
                    <a:pt x="4061" y="7576"/>
                  </a:cubicBezTo>
                  <a:lnTo>
                    <a:pt x="4873" y="7899"/>
                  </a:lnTo>
                  <a:cubicBezTo>
                    <a:pt x="4873" y="8060"/>
                    <a:pt x="4873" y="8060"/>
                    <a:pt x="4873" y="7899"/>
                  </a:cubicBezTo>
                  <a:close/>
                  <a:moveTo>
                    <a:pt x="2761" y="5642"/>
                  </a:moveTo>
                  <a:cubicBezTo>
                    <a:pt x="3573" y="6287"/>
                    <a:pt x="4548" y="6609"/>
                    <a:pt x="5523" y="6609"/>
                  </a:cubicBezTo>
                  <a:lnTo>
                    <a:pt x="5523" y="6931"/>
                  </a:lnTo>
                  <a:cubicBezTo>
                    <a:pt x="5523" y="6931"/>
                    <a:pt x="5523" y="6931"/>
                    <a:pt x="5523" y="6931"/>
                  </a:cubicBezTo>
                  <a:cubicBezTo>
                    <a:pt x="5523" y="6931"/>
                    <a:pt x="5523" y="6931"/>
                    <a:pt x="5523" y="6931"/>
                  </a:cubicBezTo>
                  <a:lnTo>
                    <a:pt x="5523" y="6609"/>
                  </a:lnTo>
                  <a:cubicBezTo>
                    <a:pt x="5523" y="6609"/>
                    <a:pt x="5685" y="6609"/>
                    <a:pt x="5685" y="6609"/>
                  </a:cubicBezTo>
                  <a:lnTo>
                    <a:pt x="5685" y="6609"/>
                  </a:lnTo>
                  <a:cubicBezTo>
                    <a:pt x="7309" y="6609"/>
                    <a:pt x="8446" y="5642"/>
                    <a:pt x="8933" y="4352"/>
                  </a:cubicBezTo>
                  <a:cubicBezTo>
                    <a:pt x="9420" y="4191"/>
                    <a:pt x="9745" y="3869"/>
                    <a:pt x="9745" y="3385"/>
                  </a:cubicBezTo>
                  <a:cubicBezTo>
                    <a:pt x="9745" y="3063"/>
                    <a:pt x="9583" y="2740"/>
                    <a:pt x="9258" y="2579"/>
                  </a:cubicBezTo>
                  <a:cubicBezTo>
                    <a:pt x="9258" y="2740"/>
                    <a:pt x="9096" y="3063"/>
                    <a:pt x="9096" y="3224"/>
                  </a:cubicBezTo>
                  <a:cubicBezTo>
                    <a:pt x="8933" y="3708"/>
                    <a:pt x="8446" y="4030"/>
                    <a:pt x="7959" y="4030"/>
                  </a:cubicBezTo>
                  <a:cubicBezTo>
                    <a:pt x="7959" y="4030"/>
                    <a:pt x="7796" y="4030"/>
                    <a:pt x="7796" y="4030"/>
                  </a:cubicBezTo>
                  <a:cubicBezTo>
                    <a:pt x="6984" y="3869"/>
                    <a:pt x="6335" y="3224"/>
                    <a:pt x="6172" y="2418"/>
                  </a:cubicBezTo>
                  <a:cubicBezTo>
                    <a:pt x="6172" y="2257"/>
                    <a:pt x="6172" y="2257"/>
                    <a:pt x="6172" y="2096"/>
                  </a:cubicBezTo>
                  <a:lnTo>
                    <a:pt x="3736" y="2096"/>
                  </a:lnTo>
                  <a:cubicBezTo>
                    <a:pt x="3736" y="2096"/>
                    <a:pt x="3736" y="1934"/>
                    <a:pt x="3736" y="1934"/>
                  </a:cubicBezTo>
                  <a:cubicBezTo>
                    <a:pt x="3736" y="1773"/>
                    <a:pt x="3736" y="1773"/>
                    <a:pt x="3736" y="1612"/>
                  </a:cubicBezTo>
                  <a:cubicBezTo>
                    <a:pt x="3736" y="1290"/>
                    <a:pt x="3573" y="1128"/>
                    <a:pt x="3411" y="967"/>
                  </a:cubicBezTo>
                  <a:cubicBezTo>
                    <a:pt x="3411" y="806"/>
                    <a:pt x="3248" y="806"/>
                    <a:pt x="3248" y="645"/>
                  </a:cubicBezTo>
                  <a:lnTo>
                    <a:pt x="1462" y="806"/>
                  </a:lnTo>
                  <a:cubicBezTo>
                    <a:pt x="1299" y="806"/>
                    <a:pt x="1136" y="806"/>
                    <a:pt x="812" y="806"/>
                  </a:cubicBezTo>
                  <a:cubicBezTo>
                    <a:pt x="812" y="1128"/>
                    <a:pt x="812" y="1290"/>
                    <a:pt x="812" y="1612"/>
                  </a:cubicBezTo>
                  <a:cubicBezTo>
                    <a:pt x="975" y="2257"/>
                    <a:pt x="1299" y="2740"/>
                    <a:pt x="1787" y="3063"/>
                  </a:cubicBezTo>
                  <a:lnTo>
                    <a:pt x="1137" y="3869"/>
                  </a:lnTo>
                  <a:lnTo>
                    <a:pt x="163" y="4997"/>
                  </a:lnTo>
                  <a:lnTo>
                    <a:pt x="163" y="4997"/>
                  </a:lnTo>
                  <a:lnTo>
                    <a:pt x="0" y="5803"/>
                  </a:lnTo>
                  <a:lnTo>
                    <a:pt x="4060" y="7899"/>
                  </a:lnTo>
                  <a:cubicBezTo>
                    <a:pt x="3249" y="7254"/>
                    <a:pt x="2761" y="6448"/>
                    <a:pt x="2761" y="5642"/>
                  </a:cubicBezTo>
                  <a:close/>
                  <a:moveTo>
                    <a:pt x="7796" y="0"/>
                  </a:moveTo>
                  <a:cubicBezTo>
                    <a:pt x="8121" y="161"/>
                    <a:pt x="8283" y="322"/>
                    <a:pt x="8446" y="484"/>
                  </a:cubicBezTo>
                  <a:lnTo>
                    <a:pt x="8283" y="0"/>
                  </a:lnTo>
                  <a:cubicBezTo>
                    <a:pt x="8283" y="0"/>
                    <a:pt x="8120" y="0"/>
                    <a:pt x="8120" y="0"/>
                  </a:cubicBezTo>
                  <a:lnTo>
                    <a:pt x="7796" y="0"/>
                  </a:lnTo>
                  <a:close/>
                  <a:moveTo>
                    <a:pt x="6659" y="0"/>
                  </a:moveTo>
                  <a:lnTo>
                    <a:pt x="4548" y="161"/>
                  </a:lnTo>
                  <a:lnTo>
                    <a:pt x="4548" y="483"/>
                  </a:lnTo>
                  <a:lnTo>
                    <a:pt x="4548" y="645"/>
                  </a:lnTo>
                  <a:lnTo>
                    <a:pt x="5360" y="645"/>
                  </a:lnTo>
                  <a:lnTo>
                    <a:pt x="6009" y="645"/>
                  </a:lnTo>
                  <a:cubicBezTo>
                    <a:pt x="6335" y="323"/>
                    <a:pt x="6497" y="161"/>
                    <a:pt x="6659" y="0"/>
                  </a:cubicBezTo>
                  <a:close/>
                </a:path>
              </a:pathLst>
            </a:custGeom>
            <a:solidFill>
              <a:srgbClr val="F6AE8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Shape">
              <a:extLst>
                <a:ext uri="{FF2B5EF4-FFF2-40B4-BE49-F238E27FC236}">
                  <a16:creationId xmlns:a16="http://schemas.microsoft.com/office/drawing/2014/main" id="{13F64605-2200-F19C-071F-AEC446EA5E17}"/>
                </a:ext>
              </a:extLst>
            </p:cNvPr>
            <p:cNvSpPr/>
            <p:nvPr/>
          </p:nvSpPr>
          <p:spPr>
            <a:xfrm>
              <a:off x="6606035" y="3016455"/>
              <a:ext cx="86627" cy="59613"/>
            </a:xfrm>
            <a:custGeom>
              <a:avLst/>
              <a:gdLst/>
              <a:ahLst/>
              <a:cxnLst>
                <a:cxn ang="0">
                  <a:pos x="wd2" y="hd2"/>
                </a:cxn>
                <a:cxn ang="5400000">
                  <a:pos x="wd2" y="hd2"/>
                </a:cxn>
                <a:cxn ang="10800000">
                  <a:pos x="wd2" y="hd2"/>
                </a:cxn>
                <a:cxn ang="16200000">
                  <a:pos x="wd2" y="hd2"/>
                </a:cxn>
              </a:cxnLst>
              <a:rect l="0" t="0" r="r" b="b"/>
              <a:pathLst>
                <a:path w="21281" h="20041" extrusionOk="0">
                  <a:moveTo>
                    <a:pt x="1439" y="6020"/>
                  </a:moveTo>
                  <a:cubicBezTo>
                    <a:pt x="2823" y="2988"/>
                    <a:pt x="4762" y="1093"/>
                    <a:pt x="7254" y="336"/>
                  </a:cubicBezTo>
                  <a:cubicBezTo>
                    <a:pt x="15562" y="-1559"/>
                    <a:pt x="19438" y="4883"/>
                    <a:pt x="21100" y="11704"/>
                  </a:cubicBezTo>
                  <a:cubicBezTo>
                    <a:pt x="21377" y="13599"/>
                    <a:pt x="21377" y="15115"/>
                    <a:pt x="20823" y="16631"/>
                  </a:cubicBezTo>
                  <a:cubicBezTo>
                    <a:pt x="20268" y="17768"/>
                    <a:pt x="19438" y="18526"/>
                    <a:pt x="18331" y="18904"/>
                  </a:cubicBezTo>
                  <a:cubicBezTo>
                    <a:pt x="18331" y="18904"/>
                    <a:pt x="18054" y="18904"/>
                    <a:pt x="18054" y="18904"/>
                  </a:cubicBezTo>
                  <a:lnTo>
                    <a:pt x="17223" y="18904"/>
                  </a:lnTo>
                  <a:lnTo>
                    <a:pt x="15284" y="19283"/>
                  </a:lnTo>
                  <a:lnTo>
                    <a:pt x="11685" y="19662"/>
                  </a:lnTo>
                  <a:lnTo>
                    <a:pt x="10023" y="19662"/>
                  </a:lnTo>
                  <a:lnTo>
                    <a:pt x="9193" y="19662"/>
                  </a:lnTo>
                  <a:lnTo>
                    <a:pt x="6147" y="20041"/>
                  </a:lnTo>
                  <a:cubicBezTo>
                    <a:pt x="5870" y="20041"/>
                    <a:pt x="5592" y="20041"/>
                    <a:pt x="5039" y="20041"/>
                  </a:cubicBezTo>
                  <a:cubicBezTo>
                    <a:pt x="5039" y="20041"/>
                    <a:pt x="5039" y="20041"/>
                    <a:pt x="5039" y="20041"/>
                  </a:cubicBezTo>
                  <a:cubicBezTo>
                    <a:pt x="4762" y="20041"/>
                    <a:pt x="4209" y="20041"/>
                    <a:pt x="3932" y="19662"/>
                  </a:cubicBezTo>
                  <a:cubicBezTo>
                    <a:pt x="3378" y="19283"/>
                    <a:pt x="2825" y="18904"/>
                    <a:pt x="1993" y="18146"/>
                  </a:cubicBezTo>
                  <a:cubicBezTo>
                    <a:pt x="1993" y="18146"/>
                    <a:pt x="1716" y="17767"/>
                    <a:pt x="1716" y="17767"/>
                  </a:cubicBezTo>
                  <a:cubicBezTo>
                    <a:pt x="609" y="16251"/>
                    <a:pt x="-223" y="13978"/>
                    <a:pt x="54" y="12083"/>
                  </a:cubicBezTo>
                  <a:cubicBezTo>
                    <a:pt x="331" y="10188"/>
                    <a:pt x="609" y="7915"/>
                    <a:pt x="1439" y="6020"/>
                  </a:cubicBezTo>
                  <a:close/>
                </a:path>
              </a:pathLst>
            </a:cu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Shape">
              <a:extLst>
                <a:ext uri="{FF2B5EF4-FFF2-40B4-BE49-F238E27FC236}">
                  <a16:creationId xmlns:a16="http://schemas.microsoft.com/office/drawing/2014/main" id="{EF613CA9-DDBD-654F-1CE9-A9FC87B4774E}"/>
                </a:ext>
              </a:extLst>
            </p:cNvPr>
            <p:cNvSpPr/>
            <p:nvPr/>
          </p:nvSpPr>
          <p:spPr>
            <a:xfrm>
              <a:off x="6560949" y="3106629"/>
              <a:ext cx="187113" cy="142468"/>
            </a:xfrm>
            <a:custGeom>
              <a:avLst/>
              <a:gdLst/>
              <a:ahLst/>
              <a:cxnLst>
                <a:cxn ang="0">
                  <a:pos x="wd2" y="hd2"/>
                </a:cxn>
                <a:cxn ang="5400000">
                  <a:pos x="wd2" y="hd2"/>
                </a:cxn>
                <a:cxn ang="10800000">
                  <a:pos x="wd2" y="hd2"/>
                </a:cxn>
                <a:cxn ang="16200000">
                  <a:pos x="wd2" y="hd2"/>
                </a:cxn>
              </a:cxnLst>
              <a:rect l="0" t="0" r="r" b="b"/>
              <a:pathLst>
                <a:path w="21600" h="21497" extrusionOk="0">
                  <a:moveTo>
                    <a:pt x="19648" y="17245"/>
                  </a:moveTo>
                  <a:cubicBezTo>
                    <a:pt x="19778" y="17245"/>
                    <a:pt x="20038" y="17415"/>
                    <a:pt x="20169" y="17415"/>
                  </a:cubicBezTo>
                  <a:lnTo>
                    <a:pt x="21600" y="21497"/>
                  </a:lnTo>
                  <a:lnTo>
                    <a:pt x="8718" y="17585"/>
                  </a:lnTo>
                  <a:lnTo>
                    <a:pt x="17566" y="12483"/>
                  </a:lnTo>
                  <a:cubicBezTo>
                    <a:pt x="17176" y="14524"/>
                    <a:pt x="18087" y="16565"/>
                    <a:pt x="19648" y="17245"/>
                  </a:cubicBezTo>
                  <a:close/>
                  <a:moveTo>
                    <a:pt x="12752" y="15034"/>
                  </a:moveTo>
                  <a:lnTo>
                    <a:pt x="12362" y="7041"/>
                  </a:lnTo>
                  <a:cubicBezTo>
                    <a:pt x="12882" y="5850"/>
                    <a:pt x="12492" y="4489"/>
                    <a:pt x="11711" y="3809"/>
                  </a:cubicBezTo>
                  <a:lnTo>
                    <a:pt x="10800" y="3129"/>
                  </a:lnTo>
                  <a:lnTo>
                    <a:pt x="10150" y="2618"/>
                  </a:lnTo>
                  <a:cubicBezTo>
                    <a:pt x="10150" y="2618"/>
                    <a:pt x="10150" y="2618"/>
                    <a:pt x="10150" y="2618"/>
                  </a:cubicBezTo>
                  <a:lnTo>
                    <a:pt x="6897" y="407"/>
                  </a:lnTo>
                  <a:lnTo>
                    <a:pt x="6897" y="407"/>
                  </a:lnTo>
                  <a:cubicBezTo>
                    <a:pt x="6766" y="67"/>
                    <a:pt x="6507" y="-103"/>
                    <a:pt x="6116" y="67"/>
                  </a:cubicBezTo>
                  <a:cubicBezTo>
                    <a:pt x="5726" y="237"/>
                    <a:pt x="5465" y="407"/>
                    <a:pt x="5335" y="918"/>
                  </a:cubicBezTo>
                  <a:lnTo>
                    <a:pt x="4164" y="4999"/>
                  </a:lnTo>
                  <a:cubicBezTo>
                    <a:pt x="2863" y="6360"/>
                    <a:pt x="1952" y="8061"/>
                    <a:pt x="1431" y="9932"/>
                  </a:cubicBezTo>
                  <a:lnTo>
                    <a:pt x="0" y="15034"/>
                  </a:lnTo>
                  <a:lnTo>
                    <a:pt x="12752" y="15034"/>
                  </a:lnTo>
                  <a:close/>
                </a:path>
              </a:pathLst>
            </a:cu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Shape">
              <a:extLst>
                <a:ext uri="{FF2B5EF4-FFF2-40B4-BE49-F238E27FC236}">
                  <a16:creationId xmlns:a16="http://schemas.microsoft.com/office/drawing/2014/main" id="{76BE50BD-7A91-47D8-F095-FBF90FF579E4}"/>
                </a:ext>
              </a:extLst>
            </p:cNvPr>
            <p:cNvSpPr/>
            <p:nvPr/>
          </p:nvSpPr>
          <p:spPr>
            <a:xfrm>
              <a:off x="6155168" y="3422236"/>
              <a:ext cx="184875" cy="181646"/>
            </a:xfrm>
            <a:custGeom>
              <a:avLst/>
              <a:gdLst/>
              <a:ahLst/>
              <a:cxnLst>
                <a:cxn ang="0">
                  <a:pos x="wd2" y="hd2"/>
                </a:cxn>
                <a:cxn ang="5400000">
                  <a:pos x="wd2" y="hd2"/>
                </a:cxn>
                <a:cxn ang="10800000">
                  <a:pos x="wd2" y="hd2"/>
                </a:cxn>
                <a:cxn ang="16200000">
                  <a:pos x="wd2" y="hd2"/>
                </a:cxn>
              </a:cxnLst>
              <a:rect l="0" t="0" r="r" b="b"/>
              <a:pathLst>
                <a:path w="20840" h="21487" extrusionOk="0">
                  <a:moveTo>
                    <a:pt x="20840" y="4800"/>
                  </a:moveTo>
                  <a:lnTo>
                    <a:pt x="12708" y="19333"/>
                  </a:lnTo>
                  <a:cubicBezTo>
                    <a:pt x="12073" y="20533"/>
                    <a:pt x="10802" y="21333"/>
                    <a:pt x="9405" y="21467"/>
                  </a:cubicBezTo>
                  <a:cubicBezTo>
                    <a:pt x="8007" y="21600"/>
                    <a:pt x="6736" y="21067"/>
                    <a:pt x="5847" y="20000"/>
                  </a:cubicBezTo>
                  <a:cubicBezTo>
                    <a:pt x="1273" y="14533"/>
                    <a:pt x="-760" y="7200"/>
                    <a:pt x="257" y="0"/>
                  </a:cubicBezTo>
                  <a:lnTo>
                    <a:pt x="20840" y="4800"/>
                  </a:lnTo>
                  <a:close/>
                </a:path>
              </a:pathLst>
            </a:custGeom>
            <a:solidFill>
              <a:srgbClr val="A2B969">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 name="Shape">
              <a:extLst>
                <a:ext uri="{FF2B5EF4-FFF2-40B4-BE49-F238E27FC236}">
                  <a16:creationId xmlns:a16="http://schemas.microsoft.com/office/drawing/2014/main" id="{5BB61328-54F3-B295-0669-9BCCD905D4B2}"/>
                </a:ext>
              </a:extLst>
            </p:cNvPr>
            <p:cNvSpPr/>
            <p:nvPr/>
          </p:nvSpPr>
          <p:spPr>
            <a:xfrm>
              <a:off x="7428869" y="3230618"/>
              <a:ext cx="524151" cy="268267"/>
            </a:xfrm>
            <a:custGeom>
              <a:avLst/>
              <a:gdLst/>
              <a:ahLst/>
              <a:cxnLst>
                <a:cxn ang="0">
                  <a:pos x="wd2" y="hd2"/>
                </a:cxn>
                <a:cxn ang="5400000">
                  <a:pos x="wd2" y="hd2"/>
                </a:cxn>
                <a:cxn ang="10800000">
                  <a:pos x="wd2" y="hd2"/>
                </a:cxn>
                <a:cxn ang="16200000">
                  <a:pos x="wd2" y="hd2"/>
                </a:cxn>
              </a:cxnLst>
              <a:rect l="0" t="0" r="r" b="b"/>
              <a:pathLst>
                <a:path w="21554" h="21600" extrusionOk="0">
                  <a:moveTo>
                    <a:pt x="16038" y="0"/>
                  </a:moveTo>
                  <a:lnTo>
                    <a:pt x="5516" y="0"/>
                  </a:lnTo>
                  <a:cubicBezTo>
                    <a:pt x="2457" y="0"/>
                    <a:pt x="0" y="4901"/>
                    <a:pt x="0" y="10800"/>
                  </a:cubicBezTo>
                  <a:lnTo>
                    <a:pt x="0" y="10800"/>
                  </a:lnTo>
                  <a:cubicBezTo>
                    <a:pt x="0" y="16790"/>
                    <a:pt x="2503" y="21600"/>
                    <a:pt x="5516" y="21600"/>
                  </a:cubicBezTo>
                  <a:lnTo>
                    <a:pt x="16038" y="21600"/>
                  </a:lnTo>
                  <a:cubicBezTo>
                    <a:pt x="19097" y="21600"/>
                    <a:pt x="21554" y="16699"/>
                    <a:pt x="21554" y="10800"/>
                  </a:cubicBezTo>
                  <a:lnTo>
                    <a:pt x="21554" y="10800"/>
                  </a:lnTo>
                  <a:cubicBezTo>
                    <a:pt x="21600" y="4901"/>
                    <a:pt x="19097" y="0"/>
                    <a:pt x="16038" y="0"/>
                  </a:cubicBezTo>
                  <a:close/>
                </a:path>
              </a:pathLst>
            </a:custGeom>
            <a:solidFill>
              <a:srgbClr val="A2B969">
                <a:lumMod val="40000"/>
                <a:lumOff val="6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Shape">
              <a:extLst>
                <a:ext uri="{FF2B5EF4-FFF2-40B4-BE49-F238E27FC236}">
                  <a16:creationId xmlns:a16="http://schemas.microsoft.com/office/drawing/2014/main" id="{838A6ADD-A07D-1E29-F5B8-6B43D7DA2F08}"/>
                </a:ext>
              </a:extLst>
            </p:cNvPr>
            <p:cNvSpPr/>
            <p:nvPr/>
          </p:nvSpPr>
          <p:spPr>
            <a:xfrm>
              <a:off x="5681756" y="2869923"/>
              <a:ext cx="2185275" cy="1000928"/>
            </a:xfrm>
            <a:custGeom>
              <a:avLst/>
              <a:gdLst/>
              <a:ahLst/>
              <a:cxnLst>
                <a:cxn ang="0">
                  <a:pos x="wd2" y="hd2"/>
                </a:cxn>
                <a:cxn ang="5400000">
                  <a:pos x="wd2" y="hd2"/>
                </a:cxn>
                <a:cxn ang="10800000">
                  <a:pos x="wd2" y="hd2"/>
                </a:cxn>
                <a:cxn ang="16200000">
                  <a:pos x="wd2" y="hd2"/>
                </a:cxn>
              </a:cxnLst>
              <a:rect l="0" t="0" r="r" b="b"/>
              <a:pathLst>
                <a:path w="21575" h="21600" extrusionOk="0">
                  <a:moveTo>
                    <a:pt x="1188" y="8732"/>
                  </a:moveTo>
                  <a:lnTo>
                    <a:pt x="31" y="1751"/>
                  </a:lnTo>
                  <a:cubicBezTo>
                    <a:pt x="-25" y="1435"/>
                    <a:pt x="-3" y="1070"/>
                    <a:pt x="86" y="778"/>
                  </a:cubicBezTo>
                  <a:cubicBezTo>
                    <a:pt x="175" y="487"/>
                    <a:pt x="331" y="341"/>
                    <a:pt x="487" y="341"/>
                  </a:cubicBezTo>
                  <a:lnTo>
                    <a:pt x="1811" y="341"/>
                  </a:lnTo>
                  <a:cubicBezTo>
                    <a:pt x="2201" y="341"/>
                    <a:pt x="2546" y="1022"/>
                    <a:pt x="2724" y="1751"/>
                  </a:cubicBezTo>
                  <a:lnTo>
                    <a:pt x="3981" y="6616"/>
                  </a:lnTo>
                  <a:lnTo>
                    <a:pt x="1188" y="8732"/>
                  </a:lnTo>
                  <a:close/>
                  <a:moveTo>
                    <a:pt x="14764" y="17441"/>
                  </a:moveTo>
                  <a:lnTo>
                    <a:pt x="16934" y="20311"/>
                  </a:lnTo>
                  <a:cubicBezTo>
                    <a:pt x="16979" y="20384"/>
                    <a:pt x="17023" y="20408"/>
                    <a:pt x="17079" y="20359"/>
                  </a:cubicBezTo>
                  <a:cubicBezTo>
                    <a:pt x="17168" y="20311"/>
                    <a:pt x="17224" y="20092"/>
                    <a:pt x="17190" y="19897"/>
                  </a:cubicBezTo>
                  <a:lnTo>
                    <a:pt x="16801" y="17051"/>
                  </a:lnTo>
                  <a:cubicBezTo>
                    <a:pt x="16779" y="16857"/>
                    <a:pt x="16679" y="16735"/>
                    <a:pt x="16589" y="16808"/>
                  </a:cubicBezTo>
                  <a:cubicBezTo>
                    <a:pt x="16500" y="16857"/>
                    <a:pt x="16445" y="17076"/>
                    <a:pt x="16478" y="17270"/>
                  </a:cubicBezTo>
                  <a:lnTo>
                    <a:pt x="16745" y="19192"/>
                  </a:lnTo>
                  <a:lnTo>
                    <a:pt x="14942" y="16808"/>
                  </a:lnTo>
                  <a:cubicBezTo>
                    <a:pt x="14865" y="16711"/>
                    <a:pt x="14764" y="16759"/>
                    <a:pt x="14709" y="16930"/>
                  </a:cubicBezTo>
                  <a:cubicBezTo>
                    <a:pt x="14653" y="17100"/>
                    <a:pt x="14687" y="17319"/>
                    <a:pt x="14764" y="17441"/>
                  </a:cubicBezTo>
                  <a:close/>
                  <a:moveTo>
                    <a:pt x="21186" y="0"/>
                  </a:moveTo>
                  <a:cubicBezTo>
                    <a:pt x="21397" y="0"/>
                    <a:pt x="21575" y="389"/>
                    <a:pt x="21575" y="851"/>
                  </a:cubicBezTo>
                  <a:lnTo>
                    <a:pt x="21575" y="8295"/>
                  </a:lnTo>
                  <a:cubicBezTo>
                    <a:pt x="21575" y="8757"/>
                    <a:pt x="21397" y="9146"/>
                    <a:pt x="21186" y="9146"/>
                  </a:cubicBezTo>
                  <a:cubicBezTo>
                    <a:pt x="20974" y="9146"/>
                    <a:pt x="20796" y="8757"/>
                    <a:pt x="20796" y="8295"/>
                  </a:cubicBezTo>
                  <a:lnTo>
                    <a:pt x="20796" y="851"/>
                  </a:lnTo>
                  <a:cubicBezTo>
                    <a:pt x="20807" y="389"/>
                    <a:pt x="20974" y="0"/>
                    <a:pt x="21186" y="0"/>
                  </a:cubicBezTo>
                  <a:close/>
                  <a:moveTo>
                    <a:pt x="21186" y="12454"/>
                  </a:moveTo>
                  <a:cubicBezTo>
                    <a:pt x="21397" y="12454"/>
                    <a:pt x="21575" y="12843"/>
                    <a:pt x="21575" y="13305"/>
                  </a:cubicBezTo>
                  <a:lnTo>
                    <a:pt x="21575" y="20749"/>
                  </a:lnTo>
                  <a:cubicBezTo>
                    <a:pt x="21575" y="21211"/>
                    <a:pt x="21397" y="21600"/>
                    <a:pt x="21186" y="21600"/>
                  </a:cubicBezTo>
                  <a:cubicBezTo>
                    <a:pt x="20974" y="21600"/>
                    <a:pt x="20796" y="21211"/>
                    <a:pt x="20796" y="20749"/>
                  </a:cubicBezTo>
                  <a:lnTo>
                    <a:pt x="20796" y="13305"/>
                  </a:lnTo>
                  <a:cubicBezTo>
                    <a:pt x="20807" y="12819"/>
                    <a:pt x="20974" y="12454"/>
                    <a:pt x="21186" y="12454"/>
                  </a:cubicBezTo>
                  <a:close/>
                </a:path>
              </a:pathLst>
            </a:custGeom>
            <a:solidFill>
              <a:srgbClr val="A2B969">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4" name="Shape">
              <a:extLst>
                <a:ext uri="{FF2B5EF4-FFF2-40B4-BE49-F238E27FC236}">
                  <a16:creationId xmlns:a16="http://schemas.microsoft.com/office/drawing/2014/main" id="{37ECDC0D-4178-077F-E2F1-2BB8C693C581}"/>
                </a:ext>
              </a:extLst>
            </p:cNvPr>
            <p:cNvSpPr/>
            <p:nvPr/>
          </p:nvSpPr>
          <p:spPr>
            <a:xfrm>
              <a:off x="5805745" y="3117901"/>
              <a:ext cx="1951133" cy="510608"/>
            </a:xfrm>
            <a:custGeom>
              <a:avLst/>
              <a:gdLst/>
              <a:ahLst/>
              <a:cxnLst>
                <a:cxn ang="0">
                  <a:pos x="wd2" y="hd2"/>
                </a:cxn>
                <a:cxn ang="5400000">
                  <a:pos x="wd2" y="hd2"/>
                </a:cxn>
                <a:cxn ang="10800000">
                  <a:pos x="wd2" y="hd2"/>
                </a:cxn>
                <a:cxn ang="16200000">
                  <a:pos x="wd2" y="hd2"/>
                </a:cxn>
              </a:cxnLst>
              <a:rect l="0" t="0" r="r" b="b"/>
              <a:pathLst>
                <a:path w="21600" h="21600" extrusionOk="0">
                  <a:moveTo>
                    <a:pt x="11904" y="0"/>
                  </a:moveTo>
                  <a:lnTo>
                    <a:pt x="11305" y="0"/>
                  </a:lnTo>
                  <a:lnTo>
                    <a:pt x="11305" y="1144"/>
                  </a:lnTo>
                  <a:cubicBezTo>
                    <a:pt x="11305" y="4101"/>
                    <a:pt x="10594" y="3958"/>
                    <a:pt x="9820" y="3958"/>
                  </a:cubicBezTo>
                  <a:lnTo>
                    <a:pt x="9022" y="3958"/>
                  </a:lnTo>
                  <a:cubicBezTo>
                    <a:pt x="7961" y="3958"/>
                    <a:pt x="7150" y="3767"/>
                    <a:pt x="6888" y="48"/>
                  </a:cubicBezTo>
                  <a:lnTo>
                    <a:pt x="1759" y="48"/>
                  </a:lnTo>
                  <a:cubicBezTo>
                    <a:pt x="786" y="48"/>
                    <a:pt x="0" y="3099"/>
                    <a:pt x="0" y="6771"/>
                  </a:cubicBezTo>
                  <a:lnTo>
                    <a:pt x="0" y="6771"/>
                  </a:lnTo>
                  <a:cubicBezTo>
                    <a:pt x="0" y="10490"/>
                    <a:pt x="799" y="13494"/>
                    <a:pt x="1759" y="13494"/>
                  </a:cubicBezTo>
                  <a:cubicBezTo>
                    <a:pt x="7811" y="13494"/>
                    <a:pt x="6264" y="21600"/>
                    <a:pt x="11904" y="21600"/>
                  </a:cubicBezTo>
                  <a:lnTo>
                    <a:pt x="18780" y="21600"/>
                  </a:lnTo>
                  <a:cubicBezTo>
                    <a:pt x="20327" y="21600"/>
                    <a:pt x="21600" y="16736"/>
                    <a:pt x="21600" y="10824"/>
                  </a:cubicBezTo>
                  <a:lnTo>
                    <a:pt x="21600" y="10824"/>
                  </a:lnTo>
                  <a:cubicBezTo>
                    <a:pt x="21600" y="4911"/>
                    <a:pt x="20327" y="48"/>
                    <a:pt x="18780" y="48"/>
                  </a:cubicBezTo>
                  <a:lnTo>
                    <a:pt x="11904" y="48"/>
                  </a:lnTo>
                  <a:close/>
                </a:path>
              </a:pathLst>
            </a:cu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5" name="Shape">
              <a:extLst>
                <a:ext uri="{FF2B5EF4-FFF2-40B4-BE49-F238E27FC236}">
                  <a16:creationId xmlns:a16="http://schemas.microsoft.com/office/drawing/2014/main" id="{EB26CCCF-C3D6-9973-EC0B-2E3B6C5BDDA2}"/>
                </a:ext>
              </a:extLst>
            </p:cNvPr>
            <p:cNvSpPr/>
            <p:nvPr/>
          </p:nvSpPr>
          <p:spPr>
            <a:xfrm>
              <a:off x="6921644" y="3016455"/>
              <a:ext cx="565837" cy="60754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600"/>
                  </a:lnTo>
                  <a:lnTo>
                    <a:pt x="0" y="21600"/>
                  </a:lnTo>
                  <a:lnTo>
                    <a:pt x="1463" y="21600"/>
                  </a:lnTo>
                  <a:lnTo>
                    <a:pt x="10542" y="11581"/>
                  </a:lnTo>
                  <a:lnTo>
                    <a:pt x="19578" y="21600"/>
                  </a:lnTo>
                  <a:lnTo>
                    <a:pt x="20137" y="21600"/>
                  </a:lnTo>
                  <a:lnTo>
                    <a:pt x="21041" y="21600"/>
                  </a:lnTo>
                  <a:lnTo>
                    <a:pt x="21600" y="21600"/>
                  </a:lnTo>
                  <a:lnTo>
                    <a:pt x="21600" y="0"/>
                  </a:lnTo>
                  <a:lnTo>
                    <a:pt x="21041" y="0"/>
                  </a:lnTo>
                  <a:lnTo>
                    <a:pt x="20137" y="0"/>
                  </a:lnTo>
                  <a:lnTo>
                    <a:pt x="19578" y="0"/>
                  </a:lnTo>
                  <a:lnTo>
                    <a:pt x="10499" y="10019"/>
                  </a:lnTo>
                  <a:lnTo>
                    <a:pt x="1463" y="0"/>
                  </a:lnTo>
                  <a:lnTo>
                    <a:pt x="1463" y="0"/>
                  </a:lnTo>
                  <a:lnTo>
                    <a:pt x="1463" y="0"/>
                  </a:lnTo>
                  <a:lnTo>
                    <a:pt x="0" y="0"/>
                  </a:lnTo>
                  <a:lnTo>
                    <a:pt x="0" y="0"/>
                  </a:lnTo>
                  <a:lnTo>
                    <a:pt x="0" y="0"/>
                  </a:lnTo>
                  <a:lnTo>
                    <a:pt x="0" y="21600"/>
                  </a:lnTo>
                  <a:close/>
                  <a:moveTo>
                    <a:pt x="11230" y="10780"/>
                  </a:moveTo>
                  <a:lnTo>
                    <a:pt x="20137" y="962"/>
                  </a:lnTo>
                  <a:lnTo>
                    <a:pt x="20137" y="20598"/>
                  </a:lnTo>
                  <a:lnTo>
                    <a:pt x="11230" y="10780"/>
                  </a:lnTo>
                  <a:close/>
                  <a:moveTo>
                    <a:pt x="1463" y="19997"/>
                  </a:moveTo>
                  <a:lnTo>
                    <a:pt x="1463" y="1603"/>
                  </a:lnTo>
                  <a:lnTo>
                    <a:pt x="9810" y="10820"/>
                  </a:lnTo>
                  <a:lnTo>
                    <a:pt x="1463" y="19997"/>
                  </a:lnTo>
                  <a:close/>
                </a:path>
              </a:pathLst>
            </a:custGeom>
            <a:solidFill>
              <a:srgbClr val="A2B969">
                <a:lumMod val="40000"/>
                <a:lumOff val="6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6" name="Shape">
              <a:extLst>
                <a:ext uri="{FF2B5EF4-FFF2-40B4-BE49-F238E27FC236}">
                  <a16:creationId xmlns:a16="http://schemas.microsoft.com/office/drawing/2014/main" id="{A113FDDC-2DD5-1B11-60A9-CD9528D868C7}"/>
                </a:ext>
              </a:extLst>
            </p:cNvPr>
            <p:cNvSpPr/>
            <p:nvPr/>
          </p:nvSpPr>
          <p:spPr>
            <a:xfrm>
              <a:off x="6155168" y="3512410"/>
              <a:ext cx="1361619" cy="396765"/>
            </a:xfrm>
            <a:custGeom>
              <a:avLst/>
              <a:gdLst/>
              <a:ahLst/>
              <a:cxnLst>
                <a:cxn ang="0">
                  <a:pos x="wd2" y="hd2"/>
                </a:cxn>
                <a:cxn ang="5400000">
                  <a:pos x="wd2" y="hd2"/>
                </a:cxn>
                <a:cxn ang="10800000">
                  <a:pos x="wd2" y="hd2"/>
                </a:cxn>
                <a:cxn ang="16200000">
                  <a:pos x="wd2" y="hd2"/>
                </a:cxn>
              </a:cxnLst>
              <a:rect l="0" t="0" r="r" b="b"/>
              <a:pathLst>
                <a:path w="21600" h="21600" extrusionOk="0">
                  <a:moveTo>
                    <a:pt x="20062" y="21600"/>
                  </a:moveTo>
                  <a:cubicBezTo>
                    <a:pt x="19222" y="21600"/>
                    <a:pt x="18524" y="19207"/>
                    <a:pt x="18524" y="16323"/>
                  </a:cubicBezTo>
                  <a:cubicBezTo>
                    <a:pt x="18524" y="13439"/>
                    <a:pt x="19222" y="11045"/>
                    <a:pt x="20062" y="11045"/>
                  </a:cubicBezTo>
                  <a:cubicBezTo>
                    <a:pt x="20903" y="11045"/>
                    <a:pt x="21600" y="13439"/>
                    <a:pt x="21600" y="16323"/>
                  </a:cubicBezTo>
                  <a:cubicBezTo>
                    <a:pt x="21600" y="19207"/>
                    <a:pt x="20920" y="21600"/>
                    <a:pt x="20062" y="21600"/>
                  </a:cubicBezTo>
                  <a:close/>
                  <a:moveTo>
                    <a:pt x="2432" y="4173"/>
                  </a:moveTo>
                  <a:cubicBezTo>
                    <a:pt x="2432" y="1902"/>
                    <a:pt x="1895" y="0"/>
                    <a:pt x="1216" y="0"/>
                  </a:cubicBezTo>
                  <a:cubicBezTo>
                    <a:pt x="554" y="0"/>
                    <a:pt x="0" y="1841"/>
                    <a:pt x="0" y="4173"/>
                  </a:cubicBezTo>
                  <a:cubicBezTo>
                    <a:pt x="0" y="6505"/>
                    <a:pt x="536" y="8346"/>
                    <a:pt x="1216" y="8346"/>
                  </a:cubicBezTo>
                  <a:cubicBezTo>
                    <a:pt x="1877" y="8284"/>
                    <a:pt x="2432" y="6443"/>
                    <a:pt x="2432" y="4173"/>
                  </a:cubicBezTo>
                  <a:close/>
                </a:path>
              </a:pathLst>
            </a:custGeom>
            <a:solidFill>
              <a:sysClr val="windowText" lastClr="000000">
                <a:lumMod val="95000"/>
                <a:lumOff val="5000"/>
              </a:sys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7" name="Shape">
              <a:extLst>
                <a:ext uri="{FF2B5EF4-FFF2-40B4-BE49-F238E27FC236}">
                  <a16:creationId xmlns:a16="http://schemas.microsoft.com/office/drawing/2014/main" id="{B7D29644-8E96-3907-9578-DDC310654555}"/>
                </a:ext>
              </a:extLst>
            </p:cNvPr>
            <p:cNvSpPr/>
            <p:nvPr/>
          </p:nvSpPr>
          <p:spPr>
            <a:xfrm>
              <a:off x="7368620" y="3760387"/>
              <a:ext cx="103703" cy="103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31" y="0"/>
                    <a:pt x="0" y="4696"/>
                    <a:pt x="0" y="10800"/>
                  </a:cubicBezTo>
                  <a:cubicBezTo>
                    <a:pt x="0" y="16670"/>
                    <a:pt x="4696" y="21600"/>
                    <a:pt x="10800" y="21600"/>
                  </a:cubicBezTo>
                  <a:cubicBezTo>
                    <a:pt x="16904" y="21600"/>
                    <a:pt x="21600" y="16904"/>
                    <a:pt x="21600" y="10800"/>
                  </a:cubicBezTo>
                  <a:cubicBezTo>
                    <a:pt x="21600" y="4930"/>
                    <a:pt x="16669" y="0"/>
                    <a:pt x="10800" y="0"/>
                  </a:cubicBezTo>
                  <a:close/>
                </a:path>
              </a:pathLst>
            </a:cu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8" name="Shape">
              <a:extLst>
                <a:ext uri="{FF2B5EF4-FFF2-40B4-BE49-F238E27FC236}">
                  <a16:creationId xmlns:a16="http://schemas.microsoft.com/office/drawing/2014/main" id="{94F36AF3-B8DF-208F-5AB7-5DBF7DC4E60E}"/>
                </a:ext>
              </a:extLst>
            </p:cNvPr>
            <p:cNvSpPr/>
            <p:nvPr/>
          </p:nvSpPr>
          <p:spPr>
            <a:xfrm>
              <a:off x="6192473" y="3549715"/>
              <a:ext cx="81159" cy="811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00" y="0"/>
                    <a:pt x="0" y="4800"/>
                    <a:pt x="0" y="10800"/>
                  </a:cubicBezTo>
                  <a:cubicBezTo>
                    <a:pt x="0" y="16800"/>
                    <a:pt x="4800" y="21600"/>
                    <a:pt x="10800" y="21600"/>
                  </a:cubicBezTo>
                  <a:cubicBezTo>
                    <a:pt x="16800" y="21600"/>
                    <a:pt x="21600" y="16800"/>
                    <a:pt x="21600" y="10800"/>
                  </a:cubicBezTo>
                  <a:cubicBezTo>
                    <a:pt x="21599" y="4800"/>
                    <a:pt x="16800" y="0"/>
                    <a:pt x="10800" y="0"/>
                  </a:cubicBezTo>
                  <a:close/>
                </a:path>
              </a:pathLst>
            </a:cu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9" name="Shape">
              <a:extLst>
                <a:ext uri="{FF2B5EF4-FFF2-40B4-BE49-F238E27FC236}">
                  <a16:creationId xmlns:a16="http://schemas.microsoft.com/office/drawing/2014/main" id="{CE2A5B88-C134-5E49-5C7E-D5E6FA3ABFD9}"/>
                </a:ext>
              </a:extLst>
            </p:cNvPr>
            <p:cNvSpPr/>
            <p:nvPr/>
          </p:nvSpPr>
          <p:spPr>
            <a:xfrm>
              <a:off x="6820199" y="2948825"/>
              <a:ext cx="761969" cy="67630"/>
            </a:xfrm>
            <a:custGeom>
              <a:avLst/>
              <a:gdLst/>
              <a:ahLst/>
              <a:cxnLst>
                <a:cxn ang="0">
                  <a:pos x="wd2" y="hd2"/>
                </a:cxn>
                <a:cxn ang="5400000">
                  <a:pos x="wd2" y="hd2"/>
                </a:cxn>
                <a:cxn ang="10800000">
                  <a:pos x="wd2" y="hd2"/>
                </a:cxn>
                <a:cxn ang="16200000">
                  <a:pos x="wd2" y="hd2"/>
                </a:cxn>
              </a:cxnLst>
              <a:rect l="0" t="0" r="r" b="b"/>
              <a:pathLst>
                <a:path w="21600" h="21600" extrusionOk="0">
                  <a:moveTo>
                    <a:pt x="20641" y="0"/>
                  </a:moveTo>
                  <a:lnTo>
                    <a:pt x="959" y="0"/>
                  </a:lnTo>
                  <a:cubicBezTo>
                    <a:pt x="447" y="0"/>
                    <a:pt x="0" y="4680"/>
                    <a:pt x="0" y="10800"/>
                  </a:cubicBezTo>
                  <a:lnTo>
                    <a:pt x="0" y="10800"/>
                  </a:lnTo>
                  <a:cubicBezTo>
                    <a:pt x="0" y="16560"/>
                    <a:pt x="415" y="21600"/>
                    <a:pt x="959" y="21600"/>
                  </a:cubicBezTo>
                  <a:lnTo>
                    <a:pt x="20641" y="21600"/>
                  </a:lnTo>
                  <a:cubicBezTo>
                    <a:pt x="21153" y="21600"/>
                    <a:pt x="21600" y="16920"/>
                    <a:pt x="21600" y="10800"/>
                  </a:cubicBezTo>
                  <a:lnTo>
                    <a:pt x="21600" y="10800"/>
                  </a:lnTo>
                  <a:cubicBezTo>
                    <a:pt x="21600" y="4680"/>
                    <a:pt x="21185" y="0"/>
                    <a:pt x="20641" y="0"/>
                  </a:cubicBezTo>
                  <a:close/>
                </a:path>
              </a:pathLst>
            </a:custGeom>
            <a:solidFill>
              <a:srgbClr val="A2B969">
                <a:lumMod val="60000"/>
                <a:lumOff val="4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0" name="Shape">
              <a:extLst>
                <a:ext uri="{FF2B5EF4-FFF2-40B4-BE49-F238E27FC236}">
                  <a16:creationId xmlns:a16="http://schemas.microsoft.com/office/drawing/2014/main" id="{C285FB5F-9253-54FF-4835-8BBF0775B8AA}"/>
                </a:ext>
              </a:extLst>
            </p:cNvPr>
            <p:cNvSpPr/>
            <p:nvPr/>
          </p:nvSpPr>
          <p:spPr>
            <a:xfrm>
              <a:off x="6820199" y="3625127"/>
              <a:ext cx="761969" cy="67630"/>
            </a:xfrm>
            <a:custGeom>
              <a:avLst/>
              <a:gdLst/>
              <a:ahLst/>
              <a:cxnLst>
                <a:cxn ang="0">
                  <a:pos x="wd2" y="hd2"/>
                </a:cxn>
                <a:cxn ang="5400000">
                  <a:pos x="wd2" y="hd2"/>
                </a:cxn>
                <a:cxn ang="10800000">
                  <a:pos x="wd2" y="hd2"/>
                </a:cxn>
                <a:cxn ang="16200000">
                  <a:pos x="wd2" y="hd2"/>
                </a:cxn>
              </a:cxnLst>
              <a:rect l="0" t="0" r="r" b="b"/>
              <a:pathLst>
                <a:path w="21600" h="21600" extrusionOk="0">
                  <a:moveTo>
                    <a:pt x="20641" y="0"/>
                  </a:moveTo>
                  <a:lnTo>
                    <a:pt x="959" y="0"/>
                  </a:lnTo>
                  <a:cubicBezTo>
                    <a:pt x="447" y="0"/>
                    <a:pt x="0" y="4680"/>
                    <a:pt x="0" y="10800"/>
                  </a:cubicBezTo>
                  <a:lnTo>
                    <a:pt x="0" y="10800"/>
                  </a:lnTo>
                  <a:cubicBezTo>
                    <a:pt x="0" y="16560"/>
                    <a:pt x="415" y="21600"/>
                    <a:pt x="959" y="21600"/>
                  </a:cubicBezTo>
                  <a:lnTo>
                    <a:pt x="20641" y="21600"/>
                  </a:lnTo>
                  <a:cubicBezTo>
                    <a:pt x="21153" y="21600"/>
                    <a:pt x="21600" y="16920"/>
                    <a:pt x="21600" y="10800"/>
                  </a:cubicBezTo>
                  <a:lnTo>
                    <a:pt x="21600" y="10800"/>
                  </a:lnTo>
                  <a:cubicBezTo>
                    <a:pt x="21600" y="4680"/>
                    <a:pt x="21185" y="0"/>
                    <a:pt x="20641" y="0"/>
                  </a:cubicBezTo>
                  <a:close/>
                </a:path>
              </a:pathLst>
            </a:custGeom>
            <a:solidFill>
              <a:srgbClr val="A2B969">
                <a:lumMod val="60000"/>
                <a:lumOff val="4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91" name="Shape">
            <a:extLst>
              <a:ext uri="{FF2B5EF4-FFF2-40B4-BE49-F238E27FC236}">
                <a16:creationId xmlns:a16="http://schemas.microsoft.com/office/drawing/2014/main" id="{55A06808-33BE-7BEF-AE15-4A8EB194B97F}"/>
              </a:ext>
            </a:extLst>
          </p:cNvPr>
          <p:cNvSpPr/>
          <p:nvPr/>
        </p:nvSpPr>
        <p:spPr>
          <a:xfrm>
            <a:off x="1642631" y="2893594"/>
            <a:ext cx="5872693" cy="9186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1895" y="10787"/>
                </a:lnTo>
                <a:close/>
              </a:path>
            </a:pathLst>
          </a:cu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3" name="TextBox 67">
            <a:extLst>
              <a:ext uri="{FF2B5EF4-FFF2-40B4-BE49-F238E27FC236}">
                <a16:creationId xmlns:a16="http://schemas.microsoft.com/office/drawing/2014/main" id="{3D00EBCB-884F-CCD3-E1CC-A19F5EBD653D}"/>
              </a:ext>
            </a:extLst>
          </p:cNvPr>
          <p:cNvSpPr txBox="1"/>
          <p:nvPr/>
        </p:nvSpPr>
        <p:spPr>
          <a:xfrm>
            <a:off x="2532347" y="3122082"/>
            <a:ext cx="3874065"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b="1" noProof="1">
                <a:solidFill>
                  <a:prstClr val="black">
                    <a:lumMod val="95000"/>
                    <a:lumOff val="5000"/>
                  </a:prstClr>
                </a:solidFill>
                <a:latin typeface="Calibri" panose="020F0502020204030204"/>
              </a:rPr>
              <a:t>Phương pháp đo ảnh giải tích</a:t>
            </a:r>
            <a:endParaRPr lang="en-US" sz="2400" b="1" noProof="1">
              <a:solidFill>
                <a:prstClr val="black">
                  <a:lumMod val="95000"/>
                  <a:lumOff val="5000"/>
                </a:prstClr>
              </a:solidFill>
              <a:latin typeface="Calibri" panose="020F0502020204030204"/>
            </a:endParaRPr>
          </a:p>
        </p:txBody>
      </p:sp>
      <p:sp>
        <p:nvSpPr>
          <p:cNvPr id="95" name="Shape">
            <a:extLst>
              <a:ext uri="{FF2B5EF4-FFF2-40B4-BE49-F238E27FC236}">
                <a16:creationId xmlns:a16="http://schemas.microsoft.com/office/drawing/2014/main" id="{2BCB993B-EE1D-3EC5-A0E5-05EF707A79E9}"/>
              </a:ext>
            </a:extLst>
          </p:cNvPr>
          <p:cNvSpPr/>
          <p:nvPr/>
        </p:nvSpPr>
        <p:spPr>
          <a:xfrm>
            <a:off x="7479253" y="2869923"/>
            <a:ext cx="36072" cy="96598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800" y="21600"/>
                </a:lnTo>
                <a:cubicBezTo>
                  <a:pt x="4726" y="21600"/>
                  <a:pt x="0" y="21424"/>
                  <a:pt x="0" y="21197"/>
                </a:cubicBezTo>
                <a:lnTo>
                  <a:pt x="0" y="403"/>
                </a:lnTo>
                <a:cubicBezTo>
                  <a:pt x="0" y="176"/>
                  <a:pt x="4726" y="0"/>
                  <a:pt x="10800" y="0"/>
                </a:cubicBezTo>
                <a:lnTo>
                  <a:pt x="10800" y="0"/>
                </a:lnTo>
                <a:cubicBezTo>
                  <a:pt x="16874" y="0"/>
                  <a:pt x="21600" y="176"/>
                  <a:pt x="21600" y="403"/>
                </a:cubicBezTo>
                <a:lnTo>
                  <a:pt x="21600" y="21222"/>
                </a:lnTo>
                <a:cubicBezTo>
                  <a:pt x="21600" y="21424"/>
                  <a:pt x="16874" y="21600"/>
                  <a:pt x="10800" y="21600"/>
                </a:cubicBezTo>
                <a:close/>
              </a:path>
            </a:pathLst>
          </a:custGeom>
          <a:solidFill>
            <a:sysClr val="windowText" lastClr="000000">
              <a:lumMod val="95000"/>
              <a:lumOff val="5000"/>
            </a:sys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6" name="TextBox 57">
            <a:extLst>
              <a:ext uri="{FF2B5EF4-FFF2-40B4-BE49-F238E27FC236}">
                <a16:creationId xmlns:a16="http://schemas.microsoft.com/office/drawing/2014/main" id="{CC8BC413-0D46-D668-4D13-7C355C799BDD}"/>
              </a:ext>
            </a:extLst>
          </p:cNvPr>
          <p:cNvSpPr txBox="1"/>
          <p:nvPr/>
        </p:nvSpPr>
        <p:spPr>
          <a:xfrm>
            <a:off x="6627307" y="2998971"/>
            <a:ext cx="444352" cy="707886"/>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000" b="1">
                <a:solidFill>
                  <a:prstClr val="white"/>
                </a:solidFill>
                <a:effectLst>
                  <a:outerShdw blurRad="38100" dist="38100" dir="2700000" algn="tl">
                    <a:srgbClr val="000000">
                      <a:alpha val="43137"/>
                    </a:srgbClr>
                  </a:outerShdw>
                </a:effectLst>
                <a:latin typeface="Calibri" panose="020F0502020204030204"/>
              </a:rPr>
              <a:t>2</a:t>
            </a:r>
            <a:endParaRPr lang="en-US" sz="4000" b="1" dirty="0">
              <a:solidFill>
                <a:prstClr val="white"/>
              </a:solidFill>
              <a:effectLst>
                <a:outerShdw blurRad="38100" dist="38100" dir="2700000" algn="tl">
                  <a:srgbClr val="000000">
                    <a:alpha val="43137"/>
                  </a:srgbClr>
                </a:outerShdw>
              </a:effectLst>
              <a:latin typeface="Calibri" panose="020F0502020204030204"/>
            </a:endParaRPr>
          </a:p>
        </p:txBody>
      </p:sp>
      <p:sp>
        <p:nvSpPr>
          <p:cNvPr id="97" name="Shape">
            <a:extLst>
              <a:ext uri="{FF2B5EF4-FFF2-40B4-BE49-F238E27FC236}">
                <a16:creationId xmlns:a16="http://schemas.microsoft.com/office/drawing/2014/main" id="{6C95B3C0-83AC-1622-AFC1-01B35713C583}"/>
              </a:ext>
            </a:extLst>
          </p:cNvPr>
          <p:cNvSpPr/>
          <p:nvPr/>
        </p:nvSpPr>
        <p:spPr>
          <a:xfrm>
            <a:off x="7887152" y="1584950"/>
            <a:ext cx="1048728" cy="820580"/>
          </a:xfrm>
          <a:custGeom>
            <a:avLst/>
            <a:gdLst/>
            <a:ahLst/>
            <a:cxnLst>
              <a:cxn ang="0">
                <a:pos x="wd2" y="hd2"/>
              </a:cxn>
              <a:cxn ang="5400000">
                <a:pos x="wd2" y="hd2"/>
              </a:cxn>
              <a:cxn ang="10800000">
                <a:pos x="wd2" y="hd2"/>
              </a:cxn>
              <a:cxn ang="16200000">
                <a:pos x="wd2" y="hd2"/>
              </a:cxn>
            </a:cxnLst>
            <a:rect l="0" t="0" r="r" b="b"/>
            <a:pathLst>
              <a:path w="21540" h="21600" extrusionOk="0">
                <a:moveTo>
                  <a:pt x="20836" y="9940"/>
                </a:moveTo>
                <a:lnTo>
                  <a:pt x="14168" y="9940"/>
                </a:lnTo>
                <a:cubicBezTo>
                  <a:pt x="13914" y="9940"/>
                  <a:pt x="13705" y="10118"/>
                  <a:pt x="13590" y="10355"/>
                </a:cubicBezTo>
                <a:cubicBezTo>
                  <a:pt x="13474" y="10592"/>
                  <a:pt x="13242" y="10741"/>
                  <a:pt x="13011" y="10741"/>
                </a:cubicBezTo>
                <a:lnTo>
                  <a:pt x="10418" y="10741"/>
                </a:lnTo>
                <a:cubicBezTo>
                  <a:pt x="9168" y="10741"/>
                  <a:pt x="7964" y="10088"/>
                  <a:pt x="7061" y="8960"/>
                </a:cubicBezTo>
                <a:lnTo>
                  <a:pt x="69" y="0"/>
                </a:lnTo>
                <a:lnTo>
                  <a:pt x="0" y="89"/>
                </a:lnTo>
                <a:lnTo>
                  <a:pt x="8358" y="10800"/>
                </a:lnTo>
                <a:lnTo>
                  <a:pt x="0" y="21511"/>
                </a:lnTo>
                <a:lnTo>
                  <a:pt x="69" y="21600"/>
                </a:lnTo>
                <a:lnTo>
                  <a:pt x="7061" y="12640"/>
                </a:lnTo>
                <a:cubicBezTo>
                  <a:pt x="7941" y="11512"/>
                  <a:pt x="9168" y="10859"/>
                  <a:pt x="10418" y="10859"/>
                </a:cubicBezTo>
                <a:lnTo>
                  <a:pt x="13011" y="10859"/>
                </a:lnTo>
                <a:cubicBezTo>
                  <a:pt x="13242" y="10859"/>
                  <a:pt x="13451" y="11008"/>
                  <a:pt x="13590" y="11245"/>
                </a:cubicBezTo>
                <a:cubicBezTo>
                  <a:pt x="13705" y="11482"/>
                  <a:pt x="13937" y="11660"/>
                  <a:pt x="14168" y="11660"/>
                </a:cubicBezTo>
                <a:lnTo>
                  <a:pt x="20859" y="11660"/>
                </a:lnTo>
                <a:cubicBezTo>
                  <a:pt x="21276" y="11660"/>
                  <a:pt x="21600" y="11186"/>
                  <a:pt x="21530" y="10652"/>
                </a:cubicBezTo>
                <a:cubicBezTo>
                  <a:pt x="21484" y="10236"/>
                  <a:pt x="21183" y="9940"/>
                  <a:pt x="20836" y="9940"/>
                </a:cubicBezTo>
                <a:close/>
              </a:path>
            </a:pathLst>
          </a:custGeom>
          <a:solidFill>
            <a:srgbClr val="F7931F">
              <a:lumMod val="60000"/>
              <a:lumOff val="4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8" name="Group 97">
            <a:extLst>
              <a:ext uri="{FF2B5EF4-FFF2-40B4-BE49-F238E27FC236}">
                <a16:creationId xmlns:a16="http://schemas.microsoft.com/office/drawing/2014/main" id="{98B3C428-3A7C-732E-9680-66CCEE4D7157}"/>
              </a:ext>
            </a:extLst>
          </p:cNvPr>
          <p:cNvGrpSpPr/>
          <p:nvPr/>
        </p:nvGrpSpPr>
        <p:grpSpPr>
          <a:xfrm>
            <a:off x="8563454" y="1596222"/>
            <a:ext cx="2271248" cy="1050523"/>
            <a:chOff x="7440142" y="1596222"/>
            <a:chExt cx="2271248" cy="1050523"/>
          </a:xfrm>
        </p:grpSpPr>
        <p:sp>
          <p:nvSpPr>
            <p:cNvPr id="99" name="Shape">
              <a:extLst>
                <a:ext uri="{FF2B5EF4-FFF2-40B4-BE49-F238E27FC236}">
                  <a16:creationId xmlns:a16="http://schemas.microsoft.com/office/drawing/2014/main" id="{48574408-0AE9-7995-3B0B-47BA0B105530}"/>
                </a:ext>
              </a:extLst>
            </p:cNvPr>
            <p:cNvSpPr/>
            <p:nvPr/>
          </p:nvSpPr>
          <p:spPr>
            <a:xfrm>
              <a:off x="8398236" y="1844199"/>
              <a:ext cx="19165" cy="16247"/>
            </a:xfrm>
            <a:custGeom>
              <a:avLst/>
              <a:gdLst/>
              <a:ahLst/>
              <a:cxnLst>
                <a:cxn ang="0">
                  <a:pos x="wd2" y="hd2"/>
                </a:cxn>
                <a:cxn ang="5400000">
                  <a:pos x="wd2" y="hd2"/>
                </a:cxn>
                <a:cxn ang="10800000">
                  <a:pos x="wd2" y="hd2"/>
                </a:cxn>
                <a:cxn ang="16200000">
                  <a:pos x="wd2" y="hd2"/>
                </a:cxn>
              </a:cxnLst>
              <a:rect l="0" t="0" r="r" b="b"/>
              <a:pathLst>
                <a:path w="21600" h="20757" extrusionOk="0">
                  <a:moveTo>
                    <a:pt x="10161" y="18721"/>
                  </a:moveTo>
                  <a:cubicBezTo>
                    <a:pt x="3809" y="14400"/>
                    <a:pt x="0" y="8641"/>
                    <a:pt x="0" y="0"/>
                  </a:cubicBezTo>
                  <a:cubicBezTo>
                    <a:pt x="6352" y="5760"/>
                    <a:pt x="13976" y="8640"/>
                    <a:pt x="21600" y="8640"/>
                  </a:cubicBezTo>
                  <a:lnTo>
                    <a:pt x="21600" y="11519"/>
                  </a:lnTo>
                  <a:cubicBezTo>
                    <a:pt x="21600" y="11519"/>
                    <a:pt x="21600" y="11519"/>
                    <a:pt x="21600" y="11519"/>
                  </a:cubicBezTo>
                  <a:cubicBezTo>
                    <a:pt x="21600" y="12959"/>
                    <a:pt x="21600" y="14398"/>
                    <a:pt x="20328" y="15840"/>
                  </a:cubicBezTo>
                  <a:cubicBezTo>
                    <a:pt x="20328" y="15840"/>
                    <a:pt x="20328" y="15840"/>
                    <a:pt x="20328" y="15840"/>
                  </a:cubicBezTo>
                  <a:cubicBezTo>
                    <a:pt x="20328" y="17279"/>
                    <a:pt x="19057" y="18719"/>
                    <a:pt x="19057" y="20160"/>
                  </a:cubicBezTo>
                  <a:cubicBezTo>
                    <a:pt x="19057" y="20160"/>
                    <a:pt x="19057" y="20160"/>
                    <a:pt x="19057" y="20160"/>
                  </a:cubicBezTo>
                  <a:cubicBezTo>
                    <a:pt x="19057" y="20160"/>
                    <a:pt x="19057" y="20160"/>
                    <a:pt x="19057" y="20160"/>
                  </a:cubicBezTo>
                  <a:cubicBezTo>
                    <a:pt x="15242" y="21600"/>
                    <a:pt x="12698" y="20160"/>
                    <a:pt x="10161" y="18721"/>
                  </a:cubicBezTo>
                  <a:lnTo>
                    <a:pt x="10161" y="18721"/>
                  </a:lnTo>
                  <a:close/>
                </a:path>
              </a:pathLst>
            </a:custGeom>
            <a:solidFill>
              <a:srgbClr val="EB936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0" name="Shape">
              <a:extLst>
                <a:ext uri="{FF2B5EF4-FFF2-40B4-BE49-F238E27FC236}">
                  <a16:creationId xmlns:a16="http://schemas.microsoft.com/office/drawing/2014/main" id="{E5539769-917A-E7A0-0676-3C23EFD6A1CB}"/>
                </a:ext>
              </a:extLst>
            </p:cNvPr>
            <p:cNvSpPr/>
            <p:nvPr/>
          </p:nvSpPr>
          <p:spPr>
            <a:xfrm>
              <a:off x="8364421" y="1799111"/>
              <a:ext cx="71015" cy="34946"/>
            </a:xfrm>
            <a:custGeom>
              <a:avLst/>
              <a:gdLst/>
              <a:ahLst/>
              <a:cxnLst>
                <a:cxn ang="0">
                  <a:pos x="wd2" y="hd2"/>
                </a:cxn>
                <a:cxn ang="5400000">
                  <a:pos x="wd2" y="hd2"/>
                </a:cxn>
                <a:cxn ang="10800000">
                  <a:pos x="wd2" y="hd2"/>
                </a:cxn>
                <a:cxn ang="16200000">
                  <a:pos x="wd2" y="hd2"/>
                </a:cxn>
              </a:cxnLst>
              <a:rect l="0" t="0" r="r" b="b"/>
              <a:pathLst>
                <a:path w="21598" h="21600" extrusionOk="0">
                  <a:moveTo>
                    <a:pt x="341" y="2"/>
                  </a:moveTo>
                  <a:cubicBezTo>
                    <a:pt x="1027" y="1395"/>
                    <a:pt x="1712" y="2092"/>
                    <a:pt x="2742" y="2789"/>
                  </a:cubicBezTo>
                  <a:cubicBezTo>
                    <a:pt x="3085" y="2789"/>
                    <a:pt x="3428" y="3485"/>
                    <a:pt x="4112" y="3485"/>
                  </a:cubicBezTo>
                  <a:cubicBezTo>
                    <a:pt x="4112" y="3485"/>
                    <a:pt x="4112" y="3485"/>
                    <a:pt x="4112" y="3485"/>
                  </a:cubicBezTo>
                  <a:cubicBezTo>
                    <a:pt x="4112" y="4878"/>
                    <a:pt x="4112" y="5576"/>
                    <a:pt x="4112" y="6969"/>
                  </a:cubicBezTo>
                  <a:cubicBezTo>
                    <a:pt x="4456" y="9756"/>
                    <a:pt x="5140" y="11846"/>
                    <a:pt x="6170" y="13240"/>
                  </a:cubicBezTo>
                  <a:lnTo>
                    <a:pt x="4799" y="16723"/>
                  </a:lnTo>
                  <a:lnTo>
                    <a:pt x="2742" y="21600"/>
                  </a:lnTo>
                  <a:lnTo>
                    <a:pt x="2742" y="21600"/>
                  </a:lnTo>
                  <a:lnTo>
                    <a:pt x="1371" y="16026"/>
                  </a:lnTo>
                  <a:cubicBezTo>
                    <a:pt x="684" y="12542"/>
                    <a:pt x="0" y="8362"/>
                    <a:pt x="0" y="4182"/>
                  </a:cubicBezTo>
                  <a:cubicBezTo>
                    <a:pt x="-2" y="3485"/>
                    <a:pt x="341" y="2092"/>
                    <a:pt x="341" y="2"/>
                  </a:cubicBezTo>
                  <a:close/>
                  <a:moveTo>
                    <a:pt x="9939" y="2789"/>
                  </a:moveTo>
                  <a:lnTo>
                    <a:pt x="8912" y="2789"/>
                  </a:lnTo>
                  <a:cubicBezTo>
                    <a:pt x="8912" y="3485"/>
                    <a:pt x="9255" y="3485"/>
                    <a:pt x="9255" y="4182"/>
                  </a:cubicBezTo>
                  <a:cubicBezTo>
                    <a:pt x="9598" y="4878"/>
                    <a:pt x="9598" y="6272"/>
                    <a:pt x="9941" y="6969"/>
                  </a:cubicBezTo>
                  <a:cubicBezTo>
                    <a:pt x="9941" y="7666"/>
                    <a:pt x="9941" y="7666"/>
                    <a:pt x="9941" y="8362"/>
                  </a:cubicBezTo>
                  <a:cubicBezTo>
                    <a:pt x="9941" y="8362"/>
                    <a:pt x="9941" y="9059"/>
                    <a:pt x="9941" y="9059"/>
                  </a:cubicBezTo>
                  <a:lnTo>
                    <a:pt x="15083" y="9059"/>
                  </a:lnTo>
                  <a:cubicBezTo>
                    <a:pt x="15083" y="9755"/>
                    <a:pt x="15083" y="9755"/>
                    <a:pt x="15083" y="10452"/>
                  </a:cubicBezTo>
                  <a:cubicBezTo>
                    <a:pt x="15769" y="13935"/>
                    <a:pt x="17140" y="17419"/>
                    <a:pt x="18511" y="17419"/>
                  </a:cubicBezTo>
                  <a:cubicBezTo>
                    <a:pt x="18511" y="17419"/>
                    <a:pt x="18854" y="17419"/>
                    <a:pt x="18854" y="17419"/>
                  </a:cubicBezTo>
                  <a:cubicBezTo>
                    <a:pt x="19882" y="17419"/>
                    <a:pt x="20912" y="16026"/>
                    <a:pt x="21255" y="13935"/>
                  </a:cubicBezTo>
                  <a:cubicBezTo>
                    <a:pt x="21598" y="13239"/>
                    <a:pt x="21598" y="12542"/>
                    <a:pt x="21598" y="11148"/>
                  </a:cubicBezTo>
                  <a:cubicBezTo>
                    <a:pt x="21598" y="10452"/>
                    <a:pt x="21598" y="9058"/>
                    <a:pt x="21598" y="8361"/>
                  </a:cubicBezTo>
                  <a:cubicBezTo>
                    <a:pt x="21598" y="6271"/>
                    <a:pt x="20912" y="3484"/>
                    <a:pt x="20227" y="2091"/>
                  </a:cubicBezTo>
                  <a:cubicBezTo>
                    <a:pt x="19884" y="1394"/>
                    <a:pt x="19199" y="697"/>
                    <a:pt x="18856" y="0"/>
                  </a:cubicBezTo>
                  <a:lnTo>
                    <a:pt x="16456" y="697"/>
                  </a:lnTo>
                  <a:cubicBezTo>
                    <a:pt x="16113" y="1393"/>
                    <a:pt x="15769" y="2090"/>
                    <a:pt x="15428" y="2787"/>
                  </a:cubicBezTo>
                  <a:lnTo>
                    <a:pt x="14057" y="2787"/>
                  </a:lnTo>
                  <a:lnTo>
                    <a:pt x="12343" y="2787"/>
                  </a:lnTo>
                  <a:lnTo>
                    <a:pt x="12343" y="2091"/>
                  </a:lnTo>
                  <a:lnTo>
                    <a:pt x="12343" y="697"/>
                  </a:lnTo>
                  <a:lnTo>
                    <a:pt x="9939" y="2789"/>
                  </a:lnTo>
                  <a:close/>
                </a:path>
              </a:pathLst>
            </a:custGeom>
            <a:solidFill>
              <a:srgbClr val="433C3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1" name="Shape">
              <a:extLst>
                <a:ext uri="{FF2B5EF4-FFF2-40B4-BE49-F238E27FC236}">
                  <a16:creationId xmlns:a16="http://schemas.microsoft.com/office/drawing/2014/main" id="{E6CA05F9-F067-A1C3-982A-07E874DAED2A}"/>
                </a:ext>
              </a:extLst>
            </p:cNvPr>
            <p:cNvSpPr/>
            <p:nvPr/>
          </p:nvSpPr>
          <p:spPr>
            <a:xfrm>
              <a:off x="8375693" y="1799111"/>
              <a:ext cx="146670" cy="150296"/>
            </a:xfrm>
            <a:custGeom>
              <a:avLst/>
              <a:gdLst/>
              <a:ahLst/>
              <a:cxnLst>
                <a:cxn ang="0">
                  <a:pos x="wd2" y="hd2"/>
                </a:cxn>
                <a:cxn ang="5400000">
                  <a:pos x="wd2" y="hd2"/>
                </a:cxn>
                <a:cxn ang="10800000">
                  <a:pos x="wd2" y="hd2"/>
                </a:cxn>
                <a:cxn ang="16200000">
                  <a:pos x="wd2" y="hd2"/>
                </a:cxn>
              </a:cxnLst>
              <a:rect l="0" t="0" r="r" b="b"/>
              <a:pathLst>
                <a:path w="21133" h="21334" extrusionOk="0">
                  <a:moveTo>
                    <a:pt x="13318" y="16320"/>
                  </a:moveTo>
                  <a:cubicBezTo>
                    <a:pt x="13480" y="15840"/>
                    <a:pt x="13805" y="15360"/>
                    <a:pt x="14130" y="14880"/>
                  </a:cubicBezTo>
                  <a:lnTo>
                    <a:pt x="15591" y="12800"/>
                  </a:lnTo>
                  <a:cubicBezTo>
                    <a:pt x="16078" y="12320"/>
                    <a:pt x="16890" y="12160"/>
                    <a:pt x="17378" y="12480"/>
                  </a:cubicBezTo>
                  <a:cubicBezTo>
                    <a:pt x="17703" y="12800"/>
                    <a:pt x="17865" y="13120"/>
                    <a:pt x="17865" y="13440"/>
                  </a:cubicBezTo>
                  <a:cubicBezTo>
                    <a:pt x="18027" y="13440"/>
                    <a:pt x="18190" y="13440"/>
                    <a:pt x="18352" y="13600"/>
                  </a:cubicBezTo>
                  <a:cubicBezTo>
                    <a:pt x="20463" y="14240"/>
                    <a:pt x="21600" y="16480"/>
                    <a:pt x="20951" y="18560"/>
                  </a:cubicBezTo>
                  <a:cubicBezTo>
                    <a:pt x="20301" y="20480"/>
                    <a:pt x="18352" y="21600"/>
                    <a:pt x="16403" y="21280"/>
                  </a:cubicBezTo>
                  <a:cubicBezTo>
                    <a:pt x="16241" y="21280"/>
                    <a:pt x="15916" y="21280"/>
                    <a:pt x="15754" y="21120"/>
                  </a:cubicBezTo>
                  <a:cubicBezTo>
                    <a:pt x="13805" y="20480"/>
                    <a:pt x="12668" y="18560"/>
                    <a:pt x="12993" y="16640"/>
                  </a:cubicBezTo>
                  <a:cubicBezTo>
                    <a:pt x="13318" y="16800"/>
                    <a:pt x="13318" y="16480"/>
                    <a:pt x="13318" y="16320"/>
                  </a:cubicBezTo>
                  <a:close/>
                  <a:moveTo>
                    <a:pt x="5035" y="8000"/>
                  </a:moveTo>
                  <a:cubicBezTo>
                    <a:pt x="4710" y="8000"/>
                    <a:pt x="4385" y="7840"/>
                    <a:pt x="4223" y="7680"/>
                  </a:cubicBezTo>
                  <a:lnTo>
                    <a:pt x="5035" y="8000"/>
                  </a:lnTo>
                  <a:cubicBezTo>
                    <a:pt x="4873" y="8000"/>
                    <a:pt x="5035" y="8000"/>
                    <a:pt x="5035" y="8000"/>
                  </a:cubicBezTo>
                  <a:close/>
                  <a:moveTo>
                    <a:pt x="2761" y="5600"/>
                  </a:moveTo>
                  <a:cubicBezTo>
                    <a:pt x="3573" y="6240"/>
                    <a:pt x="4548" y="6560"/>
                    <a:pt x="5523" y="6560"/>
                  </a:cubicBezTo>
                  <a:lnTo>
                    <a:pt x="5523" y="6880"/>
                  </a:lnTo>
                  <a:cubicBezTo>
                    <a:pt x="5523" y="6880"/>
                    <a:pt x="5523" y="6880"/>
                    <a:pt x="5523" y="6880"/>
                  </a:cubicBezTo>
                  <a:cubicBezTo>
                    <a:pt x="5523" y="6880"/>
                    <a:pt x="5523" y="6880"/>
                    <a:pt x="5523" y="6880"/>
                  </a:cubicBezTo>
                  <a:lnTo>
                    <a:pt x="5523" y="6560"/>
                  </a:lnTo>
                  <a:cubicBezTo>
                    <a:pt x="5523" y="6560"/>
                    <a:pt x="5685" y="6560"/>
                    <a:pt x="5685" y="6560"/>
                  </a:cubicBezTo>
                  <a:lnTo>
                    <a:pt x="5685" y="6560"/>
                  </a:lnTo>
                  <a:cubicBezTo>
                    <a:pt x="7309" y="6560"/>
                    <a:pt x="8446" y="5600"/>
                    <a:pt x="8933" y="4320"/>
                  </a:cubicBezTo>
                  <a:cubicBezTo>
                    <a:pt x="9420" y="4160"/>
                    <a:pt x="9745" y="3840"/>
                    <a:pt x="9745" y="3360"/>
                  </a:cubicBezTo>
                  <a:cubicBezTo>
                    <a:pt x="9745" y="3040"/>
                    <a:pt x="9583" y="2720"/>
                    <a:pt x="9258" y="2560"/>
                  </a:cubicBezTo>
                  <a:cubicBezTo>
                    <a:pt x="9258" y="2720"/>
                    <a:pt x="9096" y="3040"/>
                    <a:pt x="9096" y="3200"/>
                  </a:cubicBezTo>
                  <a:cubicBezTo>
                    <a:pt x="8933" y="3680"/>
                    <a:pt x="8446" y="4000"/>
                    <a:pt x="7959" y="4000"/>
                  </a:cubicBezTo>
                  <a:cubicBezTo>
                    <a:pt x="7959" y="4000"/>
                    <a:pt x="7796" y="4000"/>
                    <a:pt x="7796" y="4000"/>
                  </a:cubicBezTo>
                  <a:cubicBezTo>
                    <a:pt x="6984" y="3840"/>
                    <a:pt x="6335" y="3200"/>
                    <a:pt x="6172" y="2400"/>
                  </a:cubicBezTo>
                  <a:cubicBezTo>
                    <a:pt x="6172" y="2240"/>
                    <a:pt x="6172" y="2240"/>
                    <a:pt x="6172" y="2080"/>
                  </a:cubicBezTo>
                  <a:lnTo>
                    <a:pt x="3736" y="2080"/>
                  </a:lnTo>
                  <a:cubicBezTo>
                    <a:pt x="3736" y="2080"/>
                    <a:pt x="3736" y="1920"/>
                    <a:pt x="3736" y="1920"/>
                  </a:cubicBezTo>
                  <a:cubicBezTo>
                    <a:pt x="3736" y="1760"/>
                    <a:pt x="3736" y="1760"/>
                    <a:pt x="3736" y="1600"/>
                  </a:cubicBezTo>
                  <a:cubicBezTo>
                    <a:pt x="3736" y="1280"/>
                    <a:pt x="3573" y="1120"/>
                    <a:pt x="3411" y="960"/>
                  </a:cubicBezTo>
                  <a:cubicBezTo>
                    <a:pt x="3411" y="800"/>
                    <a:pt x="3248" y="800"/>
                    <a:pt x="3248" y="640"/>
                  </a:cubicBezTo>
                  <a:lnTo>
                    <a:pt x="1462" y="800"/>
                  </a:lnTo>
                  <a:cubicBezTo>
                    <a:pt x="1299" y="800"/>
                    <a:pt x="1136" y="800"/>
                    <a:pt x="812" y="800"/>
                  </a:cubicBezTo>
                  <a:cubicBezTo>
                    <a:pt x="812" y="1120"/>
                    <a:pt x="812" y="1280"/>
                    <a:pt x="812" y="1600"/>
                  </a:cubicBezTo>
                  <a:cubicBezTo>
                    <a:pt x="975" y="2240"/>
                    <a:pt x="1299" y="2720"/>
                    <a:pt x="1787" y="3040"/>
                  </a:cubicBezTo>
                  <a:lnTo>
                    <a:pt x="1137" y="3840"/>
                  </a:lnTo>
                  <a:lnTo>
                    <a:pt x="163" y="4960"/>
                  </a:lnTo>
                  <a:lnTo>
                    <a:pt x="163" y="4960"/>
                  </a:lnTo>
                  <a:lnTo>
                    <a:pt x="0" y="5760"/>
                  </a:lnTo>
                  <a:lnTo>
                    <a:pt x="4060" y="7840"/>
                  </a:lnTo>
                  <a:cubicBezTo>
                    <a:pt x="3411" y="7360"/>
                    <a:pt x="2761" y="6560"/>
                    <a:pt x="2761" y="5600"/>
                  </a:cubicBezTo>
                  <a:close/>
                  <a:moveTo>
                    <a:pt x="7959" y="0"/>
                  </a:moveTo>
                  <a:cubicBezTo>
                    <a:pt x="8284" y="160"/>
                    <a:pt x="8446" y="320"/>
                    <a:pt x="8608" y="480"/>
                  </a:cubicBezTo>
                  <a:lnTo>
                    <a:pt x="8446" y="0"/>
                  </a:lnTo>
                  <a:cubicBezTo>
                    <a:pt x="8446" y="0"/>
                    <a:pt x="8283" y="0"/>
                    <a:pt x="8283" y="0"/>
                  </a:cubicBezTo>
                  <a:lnTo>
                    <a:pt x="7959" y="0"/>
                  </a:lnTo>
                  <a:close/>
                  <a:moveTo>
                    <a:pt x="6659" y="160"/>
                  </a:moveTo>
                  <a:lnTo>
                    <a:pt x="4548" y="320"/>
                  </a:lnTo>
                  <a:lnTo>
                    <a:pt x="4548" y="640"/>
                  </a:lnTo>
                  <a:lnTo>
                    <a:pt x="4548" y="800"/>
                  </a:lnTo>
                  <a:lnTo>
                    <a:pt x="5360" y="800"/>
                  </a:lnTo>
                  <a:lnTo>
                    <a:pt x="6009" y="800"/>
                  </a:lnTo>
                  <a:cubicBezTo>
                    <a:pt x="6335" y="480"/>
                    <a:pt x="6497" y="320"/>
                    <a:pt x="6659" y="160"/>
                  </a:cubicBezTo>
                  <a:close/>
                </a:path>
              </a:pathLst>
            </a:custGeom>
            <a:solidFill>
              <a:srgbClr val="F6AE8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2" name="Shape">
              <a:extLst>
                <a:ext uri="{FF2B5EF4-FFF2-40B4-BE49-F238E27FC236}">
                  <a16:creationId xmlns:a16="http://schemas.microsoft.com/office/drawing/2014/main" id="{985F6337-DD15-3E50-6E61-6F73B77E4D51}"/>
                </a:ext>
              </a:extLst>
            </p:cNvPr>
            <p:cNvSpPr/>
            <p:nvPr/>
          </p:nvSpPr>
          <p:spPr>
            <a:xfrm>
              <a:off x="8364420" y="1742753"/>
              <a:ext cx="86627" cy="59613"/>
            </a:xfrm>
            <a:custGeom>
              <a:avLst/>
              <a:gdLst/>
              <a:ahLst/>
              <a:cxnLst>
                <a:cxn ang="0">
                  <a:pos x="wd2" y="hd2"/>
                </a:cxn>
                <a:cxn ang="5400000">
                  <a:pos x="wd2" y="hd2"/>
                </a:cxn>
                <a:cxn ang="10800000">
                  <a:pos x="wd2" y="hd2"/>
                </a:cxn>
                <a:cxn ang="16200000">
                  <a:pos x="wd2" y="hd2"/>
                </a:cxn>
              </a:cxnLst>
              <a:rect l="0" t="0" r="r" b="b"/>
              <a:pathLst>
                <a:path w="21281" h="20041" extrusionOk="0">
                  <a:moveTo>
                    <a:pt x="1439" y="6020"/>
                  </a:moveTo>
                  <a:cubicBezTo>
                    <a:pt x="2823" y="2988"/>
                    <a:pt x="4762" y="1094"/>
                    <a:pt x="7254" y="336"/>
                  </a:cubicBezTo>
                  <a:cubicBezTo>
                    <a:pt x="15562" y="-1559"/>
                    <a:pt x="19438" y="4883"/>
                    <a:pt x="21100" y="11704"/>
                  </a:cubicBezTo>
                  <a:cubicBezTo>
                    <a:pt x="21377" y="13599"/>
                    <a:pt x="21377" y="15115"/>
                    <a:pt x="20823" y="16631"/>
                  </a:cubicBezTo>
                  <a:cubicBezTo>
                    <a:pt x="20268" y="17768"/>
                    <a:pt x="19438" y="18526"/>
                    <a:pt x="18331" y="18904"/>
                  </a:cubicBezTo>
                  <a:cubicBezTo>
                    <a:pt x="18331" y="18904"/>
                    <a:pt x="18054" y="18904"/>
                    <a:pt x="18054" y="18904"/>
                  </a:cubicBezTo>
                  <a:lnTo>
                    <a:pt x="17223" y="18904"/>
                  </a:lnTo>
                  <a:lnTo>
                    <a:pt x="15284" y="19283"/>
                  </a:lnTo>
                  <a:lnTo>
                    <a:pt x="11685" y="19662"/>
                  </a:lnTo>
                  <a:lnTo>
                    <a:pt x="10023" y="19662"/>
                  </a:lnTo>
                  <a:lnTo>
                    <a:pt x="9193" y="19662"/>
                  </a:lnTo>
                  <a:lnTo>
                    <a:pt x="6147" y="20041"/>
                  </a:lnTo>
                  <a:cubicBezTo>
                    <a:pt x="5870" y="20041"/>
                    <a:pt x="5592" y="20041"/>
                    <a:pt x="5039" y="20041"/>
                  </a:cubicBezTo>
                  <a:cubicBezTo>
                    <a:pt x="5039" y="20041"/>
                    <a:pt x="5039" y="20041"/>
                    <a:pt x="5039" y="20041"/>
                  </a:cubicBezTo>
                  <a:cubicBezTo>
                    <a:pt x="4762" y="20041"/>
                    <a:pt x="4209" y="20041"/>
                    <a:pt x="3932" y="19662"/>
                  </a:cubicBezTo>
                  <a:cubicBezTo>
                    <a:pt x="3378" y="19283"/>
                    <a:pt x="2825" y="18904"/>
                    <a:pt x="1993" y="18146"/>
                  </a:cubicBezTo>
                  <a:cubicBezTo>
                    <a:pt x="1993" y="18146"/>
                    <a:pt x="1716" y="17767"/>
                    <a:pt x="1716" y="17767"/>
                  </a:cubicBezTo>
                  <a:cubicBezTo>
                    <a:pt x="609" y="16251"/>
                    <a:pt x="-223" y="13978"/>
                    <a:pt x="54" y="12083"/>
                  </a:cubicBezTo>
                  <a:cubicBezTo>
                    <a:pt x="331" y="9810"/>
                    <a:pt x="886" y="7915"/>
                    <a:pt x="1439" y="6020"/>
                  </a:cubicBezTo>
                  <a:close/>
                </a:path>
              </a:pathLst>
            </a:cu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Shape">
              <a:extLst>
                <a:ext uri="{FF2B5EF4-FFF2-40B4-BE49-F238E27FC236}">
                  <a16:creationId xmlns:a16="http://schemas.microsoft.com/office/drawing/2014/main" id="{00CE34A1-169E-05F7-480C-C95097461A5F}"/>
                </a:ext>
              </a:extLst>
            </p:cNvPr>
            <p:cNvSpPr/>
            <p:nvPr/>
          </p:nvSpPr>
          <p:spPr>
            <a:xfrm>
              <a:off x="8319333" y="1832927"/>
              <a:ext cx="187113" cy="141339"/>
            </a:xfrm>
            <a:custGeom>
              <a:avLst/>
              <a:gdLst/>
              <a:ahLst/>
              <a:cxnLst>
                <a:cxn ang="0">
                  <a:pos x="wd2" y="hd2"/>
                </a:cxn>
                <a:cxn ang="5400000">
                  <a:pos x="wd2" y="hd2"/>
                </a:cxn>
                <a:cxn ang="10800000">
                  <a:pos x="wd2" y="hd2"/>
                </a:cxn>
                <a:cxn ang="16200000">
                  <a:pos x="wd2" y="hd2"/>
                </a:cxn>
              </a:cxnLst>
              <a:rect l="0" t="0" r="r" b="b"/>
              <a:pathLst>
                <a:path w="21600" h="21496" extrusionOk="0">
                  <a:moveTo>
                    <a:pt x="19648" y="17210"/>
                  </a:moveTo>
                  <a:cubicBezTo>
                    <a:pt x="19778" y="17210"/>
                    <a:pt x="20038" y="17382"/>
                    <a:pt x="20169" y="17382"/>
                  </a:cubicBezTo>
                  <a:lnTo>
                    <a:pt x="21600" y="21496"/>
                  </a:lnTo>
                  <a:lnTo>
                    <a:pt x="8718" y="17553"/>
                  </a:lnTo>
                  <a:lnTo>
                    <a:pt x="17566" y="12410"/>
                  </a:lnTo>
                  <a:cubicBezTo>
                    <a:pt x="17306" y="14639"/>
                    <a:pt x="18087" y="16696"/>
                    <a:pt x="19648" y="17210"/>
                  </a:cubicBezTo>
                  <a:close/>
                  <a:moveTo>
                    <a:pt x="12752" y="15153"/>
                  </a:moveTo>
                  <a:lnTo>
                    <a:pt x="12362" y="7096"/>
                  </a:lnTo>
                  <a:cubicBezTo>
                    <a:pt x="12882" y="5896"/>
                    <a:pt x="12492" y="4525"/>
                    <a:pt x="11711" y="3839"/>
                  </a:cubicBezTo>
                  <a:lnTo>
                    <a:pt x="10800" y="3153"/>
                  </a:lnTo>
                  <a:lnTo>
                    <a:pt x="10150" y="2639"/>
                  </a:lnTo>
                  <a:cubicBezTo>
                    <a:pt x="10150" y="2639"/>
                    <a:pt x="10150" y="2639"/>
                    <a:pt x="10150" y="2639"/>
                  </a:cubicBezTo>
                  <a:lnTo>
                    <a:pt x="6897" y="410"/>
                  </a:lnTo>
                  <a:lnTo>
                    <a:pt x="6897" y="410"/>
                  </a:lnTo>
                  <a:cubicBezTo>
                    <a:pt x="6766" y="68"/>
                    <a:pt x="6507" y="-104"/>
                    <a:pt x="6116" y="68"/>
                  </a:cubicBezTo>
                  <a:cubicBezTo>
                    <a:pt x="5726" y="239"/>
                    <a:pt x="5465" y="410"/>
                    <a:pt x="5335" y="925"/>
                  </a:cubicBezTo>
                  <a:lnTo>
                    <a:pt x="4164" y="5039"/>
                  </a:lnTo>
                  <a:cubicBezTo>
                    <a:pt x="2863" y="6411"/>
                    <a:pt x="1952" y="8125"/>
                    <a:pt x="1431" y="10010"/>
                  </a:cubicBezTo>
                  <a:lnTo>
                    <a:pt x="0" y="15153"/>
                  </a:lnTo>
                  <a:lnTo>
                    <a:pt x="12752" y="15153"/>
                  </a:lnTo>
                  <a:close/>
                </a:path>
              </a:pathLst>
            </a:cu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 name="Shape">
              <a:extLst>
                <a:ext uri="{FF2B5EF4-FFF2-40B4-BE49-F238E27FC236}">
                  <a16:creationId xmlns:a16="http://schemas.microsoft.com/office/drawing/2014/main" id="{00475D23-BE9C-A192-CBF7-46B589CF2EA0}"/>
                </a:ext>
              </a:extLst>
            </p:cNvPr>
            <p:cNvSpPr/>
            <p:nvPr/>
          </p:nvSpPr>
          <p:spPr>
            <a:xfrm>
              <a:off x="7913553" y="2148534"/>
              <a:ext cx="184875" cy="181646"/>
            </a:xfrm>
            <a:custGeom>
              <a:avLst/>
              <a:gdLst/>
              <a:ahLst/>
              <a:cxnLst>
                <a:cxn ang="0">
                  <a:pos x="wd2" y="hd2"/>
                </a:cxn>
                <a:cxn ang="5400000">
                  <a:pos x="wd2" y="hd2"/>
                </a:cxn>
                <a:cxn ang="10800000">
                  <a:pos x="wd2" y="hd2"/>
                </a:cxn>
                <a:cxn ang="16200000">
                  <a:pos x="wd2" y="hd2"/>
                </a:cxn>
              </a:cxnLst>
              <a:rect l="0" t="0" r="r" b="b"/>
              <a:pathLst>
                <a:path w="20840" h="21487" extrusionOk="0">
                  <a:moveTo>
                    <a:pt x="20840" y="4800"/>
                  </a:moveTo>
                  <a:lnTo>
                    <a:pt x="12708" y="19333"/>
                  </a:lnTo>
                  <a:cubicBezTo>
                    <a:pt x="12073" y="20533"/>
                    <a:pt x="10802" y="21333"/>
                    <a:pt x="9405" y="21467"/>
                  </a:cubicBezTo>
                  <a:cubicBezTo>
                    <a:pt x="8007" y="21600"/>
                    <a:pt x="6736" y="21067"/>
                    <a:pt x="5847" y="20000"/>
                  </a:cubicBezTo>
                  <a:cubicBezTo>
                    <a:pt x="1273" y="14533"/>
                    <a:pt x="-760" y="7200"/>
                    <a:pt x="257" y="0"/>
                  </a:cubicBezTo>
                  <a:lnTo>
                    <a:pt x="20840" y="4800"/>
                  </a:lnTo>
                  <a:close/>
                </a:path>
              </a:pathLst>
            </a:custGeom>
            <a:solidFill>
              <a:srgbClr val="F7931F">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5" name="Shape">
              <a:extLst>
                <a:ext uri="{FF2B5EF4-FFF2-40B4-BE49-F238E27FC236}">
                  <a16:creationId xmlns:a16="http://schemas.microsoft.com/office/drawing/2014/main" id="{43B14754-D125-854E-AAC3-AFADE36B039D}"/>
                </a:ext>
              </a:extLst>
            </p:cNvPr>
            <p:cNvSpPr/>
            <p:nvPr/>
          </p:nvSpPr>
          <p:spPr>
            <a:xfrm>
              <a:off x="9187254" y="1968188"/>
              <a:ext cx="524136" cy="268267"/>
            </a:xfrm>
            <a:custGeom>
              <a:avLst/>
              <a:gdLst/>
              <a:ahLst/>
              <a:cxnLst>
                <a:cxn ang="0">
                  <a:pos x="wd2" y="hd2"/>
                </a:cxn>
                <a:cxn ang="5400000">
                  <a:pos x="wd2" y="hd2"/>
                </a:cxn>
                <a:cxn ang="10800000">
                  <a:pos x="wd2" y="hd2"/>
                </a:cxn>
                <a:cxn ang="16200000">
                  <a:pos x="wd2" y="hd2"/>
                </a:cxn>
              </a:cxnLst>
              <a:rect l="0" t="0" r="r" b="b"/>
              <a:pathLst>
                <a:path w="21600" h="21600" extrusionOk="0">
                  <a:moveTo>
                    <a:pt x="16072" y="0"/>
                  </a:moveTo>
                  <a:lnTo>
                    <a:pt x="5528" y="0"/>
                  </a:lnTo>
                  <a:cubicBezTo>
                    <a:pt x="2462" y="0"/>
                    <a:pt x="0" y="4901"/>
                    <a:pt x="0" y="10800"/>
                  </a:cubicBezTo>
                  <a:lnTo>
                    <a:pt x="0" y="10800"/>
                  </a:lnTo>
                  <a:cubicBezTo>
                    <a:pt x="0" y="16790"/>
                    <a:pt x="2508" y="21600"/>
                    <a:pt x="5528" y="21600"/>
                  </a:cubicBezTo>
                  <a:lnTo>
                    <a:pt x="16072" y="21600"/>
                  </a:lnTo>
                  <a:cubicBezTo>
                    <a:pt x="19138" y="21600"/>
                    <a:pt x="21600" y="16699"/>
                    <a:pt x="21600" y="10800"/>
                  </a:cubicBezTo>
                  <a:lnTo>
                    <a:pt x="21600" y="10800"/>
                  </a:lnTo>
                  <a:cubicBezTo>
                    <a:pt x="21600" y="4810"/>
                    <a:pt x="19092" y="0"/>
                    <a:pt x="16072" y="0"/>
                  </a:cubicBezTo>
                  <a:close/>
                </a:path>
              </a:pathLst>
            </a:custGeom>
            <a:solidFill>
              <a:srgbClr val="F7931F">
                <a:lumMod val="40000"/>
                <a:lumOff val="6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6" name="Shape">
              <a:extLst>
                <a:ext uri="{FF2B5EF4-FFF2-40B4-BE49-F238E27FC236}">
                  <a16:creationId xmlns:a16="http://schemas.microsoft.com/office/drawing/2014/main" id="{C7227C82-A7BB-733E-2EE7-AE4A00ED184D}"/>
                </a:ext>
              </a:extLst>
            </p:cNvPr>
            <p:cNvSpPr/>
            <p:nvPr/>
          </p:nvSpPr>
          <p:spPr>
            <a:xfrm>
              <a:off x="7440142" y="1596222"/>
              <a:ext cx="2186397" cy="999800"/>
            </a:xfrm>
            <a:custGeom>
              <a:avLst/>
              <a:gdLst/>
              <a:ahLst/>
              <a:cxnLst>
                <a:cxn ang="0">
                  <a:pos x="wd2" y="hd2"/>
                </a:cxn>
                <a:cxn ang="5400000">
                  <a:pos x="wd2" y="hd2"/>
                </a:cxn>
                <a:cxn ang="10800000">
                  <a:pos x="wd2" y="hd2"/>
                </a:cxn>
                <a:cxn ang="16200000">
                  <a:pos x="wd2" y="hd2"/>
                </a:cxn>
              </a:cxnLst>
              <a:rect l="0" t="0" r="r" b="b"/>
              <a:pathLst>
                <a:path w="21575" h="21600" extrusionOk="0">
                  <a:moveTo>
                    <a:pt x="1187" y="8718"/>
                  </a:moveTo>
                  <a:lnTo>
                    <a:pt x="31" y="1729"/>
                  </a:lnTo>
                  <a:cubicBezTo>
                    <a:pt x="-25" y="1412"/>
                    <a:pt x="-3" y="1047"/>
                    <a:pt x="86" y="755"/>
                  </a:cubicBezTo>
                  <a:cubicBezTo>
                    <a:pt x="175" y="463"/>
                    <a:pt x="331" y="317"/>
                    <a:pt x="487" y="317"/>
                  </a:cubicBezTo>
                  <a:lnTo>
                    <a:pt x="1810" y="317"/>
                  </a:lnTo>
                  <a:cubicBezTo>
                    <a:pt x="2200" y="317"/>
                    <a:pt x="2544" y="998"/>
                    <a:pt x="2722" y="1729"/>
                  </a:cubicBezTo>
                  <a:lnTo>
                    <a:pt x="3979" y="6599"/>
                  </a:lnTo>
                  <a:lnTo>
                    <a:pt x="1187" y="8718"/>
                  </a:lnTo>
                  <a:close/>
                  <a:moveTo>
                    <a:pt x="14757" y="17436"/>
                  </a:moveTo>
                  <a:lnTo>
                    <a:pt x="16926" y="20309"/>
                  </a:lnTo>
                  <a:cubicBezTo>
                    <a:pt x="16970" y="20382"/>
                    <a:pt x="17015" y="20407"/>
                    <a:pt x="17070" y="20358"/>
                  </a:cubicBezTo>
                  <a:cubicBezTo>
                    <a:pt x="17159" y="20309"/>
                    <a:pt x="17215" y="20090"/>
                    <a:pt x="17182" y="19895"/>
                  </a:cubicBezTo>
                  <a:lnTo>
                    <a:pt x="16792" y="17046"/>
                  </a:lnTo>
                  <a:cubicBezTo>
                    <a:pt x="16770" y="16851"/>
                    <a:pt x="16670" y="16730"/>
                    <a:pt x="16581" y="16803"/>
                  </a:cubicBezTo>
                  <a:cubicBezTo>
                    <a:pt x="16492" y="16851"/>
                    <a:pt x="16436" y="17071"/>
                    <a:pt x="16470" y="17265"/>
                  </a:cubicBezTo>
                  <a:lnTo>
                    <a:pt x="16737" y="19189"/>
                  </a:lnTo>
                  <a:lnTo>
                    <a:pt x="14935" y="16803"/>
                  </a:lnTo>
                  <a:cubicBezTo>
                    <a:pt x="14857" y="16705"/>
                    <a:pt x="14757" y="16754"/>
                    <a:pt x="14701" y="16924"/>
                  </a:cubicBezTo>
                  <a:cubicBezTo>
                    <a:pt x="14657" y="17095"/>
                    <a:pt x="14679" y="17338"/>
                    <a:pt x="14757" y="17436"/>
                  </a:cubicBezTo>
                  <a:close/>
                  <a:moveTo>
                    <a:pt x="21186" y="0"/>
                  </a:moveTo>
                  <a:cubicBezTo>
                    <a:pt x="21397" y="0"/>
                    <a:pt x="21575" y="390"/>
                    <a:pt x="21575" y="852"/>
                  </a:cubicBezTo>
                  <a:lnTo>
                    <a:pt x="21575" y="8304"/>
                  </a:lnTo>
                  <a:cubicBezTo>
                    <a:pt x="21575" y="8767"/>
                    <a:pt x="21397" y="9156"/>
                    <a:pt x="21186" y="9156"/>
                  </a:cubicBezTo>
                  <a:cubicBezTo>
                    <a:pt x="20974" y="9156"/>
                    <a:pt x="20796" y="8767"/>
                    <a:pt x="20796" y="8304"/>
                  </a:cubicBezTo>
                  <a:lnTo>
                    <a:pt x="20796" y="852"/>
                  </a:lnTo>
                  <a:cubicBezTo>
                    <a:pt x="20796" y="390"/>
                    <a:pt x="20974" y="0"/>
                    <a:pt x="21186" y="0"/>
                  </a:cubicBezTo>
                  <a:close/>
                  <a:moveTo>
                    <a:pt x="21186" y="12444"/>
                  </a:moveTo>
                  <a:cubicBezTo>
                    <a:pt x="21397" y="12444"/>
                    <a:pt x="21575" y="12833"/>
                    <a:pt x="21575" y="13296"/>
                  </a:cubicBezTo>
                  <a:lnTo>
                    <a:pt x="21575" y="20748"/>
                  </a:lnTo>
                  <a:cubicBezTo>
                    <a:pt x="21575" y="21210"/>
                    <a:pt x="21397" y="21600"/>
                    <a:pt x="21186" y="21600"/>
                  </a:cubicBezTo>
                  <a:cubicBezTo>
                    <a:pt x="20974" y="21600"/>
                    <a:pt x="20796" y="21210"/>
                    <a:pt x="20796" y="20748"/>
                  </a:cubicBezTo>
                  <a:lnTo>
                    <a:pt x="20796" y="13296"/>
                  </a:lnTo>
                  <a:cubicBezTo>
                    <a:pt x="20796" y="12833"/>
                    <a:pt x="20974" y="12444"/>
                    <a:pt x="21186" y="12444"/>
                  </a:cubicBezTo>
                  <a:close/>
                </a:path>
              </a:pathLst>
            </a:custGeom>
            <a:solidFill>
              <a:srgbClr val="F7931F">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7" name="Shape">
              <a:extLst>
                <a:ext uri="{FF2B5EF4-FFF2-40B4-BE49-F238E27FC236}">
                  <a16:creationId xmlns:a16="http://schemas.microsoft.com/office/drawing/2014/main" id="{AA1729F3-E8F4-DEE6-F0BD-6C4C35B34C39}"/>
                </a:ext>
              </a:extLst>
            </p:cNvPr>
            <p:cNvSpPr/>
            <p:nvPr/>
          </p:nvSpPr>
          <p:spPr>
            <a:xfrm>
              <a:off x="7564130" y="1844199"/>
              <a:ext cx="1951133" cy="510608"/>
            </a:xfrm>
            <a:custGeom>
              <a:avLst/>
              <a:gdLst/>
              <a:ahLst/>
              <a:cxnLst>
                <a:cxn ang="0">
                  <a:pos x="wd2" y="hd2"/>
                </a:cxn>
                <a:cxn ang="5400000">
                  <a:pos x="wd2" y="hd2"/>
                </a:cxn>
                <a:cxn ang="10800000">
                  <a:pos x="wd2" y="hd2"/>
                </a:cxn>
                <a:cxn ang="16200000">
                  <a:pos x="wd2" y="hd2"/>
                </a:cxn>
              </a:cxnLst>
              <a:rect l="0" t="0" r="r" b="b"/>
              <a:pathLst>
                <a:path w="21600" h="21600" extrusionOk="0">
                  <a:moveTo>
                    <a:pt x="11904" y="0"/>
                  </a:moveTo>
                  <a:lnTo>
                    <a:pt x="11305" y="0"/>
                  </a:lnTo>
                  <a:lnTo>
                    <a:pt x="11305" y="1144"/>
                  </a:lnTo>
                  <a:cubicBezTo>
                    <a:pt x="11305" y="4101"/>
                    <a:pt x="10594" y="3958"/>
                    <a:pt x="9820" y="3958"/>
                  </a:cubicBezTo>
                  <a:lnTo>
                    <a:pt x="9022" y="3958"/>
                  </a:lnTo>
                  <a:cubicBezTo>
                    <a:pt x="7961" y="3958"/>
                    <a:pt x="7150" y="3767"/>
                    <a:pt x="6888" y="48"/>
                  </a:cubicBezTo>
                  <a:lnTo>
                    <a:pt x="1759" y="48"/>
                  </a:lnTo>
                  <a:cubicBezTo>
                    <a:pt x="786" y="48"/>
                    <a:pt x="0" y="3099"/>
                    <a:pt x="0" y="6771"/>
                  </a:cubicBezTo>
                  <a:lnTo>
                    <a:pt x="0" y="6771"/>
                  </a:lnTo>
                  <a:cubicBezTo>
                    <a:pt x="0" y="10490"/>
                    <a:pt x="799" y="13494"/>
                    <a:pt x="1759" y="13494"/>
                  </a:cubicBezTo>
                  <a:cubicBezTo>
                    <a:pt x="7811" y="13494"/>
                    <a:pt x="6264" y="21600"/>
                    <a:pt x="11904" y="21600"/>
                  </a:cubicBezTo>
                  <a:lnTo>
                    <a:pt x="18780" y="21600"/>
                  </a:lnTo>
                  <a:cubicBezTo>
                    <a:pt x="20327" y="21600"/>
                    <a:pt x="21600" y="16736"/>
                    <a:pt x="21600" y="10824"/>
                  </a:cubicBezTo>
                  <a:lnTo>
                    <a:pt x="21600" y="10824"/>
                  </a:lnTo>
                  <a:cubicBezTo>
                    <a:pt x="21600" y="4911"/>
                    <a:pt x="20327" y="48"/>
                    <a:pt x="18780" y="48"/>
                  </a:cubicBezTo>
                  <a:lnTo>
                    <a:pt x="11904" y="48"/>
                  </a:lnTo>
                  <a:close/>
                </a:path>
              </a:pathLst>
            </a:cu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8" name="Shape">
              <a:extLst>
                <a:ext uri="{FF2B5EF4-FFF2-40B4-BE49-F238E27FC236}">
                  <a16:creationId xmlns:a16="http://schemas.microsoft.com/office/drawing/2014/main" id="{759F1F0F-4F83-83F6-3558-DBDF7CF1CA63}"/>
                </a:ext>
              </a:extLst>
            </p:cNvPr>
            <p:cNvSpPr/>
            <p:nvPr/>
          </p:nvSpPr>
          <p:spPr>
            <a:xfrm>
              <a:off x="8680029" y="1742754"/>
              <a:ext cx="565837" cy="60754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600"/>
                  </a:lnTo>
                  <a:lnTo>
                    <a:pt x="0" y="21600"/>
                  </a:lnTo>
                  <a:lnTo>
                    <a:pt x="1463" y="21600"/>
                  </a:lnTo>
                  <a:lnTo>
                    <a:pt x="10499" y="11581"/>
                  </a:lnTo>
                  <a:lnTo>
                    <a:pt x="19578" y="21600"/>
                  </a:lnTo>
                  <a:lnTo>
                    <a:pt x="20137" y="21600"/>
                  </a:lnTo>
                  <a:lnTo>
                    <a:pt x="21041" y="21600"/>
                  </a:lnTo>
                  <a:lnTo>
                    <a:pt x="21600" y="21600"/>
                  </a:lnTo>
                  <a:lnTo>
                    <a:pt x="21600" y="0"/>
                  </a:lnTo>
                  <a:lnTo>
                    <a:pt x="21041" y="0"/>
                  </a:lnTo>
                  <a:lnTo>
                    <a:pt x="20137" y="0"/>
                  </a:lnTo>
                  <a:lnTo>
                    <a:pt x="19578" y="0"/>
                  </a:lnTo>
                  <a:lnTo>
                    <a:pt x="10499" y="10019"/>
                  </a:lnTo>
                  <a:lnTo>
                    <a:pt x="1463" y="0"/>
                  </a:lnTo>
                  <a:lnTo>
                    <a:pt x="1463" y="0"/>
                  </a:lnTo>
                  <a:lnTo>
                    <a:pt x="1463" y="0"/>
                  </a:lnTo>
                  <a:lnTo>
                    <a:pt x="0" y="0"/>
                  </a:lnTo>
                  <a:lnTo>
                    <a:pt x="0" y="0"/>
                  </a:lnTo>
                  <a:lnTo>
                    <a:pt x="0" y="0"/>
                  </a:lnTo>
                  <a:lnTo>
                    <a:pt x="0" y="21600"/>
                  </a:lnTo>
                  <a:close/>
                  <a:moveTo>
                    <a:pt x="11187" y="10820"/>
                  </a:moveTo>
                  <a:lnTo>
                    <a:pt x="20094" y="1002"/>
                  </a:lnTo>
                  <a:lnTo>
                    <a:pt x="20094" y="20638"/>
                  </a:lnTo>
                  <a:lnTo>
                    <a:pt x="11187" y="10820"/>
                  </a:lnTo>
                  <a:close/>
                  <a:moveTo>
                    <a:pt x="1420" y="19997"/>
                  </a:moveTo>
                  <a:lnTo>
                    <a:pt x="1420" y="1603"/>
                  </a:lnTo>
                  <a:lnTo>
                    <a:pt x="9767" y="10820"/>
                  </a:lnTo>
                  <a:lnTo>
                    <a:pt x="1420" y="19997"/>
                  </a:lnTo>
                  <a:close/>
                </a:path>
              </a:pathLst>
            </a:custGeom>
            <a:solidFill>
              <a:srgbClr val="F7931F">
                <a:lumMod val="40000"/>
                <a:lumOff val="6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9" name="Shape">
              <a:extLst>
                <a:ext uri="{FF2B5EF4-FFF2-40B4-BE49-F238E27FC236}">
                  <a16:creationId xmlns:a16="http://schemas.microsoft.com/office/drawing/2014/main" id="{7B7E2450-4E5C-4F8C-3992-96A7EB068226}"/>
                </a:ext>
              </a:extLst>
            </p:cNvPr>
            <p:cNvSpPr/>
            <p:nvPr/>
          </p:nvSpPr>
          <p:spPr>
            <a:xfrm>
              <a:off x="7913552" y="2249979"/>
              <a:ext cx="1362748" cy="396766"/>
            </a:xfrm>
            <a:custGeom>
              <a:avLst/>
              <a:gdLst/>
              <a:ahLst/>
              <a:cxnLst>
                <a:cxn ang="0">
                  <a:pos x="wd2" y="hd2"/>
                </a:cxn>
                <a:cxn ang="5400000">
                  <a:pos x="wd2" y="hd2"/>
                </a:cxn>
                <a:cxn ang="10800000">
                  <a:pos x="wd2" y="hd2"/>
                </a:cxn>
                <a:cxn ang="16200000">
                  <a:pos x="wd2" y="hd2"/>
                </a:cxn>
              </a:cxnLst>
              <a:rect l="0" t="0" r="r" b="b"/>
              <a:pathLst>
                <a:path w="21600" h="21600" extrusionOk="0">
                  <a:moveTo>
                    <a:pt x="20064" y="21600"/>
                  </a:moveTo>
                  <a:cubicBezTo>
                    <a:pt x="19224" y="21600"/>
                    <a:pt x="18527" y="19207"/>
                    <a:pt x="18527" y="16323"/>
                  </a:cubicBezTo>
                  <a:cubicBezTo>
                    <a:pt x="18527" y="13439"/>
                    <a:pt x="19224" y="11046"/>
                    <a:pt x="20064" y="11046"/>
                  </a:cubicBezTo>
                  <a:cubicBezTo>
                    <a:pt x="20903" y="11046"/>
                    <a:pt x="21600" y="13439"/>
                    <a:pt x="21600" y="16323"/>
                  </a:cubicBezTo>
                  <a:cubicBezTo>
                    <a:pt x="21600" y="19268"/>
                    <a:pt x="20903" y="21600"/>
                    <a:pt x="20064" y="21600"/>
                  </a:cubicBezTo>
                  <a:close/>
                  <a:moveTo>
                    <a:pt x="2430" y="4173"/>
                  </a:moveTo>
                  <a:cubicBezTo>
                    <a:pt x="2430" y="1902"/>
                    <a:pt x="1894" y="0"/>
                    <a:pt x="1215" y="0"/>
                  </a:cubicBezTo>
                  <a:cubicBezTo>
                    <a:pt x="536" y="0"/>
                    <a:pt x="0" y="1841"/>
                    <a:pt x="0" y="4173"/>
                  </a:cubicBezTo>
                  <a:cubicBezTo>
                    <a:pt x="0" y="6443"/>
                    <a:pt x="536" y="8345"/>
                    <a:pt x="1215" y="8345"/>
                  </a:cubicBezTo>
                  <a:cubicBezTo>
                    <a:pt x="1894" y="8345"/>
                    <a:pt x="2430" y="6443"/>
                    <a:pt x="2430" y="4173"/>
                  </a:cubicBezTo>
                  <a:close/>
                </a:path>
              </a:pathLst>
            </a:custGeom>
            <a:solidFill>
              <a:sysClr val="windowText" lastClr="000000">
                <a:lumMod val="95000"/>
                <a:lumOff val="5000"/>
              </a:sys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0" name="Shape">
              <a:extLst>
                <a:ext uri="{FF2B5EF4-FFF2-40B4-BE49-F238E27FC236}">
                  <a16:creationId xmlns:a16="http://schemas.microsoft.com/office/drawing/2014/main" id="{52EA92B6-D6FC-BA86-26EB-C0C8002E6F4E}"/>
                </a:ext>
              </a:extLst>
            </p:cNvPr>
            <p:cNvSpPr/>
            <p:nvPr/>
          </p:nvSpPr>
          <p:spPr>
            <a:xfrm>
              <a:off x="9130896" y="2497956"/>
              <a:ext cx="103703" cy="103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31" y="0"/>
                    <a:pt x="0" y="4696"/>
                    <a:pt x="0" y="10800"/>
                  </a:cubicBezTo>
                  <a:cubicBezTo>
                    <a:pt x="0" y="16904"/>
                    <a:pt x="4696" y="21600"/>
                    <a:pt x="10800" y="21600"/>
                  </a:cubicBezTo>
                  <a:cubicBezTo>
                    <a:pt x="16904" y="21600"/>
                    <a:pt x="21600" y="16904"/>
                    <a:pt x="21600" y="10800"/>
                  </a:cubicBezTo>
                  <a:cubicBezTo>
                    <a:pt x="21600" y="4696"/>
                    <a:pt x="16669" y="0"/>
                    <a:pt x="10800" y="0"/>
                  </a:cubicBezTo>
                  <a:close/>
                </a:path>
              </a:pathLst>
            </a:cu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1" name="Shape">
              <a:extLst>
                <a:ext uri="{FF2B5EF4-FFF2-40B4-BE49-F238E27FC236}">
                  <a16:creationId xmlns:a16="http://schemas.microsoft.com/office/drawing/2014/main" id="{4B4D85BE-6F3E-5C36-F89D-751A2BF70C66}"/>
                </a:ext>
              </a:extLst>
            </p:cNvPr>
            <p:cNvSpPr/>
            <p:nvPr/>
          </p:nvSpPr>
          <p:spPr>
            <a:xfrm>
              <a:off x="7947368" y="2283795"/>
              <a:ext cx="81159" cy="811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00" y="0"/>
                    <a:pt x="0" y="4800"/>
                    <a:pt x="0" y="10800"/>
                  </a:cubicBezTo>
                  <a:cubicBezTo>
                    <a:pt x="0" y="16800"/>
                    <a:pt x="4800" y="21600"/>
                    <a:pt x="10800" y="21600"/>
                  </a:cubicBezTo>
                  <a:cubicBezTo>
                    <a:pt x="16800" y="21600"/>
                    <a:pt x="21600" y="16800"/>
                    <a:pt x="21600" y="10800"/>
                  </a:cubicBezTo>
                  <a:cubicBezTo>
                    <a:pt x="21599" y="4800"/>
                    <a:pt x="16800" y="0"/>
                    <a:pt x="10800" y="0"/>
                  </a:cubicBezTo>
                  <a:close/>
                </a:path>
              </a:pathLst>
            </a:cu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2" name="Shape">
              <a:extLst>
                <a:ext uri="{FF2B5EF4-FFF2-40B4-BE49-F238E27FC236}">
                  <a16:creationId xmlns:a16="http://schemas.microsoft.com/office/drawing/2014/main" id="{040A892E-8DFF-6122-4D1C-F74AA198C2A1}"/>
                </a:ext>
              </a:extLst>
            </p:cNvPr>
            <p:cNvSpPr/>
            <p:nvPr/>
          </p:nvSpPr>
          <p:spPr>
            <a:xfrm>
              <a:off x="8578583" y="1675123"/>
              <a:ext cx="761969" cy="67630"/>
            </a:xfrm>
            <a:custGeom>
              <a:avLst/>
              <a:gdLst/>
              <a:ahLst/>
              <a:cxnLst>
                <a:cxn ang="0">
                  <a:pos x="wd2" y="hd2"/>
                </a:cxn>
                <a:cxn ang="5400000">
                  <a:pos x="wd2" y="hd2"/>
                </a:cxn>
                <a:cxn ang="10800000">
                  <a:pos x="wd2" y="hd2"/>
                </a:cxn>
                <a:cxn ang="16200000">
                  <a:pos x="wd2" y="hd2"/>
                </a:cxn>
              </a:cxnLst>
              <a:rect l="0" t="0" r="r" b="b"/>
              <a:pathLst>
                <a:path w="21600" h="21600" extrusionOk="0">
                  <a:moveTo>
                    <a:pt x="20641" y="0"/>
                  </a:moveTo>
                  <a:lnTo>
                    <a:pt x="959" y="0"/>
                  </a:lnTo>
                  <a:cubicBezTo>
                    <a:pt x="447" y="0"/>
                    <a:pt x="0" y="4680"/>
                    <a:pt x="0" y="10800"/>
                  </a:cubicBezTo>
                  <a:lnTo>
                    <a:pt x="0" y="10800"/>
                  </a:lnTo>
                  <a:cubicBezTo>
                    <a:pt x="0" y="16560"/>
                    <a:pt x="415" y="21600"/>
                    <a:pt x="959" y="21600"/>
                  </a:cubicBezTo>
                  <a:lnTo>
                    <a:pt x="20641" y="21600"/>
                  </a:lnTo>
                  <a:cubicBezTo>
                    <a:pt x="21153" y="21600"/>
                    <a:pt x="21600" y="16920"/>
                    <a:pt x="21600" y="10800"/>
                  </a:cubicBezTo>
                  <a:lnTo>
                    <a:pt x="21600" y="10800"/>
                  </a:lnTo>
                  <a:cubicBezTo>
                    <a:pt x="21568" y="4680"/>
                    <a:pt x="21153" y="0"/>
                    <a:pt x="20641" y="0"/>
                  </a:cubicBezTo>
                  <a:close/>
                </a:path>
              </a:pathLst>
            </a:custGeom>
            <a:solidFill>
              <a:srgbClr val="F7931F">
                <a:lumMod val="60000"/>
                <a:lumOff val="4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3" name="Shape">
              <a:extLst>
                <a:ext uri="{FF2B5EF4-FFF2-40B4-BE49-F238E27FC236}">
                  <a16:creationId xmlns:a16="http://schemas.microsoft.com/office/drawing/2014/main" id="{D9EE4C0E-465C-FB9A-8B2B-96845E58E1D9}"/>
                </a:ext>
              </a:extLst>
            </p:cNvPr>
            <p:cNvSpPr/>
            <p:nvPr/>
          </p:nvSpPr>
          <p:spPr>
            <a:xfrm>
              <a:off x="8578583" y="2351425"/>
              <a:ext cx="761969" cy="67630"/>
            </a:xfrm>
            <a:custGeom>
              <a:avLst/>
              <a:gdLst/>
              <a:ahLst/>
              <a:cxnLst>
                <a:cxn ang="0">
                  <a:pos x="wd2" y="hd2"/>
                </a:cxn>
                <a:cxn ang="5400000">
                  <a:pos x="wd2" y="hd2"/>
                </a:cxn>
                <a:cxn ang="10800000">
                  <a:pos x="wd2" y="hd2"/>
                </a:cxn>
                <a:cxn ang="16200000">
                  <a:pos x="wd2" y="hd2"/>
                </a:cxn>
              </a:cxnLst>
              <a:rect l="0" t="0" r="r" b="b"/>
              <a:pathLst>
                <a:path w="21600" h="21600" extrusionOk="0">
                  <a:moveTo>
                    <a:pt x="20641" y="0"/>
                  </a:moveTo>
                  <a:lnTo>
                    <a:pt x="959" y="0"/>
                  </a:lnTo>
                  <a:cubicBezTo>
                    <a:pt x="447" y="0"/>
                    <a:pt x="0" y="4680"/>
                    <a:pt x="0" y="10800"/>
                  </a:cubicBezTo>
                  <a:lnTo>
                    <a:pt x="0" y="10800"/>
                  </a:lnTo>
                  <a:cubicBezTo>
                    <a:pt x="0" y="16560"/>
                    <a:pt x="415" y="21600"/>
                    <a:pt x="959" y="21600"/>
                  </a:cubicBezTo>
                  <a:lnTo>
                    <a:pt x="20641" y="21600"/>
                  </a:lnTo>
                  <a:cubicBezTo>
                    <a:pt x="21153" y="21600"/>
                    <a:pt x="21600" y="16920"/>
                    <a:pt x="21600" y="10800"/>
                  </a:cubicBezTo>
                  <a:lnTo>
                    <a:pt x="21600" y="10800"/>
                  </a:lnTo>
                  <a:cubicBezTo>
                    <a:pt x="21568" y="5040"/>
                    <a:pt x="21153" y="0"/>
                    <a:pt x="20641" y="0"/>
                  </a:cubicBezTo>
                  <a:close/>
                </a:path>
              </a:pathLst>
            </a:custGeom>
            <a:solidFill>
              <a:srgbClr val="F7931F">
                <a:lumMod val="60000"/>
                <a:lumOff val="4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14" name="Shape">
            <a:extLst>
              <a:ext uri="{FF2B5EF4-FFF2-40B4-BE49-F238E27FC236}">
                <a16:creationId xmlns:a16="http://schemas.microsoft.com/office/drawing/2014/main" id="{7A7788C3-6863-D5F7-83B5-BED733181026}"/>
              </a:ext>
            </a:extLst>
          </p:cNvPr>
          <p:cNvSpPr/>
          <p:nvPr/>
        </p:nvSpPr>
        <p:spPr>
          <a:xfrm>
            <a:off x="1642632" y="1529718"/>
            <a:ext cx="6223106" cy="9197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1361" y="10800"/>
                </a:lnTo>
                <a:close/>
              </a:path>
            </a:pathLst>
          </a:cu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6" name="TextBox 64">
            <a:extLst>
              <a:ext uri="{FF2B5EF4-FFF2-40B4-BE49-F238E27FC236}">
                <a16:creationId xmlns:a16="http://schemas.microsoft.com/office/drawing/2014/main" id="{F1339604-F698-9469-40D3-98D49182C413}"/>
              </a:ext>
            </a:extLst>
          </p:cNvPr>
          <p:cNvSpPr txBox="1"/>
          <p:nvPr/>
        </p:nvSpPr>
        <p:spPr>
          <a:xfrm>
            <a:off x="2256959" y="1238214"/>
            <a:ext cx="4592544" cy="83099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b="1" noProof="1">
                <a:solidFill>
                  <a:prstClr val="black">
                    <a:lumMod val="95000"/>
                    <a:lumOff val="5000"/>
                  </a:prstClr>
                </a:solidFill>
                <a:latin typeface="Calibri" panose="020F0502020204030204"/>
              </a:rPr>
              <a:t>Phương pháp đo ảnh tương tự</a:t>
            </a:r>
            <a:endParaRPr lang="en-US" sz="2400" b="1" noProof="1">
              <a:solidFill>
                <a:prstClr val="black">
                  <a:lumMod val="95000"/>
                  <a:lumOff val="5000"/>
                </a:prstClr>
              </a:solidFill>
              <a:latin typeface="Calibri" panose="020F0502020204030204"/>
            </a:endParaRPr>
          </a:p>
        </p:txBody>
      </p:sp>
      <p:sp>
        <p:nvSpPr>
          <p:cNvPr id="118" name="Shape">
            <a:extLst>
              <a:ext uri="{FF2B5EF4-FFF2-40B4-BE49-F238E27FC236}">
                <a16:creationId xmlns:a16="http://schemas.microsoft.com/office/drawing/2014/main" id="{95976605-2061-DB0A-B397-9C648DDEDA1B}"/>
              </a:ext>
            </a:extLst>
          </p:cNvPr>
          <p:cNvSpPr/>
          <p:nvPr/>
        </p:nvSpPr>
        <p:spPr>
          <a:xfrm>
            <a:off x="7853337" y="1506048"/>
            <a:ext cx="36072" cy="96711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10800" y="21600"/>
                </a:lnTo>
                <a:cubicBezTo>
                  <a:pt x="4726" y="21600"/>
                  <a:pt x="0" y="21424"/>
                  <a:pt x="0" y="21197"/>
                </a:cubicBezTo>
                <a:lnTo>
                  <a:pt x="0" y="403"/>
                </a:lnTo>
                <a:cubicBezTo>
                  <a:pt x="0" y="176"/>
                  <a:pt x="4726" y="0"/>
                  <a:pt x="10800" y="0"/>
                </a:cubicBezTo>
                <a:lnTo>
                  <a:pt x="10800" y="0"/>
                </a:lnTo>
                <a:cubicBezTo>
                  <a:pt x="16874" y="0"/>
                  <a:pt x="21600" y="176"/>
                  <a:pt x="21600" y="403"/>
                </a:cubicBezTo>
                <a:lnTo>
                  <a:pt x="21600" y="21197"/>
                </a:lnTo>
                <a:cubicBezTo>
                  <a:pt x="21600" y="21424"/>
                  <a:pt x="16874" y="21600"/>
                  <a:pt x="10800" y="21600"/>
                </a:cubicBezTo>
                <a:close/>
              </a:path>
            </a:pathLst>
          </a:custGeom>
          <a:solidFill>
            <a:sysClr val="windowText" lastClr="000000">
              <a:lumMod val="95000"/>
              <a:lumOff val="5000"/>
            </a:sys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9" name="TextBox 61">
            <a:extLst>
              <a:ext uri="{FF2B5EF4-FFF2-40B4-BE49-F238E27FC236}">
                <a16:creationId xmlns:a16="http://schemas.microsoft.com/office/drawing/2014/main" id="{321540ED-392A-2F54-F895-4A735ADA28B4}"/>
              </a:ext>
            </a:extLst>
          </p:cNvPr>
          <p:cNvSpPr txBox="1"/>
          <p:nvPr/>
        </p:nvSpPr>
        <p:spPr>
          <a:xfrm>
            <a:off x="7318812" y="1635660"/>
            <a:ext cx="444352" cy="707886"/>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000" b="1">
                <a:solidFill>
                  <a:prstClr val="white"/>
                </a:solidFill>
                <a:effectLst>
                  <a:outerShdw blurRad="38100" dist="38100" dir="2700000" algn="tl">
                    <a:srgbClr val="000000">
                      <a:alpha val="43137"/>
                    </a:srgbClr>
                  </a:outerShdw>
                </a:effectLst>
                <a:latin typeface="Calibri" panose="020F0502020204030204"/>
              </a:rPr>
              <a:t>1</a:t>
            </a:r>
            <a:endParaRPr lang="en-US" sz="4000" b="1" dirty="0">
              <a:solidFill>
                <a:prstClr val="white"/>
              </a:solidFill>
              <a:effectLst>
                <a:outerShdw blurRad="38100" dist="38100" dir="2700000" algn="tl">
                  <a:srgbClr val="000000">
                    <a:alpha val="43137"/>
                  </a:srgbClr>
                </a:outerShdw>
              </a:effectLst>
              <a:latin typeface="Calibri" panose="020F0502020204030204"/>
            </a:endParaRPr>
          </a:p>
        </p:txBody>
      </p:sp>
      <p:sp>
        <p:nvSpPr>
          <p:cNvPr id="120" name="Shape">
            <a:extLst>
              <a:ext uri="{FF2B5EF4-FFF2-40B4-BE49-F238E27FC236}">
                <a16:creationId xmlns:a16="http://schemas.microsoft.com/office/drawing/2014/main" id="{316F650C-29D3-BEFE-2B8F-6845764B3688}"/>
              </a:ext>
            </a:extLst>
          </p:cNvPr>
          <p:cNvSpPr/>
          <p:nvPr/>
        </p:nvSpPr>
        <p:spPr>
          <a:xfrm>
            <a:off x="7728802" y="4301429"/>
            <a:ext cx="1048728" cy="820580"/>
          </a:xfrm>
          <a:custGeom>
            <a:avLst/>
            <a:gdLst/>
            <a:ahLst/>
            <a:cxnLst>
              <a:cxn ang="0">
                <a:pos x="wd2" y="hd2"/>
              </a:cxn>
              <a:cxn ang="5400000">
                <a:pos x="wd2" y="hd2"/>
              </a:cxn>
              <a:cxn ang="10800000">
                <a:pos x="wd2" y="hd2"/>
              </a:cxn>
              <a:cxn ang="16200000">
                <a:pos x="wd2" y="hd2"/>
              </a:cxn>
            </a:cxnLst>
            <a:rect l="0" t="0" r="r" b="b"/>
            <a:pathLst>
              <a:path w="21540" h="21600" extrusionOk="0">
                <a:moveTo>
                  <a:pt x="20836" y="9940"/>
                </a:moveTo>
                <a:lnTo>
                  <a:pt x="14168" y="9940"/>
                </a:lnTo>
                <a:cubicBezTo>
                  <a:pt x="13914" y="9940"/>
                  <a:pt x="13705" y="10118"/>
                  <a:pt x="13590" y="10355"/>
                </a:cubicBezTo>
                <a:cubicBezTo>
                  <a:pt x="13474" y="10592"/>
                  <a:pt x="13242" y="10741"/>
                  <a:pt x="13011" y="10741"/>
                </a:cubicBezTo>
                <a:lnTo>
                  <a:pt x="10418" y="10741"/>
                </a:lnTo>
                <a:cubicBezTo>
                  <a:pt x="9168" y="10741"/>
                  <a:pt x="7964" y="10088"/>
                  <a:pt x="7061" y="8960"/>
                </a:cubicBezTo>
                <a:lnTo>
                  <a:pt x="69" y="0"/>
                </a:lnTo>
                <a:lnTo>
                  <a:pt x="0" y="89"/>
                </a:lnTo>
                <a:lnTo>
                  <a:pt x="8358" y="10800"/>
                </a:lnTo>
                <a:lnTo>
                  <a:pt x="0" y="21511"/>
                </a:lnTo>
                <a:lnTo>
                  <a:pt x="69" y="21600"/>
                </a:lnTo>
                <a:lnTo>
                  <a:pt x="7061" y="12640"/>
                </a:lnTo>
                <a:cubicBezTo>
                  <a:pt x="7941" y="11512"/>
                  <a:pt x="9168" y="10859"/>
                  <a:pt x="10418" y="10859"/>
                </a:cubicBezTo>
                <a:lnTo>
                  <a:pt x="13011" y="10859"/>
                </a:lnTo>
                <a:cubicBezTo>
                  <a:pt x="13242" y="10859"/>
                  <a:pt x="13451" y="11008"/>
                  <a:pt x="13590" y="11245"/>
                </a:cubicBezTo>
                <a:cubicBezTo>
                  <a:pt x="13705" y="11482"/>
                  <a:pt x="13937" y="11660"/>
                  <a:pt x="14168" y="11660"/>
                </a:cubicBezTo>
                <a:lnTo>
                  <a:pt x="20859" y="11660"/>
                </a:lnTo>
                <a:cubicBezTo>
                  <a:pt x="21276" y="11660"/>
                  <a:pt x="21600" y="11186"/>
                  <a:pt x="21530" y="10652"/>
                </a:cubicBezTo>
                <a:cubicBezTo>
                  <a:pt x="21507" y="10236"/>
                  <a:pt x="21183" y="9940"/>
                  <a:pt x="20836" y="9940"/>
                </a:cubicBezTo>
                <a:close/>
              </a:path>
            </a:pathLst>
          </a:custGeom>
          <a:solidFill>
            <a:srgbClr val="4CC1EF">
              <a:lumMod val="60000"/>
              <a:lumOff val="4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1" name="Group 120">
            <a:extLst>
              <a:ext uri="{FF2B5EF4-FFF2-40B4-BE49-F238E27FC236}">
                <a16:creationId xmlns:a16="http://schemas.microsoft.com/office/drawing/2014/main" id="{70551204-3B0A-5D0E-382D-794667A8CCF6}"/>
              </a:ext>
            </a:extLst>
          </p:cNvPr>
          <p:cNvGrpSpPr/>
          <p:nvPr/>
        </p:nvGrpSpPr>
        <p:grpSpPr>
          <a:xfrm>
            <a:off x="8405103" y="4312700"/>
            <a:ext cx="2271264" cy="1039252"/>
            <a:chOff x="9446503" y="4312700"/>
            <a:chExt cx="2271264" cy="1039252"/>
          </a:xfrm>
        </p:grpSpPr>
        <p:sp>
          <p:nvSpPr>
            <p:cNvPr id="122" name="Shape">
              <a:extLst>
                <a:ext uri="{FF2B5EF4-FFF2-40B4-BE49-F238E27FC236}">
                  <a16:creationId xmlns:a16="http://schemas.microsoft.com/office/drawing/2014/main" id="{1D1BAD4D-920A-B01B-AA02-04839904F6DA}"/>
                </a:ext>
              </a:extLst>
            </p:cNvPr>
            <p:cNvSpPr/>
            <p:nvPr/>
          </p:nvSpPr>
          <p:spPr>
            <a:xfrm>
              <a:off x="10404598" y="4549406"/>
              <a:ext cx="19165" cy="16247"/>
            </a:xfrm>
            <a:custGeom>
              <a:avLst/>
              <a:gdLst/>
              <a:ahLst/>
              <a:cxnLst>
                <a:cxn ang="0">
                  <a:pos x="wd2" y="hd2"/>
                </a:cxn>
                <a:cxn ang="5400000">
                  <a:pos x="wd2" y="hd2"/>
                </a:cxn>
                <a:cxn ang="10800000">
                  <a:pos x="wd2" y="hd2"/>
                </a:cxn>
                <a:cxn ang="16200000">
                  <a:pos x="wd2" y="hd2"/>
                </a:cxn>
              </a:cxnLst>
              <a:rect l="0" t="0" r="r" b="b"/>
              <a:pathLst>
                <a:path w="21600" h="20757" extrusionOk="0">
                  <a:moveTo>
                    <a:pt x="10161" y="18721"/>
                  </a:moveTo>
                  <a:cubicBezTo>
                    <a:pt x="3809" y="14400"/>
                    <a:pt x="0" y="8641"/>
                    <a:pt x="0" y="0"/>
                  </a:cubicBezTo>
                  <a:cubicBezTo>
                    <a:pt x="6352" y="5760"/>
                    <a:pt x="13976" y="8640"/>
                    <a:pt x="21600" y="8640"/>
                  </a:cubicBezTo>
                  <a:lnTo>
                    <a:pt x="21600" y="11519"/>
                  </a:lnTo>
                  <a:cubicBezTo>
                    <a:pt x="21600" y="11519"/>
                    <a:pt x="21600" y="11519"/>
                    <a:pt x="21600" y="11519"/>
                  </a:cubicBezTo>
                  <a:cubicBezTo>
                    <a:pt x="21600" y="12959"/>
                    <a:pt x="21600" y="14398"/>
                    <a:pt x="20328" y="15840"/>
                  </a:cubicBezTo>
                  <a:cubicBezTo>
                    <a:pt x="20328" y="15840"/>
                    <a:pt x="20328" y="15840"/>
                    <a:pt x="20328" y="15840"/>
                  </a:cubicBezTo>
                  <a:cubicBezTo>
                    <a:pt x="20328" y="17279"/>
                    <a:pt x="19057" y="18719"/>
                    <a:pt x="19057" y="20160"/>
                  </a:cubicBezTo>
                  <a:cubicBezTo>
                    <a:pt x="19057" y="20160"/>
                    <a:pt x="19057" y="20160"/>
                    <a:pt x="19057" y="20160"/>
                  </a:cubicBezTo>
                  <a:cubicBezTo>
                    <a:pt x="19057" y="20160"/>
                    <a:pt x="19057" y="20160"/>
                    <a:pt x="19057" y="20160"/>
                  </a:cubicBezTo>
                  <a:cubicBezTo>
                    <a:pt x="13976" y="21600"/>
                    <a:pt x="11433" y="20160"/>
                    <a:pt x="10161" y="18721"/>
                  </a:cubicBezTo>
                  <a:lnTo>
                    <a:pt x="10161" y="18721"/>
                  </a:lnTo>
                  <a:close/>
                </a:path>
              </a:pathLst>
            </a:custGeom>
            <a:solidFill>
              <a:srgbClr val="EB936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3" name="Shape">
              <a:extLst>
                <a:ext uri="{FF2B5EF4-FFF2-40B4-BE49-F238E27FC236}">
                  <a16:creationId xmlns:a16="http://schemas.microsoft.com/office/drawing/2014/main" id="{D79ECBF6-4A33-3430-C5EA-46F00982CC8C}"/>
                </a:ext>
              </a:extLst>
            </p:cNvPr>
            <p:cNvSpPr/>
            <p:nvPr/>
          </p:nvSpPr>
          <p:spPr>
            <a:xfrm>
              <a:off x="10382055" y="4504319"/>
              <a:ext cx="71016" cy="34946"/>
            </a:xfrm>
            <a:custGeom>
              <a:avLst/>
              <a:gdLst/>
              <a:ahLst/>
              <a:cxnLst>
                <a:cxn ang="0">
                  <a:pos x="wd2" y="hd2"/>
                </a:cxn>
                <a:cxn ang="5400000">
                  <a:pos x="wd2" y="hd2"/>
                </a:cxn>
                <a:cxn ang="10800000">
                  <a:pos x="wd2" y="hd2"/>
                </a:cxn>
                <a:cxn ang="16200000">
                  <a:pos x="wd2" y="hd2"/>
                </a:cxn>
              </a:cxnLst>
              <a:rect l="0" t="0" r="r" b="b"/>
              <a:pathLst>
                <a:path w="21599" h="21600" extrusionOk="0">
                  <a:moveTo>
                    <a:pt x="342" y="2"/>
                  </a:moveTo>
                  <a:cubicBezTo>
                    <a:pt x="1028" y="1395"/>
                    <a:pt x="1713" y="2092"/>
                    <a:pt x="2743" y="2789"/>
                  </a:cubicBezTo>
                  <a:cubicBezTo>
                    <a:pt x="3086" y="2789"/>
                    <a:pt x="3429" y="3485"/>
                    <a:pt x="4113" y="3485"/>
                  </a:cubicBezTo>
                  <a:cubicBezTo>
                    <a:pt x="4113" y="3485"/>
                    <a:pt x="4113" y="3485"/>
                    <a:pt x="4113" y="3485"/>
                  </a:cubicBezTo>
                  <a:cubicBezTo>
                    <a:pt x="4113" y="4878"/>
                    <a:pt x="4113" y="5576"/>
                    <a:pt x="4113" y="6969"/>
                  </a:cubicBezTo>
                  <a:cubicBezTo>
                    <a:pt x="4457" y="9756"/>
                    <a:pt x="5141" y="11846"/>
                    <a:pt x="6171" y="13240"/>
                  </a:cubicBezTo>
                  <a:lnTo>
                    <a:pt x="4800" y="16723"/>
                  </a:lnTo>
                  <a:lnTo>
                    <a:pt x="2743" y="21600"/>
                  </a:lnTo>
                  <a:lnTo>
                    <a:pt x="2743" y="21600"/>
                  </a:lnTo>
                  <a:lnTo>
                    <a:pt x="1372" y="16026"/>
                  </a:lnTo>
                  <a:cubicBezTo>
                    <a:pt x="685" y="12542"/>
                    <a:pt x="1" y="8362"/>
                    <a:pt x="1" y="4182"/>
                  </a:cubicBezTo>
                  <a:cubicBezTo>
                    <a:pt x="-1" y="3485"/>
                    <a:pt x="-1" y="2091"/>
                    <a:pt x="342" y="2"/>
                  </a:cubicBezTo>
                  <a:close/>
                  <a:moveTo>
                    <a:pt x="9940" y="2789"/>
                  </a:moveTo>
                  <a:lnTo>
                    <a:pt x="8913" y="2789"/>
                  </a:lnTo>
                  <a:cubicBezTo>
                    <a:pt x="8913" y="3485"/>
                    <a:pt x="9256" y="3485"/>
                    <a:pt x="9256" y="4182"/>
                  </a:cubicBezTo>
                  <a:cubicBezTo>
                    <a:pt x="9599" y="4878"/>
                    <a:pt x="9599" y="6272"/>
                    <a:pt x="9942" y="6969"/>
                  </a:cubicBezTo>
                  <a:cubicBezTo>
                    <a:pt x="9942" y="7666"/>
                    <a:pt x="9942" y="7666"/>
                    <a:pt x="9942" y="8362"/>
                  </a:cubicBezTo>
                  <a:cubicBezTo>
                    <a:pt x="9942" y="8362"/>
                    <a:pt x="9942" y="9059"/>
                    <a:pt x="9942" y="9059"/>
                  </a:cubicBezTo>
                  <a:lnTo>
                    <a:pt x="15084" y="9059"/>
                  </a:lnTo>
                  <a:cubicBezTo>
                    <a:pt x="15084" y="9755"/>
                    <a:pt x="15084" y="9755"/>
                    <a:pt x="15084" y="10452"/>
                  </a:cubicBezTo>
                  <a:cubicBezTo>
                    <a:pt x="15770" y="13935"/>
                    <a:pt x="17141" y="17419"/>
                    <a:pt x="18512" y="17419"/>
                  </a:cubicBezTo>
                  <a:cubicBezTo>
                    <a:pt x="18512" y="17419"/>
                    <a:pt x="18855" y="17419"/>
                    <a:pt x="18855" y="17419"/>
                  </a:cubicBezTo>
                  <a:cubicBezTo>
                    <a:pt x="19883" y="17419"/>
                    <a:pt x="20913" y="16026"/>
                    <a:pt x="21256" y="13935"/>
                  </a:cubicBezTo>
                  <a:cubicBezTo>
                    <a:pt x="21599" y="13239"/>
                    <a:pt x="21599" y="12542"/>
                    <a:pt x="21599" y="11148"/>
                  </a:cubicBezTo>
                  <a:cubicBezTo>
                    <a:pt x="21599" y="10452"/>
                    <a:pt x="21599" y="9058"/>
                    <a:pt x="21599" y="8361"/>
                  </a:cubicBezTo>
                  <a:cubicBezTo>
                    <a:pt x="21599" y="6271"/>
                    <a:pt x="20913" y="3484"/>
                    <a:pt x="20228" y="2091"/>
                  </a:cubicBezTo>
                  <a:cubicBezTo>
                    <a:pt x="19885" y="1394"/>
                    <a:pt x="19200" y="697"/>
                    <a:pt x="18857" y="0"/>
                  </a:cubicBezTo>
                  <a:lnTo>
                    <a:pt x="16457" y="697"/>
                  </a:lnTo>
                  <a:cubicBezTo>
                    <a:pt x="16114" y="1393"/>
                    <a:pt x="15770" y="2090"/>
                    <a:pt x="15429" y="2787"/>
                  </a:cubicBezTo>
                  <a:lnTo>
                    <a:pt x="14058" y="2787"/>
                  </a:lnTo>
                  <a:lnTo>
                    <a:pt x="12344" y="2787"/>
                  </a:lnTo>
                  <a:lnTo>
                    <a:pt x="12344" y="2091"/>
                  </a:lnTo>
                  <a:lnTo>
                    <a:pt x="12344" y="697"/>
                  </a:lnTo>
                  <a:lnTo>
                    <a:pt x="9940" y="2789"/>
                  </a:lnTo>
                  <a:close/>
                </a:path>
              </a:pathLst>
            </a:custGeom>
            <a:solidFill>
              <a:srgbClr val="433C3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4" name="Shape">
              <a:extLst>
                <a:ext uri="{FF2B5EF4-FFF2-40B4-BE49-F238E27FC236}">
                  <a16:creationId xmlns:a16="http://schemas.microsoft.com/office/drawing/2014/main" id="{CC652AEC-5F19-427B-8DDE-A02A1D5E129F}"/>
                </a:ext>
              </a:extLst>
            </p:cNvPr>
            <p:cNvSpPr/>
            <p:nvPr/>
          </p:nvSpPr>
          <p:spPr>
            <a:xfrm>
              <a:off x="10393326" y="4515590"/>
              <a:ext cx="147799" cy="150296"/>
            </a:xfrm>
            <a:custGeom>
              <a:avLst/>
              <a:gdLst/>
              <a:ahLst/>
              <a:cxnLst>
                <a:cxn ang="0">
                  <a:pos x="wd2" y="hd2"/>
                </a:cxn>
                <a:cxn ang="5400000">
                  <a:pos x="wd2" y="hd2"/>
                </a:cxn>
                <a:cxn ang="10800000">
                  <a:pos x="wd2" y="hd2"/>
                </a:cxn>
                <a:cxn ang="16200000">
                  <a:pos x="wd2" y="hd2"/>
                </a:cxn>
              </a:cxnLst>
              <a:rect l="0" t="0" r="r" b="b"/>
              <a:pathLst>
                <a:path w="21136" h="21334" extrusionOk="0">
                  <a:moveTo>
                    <a:pt x="13380" y="16320"/>
                  </a:moveTo>
                  <a:cubicBezTo>
                    <a:pt x="13541" y="15840"/>
                    <a:pt x="13863" y="15360"/>
                    <a:pt x="14186" y="14880"/>
                  </a:cubicBezTo>
                  <a:lnTo>
                    <a:pt x="15636" y="12800"/>
                  </a:lnTo>
                  <a:cubicBezTo>
                    <a:pt x="16120" y="12320"/>
                    <a:pt x="16925" y="12160"/>
                    <a:pt x="17410" y="12480"/>
                  </a:cubicBezTo>
                  <a:cubicBezTo>
                    <a:pt x="17732" y="12800"/>
                    <a:pt x="17893" y="13120"/>
                    <a:pt x="17893" y="13440"/>
                  </a:cubicBezTo>
                  <a:cubicBezTo>
                    <a:pt x="18054" y="13440"/>
                    <a:pt x="18216" y="13440"/>
                    <a:pt x="18376" y="13600"/>
                  </a:cubicBezTo>
                  <a:cubicBezTo>
                    <a:pt x="20471" y="14240"/>
                    <a:pt x="21600" y="16480"/>
                    <a:pt x="20955" y="18560"/>
                  </a:cubicBezTo>
                  <a:cubicBezTo>
                    <a:pt x="20311" y="20480"/>
                    <a:pt x="18376" y="21600"/>
                    <a:pt x="16442" y="21280"/>
                  </a:cubicBezTo>
                  <a:cubicBezTo>
                    <a:pt x="16281" y="21280"/>
                    <a:pt x="15959" y="21280"/>
                    <a:pt x="15798" y="21120"/>
                  </a:cubicBezTo>
                  <a:cubicBezTo>
                    <a:pt x="13863" y="20480"/>
                    <a:pt x="12735" y="18560"/>
                    <a:pt x="13057" y="16640"/>
                  </a:cubicBezTo>
                  <a:cubicBezTo>
                    <a:pt x="13218" y="16800"/>
                    <a:pt x="13218" y="16480"/>
                    <a:pt x="13380" y="16320"/>
                  </a:cubicBezTo>
                  <a:close/>
                  <a:moveTo>
                    <a:pt x="4997" y="8000"/>
                  </a:moveTo>
                  <a:cubicBezTo>
                    <a:pt x="4675" y="8000"/>
                    <a:pt x="4353" y="7840"/>
                    <a:pt x="4191" y="7680"/>
                  </a:cubicBezTo>
                  <a:lnTo>
                    <a:pt x="4997" y="8000"/>
                  </a:lnTo>
                  <a:cubicBezTo>
                    <a:pt x="4997" y="8000"/>
                    <a:pt x="4997" y="8000"/>
                    <a:pt x="4997" y="8000"/>
                  </a:cubicBezTo>
                  <a:close/>
                  <a:moveTo>
                    <a:pt x="2741" y="5600"/>
                  </a:moveTo>
                  <a:cubicBezTo>
                    <a:pt x="3547" y="6240"/>
                    <a:pt x="4514" y="6560"/>
                    <a:pt x="5481" y="6560"/>
                  </a:cubicBezTo>
                  <a:lnTo>
                    <a:pt x="5481" y="6880"/>
                  </a:lnTo>
                  <a:cubicBezTo>
                    <a:pt x="5481" y="6880"/>
                    <a:pt x="5481" y="6880"/>
                    <a:pt x="5481" y="6880"/>
                  </a:cubicBezTo>
                  <a:cubicBezTo>
                    <a:pt x="5481" y="6880"/>
                    <a:pt x="5481" y="6880"/>
                    <a:pt x="5481" y="6880"/>
                  </a:cubicBezTo>
                  <a:lnTo>
                    <a:pt x="5481" y="6560"/>
                  </a:lnTo>
                  <a:cubicBezTo>
                    <a:pt x="5481" y="6560"/>
                    <a:pt x="5643" y="6560"/>
                    <a:pt x="5643" y="6560"/>
                  </a:cubicBezTo>
                  <a:lnTo>
                    <a:pt x="5643" y="6560"/>
                  </a:lnTo>
                  <a:cubicBezTo>
                    <a:pt x="7255" y="6560"/>
                    <a:pt x="8383" y="5600"/>
                    <a:pt x="8867" y="4320"/>
                  </a:cubicBezTo>
                  <a:cubicBezTo>
                    <a:pt x="9350" y="4160"/>
                    <a:pt x="9672" y="3840"/>
                    <a:pt x="9672" y="3360"/>
                  </a:cubicBezTo>
                  <a:cubicBezTo>
                    <a:pt x="9672" y="3040"/>
                    <a:pt x="9511" y="2720"/>
                    <a:pt x="9189" y="2560"/>
                  </a:cubicBezTo>
                  <a:cubicBezTo>
                    <a:pt x="9189" y="2720"/>
                    <a:pt x="9028" y="3040"/>
                    <a:pt x="9028" y="3200"/>
                  </a:cubicBezTo>
                  <a:cubicBezTo>
                    <a:pt x="8867" y="3680"/>
                    <a:pt x="8383" y="4000"/>
                    <a:pt x="7899" y="4000"/>
                  </a:cubicBezTo>
                  <a:cubicBezTo>
                    <a:pt x="7899" y="4000"/>
                    <a:pt x="7738" y="4000"/>
                    <a:pt x="7738" y="4000"/>
                  </a:cubicBezTo>
                  <a:cubicBezTo>
                    <a:pt x="6932" y="3840"/>
                    <a:pt x="6287" y="3200"/>
                    <a:pt x="6126" y="2400"/>
                  </a:cubicBezTo>
                  <a:cubicBezTo>
                    <a:pt x="6126" y="2240"/>
                    <a:pt x="6126" y="2240"/>
                    <a:pt x="6126" y="2080"/>
                  </a:cubicBezTo>
                  <a:lnTo>
                    <a:pt x="3708" y="2080"/>
                  </a:lnTo>
                  <a:cubicBezTo>
                    <a:pt x="3708" y="2080"/>
                    <a:pt x="3708" y="1920"/>
                    <a:pt x="3708" y="1920"/>
                  </a:cubicBezTo>
                  <a:cubicBezTo>
                    <a:pt x="3708" y="1760"/>
                    <a:pt x="3708" y="1760"/>
                    <a:pt x="3708" y="1600"/>
                  </a:cubicBezTo>
                  <a:cubicBezTo>
                    <a:pt x="3708" y="1280"/>
                    <a:pt x="3547" y="1120"/>
                    <a:pt x="3385" y="960"/>
                  </a:cubicBezTo>
                  <a:cubicBezTo>
                    <a:pt x="3385" y="800"/>
                    <a:pt x="3224" y="800"/>
                    <a:pt x="3224" y="640"/>
                  </a:cubicBezTo>
                  <a:lnTo>
                    <a:pt x="1451" y="800"/>
                  </a:lnTo>
                  <a:cubicBezTo>
                    <a:pt x="1289" y="800"/>
                    <a:pt x="1128" y="800"/>
                    <a:pt x="806" y="800"/>
                  </a:cubicBezTo>
                  <a:cubicBezTo>
                    <a:pt x="806" y="1120"/>
                    <a:pt x="806" y="1280"/>
                    <a:pt x="806" y="1600"/>
                  </a:cubicBezTo>
                  <a:cubicBezTo>
                    <a:pt x="967" y="2240"/>
                    <a:pt x="1289" y="2720"/>
                    <a:pt x="1773" y="3040"/>
                  </a:cubicBezTo>
                  <a:lnTo>
                    <a:pt x="1129" y="3840"/>
                  </a:lnTo>
                  <a:lnTo>
                    <a:pt x="161" y="4960"/>
                  </a:lnTo>
                  <a:lnTo>
                    <a:pt x="161" y="4960"/>
                  </a:lnTo>
                  <a:lnTo>
                    <a:pt x="0" y="5760"/>
                  </a:lnTo>
                  <a:lnTo>
                    <a:pt x="4030" y="7840"/>
                  </a:lnTo>
                  <a:cubicBezTo>
                    <a:pt x="3385" y="7360"/>
                    <a:pt x="2902" y="6560"/>
                    <a:pt x="2741" y="5600"/>
                  </a:cubicBezTo>
                  <a:close/>
                  <a:moveTo>
                    <a:pt x="7899" y="0"/>
                  </a:moveTo>
                  <a:cubicBezTo>
                    <a:pt x="8222" y="160"/>
                    <a:pt x="8382" y="320"/>
                    <a:pt x="8544" y="480"/>
                  </a:cubicBezTo>
                  <a:lnTo>
                    <a:pt x="8382" y="0"/>
                  </a:lnTo>
                  <a:cubicBezTo>
                    <a:pt x="8382" y="0"/>
                    <a:pt x="8221" y="0"/>
                    <a:pt x="8221" y="0"/>
                  </a:cubicBezTo>
                  <a:lnTo>
                    <a:pt x="7899" y="0"/>
                  </a:lnTo>
                  <a:close/>
                  <a:moveTo>
                    <a:pt x="6771" y="160"/>
                  </a:moveTo>
                  <a:lnTo>
                    <a:pt x="4675" y="320"/>
                  </a:lnTo>
                  <a:lnTo>
                    <a:pt x="4675" y="640"/>
                  </a:lnTo>
                  <a:lnTo>
                    <a:pt x="4675" y="800"/>
                  </a:lnTo>
                  <a:lnTo>
                    <a:pt x="5481" y="800"/>
                  </a:lnTo>
                  <a:lnTo>
                    <a:pt x="6126" y="800"/>
                  </a:lnTo>
                  <a:cubicBezTo>
                    <a:pt x="6287" y="480"/>
                    <a:pt x="6449" y="160"/>
                    <a:pt x="6771" y="160"/>
                  </a:cubicBezTo>
                  <a:close/>
                </a:path>
              </a:pathLst>
            </a:custGeom>
            <a:solidFill>
              <a:srgbClr val="F6AE8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5" name="Shape">
              <a:extLst>
                <a:ext uri="{FF2B5EF4-FFF2-40B4-BE49-F238E27FC236}">
                  <a16:creationId xmlns:a16="http://schemas.microsoft.com/office/drawing/2014/main" id="{2DD284CC-5088-94DE-E235-9185F7AC455F}"/>
                </a:ext>
              </a:extLst>
            </p:cNvPr>
            <p:cNvSpPr/>
            <p:nvPr/>
          </p:nvSpPr>
          <p:spPr>
            <a:xfrm>
              <a:off x="10370782" y="4459232"/>
              <a:ext cx="86627" cy="59613"/>
            </a:xfrm>
            <a:custGeom>
              <a:avLst/>
              <a:gdLst/>
              <a:ahLst/>
              <a:cxnLst>
                <a:cxn ang="0">
                  <a:pos x="wd2" y="hd2"/>
                </a:cxn>
                <a:cxn ang="5400000">
                  <a:pos x="wd2" y="hd2"/>
                </a:cxn>
                <a:cxn ang="10800000">
                  <a:pos x="wd2" y="hd2"/>
                </a:cxn>
                <a:cxn ang="16200000">
                  <a:pos x="wd2" y="hd2"/>
                </a:cxn>
              </a:cxnLst>
              <a:rect l="0" t="0" r="r" b="b"/>
              <a:pathLst>
                <a:path w="21281" h="20041" extrusionOk="0">
                  <a:moveTo>
                    <a:pt x="1439" y="6020"/>
                  </a:moveTo>
                  <a:cubicBezTo>
                    <a:pt x="2823" y="2988"/>
                    <a:pt x="4762" y="1093"/>
                    <a:pt x="7254" y="336"/>
                  </a:cubicBezTo>
                  <a:cubicBezTo>
                    <a:pt x="15562" y="-1559"/>
                    <a:pt x="19438" y="4883"/>
                    <a:pt x="21100" y="11704"/>
                  </a:cubicBezTo>
                  <a:cubicBezTo>
                    <a:pt x="21377" y="13599"/>
                    <a:pt x="21377" y="15115"/>
                    <a:pt x="20823" y="16631"/>
                  </a:cubicBezTo>
                  <a:cubicBezTo>
                    <a:pt x="20268" y="17768"/>
                    <a:pt x="19438" y="18526"/>
                    <a:pt x="18331" y="18904"/>
                  </a:cubicBezTo>
                  <a:cubicBezTo>
                    <a:pt x="18331" y="18904"/>
                    <a:pt x="18054" y="18904"/>
                    <a:pt x="18054" y="18904"/>
                  </a:cubicBezTo>
                  <a:lnTo>
                    <a:pt x="17223" y="18904"/>
                  </a:lnTo>
                  <a:lnTo>
                    <a:pt x="15284" y="19283"/>
                  </a:lnTo>
                  <a:lnTo>
                    <a:pt x="11685" y="19662"/>
                  </a:lnTo>
                  <a:lnTo>
                    <a:pt x="10023" y="19662"/>
                  </a:lnTo>
                  <a:lnTo>
                    <a:pt x="9193" y="19662"/>
                  </a:lnTo>
                  <a:lnTo>
                    <a:pt x="6147" y="20041"/>
                  </a:lnTo>
                  <a:cubicBezTo>
                    <a:pt x="5870" y="20041"/>
                    <a:pt x="5592" y="20041"/>
                    <a:pt x="5039" y="20041"/>
                  </a:cubicBezTo>
                  <a:cubicBezTo>
                    <a:pt x="5039" y="20041"/>
                    <a:pt x="5039" y="20041"/>
                    <a:pt x="5039" y="20041"/>
                  </a:cubicBezTo>
                  <a:cubicBezTo>
                    <a:pt x="4762" y="20041"/>
                    <a:pt x="4209" y="20041"/>
                    <a:pt x="3932" y="19662"/>
                  </a:cubicBezTo>
                  <a:cubicBezTo>
                    <a:pt x="3378" y="19283"/>
                    <a:pt x="2825" y="18904"/>
                    <a:pt x="1993" y="18146"/>
                  </a:cubicBezTo>
                  <a:cubicBezTo>
                    <a:pt x="1993" y="18146"/>
                    <a:pt x="1716" y="17767"/>
                    <a:pt x="1716" y="17767"/>
                  </a:cubicBezTo>
                  <a:cubicBezTo>
                    <a:pt x="609" y="16251"/>
                    <a:pt x="-223" y="13978"/>
                    <a:pt x="54" y="12083"/>
                  </a:cubicBezTo>
                  <a:cubicBezTo>
                    <a:pt x="54" y="9810"/>
                    <a:pt x="609" y="7536"/>
                    <a:pt x="1439" y="6020"/>
                  </a:cubicBezTo>
                  <a:close/>
                </a:path>
              </a:pathLst>
            </a:cu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6" name="Shape">
              <a:extLst>
                <a:ext uri="{FF2B5EF4-FFF2-40B4-BE49-F238E27FC236}">
                  <a16:creationId xmlns:a16="http://schemas.microsoft.com/office/drawing/2014/main" id="{A291B916-38B9-8E34-5D64-A824E6589569}"/>
                </a:ext>
              </a:extLst>
            </p:cNvPr>
            <p:cNvSpPr/>
            <p:nvPr/>
          </p:nvSpPr>
          <p:spPr>
            <a:xfrm>
              <a:off x="10325696" y="4549406"/>
              <a:ext cx="187118" cy="142468"/>
            </a:xfrm>
            <a:custGeom>
              <a:avLst/>
              <a:gdLst/>
              <a:ahLst/>
              <a:cxnLst>
                <a:cxn ang="0">
                  <a:pos x="wd2" y="hd2"/>
                </a:cxn>
                <a:cxn ang="5400000">
                  <a:pos x="wd2" y="hd2"/>
                </a:cxn>
                <a:cxn ang="10800000">
                  <a:pos x="wd2" y="hd2"/>
                </a:cxn>
                <a:cxn ang="16200000">
                  <a:pos x="wd2" y="hd2"/>
                </a:cxn>
              </a:cxnLst>
              <a:rect l="0" t="0" r="r" b="b"/>
              <a:pathLst>
                <a:path w="21600" h="21497" extrusionOk="0">
                  <a:moveTo>
                    <a:pt x="19648" y="17245"/>
                  </a:moveTo>
                  <a:cubicBezTo>
                    <a:pt x="19779" y="17245"/>
                    <a:pt x="20038" y="17415"/>
                    <a:pt x="20169" y="17415"/>
                  </a:cubicBezTo>
                  <a:lnTo>
                    <a:pt x="21600" y="21497"/>
                  </a:lnTo>
                  <a:lnTo>
                    <a:pt x="8719" y="17585"/>
                  </a:lnTo>
                  <a:lnTo>
                    <a:pt x="17566" y="12483"/>
                  </a:lnTo>
                  <a:cubicBezTo>
                    <a:pt x="17176" y="14694"/>
                    <a:pt x="18087" y="16565"/>
                    <a:pt x="19648" y="17245"/>
                  </a:cubicBezTo>
                  <a:close/>
                  <a:moveTo>
                    <a:pt x="12752" y="15034"/>
                  </a:moveTo>
                  <a:lnTo>
                    <a:pt x="12362" y="7041"/>
                  </a:lnTo>
                  <a:cubicBezTo>
                    <a:pt x="12882" y="5850"/>
                    <a:pt x="12492" y="4489"/>
                    <a:pt x="11711" y="3809"/>
                  </a:cubicBezTo>
                  <a:lnTo>
                    <a:pt x="10800" y="3129"/>
                  </a:lnTo>
                  <a:lnTo>
                    <a:pt x="10149" y="2618"/>
                  </a:lnTo>
                  <a:cubicBezTo>
                    <a:pt x="10149" y="2618"/>
                    <a:pt x="10149" y="2618"/>
                    <a:pt x="10149" y="2618"/>
                  </a:cubicBezTo>
                  <a:lnTo>
                    <a:pt x="6897" y="407"/>
                  </a:lnTo>
                  <a:lnTo>
                    <a:pt x="6897" y="407"/>
                  </a:lnTo>
                  <a:cubicBezTo>
                    <a:pt x="6766" y="67"/>
                    <a:pt x="6506" y="-103"/>
                    <a:pt x="6116" y="67"/>
                  </a:cubicBezTo>
                  <a:cubicBezTo>
                    <a:pt x="5726" y="237"/>
                    <a:pt x="5465" y="407"/>
                    <a:pt x="5335" y="918"/>
                  </a:cubicBezTo>
                  <a:lnTo>
                    <a:pt x="4164" y="4999"/>
                  </a:lnTo>
                  <a:cubicBezTo>
                    <a:pt x="2863" y="6360"/>
                    <a:pt x="1952" y="8061"/>
                    <a:pt x="1431" y="9932"/>
                  </a:cubicBezTo>
                  <a:lnTo>
                    <a:pt x="0" y="15034"/>
                  </a:lnTo>
                  <a:lnTo>
                    <a:pt x="12752" y="15034"/>
                  </a:lnTo>
                  <a:close/>
                </a:path>
              </a:pathLst>
            </a:cu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7" name="Shape">
              <a:extLst>
                <a:ext uri="{FF2B5EF4-FFF2-40B4-BE49-F238E27FC236}">
                  <a16:creationId xmlns:a16="http://schemas.microsoft.com/office/drawing/2014/main" id="{C8B35E7E-6B6B-F02A-789A-81ED87927EF5}"/>
                </a:ext>
              </a:extLst>
            </p:cNvPr>
            <p:cNvSpPr/>
            <p:nvPr/>
          </p:nvSpPr>
          <p:spPr>
            <a:xfrm>
              <a:off x="9931187" y="4865013"/>
              <a:ext cx="184875" cy="181646"/>
            </a:xfrm>
            <a:custGeom>
              <a:avLst/>
              <a:gdLst/>
              <a:ahLst/>
              <a:cxnLst>
                <a:cxn ang="0">
                  <a:pos x="wd2" y="hd2"/>
                </a:cxn>
                <a:cxn ang="5400000">
                  <a:pos x="wd2" y="hd2"/>
                </a:cxn>
                <a:cxn ang="10800000">
                  <a:pos x="wd2" y="hd2"/>
                </a:cxn>
                <a:cxn ang="16200000">
                  <a:pos x="wd2" y="hd2"/>
                </a:cxn>
              </a:cxnLst>
              <a:rect l="0" t="0" r="r" b="b"/>
              <a:pathLst>
                <a:path w="20840" h="21487" extrusionOk="0">
                  <a:moveTo>
                    <a:pt x="20840" y="4800"/>
                  </a:moveTo>
                  <a:lnTo>
                    <a:pt x="12708" y="19333"/>
                  </a:lnTo>
                  <a:cubicBezTo>
                    <a:pt x="12073" y="20533"/>
                    <a:pt x="10802" y="21333"/>
                    <a:pt x="9405" y="21467"/>
                  </a:cubicBezTo>
                  <a:cubicBezTo>
                    <a:pt x="8007" y="21600"/>
                    <a:pt x="6736" y="21067"/>
                    <a:pt x="5847" y="20000"/>
                  </a:cubicBezTo>
                  <a:cubicBezTo>
                    <a:pt x="1273" y="14533"/>
                    <a:pt x="-760" y="7200"/>
                    <a:pt x="257" y="0"/>
                  </a:cubicBezTo>
                  <a:lnTo>
                    <a:pt x="20840" y="4800"/>
                  </a:lnTo>
                  <a:close/>
                </a:path>
              </a:pathLst>
            </a:custGeom>
            <a:solidFill>
              <a:srgbClr val="4CC1EF">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8" name="Shape">
              <a:extLst>
                <a:ext uri="{FF2B5EF4-FFF2-40B4-BE49-F238E27FC236}">
                  <a16:creationId xmlns:a16="http://schemas.microsoft.com/office/drawing/2014/main" id="{D68713C1-554D-3512-CB24-D2BEE48EC6E5}"/>
                </a:ext>
              </a:extLst>
            </p:cNvPr>
            <p:cNvSpPr/>
            <p:nvPr/>
          </p:nvSpPr>
          <p:spPr>
            <a:xfrm>
              <a:off x="11193616" y="4673395"/>
              <a:ext cx="524151" cy="268267"/>
            </a:xfrm>
            <a:custGeom>
              <a:avLst/>
              <a:gdLst/>
              <a:ahLst/>
              <a:cxnLst>
                <a:cxn ang="0">
                  <a:pos x="wd2" y="hd2"/>
                </a:cxn>
                <a:cxn ang="5400000">
                  <a:pos x="wd2" y="hd2"/>
                </a:cxn>
                <a:cxn ang="10800000">
                  <a:pos x="wd2" y="hd2"/>
                </a:cxn>
                <a:cxn ang="16200000">
                  <a:pos x="wd2" y="hd2"/>
                </a:cxn>
              </a:cxnLst>
              <a:rect l="0" t="0" r="r" b="b"/>
              <a:pathLst>
                <a:path w="21554" h="21600" extrusionOk="0">
                  <a:moveTo>
                    <a:pt x="16038" y="0"/>
                  </a:moveTo>
                  <a:lnTo>
                    <a:pt x="5516" y="0"/>
                  </a:lnTo>
                  <a:cubicBezTo>
                    <a:pt x="2457" y="0"/>
                    <a:pt x="0" y="4901"/>
                    <a:pt x="0" y="10800"/>
                  </a:cubicBezTo>
                  <a:lnTo>
                    <a:pt x="0" y="10800"/>
                  </a:lnTo>
                  <a:cubicBezTo>
                    <a:pt x="0" y="16790"/>
                    <a:pt x="2503" y="21600"/>
                    <a:pt x="5516" y="21600"/>
                  </a:cubicBezTo>
                  <a:lnTo>
                    <a:pt x="16038" y="21600"/>
                  </a:lnTo>
                  <a:cubicBezTo>
                    <a:pt x="19097" y="21600"/>
                    <a:pt x="21554" y="16699"/>
                    <a:pt x="21554" y="10800"/>
                  </a:cubicBezTo>
                  <a:lnTo>
                    <a:pt x="21554" y="10800"/>
                  </a:lnTo>
                  <a:cubicBezTo>
                    <a:pt x="21600" y="4810"/>
                    <a:pt x="19097" y="0"/>
                    <a:pt x="16038" y="0"/>
                  </a:cubicBezTo>
                  <a:close/>
                </a:path>
              </a:pathLst>
            </a:custGeom>
            <a:solidFill>
              <a:srgbClr val="063951">
                <a:lumMod val="25000"/>
                <a:lumOff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9" name="Shape">
              <a:extLst>
                <a:ext uri="{FF2B5EF4-FFF2-40B4-BE49-F238E27FC236}">
                  <a16:creationId xmlns:a16="http://schemas.microsoft.com/office/drawing/2014/main" id="{A8B0BFF4-1006-4C64-D3AF-EE2E4968E40A}"/>
                </a:ext>
              </a:extLst>
            </p:cNvPr>
            <p:cNvSpPr/>
            <p:nvPr/>
          </p:nvSpPr>
          <p:spPr>
            <a:xfrm>
              <a:off x="9446503" y="4312700"/>
              <a:ext cx="2185270" cy="999802"/>
            </a:xfrm>
            <a:custGeom>
              <a:avLst/>
              <a:gdLst/>
              <a:ahLst/>
              <a:cxnLst>
                <a:cxn ang="0">
                  <a:pos x="wd2" y="hd2"/>
                </a:cxn>
                <a:cxn ang="5400000">
                  <a:pos x="wd2" y="hd2"/>
                </a:cxn>
                <a:cxn ang="10800000">
                  <a:pos x="wd2" y="hd2"/>
                </a:cxn>
                <a:cxn ang="16200000">
                  <a:pos x="wd2" y="hd2"/>
                </a:cxn>
              </a:cxnLst>
              <a:rect l="0" t="0" r="r" b="b"/>
              <a:pathLst>
                <a:path w="21575" h="21600" extrusionOk="0">
                  <a:moveTo>
                    <a:pt x="1188" y="8718"/>
                  </a:moveTo>
                  <a:lnTo>
                    <a:pt x="31" y="1729"/>
                  </a:lnTo>
                  <a:cubicBezTo>
                    <a:pt x="-25" y="1412"/>
                    <a:pt x="-3" y="1047"/>
                    <a:pt x="86" y="755"/>
                  </a:cubicBezTo>
                  <a:cubicBezTo>
                    <a:pt x="175" y="463"/>
                    <a:pt x="331" y="317"/>
                    <a:pt x="487" y="317"/>
                  </a:cubicBezTo>
                  <a:lnTo>
                    <a:pt x="1811" y="317"/>
                  </a:lnTo>
                  <a:cubicBezTo>
                    <a:pt x="2201" y="317"/>
                    <a:pt x="2546" y="998"/>
                    <a:pt x="2724" y="1729"/>
                  </a:cubicBezTo>
                  <a:lnTo>
                    <a:pt x="3981" y="6599"/>
                  </a:lnTo>
                  <a:lnTo>
                    <a:pt x="1188" y="8718"/>
                  </a:lnTo>
                  <a:close/>
                  <a:moveTo>
                    <a:pt x="14765" y="17436"/>
                  </a:moveTo>
                  <a:lnTo>
                    <a:pt x="16935" y="20309"/>
                  </a:lnTo>
                  <a:cubicBezTo>
                    <a:pt x="16979" y="20382"/>
                    <a:pt x="17024" y="20407"/>
                    <a:pt x="17079" y="20358"/>
                  </a:cubicBezTo>
                  <a:cubicBezTo>
                    <a:pt x="17168" y="20309"/>
                    <a:pt x="17224" y="20090"/>
                    <a:pt x="17190" y="19895"/>
                  </a:cubicBezTo>
                  <a:lnTo>
                    <a:pt x="16801" y="17046"/>
                  </a:lnTo>
                  <a:cubicBezTo>
                    <a:pt x="16779" y="16851"/>
                    <a:pt x="16679" y="16730"/>
                    <a:pt x="16590" y="16803"/>
                  </a:cubicBezTo>
                  <a:cubicBezTo>
                    <a:pt x="16501" y="16851"/>
                    <a:pt x="16445" y="17071"/>
                    <a:pt x="16478" y="17265"/>
                  </a:cubicBezTo>
                  <a:lnTo>
                    <a:pt x="16745" y="19189"/>
                  </a:lnTo>
                  <a:lnTo>
                    <a:pt x="14943" y="16803"/>
                  </a:lnTo>
                  <a:cubicBezTo>
                    <a:pt x="14865" y="16705"/>
                    <a:pt x="14764" y="16754"/>
                    <a:pt x="14709" y="16924"/>
                  </a:cubicBezTo>
                  <a:cubicBezTo>
                    <a:pt x="14653" y="17095"/>
                    <a:pt x="14675" y="17338"/>
                    <a:pt x="14765" y="17436"/>
                  </a:cubicBezTo>
                  <a:close/>
                  <a:moveTo>
                    <a:pt x="21186" y="0"/>
                  </a:moveTo>
                  <a:cubicBezTo>
                    <a:pt x="21397" y="0"/>
                    <a:pt x="21575" y="390"/>
                    <a:pt x="21575" y="852"/>
                  </a:cubicBezTo>
                  <a:lnTo>
                    <a:pt x="21575" y="8304"/>
                  </a:lnTo>
                  <a:cubicBezTo>
                    <a:pt x="21575" y="8767"/>
                    <a:pt x="21397" y="9156"/>
                    <a:pt x="21186" y="9156"/>
                  </a:cubicBezTo>
                  <a:cubicBezTo>
                    <a:pt x="20974" y="9156"/>
                    <a:pt x="20796" y="8767"/>
                    <a:pt x="20796" y="8304"/>
                  </a:cubicBezTo>
                  <a:lnTo>
                    <a:pt x="20796" y="852"/>
                  </a:lnTo>
                  <a:cubicBezTo>
                    <a:pt x="20796" y="365"/>
                    <a:pt x="20974" y="0"/>
                    <a:pt x="21186" y="0"/>
                  </a:cubicBezTo>
                  <a:close/>
                  <a:moveTo>
                    <a:pt x="21186" y="12444"/>
                  </a:moveTo>
                  <a:cubicBezTo>
                    <a:pt x="21397" y="12444"/>
                    <a:pt x="21575" y="12833"/>
                    <a:pt x="21575" y="13296"/>
                  </a:cubicBezTo>
                  <a:lnTo>
                    <a:pt x="21575" y="20748"/>
                  </a:lnTo>
                  <a:cubicBezTo>
                    <a:pt x="21575" y="21210"/>
                    <a:pt x="21397" y="21600"/>
                    <a:pt x="21186" y="21600"/>
                  </a:cubicBezTo>
                  <a:cubicBezTo>
                    <a:pt x="20974" y="21600"/>
                    <a:pt x="20796" y="21210"/>
                    <a:pt x="20796" y="20748"/>
                  </a:cubicBezTo>
                  <a:lnTo>
                    <a:pt x="20796" y="13296"/>
                  </a:lnTo>
                  <a:cubicBezTo>
                    <a:pt x="20796" y="12833"/>
                    <a:pt x="20974" y="12444"/>
                    <a:pt x="21186" y="12444"/>
                  </a:cubicBezTo>
                  <a:close/>
                </a:path>
              </a:pathLst>
            </a:custGeom>
            <a:solidFill>
              <a:srgbClr val="4CC1EF">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0" name="Shape">
              <a:extLst>
                <a:ext uri="{FF2B5EF4-FFF2-40B4-BE49-F238E27FC236}">
                  <a16:creationId xmlns:a16="http://schemas.microsoft.com/office/drawing/2014/main" id="{53094611-C7D3-EC85-D34C-4AD98C308925}"/>
                </a:ext>
              </a:extLst>
            </p:cNvPr>
            <p:cNvSpPr/>
            <p:nvPr/>
          </p:nvSpPr>
          <p:spPr>
            <a:xfrm>
              <a:off x="9570492" y="4549406"/>
              <a:ext cx="1951133" cy="510608"/>
            </a:xfrm>
            <a:custGeom>
              <a:avLst/>
              <a:gdLst/>
              <a:ahLst/>
              <a:cxnLst>
                <a:cxn ang="0">
                  <a:pos x="wd2" y="hd2"/>
                </a:cxn>
                <a:cxn ang="5400000">
                  <a:pos x="wd2" y="hd2"/>
                </a:cxn>
                <a:cxn ang="10800000">
                  <a:pos x="wd2" y="hd2"/>
                </a:cxn>
                <a:cxn ang="16200000">
                  <a:pos x="wd2" y="hd2"/>
                </a:cxn>
              </a:cxnLst>
              <a:rect l="0" t="0" r="r" b="b"/>
              <a:pathLst>
                <a:path w="21600" h="21600" extrusionOk="0">
                  <a:moveTo>
                    <a:pt x="11904" y="0"/>
                  </a:moveTo>
                  <a:lnTo>
                    <a:pt x="11305" y="0"/>
                  </a:lnTo>
                  <a:lnTo>
                    <a:pt x="11305" y="1144"/>
                  </a:lnTo>
                  <a:cubicBezTo>
                    <a:pt x="11305" y="4101"/>
                    <a:pt x="10594" y="3958"/>
                    <a:pt x="9820" y="3958"/>
                  </a:cubicBezTo>
                  <a:lnTo>
                    <a:pt x="9022" y="3958"/>
                  </a:lnTo>
                  <a:cubicBezTo>
                    <a:pt x="7961" y="3958"/>
                    <a:pt x="7150" y="3767"/>
                    <a:pt x="6888" y="48"/>
                  </a:cubicBezTo>
                  <a:lnTo>
                    <a:pt x="1759" y="48"/>
                  </a:lnTo>
                  <a:cubicBezTo>
                    <a:pt x="786" y="48"/>
                    <a:pt x="0" y="3099"/>
                    <a:pt x="0" y="6771"/>
                  </a:cubicBezTo>
                  <a:lnTo>
                    <a:pt x="0" y="6771"/>
                  </a:lnTo>
                  <a:cubicBezTo>
                    <a:pt x="0" y="10490"/>
                    <a:pt x="799" y="13494"/>
                    <a:pt x="1759" y="13494"/>
                  </a:cubicBezTo>
                  <a:cubicBezTo>
                    <a:pt x="7811" y="13494"/>
                    <a:pt x="6264" y="21600"/>
                    <a:pt x="11904" y="21600"/>
                  </a:cubicBezTo>
                  <a:lnTo>
                    <a:pt x="18780" y="21600"/>
                  </a:lnTo>
                  <a:cubicBezTo>
                    <a:pt x="20327" y="21600"/>
                    <a:pt x="21600" y="16736"/>
                    <a:pt x="21600" y="10824"/>
                  </a:cubicBezTo>
                  <a:lnTo>
                    <a:pt x="21600" y="10824"/>
                  </a:lnTo>
                  <a:cubicBezTo>
                    <a:pt x="21600" y="4911"/>
                    <a:pt x="20327" y="48"/>
                    <a:pt x="18780" y="48"/>
                  </a:cubicBezTo>
                  <a:lnTo>
                    <a:pt x="11904" y="48"/>
                  </a:lnTo>
                  <a:close/>
                </a:path>
              </a:pathLst>
            </a:cu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1" name="Shape">
              <a:extLst>
                <a:ext uri="{FF2B5EF4-FFF2-40B4-BE49-F238E27FC236}">
                  <a16:creationId xmlns:a16="http://schemas.microsoft.com/office/drawing/2014/main" id="{5C92F8B0-2A56-1923-F401-9E7E64E8E08C}"/>
                </a:ext>
              </a:extLst>
            </p:cNvPr>
            <p:cNvSpPr/>
            <p:nvPr/>
          </p:nvSpPr>
          <p:spPr>
            <a:xfrm>
              <a:off x="10686391" y="4459233"/>
              <a:ext cx="565837" cy="60754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600"/>
                  </a:lnTo>
                  <a:lnTo>
                    <a:pt x="0" y="21600"/>
                  </a:lnTo>
                  <a:lnTo>
                    <a:pt x="1463" y="21600"/>
                  </a:lnTo>
                  <a:lnTo>
                    <a:pt x="10499" y="11581"/>
                  </a:lnTo>
                  <a:lnTo>
                    <a:pt x="19578" y="21600"/>
                  </a:lnTo>
                  <a:lnTo>
                    <a:pt x="20137" y="21600"/>
                  </a:lnTo>
                  <a:lnTo>
                    <a:pt x="21041" y="21600"/>
                  </a:lnTo>
                  <a:lnTo>
                    <a:pt x="21600" y="21600"/>
                  </a:lnTo>
                  <a:lnTo>
                    <a:pt x="21600" y="0"/>
                  </a:lnTo>
                  <a:lnTo>
                    <a:pt x="21041" y="0"/>
                  </a:lnTo>
                  <a:lnTo>
                    <a:pt x="20137" y="0"/>
                  </a:lnTo>
                  <a:lnTo>
                    <a:pt x="19578" y="0"/>
                  </a:lnTo>
                  <a:lnTo>
                    <a:pt x="10499" y="10019"/>
                  </a:lnTo>
                  <a:lnTo>
                    <a:pt x="1463" y="0"/>
                  </a:lnTo>
                  <a:lnTo>
                    <a:pt x="1463" y="0"/>
                  </a:lnTo>
                  <a:lnTo>
                    <a:pt x="1463" y="0"/>
                  </a:lnTo>
                  <a:lnTo>
                    <a:pt x="0" y="0"/>
                  </a:lnTo>
                  <a:lnTo>
                    <a:pt x="0" y="0"/>
                  </a:lnTo>
                  <a:lnTo>
                    <a:pt x="0" y="0"/>
                  </a:lnTo>
                  <a:lnTo>
                    <a:pt x="0" y="21600"/>
                  </a:lnTo>
                  <a:close/>
                  <a:moveTo>
                    <a:pt x="11230" y="10820"/>
                  </a:moveTo>
                  <a:lnTo>
                    <a:pt x="20137" y="1002"/>
                  </a:lnTo>
                  <a:lnTo>
                    <a:pt x="20137" y="20638"/>
                  </a:lnTo>
                  <a:lnTo>
                    <a:pt x="11230" y="10820"/>
                  </a:lnTo>
                  <a:close/>
                  <a:moveTo>
                    <a:pt x="1463" y="19997"/>
                  </a:moveTo>
                  <a:lnTo>
                    <a:pt x="1463" y="1603"/>
                  </a:lnTo>
                  <a:lnTo>
                    <a:pt x="9810" y="10820"/>
                  </a:lnTo>
                  <a:lnTo>
                    <a:pt x="1463" y="19997"/>
                  </a:lnTo>
                  <a:close/>
                </a:path>
              </a:pathLst>
            </a:custGeom>
            <a:solidFill>
              <a:srgbClr val="4CC1EF">
                <a:lumMod val="40000"/>
                <a:lumOff val="6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2" name="Shape">
              <a:extLst>
                <a:ext uri="{FF2B5EF4-FFF2-40B4-BE49-F238E27FC236}">
                  <a16:creationId xmlns:a16="http://schemas.microsoft.com/office/drawing/2014/main" id="{1CA8EA89-EFE7-95ED-BC65-EFF229C51273}"/>
                </a:ext>
              </a:extLst>
            </p:cNvPr>
            <p:cNvSpPr/>
            <p:nvPr/>
          </p:nvSpPr>
          <p:spPr>
            <a:xfrm>
              <a:off x="9919915" y="4955187"/>
              <a:ext cx="1361619" cy="396765"/>
            </a:xfrm>
            <a:custGeom>
              <a:avLst/>
              <a:gdLst/>
              <a:ahLst/>
              <a:cxnLst>
                <a:cxn ang="0">
                  <a:pos x="wd2" y="hd2"/>
                </a:cxn>
                <a:cxn ang="5400000">
                  <a:pos x="wd2" y="hd2"/>
                </a:cxn>
                <a:cxn ang="10800000">
                  <a:pos x="wd2" y="hd2"/>
                </a:cxn>
                <a:cxn ang="16200000">
                  <a:pos x="wd2" y="hd2"/>
                </a:cxn>
              </a:cxnLst>
              <a:rect l="0" t="0" r="r" b="b"/>
              <a:pathLst>
                <a:path w="21600" h="21600" extrusionOk="0">
                  <a:moveTo>
                    <a:pt x="20062" y="21600"/>
                  </a:moveTo>
                  <a:cubicBezTo>
                    <a:pt x="19222" y="21600"/>
                    <a:pt x="18524" y="19207"/>
                    <a:pt x="18524" y="16323"/>
                  </a:cubicBezTo>
                  <a:cubicBezTo>
                    <a:pt x="18524" y="13439"/>
                    <a:pt x="19222" y="11045"/>
                    <a:pt x="20062" y="11045"/>
                  </a:cubicBezTo>
                  <a:cubicBezTo>
                    <a:pt x="20903" y="11045"/>
                    <a:pt x="21600" y="13439"/>
                    <a:pt x="21600" y="16323"/>
                  </a:cubicBezTo>
                  <a:cubicBezTo>
                    <a:pt x="21600" y="19268"/>
                    <a:pt x="20903" y="21600"/>
                    <a:pt x="20062" y="21600"/>
                  </a:cubicBezTo>
                  <a:close/>
                  <a:moveTo>
                    <a:pt x="2432" y="4173"/>
                  </a:moveTo>
                  <a:cubicBezTo>
                    <a:pt x="2432" y="1902"/>
                    <a:pt x="1895" y="0"/>
                    <a:pt x="1216" y="0"/>
                  </a:cubicBezTo>
                  <a:cubicBezTo>
                    <a:pt x="536" y="0"/>
                    <a:pt x="0" y="1841"/>
                    <a:pt x="0" y="4173"/>
                  </a:cubicBezTo>
                  <a:cubicBezTo>
                    <a:pt x="0" y="6443"/>
                    <a:pt x="536" y="8346"/>
                    <a:pt x="1216" y="8346"/>
                  </a:cubicBezTo>
                  <a:cubicBezTo>
                    <a:pt x="1895" y="8346"/>
                    <a:pt x="2432" y="6443"/>
                    <a:pt x="2432" y="4173"/>
                  </a:cubicBezTo>
                  <a:close/>
                </a:path>
              </a:pathLst>
            </a:custGeom>
            <a:solidFill>
              <a:sysClr val="windowText" lastClr="000000">
                <a:lumMod val="95000"/>
                <a:lumOff val="5000"/>
              </a:sys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3" name="Shape">
              <a:extLst>
                <a:ext uri="{FF2B5EF4-FFF2-40B4-BE49-F238E27FC236}">
                  <a16:creationId xmlns:a16="http://schemas.microsoft.com/office/drawing/2014/main" id="{79CD84A2-A27F-2D82-CF3E-3711EA43F9AD}"/>
                </a:ext>
              </a:extLst>
            </p:cNvPr>
            <p:cNvSpPr/>
            <p:nvPr/>
          </p:nvSpPr>
          <p:spPr>
            <a:xfrm>
              <a:off x="11129476" y="5203164"/>
              <a:ext cx="103703" cy="103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31" y="0"/>
                    <a:pt x="0" y="4696"/>
                    <a:pt x="0" y="10800"/>
                  </a:cubicBezTo>
                  <a:cubicBezTo>
                    <a:pt x="0" y="16904"/>
                    <a:pt x="4696" y="21600"/>
                    <a:pt x="10800" y="21600"/>
                  </a:cubicBezTo>
                  <a:cubicBezTo>
                    <a:pt x="16669" y="21600"/>
                    <a:pt x="21600" y="16904"/>
                    <a:pt x="21600" y="10800"/>
                  </a:cubicBezTo>
                  <a:cubicBezTo>
                    <a:pt x="21600" y="4696"/>
                    <a:pt x="16669" y="0"/>
                    <a:pt x="10800" y="0"/>
                  </a:cubicBezTo>
                  <a:close/>
                </a:path>
              </a:pathLst>
            </a:cu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4" name="Shape">
              <a:extLst>
                <a:ext uri="{FF2B5EF4-FFF2-40B4-BE49-F238E27FC236}">
                  <a16:creationId xmlns:a16="http://schemas.microsoft.com/office/drawing/2014/main" id="{3565010B-4CB6-26CA-4C56-6E33CDCC494C}"/>
                </a:ext>
              </a:extLst>
            </p:cNvPr>
            <p:cNvSpPr/>
            <p:nvPr/>
          </p:nvSpPr>
          <p:spPr>
            <a:xfrm>
              <a:off x="9957220" y="4989002"/>
              <a:ext cx="81159" cy="811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00" y="0"/>
                    <a:pt x="0" y="4800"/>
                    <a:pt x="0" y="10800"/>
                  </a:cubicBezTo>
                  <a:cubicBezTo>
                    <a:pt x="0" y="16800"/>
                    <a:pt x="4800" y="21600"/>
                    <a:pt x="10800" y="21600"/>
                  </a:cubicBezTo>
                  <a:cubicBezTo>
                    <a:pt x="16800" y="21600"/>
                    <a:pt x="21600" y="16800"/>
                    <a:pt x="21600" y="10800"/>
                  </a:cubicBezTo>
                  <a:cubicBezTo>
                    <a:pt x="21600" y="4800"/>
                    <a:pt x="16800" y="0"/>
                    <a:pt x="10800" y="0"/>
                  </a:cubicBezTo>
                  <a:close/>
                </a:path>
              </a:pathLst>
            </a:cu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5" name="Shape">
              <a:extLst>
                <a:ext uri="{FF2B5EF4-FFF2-40B4-BE49-F238E27FC236}">
                  <a16:creationId xmlns:a16="http://schemas.microsoft.com/office/drawing/2014/main" id="{F70C3BCA-A01D-9731-DF18-01944305550D}"/>
                </a:ext>
              </a:extLst>
            </p:cNvPr>
            <p:cNvSpPr/>
            <p:nvPr/>
          </p:nvSpPr>
          <p:spPr>
            <a:xfrm>
              <a:off x="10596217" y="4391603"/>
              <a:ext cx="761969" cy="67630"/>
            </a:xfrm>
            <a:custGeom>
              <a:avLst/>
              <a:gdLst/>
              <a:ahLst/>
              <a:cxnLst>
                <a:cxn ang="0">
                  <a:pos x="wd2" y="hd2"/>
                </a:cxn>
                <a:cxn ang="5400000">
                  <a:pos x="wd2" y="hd2"/>
                </a:cxn>
                <a:cxn ang="10800000">
                  <a:pos x="wd2" y="hd2"/>
                </a:cxn>
                <a:cxn ang="16200000">
                  <a:pos x="wd2" y="hd2"/>
                </a:cxn>
              </a:cxnLst>
              <a:rect l="0" t="0" r="r" b="b"/>
              <a:pathLst>
                <a:path w="21600" h="21600" extrusionOk="0">
                  <a:moveTo>
                    <a:pt x="20641" y="0"/>
                  </a:moveTo>
                  <a:lnTo>
                    <a:pt x="959" y="0"/>
                  </a:lnTo>
                  <a:cubicBezTo>
                    <a:pt x="447" y="0"/>
                    <a:pt x="0" y="4680"/>
                    <a:pt x="0" y="10800"/>
                  </a:cubicBezTo>
                  <a:lnTo>
                    <a:pt x="0" y="10800"/>
                  </a:lnTo>
                  <a:cubicBezTo>
                    <a:pt x="0" y="16560"/>
                    <a:pt x="415" y="21600"/>
                    <a:pt x="959" y="21600"/>
                  </a:cubicBezTo>
                  <a:lnTo>
                    <a:pt x="20641" y="21600"/>
                  </a:lnTo>
                  <a:cubicBezTo>
                    <a:pt x="21153" y="21600"/>
                    <a:pt x="21600" y="16920"/>
                    <a:pt x="21600" y="10800"/>
                  </a:cubicBezTo>
                  <a:lnTo>
                    <a:pt x="21600" y="10800"/>
                  </a:lnTo>
                  <a:cubicBezTo>
                    <a:pt x="21600" y="4680"/>
                    <a:pt x="21153" y="0"/>
                    <a:pt x="20641" y="0"/>
                  </a:cubicBezTo>
                  <a:close/>
                </a:path>
              </a:pathLst>
            </a:custGeom>
            <a:solidFill>
              <a:srgbClr val="4CC1EF">
                <a:lumMod val="60000"/>
                <a:lumOff val="4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6" name="Shape">
              <a:extLst>
                <a:ext uri="{FF2B5EF4-FFF2-40B4-BE49-F238E27FC236}">
                  <a16:creationId xmlns:a16="http://schemas.microsoft.com/office/drawing/2014/main" id="{F9D5257F-9BBD-DA66-111B-984A69E07939}"/>
                </a:ext>
              </a:extLst>
            </p:cNvPr>
            <p:cNvSpPr/>
            <p:nvPr/>
          </p:nvSpPr>
          <p:spPr>
            <a:xfrm>
              <a:off x="10596217" y="5060122"/>
              <a:ext cx="761969" cy="67630"/>
            </a:xfrm>
            <a:custGeom>
              <a:avLst/>
              <a:gdLst/>
              <a:ahLst/>
              <a:cxnLst>
                <a:cxn ang="0">
                  <a:pos x="wd2" y="hd2"/>
                </a:cxn>
                <a:cxn ang="5400000">
                  <a:pos x="wd2" y="hd2"/>
                </a:cxn>
                <a:cxn ang="10800000">
                  <a:pos x="wd2" y="hd2"/>
                </a:cxn>
                <a:cxn ang="16200000">
                  <a:pos x="wd2" y="hd2"/>
                </a:cxn>
              </a:cxnLst>
              <a:rect l="0" t="0" r="r" b="b"/>
              <a:pathLst>
                <a:path w="21600" h="21600" extrusionOk="0">
                  <a:moveTo>
                    <a:pt x="20641" y="0"/>
                  </a:moveTo>
                  <a:lnTo>
                    <a:pt x="959" y="0"/>
                  </a:lnTo>
                  <a:cubicBezTo>
                    <a:pt x="447" y="0"/>
                    <a:pt x="0" y="4680"/>
                    <a:pt x="0" y="10800"/>
                  </a:cubicBezTo>
                  <a:lnTo>
                    <a:pt x="0" y="10800"/>
                  </a:lnTo>
                  <a:cubicBezTo>
                    <a:pt x="0" y="16560"/>
                    <a:pt x="415" y="21600"/>
                    <a:pt x="959" y="21600"/>
                  </a:cubicBezTo>
                  <a:lnTo>
                    <a:pt x="20641" y="21600"/>
                  </a:lnTo>
                  <a:cubicBezTo>
                    <a:pt x="21153" y="21600"/>
                    <a:pt x="21600" y="16920"/>
                    <a:pt x="21600" y="10800"/>
                  </a:cubicBezTo>
                  <a:lnTo>
                    <a:pt x="21600" y="10800"/>
                  </a:lnTo>
                  <a:cubicBezTo>
                    <a:pt x="21600" y="4680"/>
                    <a:pt x="21153" y="0"/>
                    <a:pt x="20641" y="0"/>
                  </a:cubicBezTo>
                  <a:close/>
                </a:path>
              </a:pathLst>
            </a:custGeom>
            <a:solidFill>
              <a:srgbClr val="4CC1EF">
                <a:lumMod val="60000"/>
                <a:lumOff val="4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7" name="Shape">
            <a:extLst>
              <a:ext uri="{FF2B5EF4-FFF2-40B4-BE49-F238E27FC236}">
                <a16:creationId xmlns:a16="http://schemas.microsoft.com/office/drawing/2014/main" id="{5D5CD600-CD30-4CD0-EA4F-7132C030B55A}"/>
              </a:ext>
            </a:extLst>
          </p:cNvPr>
          <p:cNvSpPr/>
          <p:nvPr/>
        </p:nvSpPr>
        <p:spPr>
          <a:xfrm>
            <a:off x="7733087" y="4222527"/>
            <a:ext cx="36168" cy="967111"/>
          </a:xfrm>
          <a:custGeom>
            <a:avLst/>
            <a:gdLst/>
            <a:ahLst/>
            <a:cxnLst>
              <a:cxn ang="0">
                <a:pos x="wd2" y="hd2"/>
              </a:cxn>
              <a:cxn ang="5400000">
                <a:pos x="wd2" y="hd2"/>
              </a:cxn>
              <a:cxn ang="10800000">
                <a:pos x="wd2" y="hd2"/>
              </a:cxn>
              <a:cxn ang="16200000">
                <a:pos x="wd2" y="hd2"/>
              </a:cxn>
            </a:cxnLst>
            <a:rect l="0" t="0" r="r" b="b"/>
            <a:pathLst>
              <a:path w="21000" h="21600" extrusionOk="0">
                <a:moveTo>
                  <a:pt x="10472" y="21600"/>
                </a:moveTo>
                <a:lnTo>
                  <a:pt x="10472" y="21600"/>
                </a:lnTo>
                <a:cubicBezTo>
                  <a:pt x="4583" y="21600"/>
                  <a:pt x="0" y="21424"/>
                  <a:pt x="0" y="21197"/>
                </a:cubicBezTo>
                <a:lnTo>
                  <a:pt x="0" y="403"/>
                </a:lnTo>
                <a:cubicBezTo>
                  <a:pt x="0" y="176"/>
                  <a:pt x="4583" y="0"/>
                  <a:pt x="10472" y="0"/>
                </a:cubicBezTo>
                <a:lnTo>
                  <a:pt x="10472" y="0"/>
                </a:lnTo>
                <a:cubicBezTo>
                  <a:pt x="16362" y="0"/>
                  <a:pt x="20945" y="176"/>
                  <a:pt x="20945" y="403"/>
                </a:cubicBezTo>
                <a:lnTo>
                  <a:pt x="20945" y="21197"/>
                </a:lnTo>
                <a:cubicBezTo>
                  <a:pt x="21600" y="21424"/>
                  <a:pt x="16362" y="21600"/>
                  <a:pt x="10472" y="21600"/>
                </a:cubicBezTo>
                <a:close/>
              </a:path>
            </a:pathLst>
          </a:custGeom>
          <a:solidFill>
            <a:sysClr val="windowText" lastClr="000000">
              <a:lumMod val="95000"/>
              <a:lumOff val="5000"/>
            </a:sys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8" name="Shape">
            <a:extLst>
              <a:ext uri="{FF2B5EF4-FFF2-40B4-BE49-F238E27FC236}">
                <a16:creationId xmlns:a16="http://schemas.microsoft.com/office/drawing/2014/main" id="{DB236DFF-2659-B470-E6A2-4BFD14C581FD}"/>
              </a:ext>
            </a:extLst>
          </p:cNvPr>
          <p:cNvSpPr/>
          <p:nvPr/>
        </p:nvSpPr>
        <p:spPr>
          <a:xfrm>
            <a:off x="1642632" y="4246197"/>
            <a:ext cx="6084364" cy="9197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1022" y="10800"/>
                </a:lnTo>
                <a:close/>
              </a:path>
            </a:pathLst>
          </a:cu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TextBox 70">
            <a:extLst>
              <a:ext uri="{FF2B5EF4-FFF2-40B4-BE49-F238E27FC236}">
                <a16:creationId xmlns:a16="http://schemas.microsoft.com/office/drawing/2014/main" id="{C019F2DE-8244-B7A2-3E97-F95DCECD689A}"/>
              </a:ext>
            </a:extLst>
          </p:cNvPr>
          <p:cNvSpPr txBox="1"/>
          <p:nvPr/>
        </p:nvSpPr>
        <p:spPr>
          <a:xfrm>
            <a:off x="3424756" y="4439421"/>
            <a:ext cx="5085486"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b="1" noProof="1">
                <a:solidFill>
                  <a:prstClr val="black">
                    <a:lumMod val="95000"/>
                    <a:lumOff val="5000"/>
                  </a:prstClr>
                </a:solidFill>
                <a:latin typeface="Calibri" panose="020F0502020204030204"/>
              </a:rPr>
              <a:t>Phương pháp đo ảnh số</a:t>
            </a:r>
            <a:endParaRPr lang="en-US" sz="2400" b="1" noProof="1">
              <a:solidFill>
                <a:prstClr val="black">
                  <a:lumMod val="95000"/>
                  <a:lumOff val="5000"/>
                </a:prstClr>
              </a:solidFill>
              <a:latin typeface="Calibri" panose="020F0502020204030204"/>
            </a:endParaRPr>
          </a:p>
        </p:txBody>
      </p:sp>
      <p:sp>
        <p:nvSpPr>
          <p:cNvPr id="142" name="TextBox 62">
            <a:extLst>
              <a:ext uri="{FF2B5EF4-FFF2-40B4-BE49-F238E27FC236}">
                <a16:creationId xmlns:a16="http://schemas.microsoft.com/office/drawing/2014/main" id="{CB2E4F9E-51E4-9BDB-1EDA-D11CED31E884}"/>
              </a:ext>
            </a:extLst>
          </p:cNvPr>
          <p:cNvSpPr txBox="1"/>
          <p:nvPr/>
        </p:nvSpPr>
        <p:spPr>
          <a:xfrm>
            <a:off x="7253251" y="4328786"/>
            <a:ext cx="444352" cy="707886"/>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000" b="1">
                <a:solidFill>
                  <a:prstClr val="white"/>
                </a:solidFill>
                <a:effectLst>
                  <a:outerShdw blurRad="38100" dist="38100" dir="2700000" algn="tl">
                    <a:srgbClr val="000000">
                      <a:alpha val="43137"/>
                    </a:srgbClr>
                  </a:outerShdw>
                </a:effectLst>
                <a:latin typeface="Calibri" panose="020F0502020204030204"/>
              </a:rPr>
              <a:t>3</a:t>
            </a:r>
            <a:endParaRPr lang="en-US" sz="4000" b="1" dirty="0">
              <a:solidFill>
                <a:prstClr val="white"/>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330838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16</a:t>
            </a:fld>
            <a:endParaRPr lang="en-US"/>
          </a:p>
        </p:txBody>
      </p:sp>
      <p:sp>
        <p:nvSpPr>
          <p:cNvPr id="5" name="TextBox 4">
            <a:extLst>
              <a:ext uri="{FF2B5EF4-FFF2-40B4-BE49-F238E27FC236}">
                <a16:creationId xmlns:a16="http://schemas.microsoft.com/office/drawing/2014/main" id="{8FA1A14B-97DE-8D9E-3A09-BD149E90B6F2}"/>
              </a:ext>
            </a:extLst>
          </p:cNvPr>
          <p:cNvSpPr txBox="1"/>
          <p:nvPr/>
        </p:nvSpPr>
        <p:spPr>
          <a:xfrm>
            <a:off x="671940" y="389700"/>
            <a:ext cx="8556066" cy="523220"/>
          </a:xfrm>
          <a:prstGeom prst="rect">
            <a:avLst/>
          </a:prstGeom>
          <a:noFill/>
        </p:spPr>
        <p:txBody>
          <a:bodyPr wrap="square">
            <a:spAutoFit/>
          </a:bodyPr>
          <a:lstStyle/>
          <a:p>
            <a:r>
              <a:rPr lang="en-US" sz="2800" b="1">
                <a:latin typeface="Times New Roman" panose="02020603050405020304" pitchFamily="18" charset="0"/>
                <a:cs typeface="Times New Roman" panose="02020603050405020304" pitchFamily="18" charset="0"/>
              </a:rPr>
              <a:t>1.2. </a:t>
            </a:r>
            <a:r>
              <a:rPr lang="vi-VN" sz="2800" b="1">
                <a:latin typeface="Times New Roman" panose="02020603050405020304" pitchFamily="18" charset="0"/>
                <a:cs typeface="Times New Roman" panose="02020603050405020304" pitchFamily="18" charset="0"/>
              </a:rPr>
              <a:t>Nguyên lý cơ bản của phương pháp </a:t>
            </a:r>
            <a:r>
              <a:rPr lang="en-US" sz="2800" b="1">
                <a:latin typeface="Times New Roman" panose="02020603050405020304" pitchFamily="18" charset="0"/>
                <a:cs typeface="Times New Roman" panose="02020603050405020304" pitchFamily="18" charset="0"/>
              </a:rPr>
              <a:t>đo</a:t>
            </a:r>
            <a:r>
              <a:rPr lang="vi-VN" sz="2800" b="1">
                <a:latin typeface="Times New Roman" panose="02020603050405020304" pitchFamily="18" charset="0"/>
                <a:cs typeface="Times New Roman" panose="02020603050405020304" pitchFamily="18" charset="0"/>
              </a:rPr>
              <a:t> ảnh</a:t>
            </a:r>
            <a:endParaRPr lang="en-US" sz="2800" b="1">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DCD2F6CE-BE7D-B822-51D1-7FF565996B50}"/>
              </a:ext>
            </a:extLst>
          </p:cNvPr>
          <p:cNvGrpSpPr/>
          <p:nvPr/>
        </p:nvGrpSpPr>
        <p:grpSpPr>
          <a:xfrm>
            <a:off x="8830566" y="1261406"/>
            <a:ext cx="2538189" cy="2167594"/>
            <a:chOff x="8815671" y="2345203"/>
            <a:chExt cx="2538189" cy="2167594"/>
          </a:xfrm>
        </p:grpSpPr>
        <p:sp>
          <p:nvSpPr>
            <p:cNvPr id="9" name="Freeform: Shape 8">
              <a:extLst>
                <a:ext uri="{FF2B5EF4-FFF2-40B4-BE49-F238E27FC236}">
                  <a16:creationId xmlns:a16="http://schemas.microsoft.com/office/drawing/2014/main" id="{C90DB8B2-92F5-772F-1BB8-13F6AD5FE149}"/>
                </a:ext>
              </a:extLst>
            </p:cNvPr>
            <p:cNvSpPr/>
            <p:nvPr/>
          </p:nvSpPr>
          <p:spPr>
            <a:xfrm>
              <a:off x="8815671" y="2345203"/>
              <a:ext cx="1028160" cy="2167594"/>
            </a:xfrm>
            <a:custGeom>
              <a:avLst/>
              <a:gdLst>
                <a:gd name="connsiteX0" fmla="*/ 8480 w 1028160"/>
                <a:gd name="connsiteY0" fmla="*/ 1205925 h 2167594"/>
                <a:gd name="connsiteX1" fmla="*/ 126606 w 1028160"/>
                <a:gd name="connsiteY1" fmla="*/ 1205925 h 2167594"/>
                <a:gd name="connsiteX2" fmla="*/ 271938 w 1028160"/>
                <a:gd name="connsiteY2" fmla="*/ 1351234 h 2167594"/>
                <a:gd name="connsiteX3" fmla="*/ 271938 w 1028160"/>
                <a:gd name="connsiteY3" fmla="*/ 2022285 h 2167594"/>
                <a:gd name="connsiteX4" fmla="*/ 400193 w 1028160"/>
                <a:gd name="connsiteY4" fmla="*/ 2150534 h 2167594"/>
                <a:gd name="connsiteX5" fmla="*/ 1019680 w 1028160"/>
                <a:gd name="connsiteY5" fmla="*/ 2150534 h 2167594"/>
                <a:gd name="connsiteX6" fmla="*/ 1028160 w 1028160"/>
                <a:gd name="connsiteY6" fmla="*/ 2159064 h 2167594"/>
                <a:gd name="connsiteX7" fmla="*/ 1019680 w 1028160"/>
                <a:gd name="connsiteY7" fmla="*/ 2167594 h 2167594"/>
                <a:gd name="connsiteX8" fmla="*/ 400193 w 1028160"/>
                <a:gd name="connsiteY8" fmla="*/ 2167594 h 2167594"/>
                <a:gd name="connsiteX9" fmla="*/ 254979 w 1028160"/>
                <a:gd name="connsiteY9" fmla="*/ 2022285 h 2167594"/>
                <a:gd name="connsiteX10" fmla="*/ 254979 w 1028160"/>
                <a:gd name="connsiteY10" fmla="*/ 1351234 h 2167594"/>
                <a:gd name="connsiteX11" fmla="*/ 126606 w 1028160"/>
                <a:gd name="connsiteY11" fmla="*/ 1222985 h 2167594"/>
                <a:gd name="connsiteX12" fmla="*/ 8480 w 1028160"/>
                <a:gd name="connsiteY12" fmla="*/ 1222985 h 2167594"/>
                <a:gd name="connsiteX13" fmla="*/ 0 w 1028160"/>
                <a:gd name="connsiteY13" fmla="*/ 1214455 h 2167594"/>
                <a:gd name="connsiteX14" fmla="*/ 8480 w 1028160"/>
                <a:gd name="connsiteY14" fmla="*/ 1205925 h 2167594"/>
                <a:gd name="connsiteX15" fmla="*/ 400193 w 1028160"/>
                <a:gd name="connsiteY15" fmla="*/ 0 h 2167594"/>
                <a:gd name="connsiteX16" fmla="*/ 1019680 w 1028160"/>
                <a:gd name="connsiteY16" fmla="*/ 0 h 2167594"/>
                <a:gd name="connsiteX17" fmla="*/ 1028160 w 1028160"/>
                <a:gd name="connsiteY17" fmla="*/ 9032 h 2167594"/>
                <a:gd name="connsiteX18" fmla="*/ 1019680 w 1028160"/>
                <a:gd name="connsiteY18" fmla="*/ 17562 h 2167594"/>
                <a:gd name="connsiteX19" fmla="*/ 400193 w 1028160"/>
                <a:gd name="connsiteY19" fmla="*/ 17562 h 2167594"/>
                <a:gd name="connsiteX20" fmla="*/ 271938 w 1028160"/>
                <a:gd name="connsiteY20" fmla="*/ 145811 h 2167594"/>
                <a:gd name="connsiteX21" fmla="*/ 271938 w 1028160"/>
                <a:gd name="connsiteY21" fmla="*/ 816360 h 2167594"/>
                <a:gd name="connsiteX22" fmla="*/ 126606 w 1028160"/>
                <a:gd name="connsiteY22" fmla="*/ 961669 h 2167594"/>
                <a:gd name="connsiteX23" fmla="*/ 8480 w 1028160"/>
                <a:gd name="connsiteY23" fmla="*/ 961669 h 2167594"/>
                <a:gd name="connsiteX24" fmla="*/ 0 w 1028160"/>
                <a:gd name="connsiteY24" fmla="*/ 953139 h 2167594"/>
                <a:gd name="connsiteX25" fmla="*/ 8480 w 1028160"/>
                <a:gd name="connsiteY25" fmla="*/ 944610 h 2167594"/>
                <a:gd name="connsiteX26" fmla="*/ 126606 w 1028160"/>
                <a:gd name="connsiteY26" fmla="*/ 944610 h 2167594"/>
                <a:gd name="connsiteX27" fmla="*/ 254979 w 1028160"/>
                <a:gd name="connsiteY27" fmla="*/ 816360 h 2167594"/>
                <a:gd name="connsiteX28" fmla="*/ 254979 w 1028160"/>
                <a:gd name="connsiteY28" fmla="*/ 145309 h 2167594"/>
                <a:gd name="connsiteX29" fmla="*/ 400193 w 1028160"/>
                <a:gd name="connsiteY29" fmla="*/ 0 h 216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8160" h="2167594">
                  <a:moveTo>
                    <a:pt x="8480" y="1205925"/>
                  </a:moveTo>
                  <a:lnTo>
                    <a:pt x="126606" y="1205925"/>
                  </a:lnTo>
                  <a:cubicBezTo>
                    <a:pt x="206456" y="1205925"/>
                    <a:pt x="271938" y="1270853"/>
                    <a:pt x="271938" y="1351234"/>
                  </a:cubicBezTo>
                  <a:lnTo>
                    <a:pt x="271938" y="2022285"/>
                  </a:lnTo>
                  <a:cubicBezTo>
                    <a:pt x="271938" y="2093133"/>
                    <a:pt x="329411" y="2150534"/>
                    <a:pt x="400193" y="2150534"/>
                  </a:cubicBezTo>
                  <a:lnTo>
                    <a:pt x="1019680" y="2150534"/>
                  </a:lnTo>
                  <a:cubicBezTo>
                    <a:pt x="1024509" y="2150534"/>
                    <a:pt x="1028160" y="2154247"/>
                    <a:pt x="1028160" y="2159064"/>
                  </a:cubicBezTo>
                  <a:cubicBezTo>
                    <a:pt x="1028160" y="2163881"/>
                    <a:pt x="1024509" y="2167594"/>
                    <a:pt x="1019680" y="2167594"/>
                  </a:cubicBezTo>
                  <a:lnTo>
                    <a:pt x="400193" y="2167594"/>
                  </a:lnTo>
                  <a:cubicBezTo>
                    <a:pt x="320343" y="2167594"/>
                    <a:pt x="254979" y="2102667"/>
                    <a:pt x="254979" y="2022285"/>
                  </a:cubicBezTo>
                  <a:lnTo>
                    <a:pt x="254979" y="1351234"/>
                  </a:lnTo>
                  <a:cubicBezTo>
                    <a:pt x="254979" y="1280486"/>
                    <a:pt x="197388" y="1222985"/>
                    <a:pt x="126606" y="1222985"/>
                  </a:cubicBezTo>
                  <a:lnTo>
                    <a:pt x="8480" y="1222985"/>
                  </a:lnTo>
                  <a:cubicBezTo>
                    <a:pt x="3769" y="1222985"/>
                    <a:pt x="0" y="1219272"/>
                    <a:pt x="0" y="1214455"/>
                  </a:cubicBezTo>
                  <a:cubicBezTo>
                    <a:pt x="0" y="1209638"/>
                    <a:pt x="3769" y="1205925"/>
                    <a:pt x="8480" y="1205925"/>
                  </a:cubicBezTo>
                  <a:close/>
                  <a:moveTo>
                    <a:pt x="400193" y="0"/>
                  </a:moveTo>
                  <a:lnTo>
                    <a:pt x="1019680" y="0"/>
                  </a:lnTo>
                  <a:cubicBezTo>
                    <a:pt x="1024509" y="0"/>
                    <a:pt x="1028160" y="4215"/>
                    <a:pt x="1028160" y="9032"/>
                  </a:cubicBezTo>
                  <a:cubicBezTo>
                    <a:pt x="1028160" y="13849"/>
                    <a:pt x="1024509" y="17562"/>
                    <a:pt x="1019680" y="17562"/>
                  </a:cubicBezTo>
                  <a:lnTo>
                    <a:pt x="400193" y="17562"/>
                  </a:lnTo>
                  <a:cubicBezTo>
                    <a:pt x="329411" y="17562"/>
                    <a:pt x="271938" y="75063"/>
                    <a:pt x="271938" y="145811"/>
                  </a:cubicBezTo>
                  <a:lnTo>
                    <a:pt x="271938" y="816360"/>
                  </a:lnTo>
                  <a:cubicBezTo>
                    <a:pt x="271938" y="896240"/>
                    <a:pt x="207045" y="961669"/>
                    <a:pt x="126606" y="961669"/>
                  </a:cubicBezTo>
                  <a:lnTo>
                    <a:pt x="8480" y="961669"/>
                  </a:lnTo>
                  <a:cubicBezTo>
                    <a:pt x="3769" y="961669"/>
                    <a:pt x="0" y="957956"/>
                    <a:pt x="0" y="953139"/>
                  </a:cubicBezTo>
                  <a:cubicBezTo>
                    <a:pt x="0" y="948323"/>
                    <a:pt x="3769" y="944610"/>
                    <a:pt x="8480" y="944610"/>
                  </a:cubicBezTo>
                  <a:lnTo>
                    <a:pt x="126606" y="944610"/>
                  </a:lnTo>
                  <a:cubicBezTo>
                    <a:pt x="197388" y="944610"/>
                    <a:pt x="254979" y="887108"/>
                    <a:pt x="254979" y="816360"/>
                  </a:cubicBezTo>
                  <a:lnTo>
                    <a:pt x="254979" y="145309"/>
                  </a:lnTo>
                  <a:cubicBezTo>
                    <a:pt x="254979" y="65429"/>
                    <a:pt x="319872" y="0"/>
                    <a:pt x="400193" y="0"/>
                  </a:cubicBezTo>
                  <a:close/>
                </a:path>
              </a:pathLst>
            </a:custGeom>
            <a:solidFill>
              <a:srgbClr val="F7931F">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9366FF55-D360-2B5F-602D-0A59586B977D}"/>
                </a:ext>
              </a:extLst>
            </p:cNvPr>
            <p:cNvSpPr/>
            <p:nvPr/>
          </p:nvSpPr>
          <p:spPr>
            <a:xfrm>
              <a:off x="9900245" y="2354235"/>
              <a:ext cx="1453615" cy="2150032"/>
            </a:xfrm>
            <a:custGeom>
              <a:avLst/>
              <a:gdLst>
                <a:gd name="connsiteX0" fmla="*/ 120835 w 1453615"/>
                <a:gd name="connsiteY0" fmla="*/ 0 h 2150032"/>
                <a:gd name="connsiteX1" fmla="*/ 764819 w 1453615"/>
                <a:gd name="connsiteY1" fmla="*/ 0 h 2150032"/>
                <a:gd name="connsiteX2" fmla="*/ 869166 w 1453615"/>
                <a:gd name="connsiteY2" fmla="*/ 59107 h 2150032"/>
                <a:gd name="connsiteX3" fmla="*/ 1436479 w 1453615"/>
                <a:gd name="connsiteY3" fmla="*/ 1013250 h 2150032"/>
                <a:gd name="connsiteX4" fmla="*/ 1436479 w 1453615"/>
                <a:gd name="connsiteY4" fmla="*/ 1136782 h 2150032"/>
                <a:gd name="connsiteX5" fmla="*/ 869166 w 1453615"/>
                <a:gd name="connsiteY5" fmla="*/ 2090925 h 2150032"/>
                <a:gd name="connsiteX6" fmla="*/ 764819 w 1453615"/>
                <a:gd name="connsiteY6" fmla="*/ 2150032 h 2150032"/>
                <a:gd name="connsiteX7" fmla="*/ 120835 w 1453615"/>
                <a:gd name="connsiteY7" fmla="*/ 2150032 h 2150032"/>
                <a:gd name="connsiteX8" fmla="*/ 0 w 1453615"/>
                <a:gd name="connsiteY8" fmla="*/ 2029209 h 2150032"/>
                <a:gd name="connsiteX9" fmla="*/ 0 w 1453615"/>
                <a:gd name="connsiteY9" fmla="*/ 120823 h 2150032"/>
                <a:gd name="connsiteX10" fmla="*/ 120835 w 1453615"/>
                <a:gd name="connsiteY10" fmla="*/ 0 h 21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3615" h="2150032">
                  <a:moveTo>
                    <a:pt x="120835" y="0"/>
                  </a:moveTo>
                  <a:lnTo>
                    <a:pt x="764819" y="0"/>
                  </a:lnTo>
                  <a:cubicBezTo>
                    <a:pt x="807335" y="0"/>
                    <a:pt x="847260" y="22378"/>
                    <a:pt x="869166" y="59107"/>
                  </a:cubicBezTo>
                  <a:lnTo>
                    <a:pt x="1436479" y="1013250"/>
                  </a:lnTo>
                  <a:cubicBezTo>
                    <a:pt x="1459327" y="1051082"/>
                    <a:pt x="1459327" y="1098448"/>
                    <a:pt x="1436479" y="1136782"/>
                  </a:cubicBezTo>
                  <a:lnTo>
                    <a:pt x="869166" y="2090925"/>
                  </a:lnTo>
                  <a:cubicBezTo>
                    <a:pt x="847260" y="2127654"/>
                    <a:pt x="807924" y="2150032"/>
                    <a:pt x="764819" y="2150032"/>
                  </a:cubicBezTo>
                  <a:lnTo>
                    <a:pt x="120835" y="2150032"/>
                  </a:lnTo>
                  <a:cubicBezTo>
                    <a:pt x="53822" y="2150032"/>
                    <a:pt x="0" y="2095742"/>
                    <a:pt x="0" y="2029209"/>
                  </a:cubicBezTo>
                  <a:lnTo>
                    <a:pt x="0" y="120823"/>
                  </a:lnTo>
                  <a:cubicBezTo>
                    <a:pt x="0" y="53788"/>
                    <a:pt x="54293" y="0"/>
                    <a:pt x="120835" y="0"/>
                  </a:cubicBezTo>
                  <a:close/>
                </a:path>
              </a:pathLst>
            </a:custGeom>
            <a:solidFill>
              <a:srgbClr val="F7931F"/>
            </a:solidFill>
            <a:ln>
              <a:noFill/>
            </a:ln>
          </p:spPr>
          <p:txBody>
            <a:bodyPr spcFirstLastPara="1" wrap="square" lIns="38100" tIns="38100" rIns="38100" bIns="381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Calibri"/>
              </a:endParaRPr>
            </a:p>
          </p:txBody>
        </p:sp>
        <p:sp>
          <p:nvSpPr>
            <p:cNvPr id="11" name="Google Shape;65;p1">
              <a:extLst>
                <a:ext uri="{FF2B5EF4-FFF2-40B4-BE49-F238E27FC236}">
                  <a16:creationId xmlns:a16="http://schemas.microsoft.com/office/drawing/2014/main" id="{8B54E85A-8222-5C91-DC95-176670A5B8F1}"/>
                </a:ext>
              </a:extLst>
            </p:cNvPr>
            <p:cNvSpPr/>
            <p:nvPr/>
          </p:nvSpPr>
          <p:spPr>
            <a:xfrm>
              <a:off x="9209488" y="2493949"/>
              <a:ext cx="1382088" cy="1870102"/>
            </a:xfrm>
            <a:custGeom>
              <a:avLst/>
              <a:gdLst/>
              <a:ahLst/>
              <a:cxnLst/>
              <a:rect l="l" t="t" r="r" b="b"/>
              <a:pathLst>
                <a:path w="21600" h="21600" extrusionOk="0">
                  <a:moveTo>
                    <a:pt x="20818" y="21600"/>
                  </a:moveTo>
                  <a:lnTo>
                    <a:pt x="782" y="21600"/>
                  </a:lnTo>
                  <a:cubicBezTo>
                    <a:pt x="349" y="21600"/>
                    <a:pt x="0" y="21342"/>
                    <a:pt x="0" y="21022"/>
                  </a:cubicBezTo>
                  <a:lnTo>
                    <a:pt x="0" y="578"/>
                  </a:lnTo>
                  <a:cubicBezTo>
                    <a:pt x="0" y="258"/>
                    <a:pt x="349" y="0"/>
                    <a:pt x="782" y="0"/>
                  </a:cubicBezTo>
                  <a:lnTo>
                    <a:pt x="20818" y="0"/>
                  </a:lnTo>
                  <a:cubicBezTo>
                    <a:pt x="21251" y="0"/>
                    <a:pt x="21600" y="258"/>
                    <a:pt x="21600" y="578"/>
                  </a:cubicBezTo>
                  <a:lnTo>
                    <a:pt x="21600" y="21016"/>
                  </a:lnTo>
                  <a:cubicBezTo>
                    <a:pt x="21600" y="21336"/>
                    <a:pt x="21251" y="21600"/>
                    <a:pt x="20818" y="21600"/>
                  </a:cubicBezTo>
                  <a:close/>
                </a:path>
              </a:pathLst>
            </a:custGeom>
            <a:solidFill>
              <a:sysClr val="window" lastClr="FFFFFF"/>
            </a:solidFill>
            <a:ln>
              <a:noFill/>
            </a:ln>
            <a:effectLst>
              <a:outerShdw blurRad="50800" dist="38100" dir="2700000" algn="tl" rotWithShape="0">
                <a:prstClr val="black">
                  <a:alpha val="40000"/>
                </a:prstClr>
              </a:outerShdw>
            </a:effectLst>
          </p:spPr>
          <p:txBody>
            <a:bodyPr spcFirstLastPara="1" wrap="square" lIns="38100" tIns="38100" rIns="38100" bIns="381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a:ea typeface="Calibri"/>
                <a:cs typeface="Calibri"/>
                <a:sym typeface="Calibri"/>
              </a:endParaRPr>
            </a:p>
          </p:txBody>
        </p:sp>
      </p:grpSp>
      <p:sp>
        <p:nvSpPr>
          <p:cNvPr id="13" name="Freeform: Shape 12">
            <a:extLst>
              <a:ext uri="{FF2B5EF4-FFF2-40B4-BE49-F238E27FC236}">
                <a16:creationId xmlns:a16="http://schemas.microsoft.com/office/drawing/2014/main" id="{5A1E1397-5F5B-8999-55DA-C872E459B482}"/>
              </a:ext>
            </a:extLst>
          </p:cNvPr>
          <p:cNvSpPr/>
          <p:nvPr/>
        </p:nvSpPr>
        <p:spPr>
          <a:xfrm>
            <a:off x="6174957" y="1261406"/>
            <a:ext cx="1028138" cy="2167594"/>
          </a:xfrm>
          <a:custGeom>
            <a:avLst/>
            <a:gdLst>
              <a:gd name="connsiteX0" fmla="*/ 8478 w 1028138"/>
              <a:gd name="connsiteY0" fmla="*/ 1205925 h 2167594"/>
              <a:gd name="connsiteX1" fmla="*/ 126692 w 1028138"/>
              <a:gd name="connsiteY1" fmla="*/ 1205925 h 2167594"/>
              <a:gd name="connsiteX2" fmla="*/ 271988 w 1028138"/>
              <a:gd name="connsiteY2" fmla="*/ 1351234 h 2167594"/>
              <a:gd name="connsiteX3" fmla="*/ 271988 w 1028138"/>
              <a:gd name="connsiteY3" fmla="*/ 2022285 h 2167594"/>
              <a:gd name="connsiteX4" fmla="*/ 400211 w 1028138"/>
              <a:gd name="connsiteY4" fmla="*/ 2150534 h 2167594"/>
              <a:gd name="connsiteX5" fmla="*/ 1019661 w 1028138"/>
              <a:gd name="connsiteY5" fmla="*/ 2150534 h 2167594"/>
              <a:gd name="connsiteX6" fmla="*/ 1028138 w 1028138"/>
              <a:gd name="connsiteY6" fmla="*/ 2159064 h 2167594"/>
              <a:gd name="connsiteX7" fmla="*/ 1019661 w 1028138"/>
              <a:gd name="connsiteY7" fmla="*/ 2167594 h 2167594"/>
              <a:gd name="connsiteX8" fmla="*/ 400211 w 1028138"/>
              <a:gd name="connsiteY8" fmla="*/ 2167594 h 2167594"/>
              <a:gd name="connsiteX9" fmla="*/ 254915 w 1028138"/>
              <a:gd name="connsiteY9" fmla="*/ 2022285 h 2167594"/>
              <a:gd name="connsiteX10" fmla="*/ 254915 w 1028138"/>
              <a:gd name="connsiteY10" fmla="*/ 1351234 h 2167594"/>
              <a:gd name="connsiteX11" fmla="*/ 126692 w 1028138"/>
              <a:gd name="connsiteY11" fmla="*/ 1222985 h 2167594"/>
              <a:gd name="connsiteX12" fmla="*/ 8478 w 1028138"/>
              <a:gd name="connsiteY12" fmla="*/ 1222985 h 2167594"/>
              <a:gd name="connsiteX13" fmla="*/ 0 w 1028138"/>
              <a:gd name="connsiteY13" fmla="*/ 1214455 h 2167594"/>
              <a:gd name="connsiteX14" fmla="*/ 8478 w 1028138"/>
              <a:gd name="connsiteY14" fmla="*/ 1205925 h 2167594"/>
              <a:gd name="connsiteX15" fmla="*/ 400211 w 1028138"/>
              <a:gd name="connsiteY15" fmla="*/ 0 h 2167594"/>
              <a:gd name="connsiteX16" fmla="*/ 1019661 w 1028138"/>
              <a:gd name="connsiteY16" fmla="*/ 0 h 2167594"/>
              <a:gd name="connsiteX17" fmla="*/ 1028138 w 1028138"/>
              <a:gd name="connsiteY17" fmla="*/ 9032 h 2167594"/>
              <a:gd name="connsiteX18" fmla="*/ 1019661 w 1028138"/>
              <a:gd name="connsiteY18" fmla="*/ 17562 h 2167594"/>
              <a:gd name="connsiteX19" fmla="*/ 400211 w 1028138"/>
              <a:gd name="connsiteY19" fmla="*/ 17562 h 2167594"/>
              <a:gd name="connsiteX20" fmla="*/ 271988 w 1028138"/>
              <a:gd name="connsiteY20" fmla="*/ 145811 h 2167594"/>
              <a:gd name="connsiteX21" fmla="*/ 271988 w 1028138"/>
              <a:gd name="connsiteY21" fmla="*/ 816360 h 2167594"/>
              <a:gd name="connsiteX22" fmla="*/ 126692 w 1028138"/>
              <a:gd name="connsiteY22" fmla="*/ 961669 h 2167594"/>
              <a:gd name="connsiteX23" fmla="*/ 8478 w 1028138"/>
              <a:gd name="connsiteY23" fmla="*/ 961669 h 2167594"/>
              <a:gd name="connsiteX24" fmla="*/ 0 w 1028138"/>
              <a:gd name="connsiteY24" fmla="*/ 953139 h 2167594"/>
              <a:gd name="connsiteX25" fmla="*/ 8478 w 1028138"/>
              <a:gd name="connsiteY25" fmla="*/ 944610 h 2167594"/>
              <a:gd name="connsiteX26" fmla="*/ 126692 w 1028138"/>
              <a:gd name="connsiteY26" fmla="*/ 944610 h 2167594"/>
              <a:gd name="connsiteX27" fmla="*/ 254915 w 1028138"/>
              <a:gd name="connsiteY27" fmla="*/ 816360 h 2167594"/>
              <a:gd name="connsiteX28" fmla="*/ 254915 w 1028138"/>
              <a:gd name="connsiteY28" fmla="*/ 145309 h 2167594"/>
              <a:gd name="connsiteX29" fmla="*/ 400211 w 1028138"/>
              <a:gd name="connsiteY29" fmla="*/ 0 h 216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8138" h="2167594">
                <a:moveTo>
                  <a:pt x="8478" y="1205925"/>
                </a:moveTo>
                <a:lnTo>
                  <a:pt x="126692" y="1205925"/>
                </a:lnTo>
                <a:cubicBezTo>
                  <a:pt x="206523" y="1205925"/>
                  <a:pt x="271988" y="1270853"/>
                  <a:pt x="271988" y="1351234"/>
                </a:cubicBezTo>
                <a:lnTo>
                  <a:pt x="271988" y="2022285"/>
                </a:lnTo>
                <a:cubicBezTo>
                  <a:pt x="271988" y="2093133"/>
                  <a:pt x="329447" y="2150534"/>
                  <a:pt x="400211" y="2150534"/>
                </a:cubicBezTo>
                <a:lnTo>
                  <a:pt x="1019661" y="2150534"/>
                </a:lnTo>
                <a:cubicBezTo>
                  <a:pt x="1024488" y="2150534"/>
                  <a:pt x="1028138" y="2154247"/>
                  <a:pt x="1028138" y="2159064"/>
                </a:cubicBezTo>
                <a:cubicBezTo>
                  <a:pt x="1028138" y="2163881"/>
                  <a:pt x="1024488" y="2167594"/>
                  <a:pt x="1019661" y="2167594"/>
                </a:cubicBezTo>
                <a:lnTo>
                  <a:pt x="400211" y="2167594"/>
                </a:lnTo>
                <a:cubicBezTo>
                  <a:pt x="320381" y="2167594"/>
                  <a:pt x="254915" y="2102667"/>
                  <a:pt x="254915" y="2022285"/>
                </a:cubicBezTo>
                <a:lnTo>
                  <a:pt x="254915" y="1351234"/>
                </a:lnTo>
                <a:cubicBezTo>
                  <a:pt x="254915" y="1280486"/>
                  <a:pt x="197456" y="1222985"/>
                  <a:pt x="126692" y="1222985"/>
                </a:cubicBezTo>
                <a:lnTo>
                  <a:pt x="8478" y="1222985"/>
                </a:lnTo>
                <a:cubicBezTo>
                  <a:pt x="3768" y="1222985"/>
                  <a:pt x="0" y="1219272"/>
                  <a:pt x="0" y="1214455"/>
                </a:cubicBezTo>
                <a:cubicBezTo>
                  <a:pt x="0" y="1209638"/>
                  <a:pt x="3768" y="1205925"/>
                  <a:pt x="8478" y="1205925"/>
                </a:cubicBezTo>
                <a:close/>
                <a:moveTo>
                  <a:pt x="400211" y="0"/>
                </a:moveTo>
                <a:lnTo>
                  <a:pt x="1019661" y="0"/>
                </a:lnTo>
                <a:cubicBezTo>
                  <a:pt x="1024488" y="0"/>
                  <a:pt x="1028138" y="4215"/>
                  <a:pt x="1028138" y="9032"/>
                </a:cubicBezTo>
                <a:cubicBezTo>
                  <a:pt x="1028138" y="13849"/>
                  <a:pt x="1024488" y="17562"/>
                  <a:pt x="1019661" y="17562"/>
                </a:cubicBezTo>
                <a:lnTo>
                  <a:pt x="400211" y="17562"/>
                </a:lnTo>
                <a:cubicBezTo>
                  <a:pt x="329447" y="17562"/>
                  <a:pt x="271988" y="75063"/>
                  <a:pt x="271988" y="145811"/>
                </a:cubicBezTo>
                <a:lnTo>
                  <a:pt x="271988" y="816360"/>
                </a:lnTo>
                <a:cubicBezTo>
                  <a:pt x="271988" y="896240"/>
                  <a:pt x="206994" y="961669"/>
                  <a:pt x="126692" y="961669"/>
                </a:cubicBezTo>
                <a:lnTo>
                  <a:pt x="8478" y="961669"/>
                </a:lnTo>
                <a:cubicBezTo>
                  <a:pt x="3768" y="961669"/>
                  <a:pt x="0" y="957956"/>
                  <a:pt x="0" y="953139"/>
                </a:cubicBezTo>
                <a:cubicBezTo>
                  <a:pt x="0" y="948323"/>
                  <a:pt x="3768" y="944610"/>
                  <a:pt x="8478" y="944610"/>
                </a:cubicBezTo>
                <a:lnTo>
                  <a:pt x="126692" y="944610"/>
                </a:lnTo>
                <a:cubicBezTo>
                  <a:pt x="197456" y="944610"/>
                  <a:pt x="254915" y="887108"/>
                  <a:pt x="254915" y="816360"/>
                </a:cubicBezTo>
                <a:lnTo>
                  <a:pt x="254915" y="145309"/>
                </a:lnTo>
                <a:cubicBezTo>
                  <a:pt x="254915" y="65429"/>
                  <a:pt x="319792" y="0"/>
                  <a:pt x="400211" y="0"/>
                </a:cubicBezTo>
                <a:close/>
              </a:path>
            </a:pathLst>
          </a:custGeom>
          <a:solidFill>
            <a:srgbClr val="4CC1EF">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5E341BE-9F7E-276D-9759-A1DFB53E4F61}"/>
              </a:ext>
            </a:extLst>
          </p:cNvPr>
          <p:cNvSpPr/>
          <p:nvPr/>
        </p:nvSpPr>
        <p:spPr>
          <a:xfrm>
            <a:off x="7259494" y="1270438"/>
            <a:ext cx="1453134" cy="2150032"/>
          </a:xfrm>
          <a:custGeom>
            <a:avLst/>
            <a:gdLst>
              <a:gd name="connsiteX0" fmla="*/ 120805 w 1453134"/>
              <a:gd name="connsiteY0" fmla="*/ 0 h 2150032"/>
              <a:gd name="connsiteX1" fmla="*/ 764746 w 1453134"/>
              <a:gd name="connsiteY1" fmla="*/ 0 h 2150032"/>
              <a:gd name="connsiteX2" fmla="*/ 869067 w 1453134"/>
              <a:gd name="connsiteY2" fmla="*/ 59107 h 2150032"/>
              <a:gd name="connsiteX3" fmla="*/ 1436356 w 1453134"/>
              <a:gd name="connsiteY3" fmla="*/ 1013250 h 2150032"/>
              <a:gd name="connsiteX4" fmla="*/ 1436356 w 1453134"/>
              <a:gd name="connsiteY4" fmla="*/ 1136782 h 2150032"/>
              <a:gd name="connsiteX5" fmla="*/ 869067 w 1453134"/>
              <a:gd name="connsiteY5" fmla="*/ 2090925 h 2150032"/>
              <a:gd name="connsiteX6" fmla="*/ 764746 w 1453134"/>
              <a:gd name="connsiteY6" fmla="*/ 2150032 h 2150032"/>
              <a:gd name="connsiteX7" fmla="*/ 120805 w 1453134"/>
              <a:gd name="connsiteY7" fmla="*/ 2150032 h 2150032"/>
              <a:gd name="connsiteX8" fmla="*/ 0 w 1453134"/>
              <a:gd name="connsiteY8" fmla="*/ 2029209 h 2150032"/>
              <a:gd name="connsiteX9" fmla="*/ 0 w 1453134"/>
              <a:gd name="connsiteY9" fmla="*/ 120823 h 2150032"/>
              <a:gd name="connsiteX10" fmla="*/ 120805 w 1453134"/>
              <a:gd name="connsiteY10" fmla="*/ 0 h 21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3134" h="2150032">
                <a:moveTo>
                  <a:pt x="120805" y="0"/>
                </a:moveTo>
                <a:lnTo>
                  <a:pt x="764746" y="0"/>
                </a:lnTo>
                <a:cubicBezTo>
                  <a:pt x="807369" y="0"/>
                  <a:pt x="847284" y="22378"/>
                  <a:pt x="869067" y="59107"/>
                </a:cubicBezTo>
                <a:lnTo>
                  <a:pt x="1436356" y="1013250"/>
                </a:lnTo>
                <a:cubicBezTo>
                  <a:pt x="1458727" y="1051082"/>
                  <a:pt x="1458727" y="1098448"/>
                  <a:pt x="1436356" y="1136782"/>
                </a:cubicBezTo>
                <a:lnTo>
                  <a:pt x="869067" y="2090925"/>
                </a:lnTo>
                <a:cubicBezTo>
                  <a:pt x="847284" y="2127654"/>
                  <a:pt x="807840" y="2150032"/>
                  <a:pt x="764746" y="2150032"/>
                </a:cubicBezTo>
                <a:lnTo>
                  <a:pt x="120805" y="2150032"/>
                </a:lnTo>
                <a:cubicBezTo>
                  <a:pt x="53809" y="2150032"/>
                  <a:pt x="0" y="2095742"/>
                  <a:pt x="0" y="2029209"/>
                </a:cubicBezTo>
                <a:lnTo>
                  <a:pt x="0" y="120823"/>
                </a:lnTo>
                <a:cubicBezTo>
                  <a:pt x="0" y="53788"/>
                  <a:pt x="54280" y="0"/>
                  <a:pt x="120805" y="0"/>
                </a:cubicBezTo>
                <a:close/>
              </a:path>
            </a:pathLst>
          </a:custGeom>
          <a:solidFill>
            <a:srgbClr val="4CC1EF"/>
          </a:solidFill>
          <a:ln>
            <a:noFill/>
          </a:ln>
        </p:spPr>
        <p:txBody>
          <a:bodyPr spcFirstLastPara="1" wrap="square" lIns="38100" tIns="38100" rIns="38100" bIns="381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Calibri"/>
            </a:endParaRPr>
          </a:p>
        </p:txBody>
      </p:sp>
      <p:sp>
        <p:nvSpPr>
          <p:cNvPr id="15" name="Google Shape;63;p1">
            <a:extLst>
              <a:ext uri="{FF2B5EF4-FFF2-40B4-BE49-F238E27FC236}">
                <a16:creationId xmlns:a16="http://schemas.microsoft.com/office/drawing/2014/main" id="{F6B7C5AF-B931-0EF8-BDE9-0C3E4F84CDEF}"/>
              </a:ext>
            </a:extLst>
          </p:cNvPr>
          <p:cNvSpPr/>
          <p:nvPr/>
        </p:nvSpPr>
        <p:spPr>
          <a:xfrm>
            <a:off x="6568775" y="1410152"/>
            <a:ext cx="1382088" cy="1870102"/>
          </a:xfrm>
          <a:custGeom>
            <a:avLst/>
            <a:gdLst/>
            <a:ahLst/>
            <a:cxnLst/>
            <a:rect l="l" t="t" r="r" b="b"/>
            <a:pathLst>
              <a:path w="21600" h="21600" extrusionOk="0">
                <a:moveTo>
                  <a:pt x="20818" y="21600"/>
                </a:moveTo>
                <a:lnTo>
                  <a:pt x="782" y="21600"/>
                </a:lnTo>
                <a:cubicBezTo>
                  <a:pt x="349" y="21600"/>
                  <a:pt x="0" y="21342"/>
                  <a:pt x="0" y="21022"/>
                </a:cubicBezTo>
                <a:lnTo>
                  <a:pt x="0" y="578"/>
                </a:lnTo>
                <a:cubicBezTo>
                  <a:pt x="0" y="258"/>
                  <a:pt x="349" y="0"/>
                  <a:pt x="782" y="0"/>
                </a:cubicBezTo>
                <a:lnTo>
                  <a:pt x="20818" y="0"/>
                </a:lnTo>
                <a:cubicBezTo>
                  <a:pt x="21251" y="0"/>
                  <a:pt x="21600" y="258"/>
                  <a:pt x="21600" y="578"/>
                </a:cubicBezTo>
                <a:lnTo>
                  <a:pt x="21600" y="21016"/>
                </a:lnTo>
                <a:cubicBezTo>
                  <a:pt x="21600" y="21336"/>
                  <a:pt x="21251" y="21600"/>
                  <a:pt x="20818" y="21600"/>
                </a:cubicBezTo>
                <a:close/>
              </a:path>
            </a:pathLst>
          </a:custGeom>
          <a:solidFill>
            <a:sysClr val="window" lastClr="FFFFFF"/>
          </a:solidFill>
          <a:ln>
            <a:noFill/>
          </a:ln>
          <a:effectLst>
            <a:outerShdw blurRad="50800" dist="38100" dir="2700000" algn="tl" rotWithShape="0">
              <a:prstClr val="black">
                <a:alpha val="40000"/>
              </a:prstClr>
            </a:outerShdw>
          </a:effectLst>
        </p:spPr>
        <p:txBody>
          <a:bodyPr spcFirstLastPara="1" wrap="square" lIns="38100" tIns="38100" rIns="38100" bIns="381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a:solidFill>
                  <a:prstClr val="black"/>
                </a:solidFill>
                <a:latin typeface="Times New Roman" panose="02020603050405020304" pitchFamily="18" charset="0"/>
                <a:ea typeface="Calibri"/>
                <a:cs typeface="Times New Roman" panose="02020603050405020304" pitchFamily="18" charset="0"/>
                <a:sym typeface="Calibri"/>
              </a:rPr>
              <a:t>Đo </a:t>
            </a:r>
            <a:r>
              <a:rPr kumimoji="0" lang="en-US" sz="2000" b="0" i="0" u="none" strike="noStrike" kern="0" cap="none" spc="0" normalizeH="0" baseline="0" noProof="0">
                <a:ln>
                  <a:noFill/>
                </a:ln>
                <a:solidFill>
                  <a:prstClr val="black"/>
                </a:solidFill>
                <a:effectLst/>
                <a:uLnTx/>
                <a:uFillTx/>
                <a:latin typeface="Times New Roman" panose="02020603050405020304" pitchFamily="18" charset="0"/>
                <a:ea typeface="Calibri"/>
                <a:cs typeface="Times New Roman" panose="02020603050405020304" pitchFamily="18" charset="0"/>
                <a:sym typeface="Calibri"/>
              </a:rPr>
              <a:t>vẽ trên các mô hình</a:t>
            </a:r>
            <a:endParaRPr kumimoji="0" sz="2000" b="0" i="0" u="none" strike="noStrike" kern="0" cap="none" spc="0" normalizeH="0" baseline="0" noProof="0">
              <a:ln>
                <a:noFill/>
              </a:ln>
              <a:solidFill>
                <a:prstClr val="black"/>
              </a:solidFill>
              <a:effectLst/>
              <a:uLnTx/>
              <a:uFillTx/>
              <a:latin typeface="Times New Roman" panose="02020603050405020304" pitchFamily="18" charset="0"/>
              <a:ea typeface="Calibri"/>
              <a:cs typeface="Times New Roman" panose="02020603050405020304" pitchFamily="18" charset="0"/>
              <a:sym typeface="Calibri"/>
            </a:endParaRPr>
          </a:p>
        </p:txBody>
      </p:sp>
      <p:sp>
        <p:nvSpPr>
          <p:cNvPr id="17" name="Freeform: Shape 16">
            <a:extLst>
              <a:ext uri="{FF2B5EF4-FFF2-40B4-BE49-F238E27FC236}">
                <a16:creationId xmlns:a16="http://schemas.microsoft.com/office/drawing/2014/main" id="{58DA0FD7-09A3-2F06-BC6E-0FCAA1533F0A}"/>
              </a:ext>
            </a:extLst>
          </p:cNvPr>
          <p:cNvSpPr/>
          <p:nvPr/>
        </p:nvSpPr>
        <p:spPr>
          <a:xfrm>
            <a:off x="3514026" y="1261406"/>
            <a:ext cx="1028214" cy="2167594"/>
          </a:xfrm>
          <a:custGeom>
            <a:avLst/>
            <a:gdLst>
              <a:gd name="connsiteX0" fmla="*/ 8480 w 1028214"/>
              <a:gd name="connsiteY0" fmla="*/ 1205925 h 2167594"/>
              <a:gd name="connsiteX1" fmla="*/ 126606 w 1028214"/>
              <a:gd name="connsiteY1" fmla="*/ 1205925 h 2167594"/>
              <a:gd name="connsiteX2" fmla="*/ 271938 w 1028214"/>
              <a:gd name="connsiteY2" fmla="*/ 1351234 h 2167594"/>
              <a:gd name="connsiteX3" fmla="*/ 271938 w 1028214"/>
              <a:gd name="connsiteY3" fmla="*/ 2022285 h 2167594"/>
              <a:gd name="connsiteX4" fmla="*/ 400193 w 1028214"/>
              <a:gd name="connsiteY4" fmla="*/ 2150534 h 2167594"/>
              <a:gd name="connsiteX5" fmla="*/ 1019680 w 1028214"/>
              <a:gd name="connsiteY5" fmla="*/ 2150534 h 2167594"/>
              <a:gd name="connsiteX6" fmla="*/ 1028160 w 1028214"/>
              <a:gd name="connsiteY6" fmla="*/ 2159064 h 2167594"/>
              <a:gd name="connsiteX7" fmla="*/ 1019680 w 1028214"/>
              <a:gd name="connsiteY7" fmla="*/ 2167594 h 2167594"/>
              <a:gd name="connsiteX8" fmla="*/ 400193 w 1028214"/>
              <a:gd name="connsiteY8" fmla="*/ 2167594 h 2167594"/>
              <a:gd name="connsiteX9" fmla="*/ 254979 w 1028214"/>
              <a:gd name="connsiteY9" fmla="*/ 2022285 h 2167594"/>
              <a:gd name="connsiteX10" fmla="*/ 254979 w 1028214"/>
              <a:gd name="connsiteY10" fmla="*/ 1351234 h 2167594"/>
              <a:gd name="connsiteX11" fmla="*/ 126606 w 1028214"/>
              <a:gd name="connsiteY11" fmla="*/ 1222985 h 2167594"/>
              <a:gd name="connsiteX12" fmla="*/ 8480 w 1028214"/>
              <a:gd name="connsiteY12" fmla="*/ 1222985 h 2167594"/>
              <a:gd name="connsiteX13" fmla="*/ 0 w 1028214"/>
              <a:gd name="connsiteY13" fmla="*/ 1214455 h 2167594"/>
              <a:gd name="connsiteX14" fmla="*/ 8480 w 1028214"/>
              <a:gd name="connsiteY14" fmla="*/ 1205925 h 2167594"/>
              <a:gd name="connsiteX15" fmla="*/ 400193 w 1028214"/>
              <a:gd name="connsiteY15" fmla="*/ 0 h 2167594"/>
              <a:gd name="connsiteX16" fmla="*/ 1019680 w 1028214"/>
              <a:gd name="connsiteY16" fmla="*/ 0 h 2167594"/>
              <a:gd name="connsiteX17" fmla="*/ 1028160 w 1028214"/>
              <a:gd name="connsiteY17" fmla="*/ 9032 h 2167594"/>
              <a:gd name="connsiteX18" fmla="*/ 1019680 w 1028214"/>
              <a:gd name="connsiteY18" fmla="*/ 17562 h 2167594"/>
              <a:gd name="connsiteX19" fmla="*/ 400193 w 1028214"/>
              <a:gd name="connsiteY19" fmla="*/ 17562 h 2167594"/>
              <a:gd name="connsiteX20" fmla="*/ 271938 w 1028214"/>
              <a:gd name="connsiteY20" fmla="*/ 145811 h 2167594"/>
              <a:gd name="connsiteX21" fmla="*/ 271938 w 1028214"/>
              <a:gd name="connsiteY21" fmla="*/ 816360 h 2167594"/>
              <a:gd name="connsiteX22" fmla="*/ 126606 w 1028214"/>
              <a:gd name="connsiteY22" fmla="*/ 961669 h 2167594"/>
              <a:gd name="connsiteX23" fmla="*/ 8480 w 1028214"/>
              <a:gd name="connsiteY23" fmla="*/ 961669 h 2167594"/>
              <a:gd name="connsiteX24" fmla="*/ 0 w 1028214"/>
              <a:gd name="connsiteY24" fmla="*/ 953139 h 2167594"/>
              <a:gd name="connsiteX25" fmla="*/ 8480 w 1028214"/>
              <a:gd name="connsiteY25" fmla="*/ 944610 h 2167594"/>
              <a:gd name="connsiteX26" fmla="*/ 126606 w 1028214"/>
              <a:gd name="connsiteY26" fmla="*/ 944610 h 2167594"/>
              <a:gd name="connsiteX27" fmla="*/ 254979 w 1028214"/>
              <a:gd name="connsiteY27" fmla="*/ 816360 h 2167594"/>
              <a:gd name="connsiteX28" fmla="*/ 254979 w 1028214"/>
              <a:gd name="connsiteY28" fmla="*/ 145309 h 2167594"/>
              <a:gd name="connsiteX29" fmla="*/ 400193 w 1028214"/>
              <a:gd name="connsiteY29" fmla="*/ 0 h 216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8214" h="2167594">
                <a:moveTo>
                  <a:pt x="8480" y="1205925"/>
                </a:moveTo>
                <a:lnTo>
                  <a:pt x="126606" y="1205925"/>
                </a:lnTo>
                <a:cubicBezTo>
                  <a:pt x="206456" y="1205925"/>
                  <a:pt x="271938" y="1270853"/>
                  <a:pt x="271938" y="1351234"/>
                </a:cubicBezTo>
                <a:lnTo>
                  <a:pt x="271938" y="2022285"/>
                </a:lnTo>
                <a:cubicBezTo>
                  <a:pt x="271938" y="2093133"/>
                  <a:pt x="329412" y="2150534"/>
                  <a:pt x="400193" y="2150534"/>
                </a:cubicBezTo>
                <a:lnTo>
                  <a:pt x="1019680" y="2150534"/>
                </a:lnTo>
                <a:cubicBezTo>
                  <a:pt x="1024509" y="2150534"/>
                  <a:pt x="1028160" y="2154247"/>
                  <a:pt x="1028160" y="2159064"/>
                </a:cubicBezTo>
                <a:cubicBezTo>
                  <a:pt x="1028160" y="2163881"/>
                  <a:pt x="1024509" y="2167594"/>
                  <a:pt x="1019680" y="2167594"/>
                </a:cubicBezTo>
                <a:lnTo>
                  <a:pt x="400193" y="2167594"/>
                </a:lnTo>
                <a:cubicBezTo>
                  <a:pt x="320343" y="2167594"/>
                  <a:pt x="254979" y="2102667"/>
                  <a:pt x="254979" y="2022285"/>
                </a:cubicBezTo>
                <a:lnTo>
                  <a:pt x="254979" y="1351234"/>
                </a:lnTo>
                <a:cubicBezTo>
                  <a:pt x="254979" y="1280486"/>
                  <a:pt x="197388" y="1222985"/>
                  <a:pt x="126606" y="1222985"/>
                </a:cubicBezTo>
                <a:lnTo>
                  <a:pt x="8480" y="1222985"/>
                </a:lnTo>
                <a:cubicBezTo>
                  <a:pt x="3769" y="1222985"/>
                  <a:pt x="0" y="1219272"/>
                  <a:pt x="0" y="1214455"/>
                </a:cubicBezTo>
                <a:cubicBezTo>
                  <a:pt x="0" y="1209638"/>
                  <a:pt x="3769" y="1205925"/>
                  <a:pt x="8480" y="1205925"/>
                </a:cubicBezTo>
                <a:close/>
                <a:moveTo>
                  <a:pt x="400193" y="0"/>
                </a:moveTo>
                <a:lnTo>
                  <a:pt x="1019680" y="0"/>
                </a:lnTo>
                <a:cubicBezTo>
                  <a:pt x="1024509" y="0"/>
                  <a:pt x="1028749" y="4215"/>
                  <a:pt x="1028160" y="9032"/>
                </a:cubicBezTo>
                <a:cubicBezTo>
                  <a:pt x="1028160" y="13849"/>
                  <a:pt x="1024509" y="17562"/>
                  <a:pt x="1019680" y="17562"/>
                </a:cubicBezTo>
                <a:lnTo>
                  <a:pt x="400193" y="17562"/>
                </a:lnTo>
                <a:cubicBezTo>
                  <a:pt x="329412" y="17562"/>
                  <a:pt x="271938" y="75063"/>
                  <a:pt x="271938" y="145811"/>
                </a:cubicBezTo>
                <a:lnTo>
                  <a:pt x="271938" y="816360"/>
                </a:lnTo>
                <a:cubicBezTo>
                  <a:pt x="271938" y="896240"/>
                  <a:pt x="207045" y="961669"/>
                  <a:pt x="126606" y="961669"/>
                </a:cubicBezTo>
                <a:lnTo>
                  <a:pt x="8480" y="961669"/>
                </a:lnTo>
                <a:cubicBezTo>
                  <a:pt x="3769" y="961669"/>
                  <a:pt x="0" y="957956"/>
                  <a:pt x="0" y="953139"/>
                </a:cubicBezTo>
                <a:cubicBezTo>
                  <a:pt x="0" y="948323"/>
                  <a:pt x="3769" y="944610"/>
                  <a:pt x="8480" y="944610"/>
                </a:cubicBezTo>
                <a:lnTo>
                  <a:pt x="126606" y="944610"/>
                </a:lnTo>
                <a:cubicBezTo>
                  <a:pt x="197388" y="944610"/>
                  <a:pt x="254979" y="887108"/>
                  <a:pt x="254979" y="816360"/>
                </a:cubicBezTo>
                <a:lnTo>
                  <a:pt x="254979" y="145309"/>
                </a:lnTo>
                <a:cubicBezTo>
                  <a:pt x="254979" y="65429"/>
                  <a:pt x="319872" y="0"/>
                  <a:pt x="400193" y="0"/>
                </a:cubicBezTo>
                <a:close/>
              </a:path>
            </a:pathLst>
          </a:custGeom>
          <a:solidFill>
            <a:srgbClr val="A2B969">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BC85F0D2-29F1-F102-8454-19DEC04A8648}"/>
              </a:ext>
            </a:extLst>
          </p:cNvPr>
          <p:cNvSpPr/>
          <p:nvPr/>
        </p:nvSpPr>
        <p:spPr>
          <a:xfrm>
            <a:off x="4598600" y="1270438"/>
            <a:ext cx="1453615" cy="2150032"/>
          </a:xfrm>
          <a:custGeom>
            <a:avLst/>
            <a:gdLst>
              <a:gd name="connsiteX0" fmla="*/ 120835 w 1453615"/>
              <a:gd name="connsiteY0" fmla="*/ 0 h 2150032"/>
              <a:gd name="connsiteX1" fmla="*/ 764819 w 1453615"/>
              <a:gd name="connsiteY1" fmla="*/ 0 h 2150032"/>
              <a:gd name="connsiteX2" fmla="*/ 869166 w 1453615"/>
              <a:gd name="connsiteY2" fmla="*/ 59107 h 2150032"/>
              <a:gd name="connsiteX3" fmla="*/ 1436479 w 1453615"/>
              <a:gd name="connsiteY3" fmla="*/ 1013250 h 2150032"/>
              <a:gd name="connsiteX4" fmla="*/ 1436479 w 1453615"/>
              <a:gd name="connsiteY4" fmla="*/ 1136782 h 2150032"/>
              <a:gd name="connsiteX5" fmla="*/ 869166 w 1453615"/>
              <a:gd name="connsiteY5" fmla="*/ 2090925 h 2150032"/>
              <a:gd name="connsiteX6" fmla="*/ 764819 w 1453615"/>
              <a:gd name="connsiteY6" fmla="*/ 2150032 h 2150032"/>
              <a:gd name="connsiteX7" fmla="*/ 120835 w 1453615"/>
              <a:gd name="connsiteY7" fmla="*/ 2150032 h 2150032"/>
              <a:gd name="connsiteX8" fmla="*/ 0 w 1453615"/>
              <a:gd name="connsiteY8" fmla="*/ 2029209 h 2150032"/>
              <a:gd name="connsiteX9" fmla="*/ 0 w 1453615"/>
              <a:gd name="connsiteY9" fmla="*/ 120823 h 2150032"/>
              <a:gd name="connsiteX10" fmla="*/ 120835 w 1453615"/>
              <a:gd name="connsiteY10" fmla="*/ 0 h 21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3615" h="2150032">
                <a:moveTo>
                  <a:pt x="120835" y="0"/>
                </a:moveTo>
                <a:lnTo>
                  <a:pt x="764819" y="0"/>
                </a:lnTo>
                <a:cubicBezTo>
                  <a:pt x="807335" y="0"/>
                  <a:pt x="847260" y="22378"/>
                  <a:pt x="869166" y="59107"/>
                </a:cubicBezTo>
                <a:lnTo>
                  <a:pt x="1436479" y="1013250"/>
                </a:lnTo>
                <a:cubicBezTo>
                  <a:pt x="1459327" y="1051082"/>
                  <a:pt x="1459327" y="1098448"/>
                  <a:pt x="1436479" y="1136782"/>
                </a:cubicBezTo>
                <a:lnTo>
                  <a:pt x="869166" y="2090925"/>
                </a:lnTo>
                <a:cubicBezTo>
                  <a:pt x="847260" y="2127654"/>
                  <a:pt x="807924" y="2150032"/>
                  <a:pt x="764819" y="2150032"/>
                </a:cubicBezTo>
                <a:lnTo>
                  <a:pt x="120835" y="2150032"/>
                </a:lnTo>
                <a:cubicBezTo>
                  <a:pt x="53822" y="2150032"/>
                  <a:pt x="0" y="2095742"/>
                  <a:pt x="0" y="2029209"/>
                </a:cubicBezTo>
                <a:lnTo>
                  <a:pt x="0" y="120823"/>
                </a:lnTo>
                <a:cubicBezTo>
                  <a:pt x="0" y="53788"/>
                  <a:pt x="54293" y="0"/>
                  <a:pt x="120835" y="0"/>
                </a:cubicBezTo>
                <a:close/>
              </a:path>
            </a:pathLst>
          </a:custGeom>
          <a:solidFill>
            <a:srgbClr val="A2B969"/>
          </a:solidFill>
          <a:ln>
            <a:noFill/>
          </a:ln>
        </p:spPr>
        <p:txBody>
          <a:bodyPr spcFirstLastPara="1" wrap="square" lIns="38100" tIns="38100" rIns="38100" bIns="381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Calibri"/>
            </a:endParaRPr>
          </a:p>
        </p:txBody>
      </p:sp>
      <p:sp>
        <p:nvSpPr>
          <p:cNvPr id="19" name="Google Shape;61;p1">
            <a:extLst>
              <a:ext uri="{FF2B5EF4-FFF2-40B4-BE49-F238E27FC236}">
                <a16:creationId xmlns:a16="http://schemas.microsoft.com/office/drawing/2014/main" id="{839CC462-33C0-3257-658C-36D57FB19A7B}"/>
              </a:ext>
            </a:extLst>
          </p:cNvPr>
          <p:cNvSpPr/>
          <p:nvPr/>
        </p:nvSpPr>
        <p:spPr>
          <a:xfrm>
            <a:off x="3907843" y="1410152"/>
            <a:ext cx="1382088" cy="1870102"/>
          </a:xfrm>
          <a:custGeom>
            <a:avLst/>
            <a:gdLst/>
            <a:ahLst/>
            <a:cxnLst/>
            <a:rect l="l" t="t" r="r" b="b"/>
            <a:pathLst>
              <a:path w="21600" h="21600" extrusionOk="0">
                <a:moveTo>
                  <a:pt x="20810" y="21600"/>
                </a:moveTo>
                <a:lnTo>
                  <a:pt x="782" y="21600"/>
                </a:lnTo>
                <a:cubicBezTo>
                  <a:pt x="349" y="21600"/>
                  <a:pt x="0" y="21342"/>
                  <a:pt x="0" y="21022"/>
                </a:cubicBezTo>
                <a:lnTo>
                  <a:pt x="0" y="578"/>
                </a:lnTo>
                <a:cubicBezTo>
                  <a:pt x="0" y="258"/>
                  <a:pt x="349" y="0"/>
                  <a:pt x="782" y="0"/>
                </a:cubicBezTo>
                <a:lnTo>
                  <a:pt x="20818" y="0"/>
                </a:lnTo>
                <a:cubicBezTo>
                  <a:pt x="21251" y="0"/>
                  <a:pt x="21600" y="258"/>
                  <a:pt x="21600" y="578"/>
                </a:cubicBezTo>
                <a:lnTo>
                  <a:pt x="21600" y="21016"/>
                </a:lnTo>
                <a:cubicBezTo>
                  <a:pt x="21592" y="21336"/>
                  <a:pt x="21242" y="21600"/>
                  <a:pt x="20810" y="21600"/>
                </a:cubicBezTo>
                <a:close/>
              </a:path>
            </a:pathLst>
          </a:custGeom>
          <a:solidFill>
            <a:sysClr val="window" lastClr="FFFFFF"/>
          </a:solidFill>
          <a:ln>
            <a:noFill/>
          </a:ln>
          <a:effectLst>
            <a:outerShdw blurRad="50800" dist="38100" dir="2700000" algn="tl" rotWithShape="0">
              <a:prstClr val="black">
                <a:alpha val="40000"/>
              </a:prstClr>
            </a:outerShdw>
          </a:effectLst>
        </p:spPr>
        <p:txBody>
          <a:bodyPr spcFirstLastPara="1" wrap="square" lIns="38100" tIns="38100" rIns="38100" bIns="381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a:ea typeface="Calibri"/>
              <a:cs typeface="Calibri"/>
              <a:sym typeface="Calibri"/>
            </a:endParaRPr>
          </a:p>
        </p:txBody>
      </p:sp>
      <p:grpSp>
        <p:nvGrpSpPr>
          <p:cNvPr id="20" name="Group 19">
            <a:extLst>
              <a:ext uri="{FF2B5EF4-FFF2-40B4-BE49-F238E27FC236}">
                <a16:creationId xmlns:a16="http://schemas.microsoft.com/office/drawing/2014/main" id="{0F272246-A5BC-2B89-34FE-503738C6702A}"/>
              </a:ext>
            </a:extLst>
          </p:cNvPr>
          <p:cNvGrpSpPr/>
          <p:nvPr/>
        </p:nvGrpSpPr>
        <p:grpSpPr>
          <a:xfrm>
            <a:off x="853095" y="1261406"/>
            <a:ext cx="2538189" cy="2167594"/>
            <a:chOff x="838200" y="2345203"/>
            <a:chExt cx="2538189" cy="2167594"/>
          </a:xfrm>
        </p:grpSpPr>
        <p:sp>
          <p:nvSpPr>
            <p:cNvPr id="21" name="Freeform: Shape 20">
              <a:extLst>
                <a:ext uri="{FF2B5EF4-FFF2-40B4-BE49-F238E27FC236}">
                  <a16:creationId xmlns:a16="http://schemas.microsoft.com/office/drawing/2014/main" id="{6D03ADB7-2A36-6186-521B-504D755798D5}"/>
                </a:ext>
              </a:extLst>
            </p:cNvPr>
            <p:cNvSpPr/>
            <p:nvPr/>
          </p:nvSpPr>
          <p:spPr>
            <a:xfrm>
              <a:off x="838200" y="2345203"/>
              <a:ext cx="1028160" cy="2167594"/>
            </a:xfrm>
            <a:custGeom>
              <a:avLst/>
              <a:gdLst>
                <a:gd name="connsiteX0" fmla="*/ 8480 w 1028160"/>
                <a:gd name="connsiteY0" fmla="*/ 1205925 h 2167594"/>
                <a:gd name="connsiteX1" fmla="*/ 126606 w 1028160"/>
                <a:gd name="connsiteY1" fmla="*/ 1205925 h 2167594"/>
                <a:gd name="connsiteX2" fmla="*/ 271938 w 1028160"/>
                <a:gd name="connsiteY2" fmla="*/ 1351234 h 2167594"/>
                <a:gd name="connsiteX3" fmla="*/ 271938 w 1028160"/>
                <a:gd name="connsiteY3" fmla="*/ 2022285 h 2167594"/>
                <a:gd name="connsiteX4" fmla="*/ 400193 w 1028160"/>
                <a:gd name="connsiteY4" fmla="*/ 2150534 h 2167594"/>
                <a:gd name="connsiteX5" fmla="*/ 1019680 w 1028160"/>
                <a:gd name="connsiteY5" fmla="*/ 2150534 h 2167594"/>
                <a:gd name="connsiteX6" fmla="*/ 1028160 w 1028160"/>
                <a:gd name="connsiteY6" fmla="*/ 2159064 h 2167594"/>
                <a:gd name="connsiteX7" fmla="*/ 1019680 w 1028160"/>
                <a:gd name="connsiteY7" fmla="*/ 2167594 h 2167594"/>
                <a:gd name="connsiteX8" fmla="*/ 400193 w 1028160"/>
                <a:gd name="connsiteY8" fmla="*/ 2167594 h 2167594"/>
                <a:gd name="connsiteX9" fmla="*/ 254979 w 1028160"/>
                <a:gd name="connsiteY9" fmla="*/ 2022285 h 2167594"/>
                <a:gd name="connsiteX10" fmla="*/ 254979 w 1028160"/>
                <a:gd name="connsiteY10" fmla="*/ 1351234 h 2167594"/>
                <a:gd name="connsiteX11" fmla="*/ 126606 w 1028160"/>
                <a:gd name="connsiteY11" fmla="*/ 1222985 h 2167594"/>
                <a:gd name="connsiteX12" fmla="*/ 8480 w 1028160"/>
                <a:gd name="connsiteY12" fmla="*/ 1222985 h 2167594"/>
                <a:gd name="connsiteX13" fmla="*/ 0 w 1028160"/>
                <a:gd name="connsiteY13" fmla="*/ 1214455 h 2167594"/>
                <a:gd name="connsiteX14" fmla="*/ 8480 w 1028160"/>
                <a:gd name="connsiteY14" fmla="*/ 1205925 h 2167594"/>
                <a:gd name="connsiteX15" fmla="*/ 400193 w 1028160"/>
                <a:gd name="connsiteY15" fmla="*/ 0 h 2167594"/>
                <a:gd name="connsiteX16" fmla="*/ 1019680 w 1028160"/>
                <a:gd name="connsiteY16" fmla="*/ 0 h 2167594"/>
                <a:gd name="connsiteX17" fmla="*/ 1028160 w 1028160"/>
                <a:gd name="connsiteY17" fmla="*/ 9032 h 2167594"/>
                <a:gd name="connsiteX18" fmla="*/ 1019680 w 1028160"/>
                <a:gd name="connsiteY18" fmla="*/ 17562 h 2167594"/>
                <a:gd name="connsiteX19" fmla="*/ 400193 w 1028160"/>
                <a:gd name="connsiteY19" fmla="*/ 17562 h 2167594"/>
                <a:gd name="connsiteX20" fmla="*/ 271938 w 1028160"/>
                <a:gd name="connsiteY20" fmla="*/ 145811 h 2167594"/>
                <a:gd name="connsiteX21" fmla="*/ 271938 w 1028160"/>
                <a:gd name="connsiteY21" fmla="*/ 816360 h 2167594"/>
                <a:gd name="connsiteX22" fmla="*/ 126606 w 1028160"/>
                <a:gd name="connsiteY22" fmla="*/ 961669 h 2167594"/>
                <a:gd name="connsiteX23" fmla="*/ 8480 w 1028160"/>
                <a:gd name="connsiteY23" fmla="*/ 961669 h 2167594"/>
                <a:gd name="connsiteX24" fmla="*/ 0 w 1028160"/>
                <a:gd name="connsiteY24" fmla="*/ 953139 h 2167594"/>
                <a:gd name="connsiteX25" fmla="*/ 8480 w 1028160"/>
                <a:gd name="connsiteY25" fmla="*/ 944610 h 2167594"/>
                <a:gd name="connsiteX26" fmla="*/ 126606 w 1028160"/>
                <a:gd name="connsiteY26" fmla="*/ 944610 h 2167594"/>
                <a:gd name="connsiteX27" fmla="*/ 254979 w 1028160"/>
                <a:gd name="connsiteY27" fmla="*/ 816360 h 2167594"/>
                <a:gd name="connsiteX28" fmla="*/ 254979 w 1028160"/>
                <a:gd name="connsiteY28" fmla="*/ 145309 h 2167594"/>
                <a:gd name="connsiteX29" fmla="*/ 400193 w 1028160"/>
                <a:gd name="connsiteY29" fmla="*/ 0 h 216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28160" h="2167594">
                  <a:moveTo>
                    <a:pt x="8480" y="1205925"/>
                  </a:moveTo>
                  <a:lnTo>
                    <a:pt x="126606" y="1205925"/>
                  </a:lnTo>
                  <a:cubicBezTo>
                    <a:pt x="206456" y="1205925"/>
                    <a:pt x="271938" y="1270853"/>
                    <a:pt x="271938" y="1351234"/>
                  </a:cubicBezTo>
                  <a:lnTo>
                    <a:pt x="271938" y="2022285"/>
                  </a:lnTo>
                  <a:cubicBezTo>
                    <a:pt x="271938" y="2093133"/>
                    <a:pt x="329412" y="2150534"/>
                    <a:pt x="400193" y="2150534"/>
                  </a:cubicBezTo>
                  <a:lnTo>
                    <a:pt x="1019680" y="2150534"/>
                  </a:lnTo>
                  <a:cubicBezTo>
                    <a:pt x="1024509" y="2150534"/>
                    <a:pt x="1028160" y="2154247"/>
                    <a:pt x="1028160" y="2159064"/>
                  </a:cubicBezTo>
                  <a:cubicBezTo>
                    <a:pt x="1028160" y="2163881"/>
                    <a:pt x="1024509" y="2167594"/>
                    <a:pt x="1019680" y="2167594"/>
                  </a:cubicBezTo>
                  <a:lnTo>
                    <a:pt x="400193" y="2167594"/>
                  </a:lnTo>
                  <a:cubicBezTo>
                    <a:pt x="320343" y="2167594"/>
                    <a:pt x="254979" y="2102667"/>
                    <a:pt x="254979" y="2022285"/>
                  </a:cubicBezTo>
                  <a:lnTo>
                    <a:pt x="254979" y="1351234"/>
                  </a:lnTo>
                  <a:cubicBezTo>
                    <a:pt x="254979" y="1280486"/>
                    <a:pt x="197388" y="1222985"/>
                    <a:pt x="126606" y="1222985"/>
                  </a:cubicBezTo>
                  <a:lnTo>
                    <a:pt x="8480" y="1222985"/>
                  </a:lnTo>
                  <a:cubicBezTo>
                    <a:pt x="3769" y="1222985"/>
                    <a:pt x="0" y="1219272"/>
                    <a:pt x="0" y="1214455"/>
                  </a:cubicBezTo>
                  <a:cubicBezTo>
                    <a:pt x="0" y="1209638"/>
                    <a:pt x="3769" y="1205925"/>
                    <a:pt x="8480" y="1205925"/>
                  </a:cubicBezTo>
                  <a:close/>
                  <a:moveTo>
                    <a:pt x="400193" y="0"/>
                  </a:moveTo>
                  <a:lnTo>
                    <a:pt x="1019680" y="0"/>
                  </a:lnTo>
                  <a:cubicBezTo>
                    <a:pt x="1024509" y="0"/>
                    <a:pt x="1028160" y="4215"/>
                    <a:pt x="1028160" y="9032"/>
                  </a:cubicBezTo>
                  <a:cubicBezTo>
                    <a:pt x="1028160" y="13849"/>
                    <a:pt x="1024509" y="17562"/>
                    <a:pt x="1019680" y="17562"/>
                  </a:cubicBezTo>
                  <a:lnTo>
                    <a:pt x="400193" y="17562"/>
                  </a:lnTo>
                  <a:cubicBezTo>
                    <a:pt x="329412" y="17562"/>
                    <a:pt x="271938" y="75063"/>
                    <a:pt x="271938" y="145811"/>
                  </a:cubicBezTo>
                  <a:lnTo>
                    <a:pt x="271938" y="816360"/>
                  </a:lnTo>
                  <a:cubicBezTo>
                    <a:pt x="271938" y="896240"/>
                    <a:pt x="207045" y="961669"/>
                    <a:pt x="126606" y="961669"/>
                  </a:cubicBezTo>
                  <a:lnTo>
                    <a:pt x="8480" y="961669"/>
                  </a:lnTo>
                  <a:cubicBezTo>
                    <a:pt x="3769" y="961669"/>
                    <a:pt x="0" y="957956"/>
                    <a:pt x="0" y="953139"/>
                  </a:cubicBezTo>
                  <a:cubicBezTo>
                    <a:pt x="0" y="948323"/>
                    <a:pt x="3769" y="944610"/>
                    <a:pt x="8480" y="944610"/>
                  </a:cubicBezTo>
                  <a:lnTo>
                    <a:pt x="126606" y="944610"/>
                  </a:lnTo>
                  <a:cubicBezTo>
                    <a:pt x="197388" y="944610"/>
                    <a:pt x="254979" y="887108"/>
                    <a:pt x="254979" y="816360"/>
                  </a:cubicBezTo>
                  <a:lnTo>
                    <a:pt x="254979" y="145309"/>
                  </a:lnTo>
                  <a:cubicBezTo>
                    <a:pt x="254979" y="65429"/>
                    <a:pt x="319872" y="0"/>
                    <a:pt x="400193" y="0"/>
                  </a:cubicBezTo>
                  <a:close/>
                </a:path>
              </a:pathLst>
            </a:custGeom>
            <a:solidFill>
              <a:srgbClr val="FFCC4C">
                <a:lumMod val="5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AE08E524-0D6C-A8C8-E058-F2516E657D90}"/>
                </a:ext>
              </a:extLst>
            </p:cNvPr>
            <p:cNvSpPr/>
            <p:nvPr/>
          </p:nvSpPr>
          <p:spPr>
            <a:xfrm>
              <a:off x="1922774" y="2354235"/>
              <a:ext cx="1453615" cy="2150032"/>
            </a:xfrm>
            <a:custGeom>
              <a:avLst/>
              <a:gdLst>
                <a:gd name="connsiteX0" fmla="*/ 120835 w 1453615"/>
                <a:gd name="connsiteY0" fmla="*/ 0 h 2150032"/>
                <a:gd name="connsiteX1" fmla="*/ 764819 w 1453615"/>
                <a:gd name="connsiteY1" fmla="*/ 0 h 2150032"/>
                <a:gd name="connsiteX2" fmla="*/ 869166 w 1453615"/>
                <a:gd name="connsiteY2" fmla="*/ 59107 h 2150032"/>
                <a:gd name="connsiteX3" fmla="*/ 1436479 w 1453615"/>
                <a:gd name="connsiteY3" fmla="*/ 1013250 h 2150032"/>
                <a:gd name="connsiteX4" fmla="*/ 1436479 w 1453615"/>
                <a:gd name="connsiteY4" fmla="*/ 1136782 h 2150032"/>
                <a:gd name="connsiteX5" fmla="*/ 869166 w 1453615"/>
                <a:gd name="connsiteY5" fmla="*/ 2090925 h 2150032"/>
                <a:gd name="connsiteX6" fmla="*/ 764819 w 1453615"/>
                <a:gd name="connsiteY6" fmla="*/ 2150032 h 2150032"/>
                <a:gd name="connsiteX7" fmla="*/ 120835 w 1453615"/>
                <a:gd name="connsiteY7" fmla="*/ 2150032 h 2150032"/>
                <a:gd name="connsiteX8" fmla="*/ 0 w 1453615"/>
                <a:gd name="connsiteY8" fmla="*/ 2029209 h 2150032"/>
                <a:gd name="connsiteX9" fmla="*/ 0 w 1453615"/>
                <a:gd name="connsiteY9" fmla="*/ 120823 h 2150032"/>
                <a:gd name="connsiteX10" fmla="*/ 120835 w 1453615"/>
                <a:gd name="connsiteY10" fmla="*/ 0 h 21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3615" h="2150032">
                  <a:moveTo>
                    <a:pt x="120835" y="0"/>
                  </a:moveTo>
                  <a:lnTo>
                    <a:pt x="764819" y="0"/>
                  </a:lnTo>
                  <a:cubicBezTo>
                    <a:pt x="807335" y="0"/>
                    <a:pt x="847260" y="22378"/>
                    <a:pt x="869166" y="59107"/>
                  </a:cubicBezTo>
                  <a:lnTo>
                    <a:pt x="1436479" y="1013250"/>
                  </a:lnTo>
                  <a:cubicBezTo>
                    <a:pt x="1459327" y="1051082"/>
                    <a:pt x="1459327" y="1098448"/>
                    <a:pt x="1436479" y="1136782"/>
                  </a:cubicBezTo>
                  <a:lnTo>
                    <a:pt x="869166" y="2090925"/>
                  </a:lnTo>
                  <a:cubicBezTo>
                    <a:pt x="847260" y="2127654"/>
                    <a:pt x="807924" y="2150032"/>
                    <a:pt x="764819" y="2150032"/>
                  </a:cubicBezTo>
                  <a:lnTo>
                    <a:pt x="120835" y="2150032"/>
                  </a:lnTo>
                  <a:cubicBezTo>
                    <a:pt x="53822" y="2150032"/>
                    <a:pt x="0" y="2095742"/>
                    <a:pt x="0" y="2029209"/>
                  </a:cubicBezTo>
                  <a:lnTo>
                    <a:pt x="0" y="120823"/>
                  </a:lnTo>
                  <a:cubicBezTo>
                    <a:pt x="0" y="53788"/>
                    <a:pt x="54293" y="0"/>
                    <a:pt x="120835" y="0"/>
                  </a:cubicBezTo>
                  <a:close/>
                </a:path>
              </a:pathLst>
            </a:custGeom>
            <a:solidFill>
              <a:srgbClr val="FFCC4C"/>
            </a:solidFill>
            <a:ln>
              <a:noFill/>
            </a:ln>
          </p:spPr>
          <p:txBody>
            <a:bodyPr spcFirstLastPara="1" wrap="square" lIns="38100" tIns="38100" rIns="38100" bIns="381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Calibri"/>
              </a:endParaRPr>
            </a:p>
          </p:txBody>
        </p:sp>
        <p:sp>
          <p:nvSpPr>
            <p:cNvPr id="23" name="Google Shape;59;p1">
              <a:extLst>
                <a:ext uri="{FF2B5EF4-FFF2-40B4-BE49-F238E27FC236}">
                  <a16:creationId xmlns:a16="http://schemas.microsoft.com/office/drawing/2014/main" id="{573ADA69-4570-4EE0-52B2-58263F57BE02}"/>
                </a:ext>
              </a:extLst>
            </p:cNvPr>
            <p:cNvSpPr/>
            <p:nvPr/>
          </p:nvSpPr>
          <p:spPr>
            <a:xfrm>
              <a:off x="1232018" y="2493949"/>
              <a:ext cx="1382088" cy="1870102"/>
            </a:xfrm>
            <a:custGeom>
              <a:avLst/>
              <a:gdLst/>
              <a:ahLst/>
              <a:cxnLst/>
              <a:rect l="l" t="t" r="r" b="b"/>
              <a:pathLst>
                <a:path w="21600" h="21600" extrusionOk="0">
                  <a:moveTo>
                    <a:pt x="20818" y="21600"/>
                  </a:moveTo>
                  <a:lnTo>
                    <a:pt x="782" y="21600"/>
                  </a:lnTo>
                  <a:cubicBezTo>
                    <a:pt x="349" y="21600"/>
                    <a:pt x="0" y="21342"/>
                    <a:pt x="0" y="21022"/>
                  </a:cubicBezTo>
                  <a:lnTo>
                    <a:pt x="0" y="578"/>
                  </a:lnTo>
                  <a:cubicBezTo>
                    <a:pt x="0" y="258"/>
                    <a:pt x="349" y="0"/>
                    <a:pt x="782" y="0"/>
                  </a:cubicBezTo>
                  <a:lnTo>
                    <a:pt x="20818" y="0"/>
                  </a:lnTo>
                  <a:cubicBezTo>
                    <a:pt x="21251" y="0"/>
                    <a:pt x="21600" y="258"/>
                    <a:pt x="21600" y="578"/>
                  </a:cubicBezTo>
                  <a:lnTo>
                    <a:pt x="21600" y="21016"/>
                  </a:lnTo>
                  <a:cubicBezTo>
                    <a:pt x="21600" y="21336"/>
                    <a:pt x="21251" y="21600"/>
                    <a:pt x="20818" y="21600"/>
                  </a:cubicBezTo>
                  <a:close/>
                </a:path>
              </a:pathLst>
            </a:custGeom>
            <a:solidFill>
              <a:sysClr val="window" lastClr="FFFFFF"/>
            </a:solidFill>
            <a:ln>
              <a:noFill/>
            </a:ln>
            <a:effectLst>
              <a:outerShdw blurRad="50800" dist="38100" dir="2700000" algn="tl" rotWithShape="0">
                <a:prstClr val="black">
                  <a:alpha val="40000"/>
                </a:prstClr>
              </a:outerShdw>
            </a:effectLst>
          </p:spPr>
          <p:txBody>
            <a:bodyPr spcFirstLastPara="1" wrap="square" lIns="38100" tIns="38100" rIns="38100" bIns="381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a:ea typeface="Calibri"/>
                <a:cs typeface="Calibri"/>
                <a:sym typeface="Calibri"/>
              </a:endParaRPr>
            </a:p>
          </p:txBody>
        </p:sp>
      </p:grpSp>
      <p:sp>
        <p:nvSpPr>
          <p:cNvPr id="25" name="Google Shape;67;p1">
            <a:extLst>
              <a:ext uri="{FF2B5EF4-FFF2-40B4-BE49-F238E27FC236}">
                <a16:creationId xmlns:a16="http://schemas.microsoft.com/office/drawing/2014/main" id="{666F142F-52EF-3532-8F68-FF8327B856FF}"/>
              </a:ext>
            </a:extLst>
          </p:cNvPr>
          <p:cNvSpPr txBox="1"/>
          <p:nvPr/>
        </p:nvSpPr>
        <p:spPr>
          <a:xfrm>
            <a:off x="1345691" y="2145168"/>
            <a:ext cx="1085216" cy="400069"/>
          </a:xfrm>
          <a:prstGeom prst="rect">
            <a:avLst/>
          </a:prstGeom>
          <a:noFill/>
          <a:ln>
            <a:noFill/>
          </a:ln>
        </p:spPr>
        <p:txBody>
          <a:bodyPr spcFirstLastPara="1" wrap="square" lIns="0" tIns="45700" rIns="0" bIns="45700" anchor="b" anchorCtr="0">
            <a:spAutoFit/>
          </a:bodyPr>
          <a:lstStyle/>
          <a:p>
            <a:r>
              <a:rPr lang="en-US" sz="2000" noProof="1">
                <a:solidFill>
                  <a:prstClr val="black"/>
                </a:solidFill>
                <a:latin typeface="Times New Roman" panose="02020603050405020304" pitchFamily="18" charset="0"/>
                <a:ea typeface="Calibri"/>
                <a:cs typeface="Times New Roman" panose="02020603050405020304" pitchFamily="18" charset="0"/>
                <a:sym typeface="Calibri"/>
              </a:rPr>
              <a:t>Chụp ảnh</a:t>
            </a:r>
            <a:endParaRPr lang="en-US" sz="2000" noProof="1">
              <a:solidFill>
                <a:prstClr val="black"/>
              </a:solidFill>
              <a:latin typeface="Times New Roman" panose="02020603050405020304" pitchFamily="18" charset="0"/>
              <a:cs typeface="Times New Roman" panose="02020603050405020304" pitchFamily="18" charset="0"/>
            </a:endParaRPr>
          </a:p>
        </p:txBody>
      </p:sp>
      <p:sp>
        <p:nvSpPr>
          <p:cNvPr id="36" name="Google Shape;78;p1">
            <a:extLst>
              <a:ext uri="{FF2B5EF4-FFF2-40B4-BE49-F238E27FC236}">
                <a16:creationId xmlns:a16="http://schemas.microsoft.com/office/drawing/2014/main" id="{8E10ADD6-A293-C8AC-87E8-A2A39EA72D4A}"/>
              </a:ext>
            </a:extLst>
          </p:cNvPr>
          <p:cNvSpPr txBox="1"/>
          <p:nvPr/>
        </p:nvSpPr>
        <p:spPr>
          <a:xfrm>
            <a:off x="2596576" y="1728688"/>
            <a:ext cx="547420" cy="461667"/>
          </a:xfrm>
          <a:prstGeom prst="rect">
            <a:avLst/>
          </a:prstGeom>
          <a:noFill/>
          <a:ln>
            <a:noFill/>
          </a:ln>
          <a:effectLst>
            <a:outerShdw blurRad="50800" dist="38100" dir="2700000" algn="tl" rotWithShape="0">
              <a:prstClr val="black">
                <a:alpha val="40000"/>
              </a:prstClr>
            </a:outerShdw>
          </a:effectLst>
        </p:spPr>
        <p:txBody>
          <a:bodyPr spcFirstLastPara="1" wrap="square" lIns="0" tIns="45700" rIns="0" bIns="45700" anchor="b" anchorCtr="0">
            <a:spAutoFit/>
          </a:bodyPr>
          <a:lstStyle/>
          <a:p>
            <a:pPr algn="ctr"/>
            <a:r>
              <a:rPr lang="en-US" sz="2400" b="1">
                <a:solidFill>
                  <a:prstClr val="white"/>
                </a:solidFill>
                <a:latin typeface="Calibri"/>
                <a:ea typeface="Calibri"/>
                <a:cs typeface="Calibri"/>
                <a:sym typeface="Calibri"/>
              </a:rPr>
              <a:t>01</a:t>
            </a:r>
            <a:endParaRPr>
              <a:solidFill>
                <a:prstClr val="black"/>
              </a:solidFill>
              <a:latin typeface="Calibri" panose="020F0502020204030204"/>
            </a:endParaRPr>
          </a:p>
        </p:txBody>
      </p:sp>
      <p:sp>
        <p:nvSpPr>
          <p:cNvPr id="37" name="Google Shape;79;p1">
            <a:extLst>
              <a:ext uri="{FF2B5EF4-FFF2-40B4-BE49-F238E27FC236}">
                <a16:creationId xmlns:a16="http://schemas.microsoft.com/office/drawing/2014/main" id="{2C75410E-3D9C-DFC8-820D-740A7396BD55}"/>
              </a:ext>
            </a:extLst>
          </p:cNvPr>
          <p:cNvSpPr txBox="1"/>
          <p:nvPr/>
        </p:nvSpPr>
        <p:spPr>
          <a:xfrm>
            <a:off x="5257507" y="1728688"/>
            <a:ext cx="547420" cy="461667"/>
          </a:xfrm>
          <a:prstGeom prst="rect">
            <a:avLst/>
          </a:prstGeom>
          <a:noFill/>
          <a:ln>
            <a:noFill/>
          </a:ln>
          <a:effectLst>
            <a:outerShdw blurRad="50800" dist="38100" dir="2700000" algn="tl" rotWithShape="0">
              <a:prstClr val="black">
                <a:alpha val="40000"/>
              </a:prstClr>
            </a:outerShdw>
          </a:effectLst>
        </p:spPr>
        <p:txBody>
          <a:bodyPr spcFirstLastPara="1" wrap="square" lIns="0" tIns="45700" rIns="0" bIns="45700" anchor="b" anchorCtr="0">
            <a:spAutoFit/>
          </a:bodyPr>
          <a:lstStyle/>
          <a:p>
            <a:pPr algn="ctr"/>
            <a:r>
              <a:rPr lang="en-US" sz="2400" b="1" dirty="0">
                <a:solidFill>
                  <a:prstClr val="white"/>
                </a:solidFill>
                <a:latin typeface="Calibri"/>
                <a:ea typeface="Calibri"/>
                <a:cs typeface="Calibri"/>
                <a:sym typeface="Calibri"/>
              </a:rPr>
              <a:t>02</a:t>
            </a:r>
            <a:endParaRPr dirty="0">
              <a:solidFill>
                <a:prstClr val="black"/>
              </a:solidFill>
              <a:latin typeface="Calibri" panose="020F0502020204030204"/>
            </a:endParaRPr>
          </a:p>
        </p:txBody>
      </p:sp>
      <p:sp>
        <p:nvSpPr>
          <p:cNvPr id="38" name="Google Shape;80;p1">
            <a:extLst>
              <a:ext uri="{FF2B5EF4-FFF2-40B4-BE49-F238E27FC236}">
                <a16:creationId xmlns:a16="http://schemas.microsoft.com/office/drawing/2014/main" id="{CF9E70E9-9011-C978-8014-ADBED56032F4}"/>
              </a:ext>
            </a:extLst>
          </p:cNvPr>
          <p:cNvSpPr txBox="1"/>
          <p:nvPr/>
        </p:nvSpPr>
        <p:spPr>
          <a:xfrm>
            <a:off x="7918039" y="1728688"/>
            <a:ext cx="547420" cy="461667"/>
          </a:xfrm>
          <a:prstGeom prst="rect">
            <a:avLst/>
          </a:prstGeom>
          <a:noFill/>
          <a:ln>
            <a:noFill/>
          </a:ln>
          <a:effectLst>
            <a:outerShdw blurRad="50800" dist="38100" dir="2700000" algn="tl" rotWithShape="0">
              <a:prstClr val="black">
                <a:alpha val="40000"/>
              </a:prstClr>
            </a:outerShdw>
          </a:effectLst>
        </p:spPr>
        <p:txBody>
          <a:bodyPr spcFirstLastPara="1" wrap="square" lIns="0" tIns="45700" rIns="0" bIns="45700" anchor="b" anchorCtr="0">
            <a:spAutoFit/>
          </a:bodyPr>
          <a:lstStyle/>
          <a:p>
            <a:pPr algn="ctr"/>
            <a:r>
              <a:rPr lang="en-US" sz="2400" b="1" dirty="0">
                <a:solidFill>
                  <a:prstClr val="white"/>
                </a:solidFill>
                <a:latin typeface="Calibri"/>
                <a:ea typeface="Calibri"/>
                <a:cs typeface="Calibri"/>
                <a:sym typeface="Calibri"/>
              </a:rPr>
              <a:t>03</a:t>
            </a:r>
            <a:endParaRPr dirty="0">
              <a:solidFill>
                <a:prstClr val="black"/>
              </a:solidFill>
              <a:latin typeface="Calibri" panose="020F0502020204030204"/>
            </a:endParaRPr>
          </a:p>
        </p:txBody>
      </p:sp>
      <p:sp>
        <p:nvSpPr>
          <p:cNvPr id="39" name="Google Shape;81;p1">
            <a:extLst>
              <a:ext uri="{FF2B5EF4-FFF2-40B4-BE49-F238E27FC236}">
                <a16:creationId xmlns:a16="http://schemas.microsoft.com/office/drawing/2014/main" id="{0743D89A-3C55-1885-5835-4FB4ED67D87F}"/>
              </a:ext>
            </a:extLst>
          </p:cNvPr>
          <p:cNvSpPr txBox="1"/>
          <p:nvPr/>
        </p:nvSpPr>
        <p:spPr>
          <a:xfrm>
            <a:off x="10574047" y="1728688"/>
            <a:ext cx="547420" cy="461667"/>
          </a:xfrm>
          <a:prstGeom prst="rect">
            <a:avLst/>
          </a:prstGeom>
          <a:noFill/>
          <a:ln>
            <a:noFill/>
          </a:ln>
          <a:effectLst>
            <a:outerShdw blurRad="50800" dist="38100" dir="2700000" algn="tl" rotWithShape="0">
              <a:prstClr val="black">
                <a:alpha val="40000"/>
              </a:prstClr>
            </a:outerShdw>
          </a:effectLst>
        </p:spPr>
        <p:txBody>
          <a:bodyPr spcFirstLastPara="1" wrap="square" lIns="0" tIns="45700" rIns="0" bIns="45700" anchor="b" anchorCtr="0">
            <a:spAutoFit/>
          </a:bodyPr>
          <a:lstStyle/>
          <a:p>
            <a:pPr algn="ctr"/>
            <a:r>
              <a:rPr lang="en-US" sz="2400" b="1" dirty="0">
                <a:solidFill>
                  <a:prstClr val="white"/>
                </a:solidFill>
                <a:latin typeface="Calibri"/>
                <a:ea typeface="Calibri"/>
                <a:cs typeface="Calibri"/>
                <a:sym typeface="Calibri"/>
              </a:rPr>
              <a:t>04</a:t>
            </a:r>
            <a:endParaRPr dirty="0">
              <a:solidFill>
                <a:prstClr val="black"/>
              </a:solidFill>
              <a:latin typeface="Calibri" panose="020F0502020204030204"/>
            </a:endParaRPr>
          </a:p>
        </p:txBody>
      </p:sp>
      <p:pic>
        <p:nvPicPr>
          <p:cNvPr id="40" name="Graphic 39" descr="Medal with solid fill">
            <a:extLst>
              <a:ext uri="{FF2B5EF4-FFF2-40B4-BE49-F238E27FC236}">
                <a16:creationId xmlns:a16="http://schemas.microsoft.com/office/drawing/2014/main" id="{AB17F420-4A54-330D-C283-5D3ED6BC79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7831" y="2223260"/>
            <a:ext cx="384048" cy="384048"/>
          </a:xfrm>
          <a:prstGeom prst="rect">
            <a:avLst/>
          </a:prstGeom>
        </p:spPr>
      </p:pic>
      <p:pic>
        <p:nvPicPr>
          <p:cNvPr id="41" name="Graphic 40" descr="Teacher with solid fill">
            <a:extLst>
              <a:ext uri="{FF2B5EF4-FFF2-40B4-BE49-F238E27FC236}">
                <a16:creationId xmlns:a16="http://schemas.microsoft.com/office/drawing/2014/main" id="{E954DDAD-DFC2-97FF-2B67-448B2868445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1411" y="2223260"/>
            <a:ext cx="384048" cy="384048"/>
          </a:xfrm>
          <a:prstGeom prst="rect">
            <a:avLst/>
          </a:prstGeom>
        </p:spPr>
      </p:pic>
      <p:pic>
        <p:nvPicPr>
          <p:cNvPr id="43" name="Graphic 42" descr="Coins with solid fill">
            <a:extLst>
              <a:ext uri="{FF2B5EF4-FFF2-40B4-BE49-F238E27FC236}">
                <a16:creationId xmlns:a16="http://schemas.microsoft.com/office/drawing/2014/main" id="{4FC73AFB-E527-FC9C-C315-5170DB3EDC1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81017" y="2210821"/>
            <a:ext cx="384048" cy="384048"/>
          </a:xfrm>
          <a:prstGeom prst="rect">
            <a:avLst/>
          </a:prstGeom>
        </p:spPr>
      </p:pic>
      <p:sp>
        <p:nvSpPr>
          <p:cNvPr id="45" name="TextBox 44">
            <a:extLst>
              <a:ext uri="{FF2B5EF4-FFF2-40B4-BE49-F238E27FC236}">
                <a16:creationId xmlns:a16="http://schemas.microsoft.com/office/drawing/2014/main" id="{E2483D59-4AA4-4535-84A7-70C3284C15FA}"/>
              </a:ext>
            </a:extLst>
          </p:cNvPr>
          <p:cNvSpPr txBox="1"/>
          <p:nvPr/>
        </p:nvSpPr>
        <p:spPr>
          <a:xfrm>
            <a:off x="3714719" y="1728688"/>
            <a:ext cx="1574800" cy="1323439"/>
          </a:xfrm>
          <a:prstGeom prst="rect">
            <a:avLst/>
          </a:prstGeom>
          <a:noFill/>
        </p:spPr>
        <p:txBody>
          <a:bodyPr wrap="square">
            <a:spAutoFit/>
          </a:bodyPr>
          <a:lstStyle/>
          <a:p>
            <a:pPr algn="just"/>
            <a:r>
              <a:rPr lang="vi-VN" sz="2000">
                <a:latin typeface="Times New Roman" panose="02020603050405020304" pitchFamily="18" charset="0"/>
                <a:cs typeface="Times New Roman" panose="02020603050405020304" pitchFamily="18" charset="0"/>
              </a:rPr>
              <a:t>Dựng lại mô hình lập thể của đối tượng đo </a:t>
            </a:r>
            <a:endParaRPr lang="en-US" sz="2000">
              <a:latin typeface="Times New Roman" panose="02020603050405020304" pitchFamily="18" charset="0"/>
              <a:cs typeface="Times New Roman" panose="02020603050405020304" pitchFamily="18" charset="0"/>
            </a:endParaRPr>
          </a:p>
        </p:txBody>
      </p:sp>
      <p:pic>
        <p:nvPicPr>
          <p:cNvPr id="47" name="Picture 46" descr="A black and white camera&#10;&#10;Description automatically generated">
            <a:extLst>
              <a:ext uri="{FF2B5EF4-FFF2-40B4-BE49-F238E27FC236}">
                <a16:creationId xmlns:a16="http://schemas.microsoft.com/office/drawing/2014/main" id="{F59D016E-F92C-C565-60E1-BBBD5A565682}"/>
              </a:ext>
            </a:extLst>
          </p:cNvPr>
          <p:cNvPicPr>
            <a:picLocks noChangeAspect="1"/>
          </p:cNvPicPr>
          <p:nvPr/>
        </p:nvPicPr>
        <p:blipFill>
          <a:blip r:embed="rId9"/>
          <a:stretch>
            <a:fillRect/>
          </a:stretch>
        </p:blipFill>
        <p:spPr>
          <a:xfrm flipH="1">
            <a:off x="2735071" y="2185944"/>
            <a:ext cx="408925" cy="408925"/>
          </a:xfrm>
          <a:prstGeom prst="rect">
            <a:avLst/>
          </a:prstGeom>
        </p:spPr>
      </p:pic>
      <p:sp>
        <p:nvSpPr>
          <p:cNvPr id="49" name="TextBox 48">
            <a:extLst>
              <a:ext uri="{FF2B5EF4-FFF2-40B4-BE49-F238E27FC236}">
                <a16:creationId xmlns:a16="http://schemas.microsoft.com/office/drawing/2014/main" id="{E40D1148-B264-29FB-BD9C-791744E432CD}"/>
              </a:ext>
            </a:extLst>
          </p:cNvPr>
          <p:cNvSpPr txBox="1"/>
          <p:nvPr/>
        </p:nvSpPr>
        <p:spPr>
          <a:xfrm>
            <a:off x="9118930" y="1728688"/>
            <a:ext cx="1631320" cy="1323439"/>
          </a:xfrm>
          <a:prstGeom prst="rect">
            <a:avLst/>
          </a:prstGeom>
          <a:noFill/>
        </p:spPr>
        <p:txBody>
          <a:bodyPr wrap="square">
            <a:spAutoFit/>
          </a:bodyPr>
          <a:lstStyle/>
          <a:p>
            <a:r>
              <a:rPr lang="vi-VN" sz="2000">
                <a:latin typeface="Times New Roman" panose="02020603050405020304" pitchFamily="18" charset="0"/>
                <a:cs typeface="Times New Roman" panose="02020603050405020304" pitchFamily="18" charset="0"/>
              </a:rPr>
              <a:t>Biểu diễn các đối tượng đo theo nội dung của bản đồ</a:t>
            </a:r>
            <a:endParaRPr lang="en-US" sz="2000">
              <a:latin typeface="Times New Roman" panose="02020603050405020304" pitchFamily="18" charset="0"/>
              <a:cs typeface="Times New Roman" panose="02020603050405020304" pitchFamily="18" charset="0"/>
            </a:endParaRPr>
          </a:p>
        </p:txBody>
      </p:sp>
      <p:pic>
        <p:nvPicPr>
          <p:cNvPr id="6" name="Picture 5" descr="A building with a staircase and flowers&#10;&#10;Description automatically generated with medium confidence">
            <a:extLst>
              <a:ext uri="{FF2B5EF4-FFF2-40B4-BE49-F238E27FC236}">
                <a16:creationId xmlns:a16="http://schemas.microsoft.com/office/drawing/2014/main" id="{21040B9A-3DAC-D53B-B4F9-EC7397E8D1ED}"/>
              </a:ext>
            </a:extLst>
          </p:cNvPr>
          <p:cNvPicPr>
            <a:picLocks noChangeAspect="1"/>
          </p:cNvPicPr>
          <p:nvPr/>
        </p:nvPicPr>
        <p:blipFill>
          <a:blip r:embed="rId10"/>
          <a:stretch>
            <a:fillRect/>
          </a:stretch>
        </p:blipFill>
        <p:spPr>
          <a:xfrm>
            <a:off x="3494799" y="3519409"/>
            <a:ext cx="4423240" cy="3313007"/>
          </a:xfrm>
          <a:prstGeom prst="rect">
            <a:avLst/>
          </a:prstGeom>
        </p:spPr>
      </p:pic>
    </p:spTree>
    <p:extLst>
      <p:ext uri="{BB962C8B-B14F-4D97-AF65-F5344CB8AC3E}">
        <p14:creationId xmlns:p14="http://schemas.microsoft.com/office/powerpoint/2010/main" val="72900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17</a:t>
            </a:fld>
            <a:endParaRPr lang="en-US"/>
          </a:p>
        </p:txBody>
      </p:sp>
      <p:pic>
        <p:nvPicPr>
          <p:cNvPr id="3" name="Picture 2" descr="A collage of a person holding her hands up&#10;&#10;Description automatically generated">
            <a:extLst>
              <a:ext uri="{FF2B5EF4-FFF2-40B4-BE49-F238E27FC236}">
                <a16:creationId xmlns:a16="http://schemas.microsoft.com/office/drawing/2014/main" id="{76E4FDF2-3876-CAA0-2A6A-54A37265941E}"/>
              </a:ext>
            </a:extLst>
          </p:cNvPr>
          <p:cNvPicPr>
            <a:picLocks noChangeAspect="1"/>
          </p:cNvPicPr>
          <p:nvPr/>
        </p:nvPicPr>
        <p:blipFill>
          <a:blip r:embed="rId3"/>
          <a:stretch>
            <a:fillRect/>
          </a:stretch>
        </p:blipFill>
        <p:spPr>
          <a:xfrm>
            <a:off x="1392061" y="423069"/>
            <a:ext cx="9407878" cy="5291931"/>
          </a:xfrm>
          <a:prstGeom prst="rect">
            <a:avLst/>
          </a:prstGeom>
        </p:spPr>
      </p:pic>
    </p:spTree>
    <p:extLst>
      <p:ext uri="{BB962C8B-B14F-4D97-AF65-F5344CB8AC3E}">
        <p14:creationId xmlns:p14="http://schemas.microsoft.com/office/powerpoint/2010/main" val="388127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18</a:t>
            </a:fld>
            <a:endParaRPr lang="en-US"/>
          </a:p>
        </p:txBody>
      </p:sp>
      <p:graphicFrame>
        <p:nvGraphicFramePr>
          <p:cNvPr id="2" name="Table 1">
            <a:extLst>
              <a:ext uri="{FF2B5EF4-FFF2-40B4-BE49-F238E27FC236}">
                <a16:creationId xmlns:a16="http://schemas.microsoft.com/office/drawing/2014/main" id="{17805D9D-01EB-E8D4-1F40-148AEAE84A82}"/>
              </a:ext>
            </a:extLst>
          </p:cNvPr>
          <p:cNvGraphicFramePr>
            <a:graphicFrameLocks noGrp="1"/>
          </p:cNvGraphicFramePr>
          <p:nvPr>
            <p:extLst>
              <p:ext uri="{D42A27DB-BD31-4B8C-83A1-F6EECF244321}">
                <p14:modId xmlns:p14="http://schemas.microsoft.com/office/powerpoint/2010/main" val="3991131216"/>
              </p:ext>
            </p:extLst>
          </p:nvPr>
        </p:nvGraphicFramePr>
        <p:xfrm>
          <a:off x="238125" y="0"/>
          <a:ext cx="11715749" cy="5975309"/>
        </p:xfrm>
        <a:graphic>
          <a:graphicData uri="http://schemas.openxmlformats.org/drawingml/2006/table">
            <a:tbl>
              <a:tblPr firstRow="1" firstCol="1" bandRow="1">
                <a:tableStyleId>{5A111915-BE36-4E01-A7E5-04B1672EAD32}</a:tableStyleId>
              </a:tblPr>
              <a:tblGrid>
                <a:gridCol w="3785704">
                  <a:extLst>
                    <a:ext uri="{9D8B030D-6E8A-4147-A177-3AD203B41FA5}">
                      <a16:colId xmlns:a16="http://schemas.microsoft.com/office/drawing/2014/main" val="3171903217"/>
                    </a:ext>
                  </a:extLst>
                </a:gridCol>
                <a:gridCol w="4139477">
                  <a:extLst>
                    <a:ext uri="{9D8B030D-6E8A-4147-A177-3AD203B41FA5}">
                      <a16:colId xmlns:a16="http://schemas.microsoft.com/office/drawing/2014/main" val="1205371267"/>
                    </a:ext>
                  </a:extLst>
                </a:gridCol>
                <a:gridCol w="3790568">
                  <a:extLst>
                    <a:ext uri="{9D8B030D-6E8A-4147-A177-3AD203B41FA5}">
                      <a16:colId xmlns:a16="http://schemas.microsoft.com/office/drawing/2014/main" val="3808125558"/>
                    </a:ext>
                  </a:extLst>
                </a:gridCol>
              </a:tblGrid>
              <a:tr h="225832">
                <a:tc>
                  <a:txBody>
                    <a:bodyPr/>
                    <a:lstStyle/>
                    <a:p>
                      <a:pPr algn="ctr">
                        <a:lnSpc>
                          <a:spcPct val="107000"/>
                        </a:lnSpc>
                        <a:spcAft>
                          <a:spcPts val="800"/>
                        </a:spcAft>
                      </a:pPr>
                      <a:r>
                        <a:rPr lang="vi-VN" sz="2400" kern="100">
                          <a:solidFill>
                            <a:srgbClr val="0000FF"/>
                          </a:solidFill>
                          <a:effectLst/>
                          <a:latin typeface="Times New Roman" panose="02020603050405020304" pitchFamily="18" charset="0"/>
                          <a:cs typeface="Times New Roman" panose="02020603050405020304" pitchFamily="18" charset="0"/>
                        </a:rPr>
                        <a:t>PP đo ảnh tương tự</a:t>
                      </a:r>
                      <a:endParaRPr lang="en-US" sz="24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187" marR="63187" marT="0" marB="0"/>
                </a:tc>
                <a:tc>
                  <a:txBody>
                    <a:bodyPr/>
                    <a:lstStyle/>
                    <a:p>
                      <a:pPr algn="ctr">
                        <a:lnSpc>
                          <a:spcPct val="107000"/>
                        </a:lnSpc>
                        <a:spcAft>
                          <a:spcPts val="800"/>
                        </a:spcAft>
                      </a:pPr>
                      <a:r>
                        <a:rPr lang="en-US" sz="2400" kern="100">
                          <a:effectLst/>
                          <a:latin typeface="Times New Roman" panose="02020603050405020304" pitchFamily="18" charset="0"/>
                          <a:cs typeface="Times New Roman" panose="02020603050405020304" pitchFamily="18" charset="0"/>
                        </a:rPr>
                        <a:t>PP đo ảnh giải tích</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3187" marR="63187" marT="0" marB="0"/>
                </a:tc>
                <a:tc>
                  <a:txBody>
                    <a:bodyPr/>
                    <a:lstStyle/>
                    <a:p>
                      <a:pPr algn="ctr">
                        <a:lnSpc>
                          <a:spcPct val="107000"/>
                        </a:lnSpc>
                        <a:spcAft>
                          <a:spcPts val="800"/>
                        </a:spcAft>
                      </a:pPr>
                      <a:r>
                        <a:rPr lang="en-US" sz="2400" kern="100">
                          <a:solidFill>
                            <a:srgbClr val="FF0000"/>
                          </a:solidFill>
                          <a:effectLst/>
                          <a:latin typeface="Times New Roman" panose="02020603050405020304" pitchFamily="18" charset="0"/>
                          <a:cs typeface="Times New Roman" panose="02020603050405020304" pitchFamily="18" charset="0"/>
                        </a:rPr>
                        <a:t>PP đo ảnh số</a:t>
                      </a:r>
                      <a:endParaRPr lang="en-US" sz="24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187" marR="63187" marT="0" marB="0"/>
                </a:tc>
                <a:extLst>
                  <a:ext uri="{0D108BD9-81ED-4DB2-BD59-A6C34878D82A}">
                    <a16:rowId xmlns:a16="http://schemas.microsoft.com/office/drawing/2014/main" val="1943093177"/>
                  </a:ext>
                </a:extLst>
              </a:tr>
              <a:tr h="5610311">
                <a:tc>
                  <a:txBody>
                    <a:bodyPr/>
                    <a:lstStyle/>
                    <a:p>
                      <a:pPr algn="just">
                        <a:lnSpc>
                          <a:spcPct val="107000"/>
                        </a:lnSpc>
                        <a:spcAft>
                          <a:spcPts val="800"/>
                        </a:spcAft>
                      </a:pPr>
                      <a:r>
                        <a:rPr lang="en-US" sz="2000" b="0" kern="100">
                          <a:solidFill>
                            <a:srgbClr val="0000FF"/>
                          </a:solidFill>
                          <a:effectLst/>
                          <a:latin typeface="Times New Roman" panose="02020603050405020304" pitchFamily="18" charset="0"/>
                          <a:cs typeface="Times New Roman" panose="02020603050405020304" pitchFamily="18" charset="0"/>
                        </a:rPr>
                        <a:t>- Dùng ảnh lập thể đã có.</a:t>
                      </a:r>
                    </a:p>
                    <a:p>
                      <a:pPr algn="just">
                        <a:lnSpc>
                          <a:spcPct val="107000"/>
                        </a:lnSpc>
                        <a:spcAft>
                          <a:spcPts val="800"/>
                        </a:spcAft>
                      </a:pPr>
                      <a:r>
                        <a:rPr lang="en-US" sz="2000" b="0" kern="100">
                          <a:solidFill>
                            <a:srgbClr val="0000FF"/>
                          </a:solidFill>
                          <a:effectLst/>
                          <a:latin typeface="Times New Roman" panose="02020603050405020304" pitchFamily="18" charset="0"/>
                          <a:cs typeface="Times New Roman" panose="02020603050405020304" pitchFamily="18" charset="0"/>
                        </a:rPr>
                        <a:t>- Nám ảnh bằng máy nắn ảnh.</a:t>
                      </a:r>
                    </a:p>
                    <a:p>
                      <a:pPr algn="just">
                        <a:lnSpc>
                          <a:spcPct val="107000"/>
                        </a:lnSpc>
                        <a:spcAft>
                          <a:spcPts val="800"/>
                        </a:spcAft>
                      </a:pPr>
                      <a:r>
                        <a:rPr lang="en-US" sz="2000" b="0" kern="100">
                          <a:solidFill>
                            <a:srgbClr val="0000FF"/>
                          </a:solidFill>
                          <a:effectLst/>
                          <a:latin typeface="Times New Roman" panose="02020603050405020304" pitchFamily="18" charset="0"/>
                          <a:cs typeface="Times New Roman" panose="02020603050405020304" pitchFamily="18" charset="0"/>
                        </a:rPr>
                        <a:t>- Dùng ảnh đã nắn để điều vẽ ảnh. (Đưa ảnh vào máy đo vẽ - Tăng dày điểm khống chế bằng cơ).</a:t>
                      </a:r>
                    </a:p>
                    <a:p>
                      <a:pPr algn="just">
                        <a:lnSpc>
                          <a:spcPct val="107000"/>
                        </a:lnSpc>
                        <a:spcAft>
                          <a:spcPts val="800"/>
                        </a:spcAft>
                      </a:pPr>
                      <a:r>
                        <a:rPr lang="en-US" sz="2000" b="0" kern="100">
                          <a:solidFill>
                            <a:srgbClr val="0000FF"/>
                          </a:solidFill>
                          <a:effectLst/>
                          <a:latin typeface="Times New Roman" panose="02020603050405020304" pitchFamily="18" charset="0"/>
                          <a:cs typeface="Times New Roman" panose="02020603050405020304" pitchFamily="18" charset="0"/>
                        </a:rPr>
                        <a:t>- Đo vẽ trên các mô hình lập thể.</a:t>
                      </a:r>
                    </a:p>
                    <a:p>
                      <a:pPr algn="just">
                        <a:lnSpc>
                          <a:spcPct val="107000"/>
                        </a:lnSpc>
                        <a:spcAft>
                          <a:spcPts val="800"/>
                        </a:spcAft>
                      </a:pPr>
                      <a:r>
                        <a:rPr lang="en-US" sz="2000" b="0" kern="100">
                          <a:solidFill>
                            <a:srgbClr val="0000FF"/>
                          </a:solidFill>
                          <a:effectLst/>
                          <a:latin typeface="Times New Roman" panose="02020603050405020304" pitchFamily="18" charset="0"/>
                          <a:cs typeface="Times New Roman" panose="02020603050405020304" pitchFamily="18" charset="0"/>
                        </a:rPr>
                        <a:t>- Sử dụng máy quang cơ.</a:t>
                      </a:r>
                    </a:p>
                    <a:p>
                      <a:pPr algn="just">
                        <a:lnSpc>
                          <a:spcPct val="107000"/>
                        </a:lnSpc>
                        <a:spcAft>
                          <a:spcPts val="800"/>
                        </a:spcAft>
                      </a:pPr>
                      <a:r>
                        <a:rPr lang="en-US" sz="2000" b="0" kern="100">
                          <a:solidFill>
                            <a:srgbClr val="0000FF"/>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000" b="0" kern="100">
                          <a:solidFill>
                            <a:srgbClr val="0000FF"/>
                          </a:solidFill>
                          <a:effectLst/>
                          <a:latin typeface="Times New Roman" panose="02020603050405020304" pitchFamily="18" charset="0"/>
                          <a:cs typeface="Times New Roman" panose="02020603050405020304" pitchFamily="18" charset="0"/>
                        </a:rPr>
                        <a:t>- Phụ thuộc vào thao tác của người thực hiện.</a:t>
                      </a:r>
                    </a:p>
                    <a:p>
                      <a:pPr algn="just">
                        <a:lnSpc>
                          <a:spcPct val="107000"/>
                        </a:lnSpc>
                        <a:spcAft>
                          <a:spcPts val="800"/>
                        </a:spcAft>
                      </a:pPr>
                      <a:r>
                        <a:rPr lang="en-US" sz="2000" b="0" kern="100">
                          <a:solidFill>
                            <a:srgbClr val="0000FF"/>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000" b="0" kern="100">
                          <a:solidFill>
                            <a:srgbClr val="0000FF"/>
                          </a:solidFill>
                          <a:effectLst/>
                          <a:latin typeface="Times New Roman" panose="02020603050405020304" pitchFamily="18" charset="0"/>
                          <a:cs typeface="Times New Roman" panose="02020603050405020304" pitchFamily="18" charset="0"/>
                        </a:rPr>
                        <a:t>- Sản phẩm là bình đồ hoặc bản đồ.</a:t>
                      </a:r>
                      <a:endParaRPr lang="en-US" sz="2000" b="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187" marR="63187" marT="0" marB="0"/>
                </a:tc>
                <a:tc>
                  <a:txBody>
                    <a:bodyPr/>
                    <a:lstStyle/>
                    <a:p>
                      <a:pPr algn="just">
                        <a:lnSpc>
                          <a:spcPct val="107000"/>
                        </a:lnSpc>
                        <a:spcAft>
                          <a:spcPts val="800"/>
                        </a:spcAft>
                      </a:pPr>
                      <a:r>
                        <a:rPr lang="en-US" sz="2000" kern="100">
                          <a:effectLst/>
                          <a:latin typeface="Times New Roman" panose="02020603050405020304" pitchFamily="18" charset="0"/>
                          <a:cs typeface="Times New Roman" panose="02020603050405020304" pitchFamily="18" charset="0"/>
                        </a:rPr>
                        <a:t>- Chỉ khác phương pháp tương tự ở việc tăng dày điểm khống chế bằng kỹ thuật giải tích.</a:t>
                      </a:r>
                    </a:p>
                    <a:p>
                      <a:pPr algn="just">
                        <a:lnSpc>
                          <a:spcPct val="107000"/>
                        </a:lnSpc>
                        <a:spcAft>
                          <a:spcPts val="800"/>
                        </a:spcAft>
                      </a:pPr>
                      <a:r>
                        <a:rPr lang="vi-VN" sz="2000" kern="100">
                          <a:effectLst/>
                          <a:latin typeface="Times New Roman" panose="02020603050405020304" pitchFamily="18" charset="0"/>
                          <a:cs typeface="Times New Roman" panose="02020603050405020304" pitchFamily="18" charset="0"/>
                        </a:rPr>
                        <a:t>- Nhiệm vụ:</a:t>
                      </a:r>
                      <a:endParaRPr lang="en-US" sz="2000" kern="10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000" kern="100">
                          <a:effectLst/>
                          <a:latin typeface="Times New Roman" panose="02020603050405020304" pitchFamily="18" charset="0"/>
                          <a:cs typeface="Times New Roman" panose="02020603050405020304" pitchFamily="18" charset="0"/>
                        </a:rPr>
                        <a:t>+ Xây dựng lưới tam giác ảnh.</a:t>
                      </a:r>
                      <a:endParaRPr lang="en-US" sz="2000" kern="10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000" kern="100">
                          <a:effectLst/>
                          <a:latin typeface="Times New Roman" panose="02020603050405020304" pitchFamily="18" charset="0"/>
                          <a:cs typeface="Times New Roman" panose="02020603050405020304" pitchFamily="18" charset="0"/>
                        </a:rPr>
                        <a:t>+ Tăng độ chính xác trong đo đạc.</a:t>
                      </a:r>
                      <a:endParaRPr lang="en-US" sz="2000" kern="10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000" kern="100">
                          <a:effectLst/>
                          <a:latin typeface="Times New Roman" panose="02020603050405020304" pitchFamily="18" charset="0"/>
                          <a:cs typeface="Times New Roman" panose="02020603050405020304" pitchFamily="18" charset="0"/>
                        </a:rPr>
                        <a:t> </a:t>
                      </a:r>
                      <a:r>
                        <a:rPr lang="vi-VN" sz="2000" kern="100">
                          <a:effectLst/>
                          <a:latin typeface="Times New Roman" panose="02020603050405020304" pitchFamily="18" charset="0"/>
                          <a:cs typeface="Times New Roman" panose="02020603050405020304" pitchFamily="18" charset="0"/>
                        </a:rPr>
                        <a:t>- Sử dụng máy giải tích</a:t>
                      </a:r>
                      <a:r>
                        <a:rPr lang="en-US" sz="2000" kern="100">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en-US" sz="2000" kern="100">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000" kern="100">
                          <a:effectLst/>
                          <a:latin typeface="Times New Roman" panose="02020603050405020304" pitchFamily="18" charset="0"/>
                          <a:cs typeface="Times New Roman" panose="02020603050405020304" pitchFamily="18" charset="0"/>
                        </a:rPr>
                        <a:t>- Thao tác bán tự động.</a:t>
                      </a:r>
                    </a:p>
                    <a:p>
                      <a:pPr algn="just">
                        <a:lnSpc>
                          <a:spcPct val="107000"/>
                        </a:lnSpc>
                        <a:spcAft>
                          <a:spcPts val="800"/>
                        </a:spcAft>
                      </a:pPr>
                      <a:r>
                        <a:rPr lang="en-US" sz="2000" kern="100">
                          <a:effectLst/>
                          <a:latin typeface="Times New Roman" panose="02020603050405020304" pitchFamily="18" charset="0"/>
                          <a:cs typeface="Times New Roman" panose="02020603050405020304" pitchFamily="18" charset="0"/>
                        </a:rPr>
                        <a:t> </a:t>
                      </a:r>
                    </a:p>
                    <a:p>
                      <a:pPr algn="just">
                        <a:lnSpc>
                          <a:spcPct val="100000"/>
                        </a:lnSpc>
                        <a:spcAft>
                          <a:spcPts val="400"/>
                        </a:spcAft>
                      </a:pPr>
                      <a:r>
                        <a:rPr lang="en-US" sz="2000" kern="100">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000" kern="100">
                          <a:effectLst/>
                          <a:latin typeface="Times New Roman" panose="02020603050405020304" pitchFamily="18" charset="0"/>
                          <a:cs typeface="Times New Roman" panose="02020603050405020304" pitchFamily="18" charset="0"/>
                        </a:rPr>
                        <a:t>- Sản phẩm đồ giải hoặc sản phẩm số.</a:t>
                      </a:r>
                    </a:p>
                    <a:p>
                      <a:pPr algn="just">
                        <a:lnSpc>
                          <a:spcPct val="107000"/>
                        </a:lnSpc>
                        <a:spcAft>
                          <a:spcPts val="800"/>
                        </a:spcAft>
                      </a:pPr>
                      <a:r>
                        <a:rPr lang="en-US" sz="2000" kern="100">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000" kern="100">
                          <a:effectLst/>
                          <a:latin typeface="Times New Roman" panose="02020603050405020304" pitchFamily="18" charset="0"/>
                          <a:cs typeface="Times New Roman" panose="02020603050405020304" pitchFamily="18" charset="0"/>
                        </a:rPr>
                        <a:t> </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3187" marR="63187" marT="0" marB="0"/>
                </a:tc>
                <a:tc>
                  <a:txBody>
                    <a:bodyPr/>
                    <a:lstStyle/>
                    <a:p>
                      <a:pPr algn="just">
                        <a:lnSpc>
                          <a:spcPct val="107000"/>
                        </a:lnSpc>
                        <a:spcAft>
                          <a:spcPts val="800"/>
                        </a:spcAft>
                      </a:pPr>
                      <a:r>
                        <a:rPr lang="vi-VN" sz="2000" kern="100">
                          <a:solidFill>
                            <a:srgbClr val="FF0000"/>
                          </a:solidFill>
                          <a:effectLst/>
                          <a:latin typeface="Times New Roman" panose="02020603050405020304" pitchFamily="18" charset="0"/>
                          <a:cs typeface="Times New Roman" panose="02020603050405020304" pitchFamily="18" charset="0"/>
                        </a:rPr>
                        <a:t>- Sử dụng ảnh số hóa.</a:t>
                      </a:r>
                      <a:endParaRPr lang="en-US" sz="2000" kern="100">
                        <a:solidFill>
                          <a:srgbClr val="FF000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000" kern="100">
                          <a:solidFill>
                            <a:srgbClr val="FF0000"/>
                          </a:solidFill>
                          <a:effectLst/>
                          <a:latin typeface="Times New Roman" panose="02020603050405020304" pitchFamily="18" charset="0"/>
                          <a:cs typeface="Times New Roman" panose="02020603050405020304" pitchFamily="18" charset="0"/>
                        </a:rPr>
                        <a:t>  </a:t>
                      </a:r>
                      <a:endParaRPr lang="en-US" sz="2000" kern="100">
                        <a:solidFill>
                          <a:srgbClr val="FF000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000" kern="100">
                          <a:solidFill>
                            <a:srgbClr val="FF0000"/>
                          </a:solidFill>
                          <a:effectLst/>
                          <a:latin typeface="Times New Roman" panose="02020603050405020304" pitchFamily="18" charset="0"/>
                          <a:cs typeface="Times New Roman" panose="02020603050405020304" pitchFamily="18" charset="0"/>
                        </a:rPr>
                        <a:t> </a:t>
                      </a:r>
                      <a:endParaRPr lang="en-US" sz="2000" kern="100">
                        <a:solidFill>
                          <a:srgbClr val="FF0000"/>
                        </a:solidFill>
                        <a:effectLst/>
                        <a:latin typeface="Times New Roman" panose="02020603050405020304" pitchFamily="18" charset="0"/>
                        <a:cs typeface="Times New Roman" panose="02020603050405020304" pitchFamily="18" charset="0"/>
                      </a:endParaRPr>
                    </a:p>
                    <a:p>
                      <a:pPr algn="just">
                        <a:lnSpc>
                          <a:spcPct val="150000"/>
                        </a:lnSpc>
                        <a:spcAft>
                          <a:spcPts val="800"/>
                        </a:spcAft>
                      </a:pPr>
                      <a:r>
                        <a:rPr lang="vi-VN" sz="2000" kern="100">
                          <a:solidFill>
                            <a:srgbClr val="FF0000"/>
                          </a:solidFill>
                          <a:effectLst/>
                          <a:latin typeface="Times New Roman" panose="02020603050405020304" pitchFamily="18" charset="0"/>
                          <a:cs typeface="Times New Roman" panose="02020603050405020304" pitchFamily="18" charset="0"/>
                        </a:rPr>
                        <a:t> </a:t>
                      </a:r>
                      <a:endParaRPr lang="en-US" sz="2000" kern="100">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0000"/>
                        </a:lnSpc>
                        <a:spcBef>
                          <a:spcPts val="0"/>
                        </a:spcBef>
                        <a:spcAft>
                          <a:spcPts val="800"/>
                        </a:spcAft>
                        <a:buClrTx/>
                        <a:buSzTx/>
                        <a:buFontTx/>
                        <a:buNone/>
                        <a:tabLst/>
                        <a:defRPr/>
                      </a:pPr>
                      <a:r>
                        <a:rPr lang="vi-VN" sz="2000" kern="100">
                          <a:solidFill>
                            <a:srgbClr val="FF0000"/>
                          </a:solidFill>
                          <a:effectLst/>
                          <a:latin typeface="Times New Roman" panose="02020603050405020304" pitchFamily="18" charset="0"/>
                          <a:cs typeface="Times New Roman" panose="02020603050405020304" pitchFamily="18" charset="0"/>
                        </a:rPr>
                        <a:t> </a:t>
                      </a:r>
                      <a:endParaRPr lang="en-US" sz="2000" kern="100">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vi-VN" sz="2000" kern="100">
                          <a:solidFill>
                            <a:srgbClr val="FF0000"/>
                          </a:solidFill>
                          <a:effectLst/>
                          <a:latin typeface="Times New Roman" panose="02020603050405020304" pitchFamily="18" charset="0"/>
                          <a:cs typeface="Times New Roman" panose="02020603050405020304" pitchFamily="18" charset="0"/>
                        </a:rPr>
                        <a:t>- Sử dụng các máy chụp ảnh kỹ thuật số.</a:t>
                      </a:r>
                      <a:endParaRPr lang="en-US" sz="2000" kern="100">
                        <a:solidFill>
                          <a:srgbClr val="FF000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000" kern="100">
                          <a:solidFill>
                            <a:srgbClr val="FF0000"/>
                          </a:solidFill>
                          <a:effectLst/>
                          <a:latin typeface="Times New Roman" panose="02020603050405020304" pitchFamily="18" charset="0"/>
                          <a:cs typeface="Times New Roman" panose="02020603050405020304" pitchFamily="18" charset="0"/>
                        </a:rPr>
                        <a:t>- Thao tác tự động.</a:t>
                      </a:r>
                      <a:endParaRPr lang="en-US" sz="2000" kern="100">
                        <a:solidFill>
                          <a:srgbClr val="FF000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000" kern="100">
                          <a:solidFill>
                            <a:srgbClr val="FF0000"/>
                          </a:solidFill>
                          <a:effectLst/>
                          <a:latin typeface="Times New Roman" panose="02020603050405020304" pitchFamily="18" charset="0"/>
                          <a:cs typeface="Times New Roman" panose="02020603050405020304" pitchFamily="18" charset="0"/>
                        </a:rPr>
                        <a:t> </a:t>
                      </a:r>
                      <a:endParaRPr lang="en-US" sz="2000" kern="100">
                        <a:solidFill>
                          <a:srgbClr val="FF0000"/>
                        </a:solidFill>
                        <a:effectLst/>
                        <a:latin typeface="Times New Roman" panose="02020603050405020304" pitchFamily="18" charset="0"/>
                        <a:cs typeface="Times New Roman" panose="02020603050405020304" pitchFamily="18" charset="0"/>
                      </a:endParaRPr>
                    </a:p>
                    <a:p>
                      <a:pPr algn="just">
                        <a:lnSpc>
                          <a:spcPct val="150000"/>
                        </a:lnSpc>
                        <a:spcAft>
                          <a:spcPts val="800"/>
                        </a:spcAft>
                      </a:pPr>
                      <a:r>
                        <a:rPr lang="vi-VN" sz="2000" kern="100">
                          <a:solidFill>
                            <a:srgbClr val="FF0000"/>
                          </a:solidFill>
                          <a:effectLst/>
                          <a:latin typeface="Times New Roman" panose="02020603050405020304" pitchFamily="18" charset="0"/>
                          <a:cs typeface="Times New Roman" panose="02020603050405020304" pitchFamily="18" charset="0"/>
                        </a:rPr>
                        <a:t> </a:t>
                      </a:r>
                      <a:endParaRPr lang="en-US" sz="2000" kern="100">
                        <a:solidFill>
                          <a:srgbClr val="FF000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000" kern="100">
                          <a:solidFill>
                            <a:srgbClr val="FF0000"/>
                          </a:solidFill>
                          <a:effectLst/>
                          <a:latin typeface="Times New Roman" panose="02020603050405020304" pitchFamily="18" charset="0"/>
                          <a:cs typeface="Times New Roman" panose="02020603050405020304" pitchFamily="18" charset="0"/>
                        </a:rPr>
                        <a:t>- Sản phẩm số và sản phẩm đồ họa.</a:t>
                      </a:r>
                      <a:endParaRPr lang="en-US" sz="2000" kern="100">
                        <a:solidFill>
                          <a:srgbClr val="FF0000"/>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000" kern="100">
                          <a:solidFill>
                            <a:srgbClr val="FF0000"/>
                          </a:solidFill>
                          <a:effectLst/>
                          <a:latin typeface="Times New Roman" panose="02020603050405020304" pitchFamily="18" charset="0"/>
                          <a:cs typeface="Times New Roman" panose="02020603050405020304" pitchFamily="18" charset="0"/>
                        </a:rPr>
                        <a:t> </a:t>
                      </a:r>
                      <a:endParaRPr lang="en-US" sz="20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187" marR="63187" marT="0" marB="0"/>
                </a:tc>
                <a:extLst>
                  <a:ext uri="{0D108BD9-81ED-4DB2-BD59-A6C34878D82A}">
                    <a16:rowId xmlns:a16="http://schemas.microsoft.com/office/drawing/2014/main" val="2142812936"/>
                  </a:ext>
                </a:extLst>
              </a:tr>
            </a:tbl>
          </a:graphicData>
        </a:graphic>
      </p:graphicFrame>
    </p:spTree>
    <p:extLst>
      <p:ext uri="{BB962C8B-B14F-4D97-AF65-F5344CB8AC3E}">
        <p14:creationId xmlns:p14="http://schemas.microsoft.com/office/powerpoint/2010/main" val="196765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19</a:t>
            </a:fld>
            <a:endParaRPr lang="en-US"/>
          </a:p>
        </p:txBody>
      </p:sp>
      <p:pic>
        <p:nvPicPr>
          <p:cNvPr id="3" name="Picture 2">
            <a:extLst>
              <a:ext uri="{FF2B5EF4-FFF2-40B4-BE49-F238E27FC236}">
                <a16:creationId xmlns:a16="http://schemas.microsoft.com/office/drawing/2014/main" id="{D794C4A6-AF65-5E30-884F-97C5AC102A2B}"/>
              </a:ext>
            </a:extLst>
          </p:cNvPr>
          <p:cNvPicPr>
            <a:picLocks noChangeAspect="1"/>
          </p:cNvPicPr>
          <p:nvPr/>
        </p:nvPicPr>
        <p:blipFill>
          <a:blip r:embed="rId3"/>
          <a:stretch>
            <a:fillRect/>
          </a:stretch>
        </p:blipFill>
        <p:spPr>
          <a:xfrm>
            <a:off x="2710268" y="110646"/>
            <a:ext cx="6771464" cy="5207894"/>
          </a:xfrm>
          <a:prstGeom prst="rect">
            <a:avLst/>
          </a:prstGeom>
        </p:spPr>
      </p:pic>
      <p:sp>
        <p:nvSpPr>
          <p:cNvPr id="6" name="TextBox 5">
            <a:extLst>
              <a:ext uri="{FF2B5EF4-FFF2-40B4-BE49-F238E27FC236}">
                <a16:creationId xmlns:a16="http://schemas.microsoft.com/office/drawing/2014/main" id="{106EF73B-5348-6E35-F674-C99CC1F8A767}"/>
              </a:ext>
            </a:extLst>
          </p:cNvPr>
          <p:cNvSpPr txBox="1"/>
          <p:nvPr/>
        </p:nvSpPr>
        <p:spPr>
          <a:xfrm>
            <a:off x="2710268" y="5444549"/>
            <a:ext cx="7720012" cy="461665"/>
          </a:xfrm>
          <a:prstGeom prst="rect">
            <a:avLst/>
          </a:prstGeom>
          <a:noFill/>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Qu</a:t>
            </a:r>
            <a:r>
              <a:rPr lang="en-US" sz="2400">
                <a:solidFill>
                  <a:srgbClr val="0000FF"/>
                </a:solidFill>
                <a:latin typeface="Times New Roman" panose="02020603050405020304" pitchFamily="18" charset="0"/>
                <a:cs typeface="Times New Roman" panose="02020603050405020304" pitchFamily="18" charset="0"/>
              </a:rPr>
              <a:t>y</a:t>
            </a:r>
            <a:r>
              <a:rPr lang="vi-VN" sz="2400">
                <a:solidFill>
                  <a:srgbClr val="0000FF"/>
                </a:solidFill>
                <a:latin typeface="Times New Roman" panose="02020603050405020304" pitchFamily="18" charset="0"/>
                <a:cs typeface="Times New Roman" panose="02020603050405020304" pitchFamily="18" charset="0"/>
              </a:rPr>
              <a:t> trình công nghệ cơ bản của phương pháp </a:t>
            </a:r>
            <a:r>
              <a:rPr lang="en-US" sz="2400">
                <a:solidFill>
                  <a:srgbClr val="0000FF"/>
                </a:solidFill>
                <a:latin typeface="Times New Roman" panose="02020603050405020304" pitchFamily="18" charset="0"/>
                <a:cs typeface="Times New Roman" panose="02020603050405020304" pitchFamily="18" charset="0"/>
              </a:rPr>
              <a:t>đ</a:t>
            </a:r>
            <a:r>
              <a:rPr lang="vi-VN" sz="2400">
                <a:solidFill>
                  <a:srgbClr val="0000FF"/>
                </a:solidFill>
                <a:latin typeface="Times New Roman" panose="02020603050405020304" pitchFamily="18" charset="0"/>
                <a:cs typeface="Times New Roman" panose="02020603050405020304" pitchFamily="18" charset="0"/>
              </a:rPr>
              <a:t>o ảnh </a:t>
            </a:r>
            <a:endParaRPr 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33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a:t>
            </a:fld>
            <a:endParaRPr lang="en-US"/>
          </a:p>
        </p:txBody>
      </p:sp>
      <p:sp>
        <p:nvSpPr>
          <p:cNvPr id="2" name="TextBox 1">
            <a:extLst>
              <a:ext uri="{FF2B5EF4-FFF2-40B4-BE49-F238E27FC236}">
                <a16:creationId xmlns:a16="http://schemas.microsoft.com/office/drawing/2014/main" id="{D74981FF-2306-FAF3-A587-ADA161830C27}"/>
              </a:ext>
            </a:extLst>
          </p:cNvPr>
          <p:cNvSpPr txBox="1"/>
          <p:nvPr/>
        </p:nvSpPr>
        <p:spPr>
          <a:xfrm>
            <a:off x="762000" y="546100"/>
            <a:ext cx="3324372" cy="584775"/>
          </a:xfrm>
          <a:prstGeom prst="rect">
            <a:avLst/>
          </a:prstGeom>
          <a:noFill/>
        </p:spPr>
        <p:txBody>
          <a:bodyPr wrap="none" rtlCol="0">
            <a:spAutoFit/>
          </a:bodyPr>
          <a:lstStyle/>
          <a:p>
            <a:r>
              <a:rPr lang="en-US" sz="3200" b="1"/>
              <a:t>BÀI TIỂU LUẬN</a:t>
            </a:r>
          </a:p>
        </p:txBody>
      </p:sp>
      <p:sp>
        <p:nvSpPr>
          <p:cNvPr id="3" name="TextBox 2">
            <a:extLst>
              <a:ext uri="{FF2B5EF4-FFF2-40B4-BE49-F238E27FC236}">
                <a16:creationId xmlns:a16="http://schemas.microsoft.com/office/drawing/2014/main" id="{1425A9E0-3862-FCE2-D8F0-755BA388ADE3}"/>
              </a:ext>
            </a:extLst>
          </p:cNvPr>
          <p:cNvSpPr txBox="1"/>
          <p:nvPr/>
        </p:nvSpPr>
        <p:spPr>
          <a:xfrm>
            <a:off x="762000" y="1473200"/>
            <a:ext cx="10244408" cy="523220"/>
          </a:xfrm>
          <a:prstGeom prst="rect">
            <a:avLst/>
          </a:prstGeom>
          <a:noFill/>
        </p:spPr>
        <p:txBody>
          <a:bodyPr wrap="none" rtlCol="0">
            <a:spAutoFit/>
          </a:bodyPr>
          <a:lstStyle/>
          <a:p>
            <a:r>
              <a:rPr lang="en-US" sz="2800"/>
              <a:t>Ứng dụng ảnh bay chụp để số hóa bản đồ một khu vực nghiên cứu</a:t>
            </a:r>
          </a:p>
        </p:txBody>
      </p:sp>
      <p:sp>
        <p:nvSpPr>
          <p:cNvPr id="5" name="TextBox 4">
            <a:extLst>
              <a:ext uri="{FF2B5EF4-FFF2-40B4-BE49-F238E27FC236}">
                <a16:creationId xmlns:a16="http://schemas.microsoft.com/office/drawing/2014/main" id="{9A6B5E8D-40E8-25D8-1924-2D9375FDF705}"/>
              </a:ext>
            </a:extLst>
          </p:cNvPr>
          <p:cNvSpPr txBox="1"/>
          <p:nvPr/>
        </p:nvSpPr>
        <p:spPr>
          <a:xfrm>
            <a:off x="762000" y="2176576"/>
            <a:ext cx="4129657" cy="584775"/>
          </a:xfrm>
          <a:prstGeom prst="rect">
            <a:avLst/>
          </a:prstGeom>
          <a:noFill/>
        </p:spPr>
        <p:txBody>
          <a:bodyPr wrap="none" rtlCol="0">
            <a:spAutoFit/>
          </a:bodyPr>
          <a:lstStyle/>
          <a:p>
            <a:r>
              <a:rPr lang="en-US" sz="3200" b="1">
                <a:solidFill>
                  <a:srgbClr val="FF0000"/>
                </a:solidFill>
              </a:rPr>
              <a:t>Cấu trúc bài tiểu luận</a:t>
            </a:r>
          </a:p>
        </p:txBody>
      </p:sp>
      <p:sp>
        <p:nvSpPr>
          <p:cNvPr id="6" name="TextBox 5">
            <a:extLst>
              <a:ext uri="{FF2B5EF4-FFF2-40B4-BE49-F238E27FC236}">
                <a16:creationId xmlns:a16="http://schemas.microsoft.com/office/drawing/2014/main" id="{9CC2E434-A285-E993-5AE1-523702EFC133}"/>
              </a:ext>
            </a:extLst>
          </p:cNvPr>
          <p:cNvSpPr txBox="1"/>
          <p:nvPr/>
        </p:nvSpPr>
        <p:spPr>
          <a:xfrm>
            <a:off x="726685" y="2941508"/>
            <a:ext cx="3509294" cy="369332"/>
          </a:xfrm>
          <a:prstGeom prst="rect">
            <a:avLst/>
          </a:prstGeom>
          <a:noFill/>
        </p:spPr>
        <p:txBody>
          <a:bodyPr wrap="none" rtlCol="0">
            <a:spAutoFit/>
          </a:bodyPr>
          <a:lstStyle/>
          <a:p>
            <a:r>
              <a:rPr lang="en-US"/>
              <a:t>1. Giới thiệu khu vực nghiên cứu </a:t>
            </a:r>
          </a:p>
        </p:txBody>
      </p:sp>
      <p:sp>
        <p:nvSpPr>
          <p:cNvPr id="7" name="TextBox 6">
            <a:extLst>
              <a:ext uri="{FF2B5EF4-FFF2-40B4-BE49-F238E27FC236}">
                <a16:creationId xmlns:a16="http://schemas.microsoft.com/office/drawing/2014/main" id="{465ABE8F-36CB-C0DF-E8B6-DF6A56DFEE75}"/>
              </a:ext>
            </a:extLst>
          </p:cNvPr>
          <p:cNvSpPr txBox="1"/>
          <p:nvPr/>
        </p:nvSpPr>
        <p:spPr>
          <a:xfrm>
            <a:off x="726685" y="3609687"/>
            <a:ext cx="4010393" cy="369332"/>
          </a:xfrm>
          <a:prstGeom prst="rect">
            <a:avLst/>
          </a:prstGeom>
          <a:noFill/>
        </p:spPr>
        <p:txBody>
          <a:bodyPr wrap="none" rtlCol="0">
            <a:spAutoFit/>
          </a:bodyPr>
          <a:lstStyle/>
          <a:p>
            <a:r>
              <a:rPr lang="en-US"/>
              <a:t>2. Vật liệu và phương pháp nghiên cứu</a:t>
            </a:r>
          </a:p>
        </p:txBody>
      </p:sp>
      <p:sp>
        <p:nvSpPr>
          <p:cNvPr id="8" name="TextBox 7">
            <a:extLst>
              <a:ext uri="{FF2B5EF4-FFF2-40B4-BE49-F238E27FC236}">
                <a16:creationId xmlns:a16="http://schemas.microsoft.com/office/drawing/2014/main" id="{03D2866D-E2DC-2886-126E-96FB5E24448F}"/>
              </a:ext>
            </a:extLst>
          </p:cNvPr>
          <p:cNvSpPr txBox="1"/>
          <p:nvPr/>
        </p:nvSpPr>
        <p:spPr>
          <a:xfrm>
            <a:off x="726685" y="4313063"/>
            <a:ext cx="2359941" cy="369332"/>
          </a:xfrm>
          <a:prstGeom prst="rect">
            <a:avLst/>
          </a:prstGeom>
          <a:noFill/>
        </p:spPr>
        <p:txBody>
          <a:bodyPr wrap="none" rtlCol="0">
            <a:spAutoFit/>
          </a:bodyPr>
          <a:lstStyle/>
          <a:p>
            <a:r>
              <a:rPr lang="en-US"/>
              <a:t>3. Kết quả nghiên cứu</a:t>
            </a:r>
          </a:p>
        </p:txBody>
      </p:sp>
      <p:sp>
        <p:nvSpPr>
          <p:cNvPr id="9" name="TextBox 8">
            <a:extLst>
              <a:ext uri="{FF2B5EF4-FFF2-40B4-BE49-F238E27FC236}">
                <a16:creationId xmlns:a16="http://schemas.microsoft.com/office/drawing/2014/main" id="{DD43EC14-E603-622E-A3DC-BCD7DFD1706B}"/>
              </a:ext>
            </a:extLst>
          </p:cNvPr>
          <p:cNvSpPr txBox="1"/>
          <p:nvPr/>
        </p:nvSpPr>
        <p:spPr>
          <a:xfrm>
            <a:off x="726684" y="5015468"/>
            <a:ext cx="2529860" cy="369332"/>
          </a:xfrm>
          <a:prstGeom prst="rect">
            <a:avLst/>
          </a:prstGeom>
          <a:noFill/>
        </p:spPr>
        <p:txBody>
          <a:bodyPr wrap="none" rtlCol="0">
            <a:spAutoFit/>
          </a:bodyPr>
          <a:lstStyle/>
          <a:p>
            <a:r>
              <a:rPr lang="en-US"/>
              <a:t>4. Kết luận và kiến nghị</a:t>
            </a:r>
          </a:p>
        </p:txBody>
      </p:sp>
      <p:sp>
        <p:nvSpPr>
          <p:cNvPr id="10" name="TextBox 9">
            <a:extLst>
              <a:ext uri="{FF2B5EF4-FFF2-40B4-BE49-F238E27FC236}">
                <a16:creationId xmlns:a16="http://schemas.microsoft.com/office/drawing/2014/main" id="{1C4492DA-2F81-AEDB-ECA9-3B06AC8C34F3}"/>
              </a:ext>
            </a:extLst>
          </p:cNvPr>
          <p:cNvSpPr txBox="1"/>
          <p:nvPr/>
        </p:nvSpPr>
        <p:spPr>
          <a:xfrm>
            <a:off x="726684" y="5592286"/>
            <a:ext cx="2282997" cy="369332"/>
          </a:xfrm>
          <a:prstGeom prst="rect">
            <a:avLst/>
          </a:prstGeom>
          <a:noFill/>
        </p:spPr>
        <p:txBody>
          <a:bodyPr wrap="none" rtlCol="0">
            <a:spAutoFit/>
          </a:bodyPr>
          <a:lstStyle/>
          <a:p>
            <a:r>
              <a:rPr lang="en-US"/>
              <a:t>5. Tài liệu tham khảo</a:t>
            </a:r>
          </a:p>
        </p:txBody>
      </p:sp>
      <p:sp>
        <p:nvSpPr>
          <p:cNvPr id="11" name="TextBox 10">
            <a:extLst>
              <a:ext uri="{FF2B5EF4-FFF2-40B4-BE49-F238E27FC236}">
                <a16:creationId xmlns:a16="http://schemas.microsoft.com/office/drawing/2014/main" id="{51A89623-0991-5B03-CC30-4DA7FB677BD2}"/>
              </a:ext>
            </a:extLst>
          </p:cNvPr>
          <p:cNvSpPr txBox="1"/>
          <p:nvPr/>
        </p:nvSpPr>
        <p:spPr>
          <a:xfrm>
            <a:off x="6769100" y="2238130"/>
            <a:ext cx="4599464" cy="1323439"/>
          </a:xfrm>
          <a:prstGeom prst="rect">
            <a:avLst/>
          </a:prstGeom>
          <a:noFill/>
        </p:spPr>
        <p:txBody>
          <a:bodyPr wrap="none" rtlCol="0">
            <a:spAutoFit/>
          </a:bodyPr>
          <a:lstStyle/>
          <a:p>
            <a:r>
              <a:rPr lang="en-US" sz="3200">
                <a:solidFill>
                  <a:srgbClr val="FF0000"/>
                </a:solidFill>
              </a:rPr>
              <a:t>Quy định:</a:t>
            </a:r>
          </a:p>
          <a:p>
            <a:r>
              <a:rPr lang="en-US" sz="2400">
                <a:solidFill>
                  <a:srgbClr val="0070C0"/>
                </a:solidFill>
              </a:rPr>
              <a:t>- Khổ A4, lề trên 2.5, lề dưới 2.5</a:t>
            </a:r>
          </a:p>
          <a:p>
            <a:r>
              <a:rPr lang="en-US" sz="2400">
                <a:solidFill>
                  <a:srgbClr val="0070C0"/>
                </a:solidFill>
              </a:rPr>
              <a:t>lề trái 3, đề phải 2. Đánh số trang.</a:t>
            </a:r>
          </a:p>
        </p:txBody>
      </p:sp>
      <p:sp>
        <p:nvSpPr>
          <p:cNvPr id="12" name="TextBox 11">
            <a:extLst>
              <a:ext uri="{FF2B5EF4-FFF2-40B4-BE49-F238E27FC236}">
                <a16:creationId xmlns:a16="http://schemas.microsoft.com/office/drawing/2014/main" id="{5231BCB9-0654-EC70-94BB-633C5EDCC87D}"/>
              </a:ext>
            </a:extLst>
          </p:cNvPr>
          <p:cNvSpPr txBox="1"/>
          <p:nvPr/>
        </p:nvSpPr>
        <p:spPr>
          <a:xfrm>
            <a:off x="6769100" y="3618239"/>
            <a:ext cx="4945265" cy="461665"/>
          </a:xfrm>
          <a:prstGeom prst="rect">
            <a:avLst/>
          </a:prstGeom>
          <a:noFill/>
        </p:spPr>
        <p:txBody>
          <a:bodyPr wrap="none" rtlCol="0">
            <a:spAutoFit/>
          </a:bodyPr>
          <a:lstStyle/>
          <a:p>
            <a:r>
              <a:rPr lang="en-US" sz="2400">
                <a:solidFill>
                  <a:srgbClr val="0070C0"/>
                </a:solidFill>
              </a:rPr>
              <a:t>- Tài liệu tham khảo định dạng APA</a:t>
            </a:r>
          </a:p>
        </p:txBody>
      </p:sp>
    </p:spTree>
    <p:extLst>
      <p:ext uri="{BB962C8B-B14F-4D97-AF65-F5344CB8AC3E}">
        <p14:creationId xmlns:p14="http://schemas.microsoft.com/office/powerpoint/2010/main" val="343214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20</a:t>
            </a:fld>
            <a:endParaRPr lang="en-US"/>
          </a:p>
        </p:txBody>
      </p:sp>
      <p:sp>
        <p:nvSpPr>
          <p:cNvPr id="3" name="TextBox 2">
            <a:extLst>
              <a:ext uri="{FF2B5EF4-FFF2-40B4-BE49-F238E27FC236}">
                <a16:creationId xmlns:a16="http://schemas.microsoft.com/office/drawing/2014/main" id="{2B3D769E-66B0-1391-A82C-08D4A0EFC828}"/>
              </a:ext>
            </a:extLst>
          </p:cNvPr>
          <p:cNvSpPr txBox="1"/>
          <p:nvPr/>
        </p:nvSpPr>
        <p:spPr>
          <a:xfrm>
            <a:off x="681317" y="136525"/>
            <a:ext cx="10829366" cy="523220"/>
          </a:xfrm>
          <a:prstGeom prst="rect">
            <a:avLst/>
          </a:prstGeom>
          <a:noFill/>
        </p:spPr>
        <p:txBody>
          <a:bodyPr wrap="square">
            <a:spAutoFit/>
          </a:bodyPr>
          <a:lstStyle/>
          <a:p>
            <a:pPr algn="just"/>
            <a:r>
              <a:rPr lang="vi-VN" sz="2800" b="1">
                <a:latin typeface="Times New Roman" panose="02020603050405020304" pitchFamily="18" charset="0"/>
                <a:cs typeface="Times New Roman" panose="02020603050405020304" pitchFamily="18" charset="0"/>
              </a:rPr>
              <a:t>1.3.</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Những đặc điểm và phạm vi ứng dụng của phương pháp đo ảnh</a:t>
            </a:r>
            <a:endParaRPr lang="en-US" sz="2800" b="1">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9B6C88D5-70BA-F000-DB6B-AAE17BD425E8}"/>
              </a:ext>
            </a:extLst>
          </p:cNvPr>
          <p:cNvGrpSpPr/>
          <p:nvPr/>
        </p:nvGrpSpPr>
        <p:grpSpPr>
          <a:xfrm>
            <a:off x="2721429" y="1905000"/>
            <a:ext cx="6749141" cy="3810000"/>
            <a:chOff x="2946401" y="1949450"/>
            <a:chExt cx="6299198" cy="3556000"/>
          </a:xfrm>
        </p:grpSpPr>
        <p:sp>
          <p:nvSpPr>
            <p:cNvPr id="6" name="Freeform: Shape 5">
              <a:extLst>
                <a:ext uri="{FF2B5EF4-FFF2-40B4-BE49-F238E27FC236}">
                  <a16:creationId xmlns:a16="http://schemas.microsoft.com/office/drawing/2014/main" id="{ED1C905C-4A78-7E60-B4F4-B62E285F9A65}"/>
                </a:ext>
              </a:extLst>
            </p:cNvPr>
            <p:cNvSpPr/>
            <p:nvPr/>
          </p:nvSpPr>
          <p:spPr>
            <a:xfrm>
              <a:off x="5032652" y="1949450"/>
              <a:ext cx="4212947" cy="2841350"/>
            </a:xfrm>
            <a:custGeom>
              <a:avLst/>
              <a:gdLst>
                <a:gd name="connsiteX0" fmla="*/ 1063347 w 4212947"/>
                <a:gd name="connsiteY0" fmla="*/ 0 h 2841350"/>
                <a:gd name="connsiteX1" fmla="*/ 1063349 w 4212947"/>
                <a:gd name="connsiteY1" fmla="*/ 0 h 2841350"/>
                <a:gd name="connsiteX2" fmla="*/ 3774797 w 4212947"/>
                <a:gd name="connsiteY2" fmla="*/ 0 h 2841350"/>
                <a:gd name="connsiteX3" fmla="*/ 4212947 w 4212947"/>
                <a:gd name="connsiteY3" fmla="*/ 438150 h 2841350"/>
                <a:gd name="connsiteX4" fmla="*/ 3774797 w 4212947"/>
                <a:gd name="connsiteY4" fmla="*/ 876300 h 2841350"/>
                <a:gd name="connsiteX5" fmla="*/ 2593827 w 4212947"/>
                <a:gd name="connsiteY5" fmla="*/ 876300 h 2841350"/>
                <a:gd name="connsiteX6" fmla="*/ 2626754 w 4212947"/>
                <a:gd name="connsiteY6" fmla="*/ 930500 h 2841350"/>
                <a:gd name="connsiteX7" fmla="*/ 2841349 w 4212947"/>
                <a:gd name="connsiteY7" fmla="*/ 1778000 h 2841350"/>
                <a:gd name="connsiteX8" fmla="*/ 2537694 w 4212947"/>
                <a:gd name="connsiteY8" fmla="*/ 2772097 h 2841350"/>
                <a:gd name="connsiteX9" fmla="*/ 2485908 w 4212947"/>
                <a:gd name="connsiteY9" fmla="*/ 2841350 h 2841350"/>
                <a:gd name="connsiteX10" fmla="*/ 1845460 w 4212947"/>
                <a:gd name="connsiteY10" fmla="*/ 2200902 h 2841350"/>
                <a:gd name="connsiteX11" fmla="*/ 1882487 w 4212947"/>
                <a:gd name="connsiteY11" fmla="*/ 2124039 h 2841350"/>
                <a:gd name="connsiteX12" fmla="*/ 1952349 w 4212947"/>
                <a:gd name="connsiteY12" fmla="*/ 1778000 h 2841350"/>
                <a:gd name="connsiteX13" fmla="*/ 1063349 w 4212947"/>
                <a:gd name="connsiteY13" fmla="*/ 889000 h 2841350"/>
                <a:gd name="connsiteX14" fmla="*/ 717310 w 4212947"/>
                <a:gd name="connsiteY14" fmla="*/ 958862 h 2841350"/>
                <a:gd name="connsiteX15" fmla="*/ 640448 w 4212947"/>
                <a:gd name="connsiteY15" fmla="*/ 995889 h 2841350"/>
                <a:gd name="connsiteX16" fmla="*/ 0 w 4212947"/>
                <a:gd name="connsiteY16" fmla="*/ 355441 h 2841350"/>
                <a:gd name="connsiteX17" fmla="*/ 69252 w 4212947"/>
                <a:gd name="connsiteY17" fmla="*/ 303655 h 2841350"/>
                <a:gd name="connsiteX18" fmla="*/ 926549 w 4212947"/>
                <a:gd name="connsiteY18" fmla="*/ 5185 h 2841350"/>
                <a:gd name="connsiteX19" fmla="*/ 1063347 w 4212947"/>
                <a:gd name="connsiteY19" fmla="*/ 0 h 28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2947" h="2841350">
                  <a:moveTo>
                    <a:pt x="1063347" y="0"/>
                  </a:moveTo>
                  <a:lnTo>
                    <a:pt x="1063349" y="0"/>
                  </a:lnTo>
                  <a:lnTo>
                    <a:pt x="3774797" y="0"/>
                  </a:lnTo>
                  <a:lnTo>
                    <a:pt x="4212947" y="438150"/>
                  </a:lnTo>
                  <a:lnTo>
                    <a:pt x="3774797" y="876300"/>
                  </a:lnTo>
                  <a:lnTo>
                    <a:pt x="2593827" y="876300"/>
                  </a:lnTo>
                  <a:lnTo>
                    <a:pt x="2626754" y="930500"/>
                  </a:lnTo>
                  <a:cubicBezTo>
                    <a:pt x="2763611" y="1182431"/>
                    <a:pt x="2841349" y="1471137"/>
                    <a:pt x="2841349" y="1778000"/>
                  </a:cubicBezTo>
                  <a:cubicBezTo>
                    <a:pt x="2841349" y="2146236"/>
                    <a:pt x="2729406" y="2488326"/>
                    <a:pt x="2537694" y="2772097"/>
                  </a:cubicBezTo>
                  <a:lnTo>
                    <a:pt x="2485908" y="2841350"/>
                  </a:lnTo>
                  <a:lnTo>
                    <a:pt x="1845460" y="2200902"/>
                  </a:lnTo>
                  <a:lnTo>
                    <a:pt x="1882487" y="2124039"/>
                  </a:lnTo>
                  <a:cubicBezTo>
                    <a:pt x="1927473" y="2017681"/>
                    <a:pt x="1952349" y="1900745"/>
                    <a:pt x="1952349" y="1778000"/>
                  </a:cubicBezTo>
                  <a:cubicBezTo>
                    <a:pt x="1952349" y="1287019"/>
                    <a:pt x="1554330" y="889000"/>
                    <a:pt x="1063349" y="889000"/>
                  </a:cubicBezTo>
                  <a:cubicBezTo>
                    <a:pt x="940604" y="889000"/>
                    <a:pt x="823669" y="913876"/>
                    <a:pt x="717310" y="958862"/>
                  </a:cubicBezTo>
                  <a:lnTo>
                    <a:pt x="640448" y="995889"/>
                  </a:lnTo>
                  <a:lnTo>
                    <a:pt x="0" y="355441"/>
                  </a:lnTo>
                  <a:lnTo>
                    <a:pt x="69252" y="303655"/>
                  </a:lnTo>
                  <a:cubicBezTo>
                    <a:pt x="317552" y="135907"/>
                    <a:pt x="610502" y="29232"/>
                    <a:pt x="926549" y="5185"/>
                  </a:cubicBezTo>
                  <a:lnTo>
                    <a:pt x="1063347" y="0"/>
                  </a:lnTo>
                  <a:close/>
                </a:path>
              </a:pathLst>
            </a:cu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A151069D-7D05-5CF5-B181-BBD00424E0C8}"/>
                </a:ext>
              </a:extLst>
            </p:cNvPr>
            <p:cNvSpPr/>
            <p:nvPr/>
          </p:nvSpPr>
          <p:spPr>
            <a:xfrm>
              <a:off x="2946401" y="2664102"/>
              <a:ext cx="4212949" cy="2841348"/>
            </a:xfrm>
            <a:custGeom>
              <a:avLst/>
              <a:gdLst>
                <a:gd name="connsiteX0" fmla="*/ 1727041 w 4212949"/>
                <a:gd name="connsiteY0" fmla="*/ 0 h 2841348"/>
                <a:gd name="connsiteX1" fmla="*/ 2367489 w 4212949"/>
                <a:gd name="connsiteY1" fmla="*/ 640448 h 2841348"/>
                <a:gd name="connsiteX2" fmla="*/ 2330462 w 4212949"/>
                <a:gd name="connsiteY2" fmla="*/ 717309 h 2841348"/>
                <a:gd name="connsiteX3" fmla="*/ 2260600 w 4212949"/>
                <a:gd name="connsiteY3" fmla="*/ 1063348 h 2841348"/>
                <a:gd name="connsiteX4" fmla="*/ 3149600 w 4212949"/>
                <a:gd name="connsiteY4" fmla="*/ 1952348 h 2841348"/>
                <a:gd name="connsiteX5" fmla="*/ 3495639 w 4212949"/>
                <a:gd name="connsiteY5" fmla="*/ 1882486 h 2841348"/>
                <a:gd name="connsiteX6" fmla="*/ 3572501 w 4212949"/>
                <a:gd name="connsiteY6" fmla="*/ 1845460 h 2841348"/>
                <a:gd name="connsiteX7" fmla="*/ 4212949 w 4212949"/>
                <a:gd name="connsiteY7" fmla="*/ 2485908 h 2841348"/>
                <a:gd name="connsiteX8" fmla="*/ 4143697 w 4212949"/>
                <a:gd name="connsiteY8" fmla="*/ 2537693 h 2841348"/>
                <a:gd name="connsiteX9" fmla="*/ 3149600 w 4212949"/>
                <a:gd name="connsiteY9" fmla="*/ 2841348 h 2841348"/>
                <a:gd name="connsiteX10" fmla="*/ 438150 w 4212949"/>
                <a:gd name="connsiteY10" fmla="*/ 2841348 h 2841348"/>
                <a:gd name="connsiteX11" fmla="*/ 0 w 4212949"/>
                <a:gd name="connsiteY11" fmla="*/ 2403198 h 2841348"/>
                <a:gd name="connsiteX12" fmla="*/ 438150 w 4212949"/>
                <a:gd name="connsiteY12" fmla="*/ 1965048 h 2841348"/>
                <a:gd name="connsiteX13" fmla="*/ 1619122 w 4212949"/>
                <a:gd name="connsiteY13" fmla="*/ 1965048 h 2841348"/>
                <a:gd name="connsiteX14" fmla="*/ 1586195 w 4212949"/>
                <a:gd name="connsiteY14" fmla="*/ 1910849 h 2841348"/>
                <a:gd name="connsiteX15" fmla="*/ 1371600 w 4212949"/>
                <a:gd name="connsiteY15" fmla="*/ 1063348 h 2841348"/>
                <a:gd name="connsiteX16" fmla="*/ 1675255 w 4212949"/>
                <a:gd name="connsiteY16" fmla="*/ 69251 h 284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2949" h="2841348">
                  <a:moveTo>
                    <a:pt x="1727041" y="0"/>
                  </a:moveTo>
                  <a:lnTo>
                    <a:pt x="2367489" y="640448"/>
                  </a:lnTo>
                  <a:lnTo>
                    <a:pt x="2330462" y="717309"/>
                  </a:lnTo>
                  <a:cubicBezTo>
                    <a:pt x="2285476" y="823668"/>
                    <a:pt x="2260600" y="940603"/>
                    <a:pt x="2260600" y="1063348"/>
                  </a:cubicBezTo>
                  <a:cubicBezTo>
                    <a:pt x="2260600" y="1554329"/>
                    <a:pt x="2658619" y="1952348"/>
                    <a:pt x="3149600" y="1952348"/>
                  </a:cubicBezTo>
                  <a:cubicBezTo>
                    <a:pt x="3272345" y="1952348"/>
                    <a:pt x="3389281" y="1927472"/>
                    <a:pt x="3495639" y="1882486"/>
                  </a:cubicBezTo>
                  <a:lnTo>
                    <a:pt x="3572501" y="1845460"/>
                  </a:lnTo>
                  <a:lnTo>
                    <a:pt x="4212949" y="2485908"/>
                  </a:lnTo>
                  <a:lnTo>
                    <a:pt x="4143697" y="2537693"/>
                  </a:lnTo>
                  <a:cubicBezTo>
                    <a:pt x="3859926" y="2729405"/>
                    <a:pt x="3517836" y="2841348"/>
                    <a:pt x="3149600" y="2841348"/>
                  </a:cubicBezTo>
                  <a:lnTo>
                    <a:pt x="438150" y="2841348"/>
                  </a:lnTo>
                  <a:lnTo>
                    <a:pt x="0" y="2403198"/>
                  </a:lnTo>
                  <a:lnTo>
                    <a:pt x="438150" y="1965048"/>
                  </a:lnTo>
                  <a:lnTo>
                    <a:pt x="1619122" y="1965048"/>
                  </a:lnTo>
                  <a:lnTo>
                    <a:pt x="1586195" y="1910849"/>
                  </a:lnTo>
                  <a:cubicBezTo>
                    <a:pt x="1449338" y="1658918"/>
                    <a:pt x="1371600" y="1370211"/>
                    <a:pt x="1371600" y="1063348"/>
                  </a:cubicBezTo>
                  <a:cubicBezTo>
                    <a:pt x="1371600" y="695112"/>
                    <a:pt x="1483543" y="353022"/>
                    <a:pt x="1675255" y="69251"/>
                  </a:cubicBezTo>
                  <a:close/>
                </a:path>
              </a:pathLst>
            </a:custGeom>
            <a:solidFill>
              <a:srgbClr val="4CC1E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6ABB312D-90DA-5E54-EC27-F8081D383825}"/>
              </a:ext>
            </a:extLst>
          </p:cNvPr>
          <p:cNvSpPr txBox="1"/>
          <p:nvPr/>
        </p:nvSpPr>
        <p:spPr>
          <a:xfrm>
            <a:off x="8634619" y="2825097"/>
            <a:ext cx="3249420" cy="461665"/>
          </a:xfrm>
          <a:prstGeom prst="rect">
            <a:avLst/>
          </a:prstGeom>
          <a:noFill/>
        </p:spPr>
        <p:txBody>
          <a:bodyPr wrap="square" lIns="0" rIns="0" rtlCol="0" anchor="t">
            <a:spAutoFit/>
          </a:bodyPr>
          <a:lstStyle/>
          <a:p>
            <a:pPr algn="just"/>
            <a:r>
              <a:rPr lang="en-US" sz="2400">
                <a:solidFill>
                  <a:srgbClr val="EA1606"/>
                </a:solidFill>
                <a:effectLst/>
                <a:latin typeface="Times New Roman" panose="02020603050405020304" pitchFamily="18" charset="0"/>
                <a:ea typeface="Calibri" panose="020F0502020204030204" pitchFamily="34" charset="0"/>
                <a:cs typeface="Times New Roman" panose="02020603050405020304" pitchFamily="18" charset="0"/>
              </a:rPr>
              <a:t>- Trang thiết bị cồng kềnh.</a:t>
            </a:r>
            <a:endParaRPr lang="en-US" sz="2400" noProof="1">
              <a:solidFill>
                <a:srgbClr val="EA1606"/>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1FF3F4F-E333-3D8A-A244-D7629154770D}"/>
              </a:ext>
            </a:extLst>
          </p:cNvPr>
          <p:cNvSpPr txBox="1"/>
          <p:nvPr/>
        </p:nvSpPr>
        <p:spPr>
          <a:xfrm>
            <a:off x="827011" y="1774081"/>
            <a:ext cx="3598609" cy="830997"/>
          </a:xfrm>
          <a:prstGeom prst="rect">
            <a:avLst/>
          </a:prstGeom>
          <a:noFill/>
        </p:spPr>
        <p:txBody>
          <a:bodyPr wrap="square" lIns="0" rIns="0" rtlCol="0" anchor="t">
            <a:spAutoFit/>
          </a:bodyPr>
          <a:lstStyle/>
          <a:p>
            <a:pPr algn="just"/>
            <a:r>
              <a:rPr lang="en-US" sz="2400" noProof="1">
                <a:solidFill>
                  <a:srgbClr val="0070C0"/>
                </a:solidFill>
                <a:latin typeface="Times New Roman" panose="02020603050405020304" pitchFamily="18" charset="0"/>
                <a:cs typeface="Times New Roman" panose="02020603050405020304" pitchFamily="18" charset="0"/>
              </a:rPr>
              <a:t>- Dữ </a:t>
            </a:r>
            <a:r>
              <a:rPr lang="vi-VN" sz="2400" noProof="1">
                <a:solidFill>
                  <a:srgbClr val="0070C0"/>
                </a:solidFill>
                <a:latin typeface="Times New Roman" panose="02020603050405020304" pitchFamily="18" charset="0"/>
                <a:cs typeface="Times New Roman" panose="02020603050405020304" pitchFamily="18" charset="0"/>
              </a:rPr>
              <a:t>liệu đo đạc được thu thập trong thời gian ngắn</a:t>
            </a:r>
            <a:r>
              <a:rPr lang="en-US" sz="2400" noProof="1">
                <a:solidFill>
                  <a:srgbClr val="0070C0"/>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3E055531-6207-77B1-F508-2FDBB4616F34}"/>
              </a:ext>
            </a:extLst>
          </p:cNvPr>
          <p:cNvSpPr txBox="1"/>
          <p:nvPr/>
        </p:nvSpPr>
        <p:spPr>
          <a:xfrm>
            <a:off x="827011" y="1207162"/>
            <a:ext cx="9802889" cy="461665"/>
          </a:xfrm>
          <a:prstGeom prst="rect">
            <a:avLst/>
          </a:prstGeom>
          <a:noFill/>
        </p:spPr>
        <p:txBody>
          <a:bodyPr wrap="square" lIns="0" rIns="0" rtlCol="0" anchor="t">
            <a:spAutoFit/>
          </a:bodyPr>
          <a:lstStyle/>
          <a:p>
            <a:pPr algn="just"/>
            <a:r>
              <a:rPr lang="vi-VN"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Đo mà không nhất thiết phải tiếp xúc hoặc đến gần </a:t>
            </a:r>
            <a:r>
              <a:rPr lang="en-US" sz="24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đối tượng</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noProof="1">
              <a:solidFill>
                <a:srgbClr val="0070C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971E7B2A-3519-784A-1FEB-C60DDE0D9412}"/>
              </a:ext>
            </a:extLst>
          </p:cNvPr>
          <p:cNvSpPr/>
          <p:nvPr/>
        </p:nvSpPr>
        <p:spPr>
          <a:xfrm>
            <a:off x="4068619" y="4980772"/>
            <a:ext cx="1124026" cy="523220"/>
          </a:xfrm>
          <a:prstGeom prst="rect">
            <a:avLst/>
          </a:prstGeom>
        </p:spPr>
        <p:txBody>
          <a:bodyPr wrap="none" anchor="ctr">
            <a:spAutoFit/>
          </a:bodyPr>
          <a:lstStyle/>
          <a:p>
            <a:pPr algn="ctr"/>
            <a:r>
              <a:rPr lang="en-US" sz="2800" b="1" noProof="1">
                <a:latin typeface="Calibri" panose="020F0502020204030204"/>
              </a:rPr>
              <a:t>GOOD</a:t>
            </a:r>
          </a:p>
        </p:txBody>
      </p:sp>
      <p:sp>
        <p:nvSpPr>
          <p:cNvPr id="23" name="Rectangle 22">
            <a:extLst>
              <a:ext uri="{FF2B5EF4-FFF2-40B4-BE49-F238E27FC236}">
                <a16:creationId xmlns:a16="http://schemas.microsoft.com/office/drawing/2014/main" id="{A9EDA012-8386-DAA6-FBA0-01A7BA2095BC}"/>
              </a:ext>
            </a:extLst>
          </p:cNvPr>
          <p:cNvSpPr/>
          <p:nvPr/>
        </p:nvSpPr>
        <p:spPr>
          <a:xfrm>
            <a:off x="6821728" y="2110383"/>
            <a:ext cx="827150" cy="523220"/>
          </a:xfrm>
          <a:prstGeom prst="rect">
            <a:avLst/>
          </a:prstGeom>
        </p:spPr>
        <p:txBody>
          <a:bodyPr wrap="none" anchor="ctr">
            <a:spAutoFit/>
          </a:bodyPr>
          <a:lstStyle/>
          <a:p>
            <a:pPr algn="ctr"/>
            <a:r>
              <a:rPr lang="en-US" sz="2800" b="1" noProof="1">
                <a:solidFill>
                  <a:prstClr val="white"/>
                </a:solidFill>
                <a:latin typeface="Calibri" panose="020F0502020204030204"/>
              </a:rPr>
              <a:t>BAD</a:t>
            </a:r>
          </a:p>
        </p:txBody>
      </p:sp>
      <p:sp>
        <p:nvSpPr>
          <p:cNvPr id="26" name="TextBox 25">
            <a:extLst>
              <a:ext uri="{FF2B5EF4-FFF2-40B4-BE49-F238E27FC236}">
                <a16:creationId xmlns:a16="http://schemas.microsoft.com/office/drawing/2014/main" id="{9F426FE9-8DA7-01DA-2CEE-727FD1D9BA6C}"/>
              </a:ext>
            </a:extLst>
          </p:cNvPr>
          <p:cNvSpPr txBox="1"/>
          <p:nvPr/>
        </p:nvSpPr>
        <p:spPr>
          <a:xfrm>
            <a:off x="827011" y="2597970"/>
            <a:ext cx="3050144" cy="1200329"/>
          </a:xfrm>
          <a:prstGeom prst="rect">
            <a:avLst/>
          </a:prstGeom>
          <a:noFill/>
        </p:spPr>
        <p:txBody>
          <a:bodyPr wrap="square" lIns="0" rIns="0" rtlCol="0" anchor="t">
            <a:spAutoFit/>
          </a:bodyPr>
          <a:lstStyle/>
          <a:p>
            <a:pPr algn="just"/>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Có thể tiếp cận diện tích đo rộng trong một thời điểm.</a:t>
            </a:r>
          </a:p>
        </p:txBody>
      </p:sp>
      <p:sp>
        <p:nvSpPr>
          <p:cNvPr id="28" name="TextBox 27">
            <a:extLst>
              <a:ext uri="{FF2B5EF4-FFF2-40B4-BE49-F238E27FC236}">
                <a16:creationId xmlns:a16="http://schemas.microsoft.com/office/drawing/2014/main" id="{FC49D0DA-8261-708F-6C2A-6EFEA7858A7E}"/>
              </a:ext>
            </a:extLst>
          </p:cNvPr>
          <p:cNvSpPr txBox="1"/>
          <p:nvPr/>
        </p:nvSpPr>
        <p:spPr>
          <a:xfrm>
            <a:off x="788919" y="3748975"/>
            <a:ext cx="3279699" cy="1200329"/>
          </a:xfrm>
          <a:prstGeom prst="rect">
            <a:avLst/>
          </a:prstGeom>
          <a:noFill/>
        </p:spPr>
        <p:txBody>
          <a:bodyPr wrap="square" lIns="0" rIns="0" rtlCol="0" anchor="t">
            <a:spAutoFit/>
          </a:bodyPr>
          <a:lstStyle/>
          <a:p>
            <a:pPr algn="just"/>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Có thể áp dụng các công nghệ hiện đại để tự động hóa quy trình đo.</a:t>
            </a:r>
          </a:p>
        </p:txBody>
      </p:sp>
      <p:sp>
        <p:nvSpPr>
          <p:cNvPr id="29" name="TextBox 28">
            <a:extLst>
              <a:ext uri="{FF2B5EF4-FFF2-40B4-BE49-F238E27FC236}">
                <a16:creationId xmlns:a16="http://schemas.microsoft.com/office/drawing/2014/main" id="{2FC6466C-BA1E-4077-6668-64DB026A2AA6}"/>
              </a:ext>
            </a:extLst>
          </p:cNvPr>
          <p:cNvSpPr txBox="1"/>
          <p:nvPr/>
        </p:nvSpPr>
        <p:spPr>
          <a:xfrm>
            <a:off x="8400660" y="3484981"/>
            <a:ext cx="3343264" cy="461665"/>
          </a:xfrm>
          <a:prstGeom prst="rect">
            <a:avLst/>
          </a:prstGeom>
          <a:noFill/>
        </p:spPr>
        <p:txBody>
          <a:bodyPr wrap="square" lIns="0" rIns="0" rtlCol="0" anchor="t">
            <a:spAutoFit/>
          </a:bodyPr>
          <a:lstStyle/>
          <a:p>
            <a:pPr algn="just"/>
            <a:r>
              <a:rPr lang="en-US" sz="2400">
                <a:solidFill>
                  <a:srgbClr val="EA1606"/>
                </a:solidFill>
                <a:effectLst/>
                <a:latin typeface="Times New Roman" panose="02020603050405020304" pitchFamily="18" charset="0"/>
                <a:ea typeface="Calibri" panose="020F0502020204030204" pitchFamily="34" charset="0"/>
                <a:cs typeface="Times New Roman" panose="02020603050405020304" pitchFamily="18" charset="0"/>
              </a:rPr>
              <a:t>- Đắt tiền.</a:t>
            </a:r>
            <a:endParaRPr lang="en-US" sz="2400" noProof="1">
              <a:solidFill>
                <a:srgbClr val="EA1606"/>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1A3D6DA-0DED-CCBD-F276-AEF3B4D37907}"/>
              </a:ext>
            </a:extLst>
          </p:cNvPr>
          <p:cNvSpPr txBox="1"/>
          <p:nvPr/>
        </p:nvSpPr>
        <p:spPr>
          <a:xfrm>
            <a:off x="7975491" y="4058081"/>
            <a:ext cx="3279698" cy="1200329"/>
          </a:xfrm>
          <a:prstGeom prst="rect">
            <a:avLst/>
          </a:prstGeom>
          <a:noFill/>
        </p:spPr>
        <p:txBody>
          <a:bodyPr wrap="square">
            <a:spAutoFit/>
          </a:bodyPr>
          <a:lstStyle/>
          <a:p>
            <a:pPr algn="just"/>
            <a:r>
              <a:rPr lang="en-US" sz="2400">
                <a:solidFill>
                  <a:srgbClr val="EA1606"/>
                </a:solidFill>
                <a:latin typeface="Times New Roman" panose="02020603050405020304" pitchFamily="18" charset="0"/>
                <a:cs typeface="Times New Roman" panose="02020603050405020304" pitchFamily="18" charset="0"/>
              </a:rPr>
              <a:t>- </a:t>
            </a:r>
            <a:r>
              <a:rPr lang="vi-VN" sz="2400">
                <a:solidFill>
                  <a:srgbClr val="EA1606"/>
                </a:solidFill>
                <a:latin typeface="Times New Roman" panose="02020603050405020304" pitchFamily="18" charset="0"/>
                <a:cs typeface="Times New Roman" panose="02020603050405020304" pitchFamily="18" charset="0"/>
              </a:rPr>
              <a:t>Người đo phải có kiến thức – kinh nghiệm và trải nghiệm.</a:t>
            </a:r>
            <a:endParaRPr lang="en-US" sz="2400">
              <a:solidFill>
                <a:srgbClr val="EA1606"/>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8DBD58E-0DCF-88FC-7059-A24DB22571BD}"/>
              </a:ext>
            </a:extLst>
          </p:cNvPr>
          <p:cNvSpPr txBox="1"/>
          <p:nvPr/>
        </p:nvSpPr>
        <p:spPr>
          <a:xfrm>
            <a:off x="7457805" y="5311650"/>
            <a:ext cx="4235161" cy="830997"/>
          </a:xfrm>
          <a:prstGeom prst="rect">
            <a:avLst/>
          </a:prstGeom>
          <a:noFill/>
        </p:spPr>
        <p:txBody>
          <a:bodyPr wrap="square">
            <a:spAutoFit/>
          </a:bodyPr>
          <a:lstStyle/>
          <a:p>
            <a:r>
              <a:rPr lang="en-US" sz="2400">
                <a:solidFill>
                  <a:srgbClr val="EA1606"/>
                </a:solidFill>
                <a:latin typeface="Times New Roman" panose="02020603050405020304" pitchFamily="18" charset="0"/>
                <a:cs typeface="Times New Roman" panose="02020603050405020304" pitchFamily="18" charset="0"/>
              </a:rPr>
              <a:t>- Điều kiện bảo quản trang thiết bị nghiêm ngặt.</a:t>
            </a:r>
          </a:p>
        </p:txBody>
      </p:sp>
      <p:sp>
        <p:nvSpPr>
          <p:cNvPr id="35" name="TextBox 34">
            <a:extLst>
              <a:ext uri="{FF2B5EF4-FFF2-40B4-BE49-F238E27FC236}">
                <a16:creationId xmlns:a16="http://schemas.microsoft.com/office/drawing/2014/main" id="{AB5B1EFF-3B5C-18EE-C743-34829E9B8511}"/>
              </a:ext>
            </a:extLst>
          </p:cNvPr>
          <p:cNvSpPr txBox="1"/>
          <p:nvPr/>
        </p:nvSpPr>
        <p:spPr>
          <a:xfrm>
            <a:off x="4873128" y="587045"/>
            <a:ext cx="3527532" cy="584775"/>
          </a:xfrm>
          <a:prstGeom prst="rect">
            <a:avLst/>
          </a:prstGeom>
          <a:noFill/>
        </p:spPr>
        <p:txBody>
          <a:bodyPr wrap="square">
            <a:spAutoFit/>
          </a:bodyPr>
          <a:lstStyle/>
          <a:p>
            <a:r>
              <a:rPr lang="en-US" sz="3200" b="1">
                <a:solidFill>
                  <a:srgbClr val="FF0000"/>
                </a:solidFill>
                <a:latin typeface="Times New Roman" panose="02020603050405020304" pitchFamily="18" charset="0"/>
                <a:cs typeface="Times New Roman" panose="02020603050405020304" pitchFamily="18" charset="0"/>
              </a:rPr>
              <a:t>Những đặc điểm </a:t>
            </a:r>
          </a:p>
        </p:txBody>
      </p:sp>
    </p:spTree>
    <p:extLst>
      <p:ext uri="{BB962C8B-B14F-4D97-AF65-F5344CB8AC3E}">
        <p14:creationId xmlns:p14="http://schemas.microsoft.com/office/powerpoint/2010/main" val="3566873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21</a:t>
            </a:fld>
            <a:endParaRPr lang="en-US"/>
          </a:p>
        </p:txBody>
      </p:sp>
      <p:sp>
        <p:nvSpPr>
          <p:cNvPr id="3" name="TextBox 2">
            <a:extLst>
              <a:ext uri="{FF2B5EF4-FFF2-40B4-BE49-F238E27FC236}">
                <a16:creationId xmlns:a16="http://schemas.microsoft.com/office/drawing/2014/main" id="{380332C7-6B55-DEA1-E6B0-EA596A18E733}"/>
              </a:ext>
            </a:extLst>
          </p:cNvPr>
          <p:cNvSpPr txBox="1"/>
          <p:nvPr/>
        </p:nvSpPr>
        <p:spPr>
          <a:xfrm>
            <a:off x="1143000" y="615434"/>
            <a:ext cx="9055100" cy="523220"/>
          </a:xfrm>
          <a:prstGeom prst="rect">
            <a:avLst/>
          </a:prstGeom>
          <a:noFill/>
        </p:spPr>
        <p:txBody>
          <a:bodyPr wrap="square">
            <a:spAutoFit/>
          </a:bodyPr>
          <a:lstStyle/>
          <a:p>
            <a:r>
              <a:rPr lang="en-US" sz="2800" b="1">
                <a:latin typeface="Times New Roman" panose="02020603050405020304" pitchFamily="18" charset="0"/>
                <a:cs typeface="Times New Roman" panose="02020603050405020304" pitchFamily="18" charset="0"/>
              </a:rPr>
              <a:t>- P</a:t>
            </a:r>
            <a:r>
              <a:rPr lang="vi-VN" sz="2800" b="1">
                <a:latin typeface="Times New Roman" panose="02020603050405020304" pitchFamily="18" charset="0"/>
                <a:cs typeface="Times New Roman" panose="02020603050405020304" pitchFamily="18" charset="0"/>
              </a:rPr>
              <a:t>hạm vi ứng dụng của phương pháp đo ảnh</a:t>
            </a:r>
            <a:endParaRPr lang="en-US" sz="2800"/>
          </a:p>
        </p:txBody>
      </p:sp>
      <p:sp>
        <p:nvSpPr>
          <p:cNvPr id="8" name="TextBox 7">
            <a:extLst>
              <a:ext uri="{FF2B5EF4-FFF2-40B4-BE49-F238E27FC236}">
                <a16:creationId xmlns:a16="http://schemas.microsoft.com/office/drawing/2014/main" id="{3E10B4F5-187C-FB02-89F0-50AFF846BDE2}"/>
              </a:ext>
            </a:extLst>
          </p:cNvPr>
          <p:cNvSpPr txBox="1"/>
          <p:nvPr/>
        </p:nvSpPr>
        <p:spPr>
          <a:xfrm>
            <a:off x="863600" y="1643116"/>
            <a:ext cx="3517900" cy="461665"/>
          </a:xfrm>
          <a:prstGeom prst="rect">
            <a:avLst/>
          </a:prstGeom>
          <a:noFill/>
        </p:spPr>
        <p:txBody>
          <a:bodyPr wrap="square">
            <a:spAutoFit/>
          </a:bodyPr>
          <a:lstStyle/>
          <a:p>
            <a:r>
              <a:rPr lang="en-US" sz="2400"/>
              <a:t>- Trong xây </a:t>
            </a:r>
            <a:r>
              <a:rPr lang="en-US" sz="2400">
                <a:latin typeface="Times New Roman" panose="02020603050405020304" pitchFamily="18" charset="0"/>
                <a:cs typeface="Times New Roman" panose="02020603050405020304" pitchFamily="18" charset="0"/>
              </a:rPr>
              <a:t>dựng</a:t>
            </a:r>
            <a:r>
              <a:rPr lang="en-US" sz="2400"/>
              <a:t>:</a:t>
            </a:r>
          </a:p>
        </p:txBody>
      </p:sp>
      <p:sp>
        <p:nvSpPr>
          <p:cNvPr id="12" name="TextBox 11">
            <a:extLst>
              <a:ext uri="{FF2B5EF4-FFF2-40B4-BE49-F238E27FC236}">
                <a16:creationId xmlns:a16="http://schemas.microsoft.com/office/drawing/2014/main" id="{30333B32-E33E-E89D-52E9-C5C01F974DCE}"/>
              </a:ext>
            </a:extLst>
          </p:cNvPr>
          <p:cNvSpPr txBox="1"/>
          <p:nvPr/>
        </p:nvSpPr>
        <p:spPr>
          <a:xfrm>
            <a:off x="1231900" y="2471059"/>
            <a:ext cx="6096000" cy="46166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 Trong công nghiệp: </a:t>
            </a:r>
          </a:p>
        </p:txBody>
      </p:sp>
      <p:sp>
        <p:nvSpPr>
          <p:cNvPr id="14" name="TextBox 13">
            <a:extLst>
              <a:ext uri="{FF2B5EF4-FFF2-40B4-BE49-F238E27FC236}">
                <a16:creationId xmlns:a16="http://schemas.microsoft.com/office/drawing/2014/main" id="{154AC4B1-65DC-9498-8168-3BD2D18623DF}"/>
              </a:ext>
            </a:extLst>
          </p:cNvPr>
          <p:cNvSpPr txBox="1"/>
          <p:nvPr/>
        </p:nvSpPr>
        <p:spPr>
          <a:xfrm>
            <a:off x="2114550" y="3227822"/>
            <a:ext cx="6096000" cy="46166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 Trong lâm nghiệp:</a:t>
            </a:r>
          </a:p>
        </p:txBody>
      </p:sp>
      <p:sp>
        <p:nvSpPr>
          <p:cNvPr id="16" name="TextBox 15">
            <a:extLst>
              <a:ext uri="{FF2B5EF4-FFF2-40B4-BE49-F238E27FC236}">
                <a16:creationId xmlns:a16="http://schemas.microsoft.com/office/drawing/2014/main" id="{4760904F-8F87-B6A2-42E4-557B2E1B71E8}"/>
              </a:ext>
            </a:extLst>
          </p:cNvPr>
          <p:cNvSpPr txBox="1"/>
          <p:nvPr/>
        </p:nvSpPr>
        <p:spPr>
          <a:xfrm>
            <a:off x="3219450" y="3960379"/>
            <a:ext cx="3092450" cy="46166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 Trong nông nghiệp:</a:t>
            </a:r>
          </a:p>
        </p:txBody>
      </p:sp>
      <p:sp>
        <p:nvSpPr>
          <p:cNvPr id="18" name="TextBox 17">
            <a:extLst>
              <a:ext uri="{FF2B5EF4-FFF2-40B4-BE49-F238E27FC236}">
                <a16:creationId xmlns:a16="http://schemas.microsoft.com/office/drawing/2014/main" id="{618DD9DD-1338-5A97-0494-80FD3761E2C7}"/>
              </a:ext>
            </a:extLst>
          </p:cNvPr>
          <p:cNvSpPr txBox="1"/>
          <p:nvPr/>
        </p:nvSpPr>
        <p:spPr>
          <a:xfrm>
            <a:off x="4498975" y="4692936"/>
            <a:ext cx="3425825" cy="46166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 Trong lĩnh vực quân sự:</a:t>
            </a:r>
          </a:p>
        </p:txBody>
      </p:sp>
      <p:sp>
        <p:nvSpPr>
          <p:cNvPr id="20" name="TextBox 19">
            <a:extLst>
              <a:ext uri="{FF2B5EF4-FFF2-40B4-BE49-F238E27FC236}">
                <a16:creationId xmlns:a16="http://schemas.microsoft.com/office/drawing/2014/main" id="{C981D836-22BD-A528-75E1-3F2ADC74E473}"/>
              </a:ext>
            </a:extLst>
          </p:cNvPr>
          <p:cNvSpPr txBox="1"/>
          <p:nvPr/>
        </p:nvSpPr>
        <p:spPr>
          <a:xfrm>
            <a:off x="5870575" y="5425493"/>
            <a:ext cx="3730811" cy="46166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 Trong công tác địa chính:</a:t>
            </a:r>
          </a:p>
        </p:txBody>
      </p:sp>
    </p:spTree>
    <p:extLst>
      <p:ext uri="{BB962C8B-B14F-4D97-AF65-F5344CB8AC3E}">
        <p14:creationId xmlns:p14="http://schemas.microsoft.com/office/powerpoint/2010/main" val="71345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22</a:t>
            </a:fld>
            <a:endParaRPr lang="en-US"/>
          </a:p>
        </p:txBody>
      </p:sp>
      <p:sp>
        <p:nvSpPr>
          <p:cNvPr id="3" name="TextBox 2">
            <a:extLst>
              <a:ext uri="{FF2B5EF4-FFF2-40B4-BE49-F238E27FC236}">
                <a16:creationId xmlns:a16="http://schemas.microsoft.com/office/drawing/2014/main" id="{ADF6FC87-F751-91AD-AB3A-4D2B472EDC6B}"/>
              </a:ext>
            </a:extLst>
          </p:cNvPr>
          <p:cNvSpPr txBox="1"/>
          <p:nvPr/>
        </p:nvSpPr>
        <p:spPr>
          <a:xfrm>
            <a:off x="711199" y="590034"/>
            <a:ext cx="10077327" cy="461665"/>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rPr>
              <a:t>Tóm tắt lịch sử phát triển của ngành trắc địa ảnh trên thế giới</a:t>
            </a:r>
          </a:p>
        </p:txBody>
      </p:sp>
      <p:sp>
        <p:nvSpPr>
          <p:cNvPr id="94" name="TextBox 93">
            <a:extLst>
              <a:ext uri="{FF2B5EF4-FFF2-40B4-BE49-F238E27FC236}">
                <a16:creationId xmlns:a16="http://schemas.microsoft.com/office/drawing/2014/main" id="{3B5FBDBF-3046-382C-8101-9DDEDE9644BA}"/>
              </a:ext>
            </a:extLst>
          </p:cNvPr>
          <p:cNvSpPr txBox="1"/>
          <p:nvPr/>
        </p:nvSpPr>
        <p:spPr>
          <a:xfrm>
            <a:off x="3489542" y="2046399"/>
            <a:ext cx="8325062" cy="461665"/>
          </a:xfrm>
          <a:prstGeom prst="rect">
            <a:avLst/>
          </a:prstGeom>
          <a:noFill/>
        </p:spPr>
        <p:txBody>
          <a:bodyPr wrap="square" lIns="0" rIns="0" rtlCol="0" anchor="t">
            <a:spAutoFit/>
          </a:bodyPr>
          <a:lstStyle/>
          <a:p>
            <a:pPr algn="just"/>
            <a:r>
              <a:rPr lang="vi-VN" sz="2400" noProof="1">
                <a:solidFill>
                  <a:srgbClr val="FF9933"/>
                </a:solidFill>
                <a:latin typeface="Times New Roman" panose="02020603050405020304" pitchFamily="18" charset="0"/>
                <a:cs typeface="Times New Roman" panose="02020603050405020304" pitchFamily="18" charset="0"/>
              </a:rPr>
              <a:t>Ứng dụng kỹ thuật chụp ảnh mặt đất đơn giản.</a:t>
            </a:r>
            <a:endParaRPr lang="en-US" sz="2400" noProof="1">
              <a:solidFill>
                <a:srgbClr val="FF9933"/>
              </a:solidFill>
              <a:latin typeface="Times New Roman" panose="02020603050405020304" pitchFamily="18" charset="0"/>
              <a:cs typeface="Times New Roman" panose="02020603050405020304" pitchFamily="18" charset="0"/>
            </a:endParaRPr>
          </a:p>
        </p:txBody>
      </p:sp>
      <p:grpSp>
        <p:nvGrpSpPr>
          <p:cNvPr id="100" name="Group 99">
            <a:extLst>
              <a:ext uri="{FF2B5EF4-FFF2-40B4-BE49-F238E27FC236}">
                <a16:creationId xmlns:a16="http://schemas.microsoft.com/office/drawing/2014/main" id="{E4BE5553-3E1E-48D4-A1BE-69D1301AAD59}"/>
              </a:ext>
            </a:extLst>
          </p:cNvPr>
          <p:cNvGrpSpPr/>
          <p:nvPr/>
        </p:nvGrpSpPr>
        <p:grpSpPr>
          <a:xfrm>
            <a:off x="125199" y="5150448"/>
            <a:ext cx="11941602" cy="742369"/>
            <a:chOff x="230521" y="3131148"/>
            <a:chExt cx="11941602" cy="742369"/>
          </a:xfrm>
        </p:grpSpPr>
        <p:grpSp>
          <p:nvGrpSpPr>
            <p:cNvPr id="5" name="Group 4">
              <a:extLst>
                <a:ext uri="{FF2B5EF4-FFF2-40B4-BE49-F238E27FC236}">
                  <a16:creationId xmlns:a16="http://schemas.microsoft.com/office/drawing/2014/main" id="{2A611139-5F95-AEB9-A757-537E7CB910AD}"/>
                </a:ext>
              </a:extLst>
            </p:cNvPr>
            <p:cNvGrpSpPr/>
            <p:nvPr/>
          </p:nvGrpSpPr>
          <p:grpSpPr>
            <a:xfrm>
              <a:off x="230521" y="3131148"/>
              <a:ext cx="973055" cy="739056"/>
              <a:chOff x="1132114" y="3097762"/>
              <a:chExt cx="2600131" cy="1828800"/>
            </a:xfrm>
          </p:grpSpPr>
          <p:sp>
            <p:nvSpPr>
              <p:cNvPr id="6" name="Rectangle 5">
                <a:extLst>
                  <a:ext uri="{FF2B5EF4-FFF2-40B4-BE49-F238E27FC236}">
                    <a16:creationId xmlns:a16="http://schemas.microsoft.com/office/drawing/2014/main" id="{FDF89C9F-6212-1EA3-666C-51BCD4882E1B}"/>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E517D3A-8819-AAA5-6864-FDB1AFDDAC9B}"/>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45D3B40B-709D-395F-83E8-33422DCDBE97}"/>
                </a:ext>
              </a:extLst>
            </p:cNvPr>
            <p:cNvGrpSpPr/>
            <p:nvPr/>
          </p:nvGrpSpPr>
          <p:grpSpPr>
            <a:xfrm>
              <a:off x="2424697" y="3131148"/>
              <a:ext cx="973055" cy="739056"/>
              <a:chOff x="1132114" y="3097762"/>
              <a:chExt cx="2600131" cy="1828800"/>
            </a:xfrm>
          </p:grpSpPr>
          <p:sp>
            <p:nvSpPr>
              <p:cNvPr id="9" name="Rectangle 8">
                <a:extLst>
                  <a:ext uri="{FF2B5EF4-FFF2-40B4-BE49-F238E27FC236}">
                    <a16:creationId xmlns:a16="http://schemas.microsoft.com/office/drawing/2014/main" id="{B1DDA24C-0355-952D-EAF0-3E67D59334AA}"/>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C557A2-05B1-7251-BED1-8AE2CE6AADB7}"/>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08CF3C0A-314A-7D6E-3EB9-5CC87F26E6F6}"/>
                </a:ext>
              </a:extLst>
            </p:cNvPr>
            <p:cNvGrpSpPr/>
            <p:nvPr/>
          </p:nvGrpSpPr>
          <p:grpSpPr>
            <a:xfrm>
              <a:off x="4618873" y="3131148"/>
              <a:ext cx="973055" cy="739056"/>
              <a:chOff x="1132114" y="3097762"/>
              <a:chExt cx="2600131" cy="1828800"/>
            </a:xfrm>
          </p:grpSpPr>
          <p:sp>
            <p:nvSpPr>
              <p:cNvPr id="12" name="Rectangle 11">
                <a:extLst>
                  <a:ext uri="{FF2B5EF4-FFF2-40B4-BE49-F238E27FC236}">
                    <a16:creationId xmlns:a16="http://schemas.microsoft.com/office/drawing/2014/main" id="{EA04E630-B45A-FDB3-26AD-D2675465CB0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0C388FE-8961-447B-0026-1A78D34C0ABE}"/>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119E3A1A-0AE8-F009-BBD4-DAC42A974868}"/>
                </a:ext>
              </a:extLst>
            </p:cNvPr>
            <p:cNvGrpSpPr/>
            <p:nvPr/>
          </p:nvGrpSpPr>
          <p:grpSpPr>
            <a:xfrm>
              <a:off x="6813049" y="3131148"/>
              <a:ext cx="973055" cy="739056"/>
              <a:chOff x="1132114" y="3097762"/>
              <a:chExt cx="2600131" cy="1828800"/>
            </a:xfrm>
          </p:grpSpPr>
          <p:sp>
            <p:nvSpPr>
              <p:cNvPr id="15" name="Rectangle 14">
                <a:extLst>
                  <a:ext uri="{FF2B5EF4-FFF2-40B4-BE49-F238E27FC236}">
                    <a16:creationId xmlns:a16="http://schemas.microsoft.com/office/drawing/2014/main" id="{B1D49472-29D0-F85C-E261-D27AAE4831B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179FFF-E79D-3405-C8BE-37E0FB6FA516}"/>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1B69F6F-B581-4576-D655-6C89308EC260}"/>
                </a:ext>
              </a:extLst>
            </p:cNvPr>
            <p:cNvGrpSpPr/>
            <p:nvPr/>
          </p:nvGrpSpPr>
          <p:grpSpPr>
            <a:xfrm>
              <a:off x="9007225" y="3131148"/>
              <a:ext cx="973055" cy="739056"/>
              <a:chOff x="1132114" y="3097762"/>
              <a:chExt cx="2600131" cy="1828800"/>
            </a:xfrm>
          </p:grpSpPr>
          <p:sp>
            <p:nvSpPr>
              <p:cNvPr id="18" name="Rectangle 17">
                <a:extLst>
                  <a:ext uri="{FF2B5EF4-FFF2-40B4-BE49-F238E27FC236}">
                    <a16:creationId xmlns:a16="http://schemas.microsoft.com/office/drawing/2014/main" id="{FA88BCC4-E538-817B-6472-A1EB05CBCBDF}"/>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FDEB829-56E7-1E32-22F3-74F2C45DB9A7}"/>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E595B1CD-A5D2-3C67-2210-8474EF998FDE}"/>
                </a:ext>
              </a:extLst>
            </p:cNvPr>
            <p:cNvGrpSpPr/>
            <p:nvPr/>
          </p:nvGrpSpPr>
          <p:grpSpPr>
            <a:xfrm>
              <a:off x="1203576" y="3131148"/>
              <a:ext cx="1221121" cy="739056"/>
              <a:chOff x="1132114" y="3097762"/>
              <a:chExt cx="2600131" cy="1828800"/>
            </a:xfrm>
          </p:grpSpPr>
          <p:sp>
            <p:nvSpPr>
              <p:cNvPr id="24" name="Rectangle 23">
                <a:extLst>
                  <a:ext uri="{FF2B5EF4-FFF2-40B4-BE49-F238E27FC236}">
                    <a16:creationId xmlns:a16="http://schemas.microsoft.com/office/drawing/2014/main" id="{AAD78A18-E9C8-DC0A-BFD9-E7071D585FAA}"/>
                  </a:ext>
                </a:extLst>
              </p:cNvPr>
              <p:cNvSpPr/>
              <p:nvPr/>
            </p:nvSpPr>
            <p:spPr>
              <a:xfrm>
                <a:off x="1132114" y="3097762"/>
                <a:ext cx="2600131" cy="1828800"/>
              </a:xfrm>
              <a:prstGeom prst="rect">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37A204E-B180-84F6-69C7-63BC2FFE810E}"/>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8007DAE6-64F0-3C90-673C-BAAF8BF829FD}"/>
                </a:ext>
              </a:extLst>
            </p:cNvPr>
            <p:cNvGrpSpPr/>
            <p:nvPr/>
          </p:nvGrpSpPr>
          <p:grpSpPr>
            <a:xfrm>
              <a:off x="3397752" y="3131148"/>
              <a:ext cx="1221121" cy="739056"/>
              <a:chOff x="1132114" y="3097762"/>
              <a:chExt cx="2600131" cy="1828800"/>
            </a:xfrm>
          </p:grpSpPr>
          <p:sp>
            <p:nvSpPr>
              <p:cNvPr id="27" name="Rectangle 26">
                <a:extLst>
                  <a:ext uri="{FF2B5EF4-FFF2-40B4-BE49-F238E27FC236}">
                    <a16:creationId xmlns:a16="http://schemas.microsoft.com/office/drawing/2014/main" id="{570FD8C1-758F-70D3-0F7A-DA3D9307675B}"/>
                  </a:ext>
                </a:extLst>
              </p:cNvPr>
              <p:cNvSpPr/>
              <p:nvPr/>
            </p:nvSpPr>
            <p:spPr>
              <a:xfrm>
                <a:off x="1132114" y="3097762"/>
                <a:ext cx="2600131" cy="1828800"/>
              </a:xfrm>
              <a:prstGeom prst="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2266C96-A488-E6DF-53D9-EBBD11BF3D07}"/>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460C156B-1F0F-D359-BC26-766E331E77F0}"/>
                </a:ext>
              </a:extLst>
            </p:cNvPr>
            <p:cNvGrpSpPr/>
            <p:nvPr/>
          </p:nvGrpSpPr>
          <p:grpSpPr>
            <a:xfrm>
              <a:off x="5591928" y="3131148"/>
              <a:ext cx="1221121" cy="739056"/>
              <a:chOff x="1132114" y="3097762"/>
              <a:chExt cx="2600131" cy="1828800"/>
            </a:xfrm>
          </p:grpSpPr>
          <p:sp>
            <p:nvSpPr>
              <p:cNvPr id="30" name="Rectangle 29">
                <a:extLst>
                  <a:ext uri="{FF2B5EF4-FFF2-40B4-BE49-F238E27FC236}">
                    <a16:creationId xmlns:a16="http://schemas.microsoft.com/office/drawing/2014/main" id="{7A04B936-5A27-42F6-AD41-1571264239CD}"/>
                  </a:ext>
                </a:extLst>
              </p:cNvPr>
              <p:cNvSpPr/>
              <p:nvPr/>
            </p:nvSpPr>
            <p:spPr>
              <a:xfrm>
                <a:off x="1132114" y="3097762"/>
                <a:ext cx="2600131" cy="1828800"/>
              </a:xfrm>
              <a:prstGeom prst="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3222B0E-0AA7-560C-B2CB-A1B138159417}"/>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06C27101-B2F6-B740-20DE-714BDA42ED82}"/>
                </a:ext>
              </a:extLst>
            </p:cNvPr>
            <p:cNvGrpSpPr/>
            <p:nvPr/>
          </p:nvGrpSpPr>
          <p:grpSpPr>
            <a:xfrm>
              <a:off x="7786104" y="3131148"/>
              <a:ext cx="1221121" cy="739056"/>
              <a:chOff x="1132114" y="3097762"/>
              <a:chExt cx="2600131" cy="1828800"/>
            </a:xfrm>
          </p:grpSpPr>
          <p:sp>
            <p:nvSpPr>
              <p:cNvPr id="33" name="Rectangle 32">
                <a:extLst>
                  <a:ext uri="{FF2B5EF4-FFF2-40B4-BE49-F238E27FC236}">
                    <a16:creationId xmlns:a16="http://schemas.microsoft.com/office/drawing/2014/main" id="{710D0771-70F6-29C3-BF64-FED45D446B3B}"/>
                  </a:ext>
                </a:extLst>
              </p:cNvPr>
              <p:cNvSpPr/>
              <p:nvPr/>
            </p:nvSpPr>
            <p:spPr>
              <a:xfrm>
                <a:off x="1132114" y="3097762"/>
                <a:ext cx="2600131" cy="1828800"/>
              </a:xfrm>
              <a:prstGeom prst="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D14E2E5-1576-5FD4-44A7-62A7A1BFEC66}"/>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1EFB7542-B1A1-BB73-CE24-FA1772FA24C8}"/>
                </a:ext>
              </a:extLst>
            </p:cNvPr>
            <p:cNvGrpSpPr/>
            <p:nvPr/>
          </p:nvGrpSpPr>
          <p:grpSpPr>
            <a:xfrm>
              <a:off x="9980279" y="3131148"/>
              <a:ext cx="1221121" cy="739056"/>
              <a:chOff x="1132114" y="3097762"/>
              <a:chExt cx="2600131" cy="1828800"/>
            </a:xfrm>
          </p:grpSpPr>
          <p:sp>
            <p:nvSpPr>
              <p:cNvPr id="36" name="Rectangle 35">
                <a:extLst>
                  <a:ext uri="{FF2B5EF4-FFF2-40B4-BE49-F238E27FC236}">
                    <a16:creationId xmlns:a16="http://schemas.microsoft.com/office/drawing/2014/main" id="{BFAE2D88-C320-29CF-567D-7C9EA6010D2A}"/>
                  </a:ext>
                </a:extLst>
              </p:cNvPr>
              <p:cNvSpPr/>
              <p:nvPr/>
            </p:nvSpPr>
            <p:spPr>
              <a:xfrm>
                <a:off x="1132114" y="3097762"/>
                <a:ext cx="2600131" cy="1828800"/>
              </a:xfrm>
              <a:prstGeom prst="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8B0CEDE-BF46-F3BE-7AFB-2B290C3595A2}"/>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8" name="TextBox 37">
              <a:extLst>
                <a:ext uri="{FF2B5EF4-FFF2-40B4-BE49-F238E27FC236}">
                  <a16:creationId xmlns:a16="http://schemas.microsoft.com/office/drawing/2014/main" id="{6D55DB45-86DF-7938-DB5A-D1B52F67165D}"/>
                </a:ext>
              </a:extLst>
            </p:cNvPr>
            <p:cNvSpPr txBox="1"/>
            <p:nvPr/>
          </p:nvSpPr>
          <p:spPr>
            <a:xfrm>
              <a:off x="4647582" y="3239067"/>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1914</a:t>
              </a:r>
              <a:endParaRPr lang="en-US" sz="2800" b="1" dirty="0">
                <a:solidFill>
                  <a:prstClr val="black"/>
                </a:solidFill>
                <a:latin typeface="Calibri" panose="020F0502020204030204"/>
              </a:endParaRPr>
            </a:p>
          </p:txBody>
        </p:sp>
        <p:sp>
          <p:nvSpPr>
            <p:cNvPr id="39" name="TextBox 38">
              <a:extLst>
                <a:ext uri="{FF2B5EF4-FFF2-40B4-BE49-F238E27FC236}">
                  <a16:creationId xmlns:a16="http://schemas.microsoft.com/office/drawing/2014/main" id="{FB75AC07-B416-3783-4C3A-F5F82F5EB683}"/>
                </a:ext>
              </a:extLst>
            </p:cNvPr>
            <p:cNvSpPr txBox="1"/>
            <p:nvPr/>
          </p:nvSpPr>
          <p:spPr>
            <a:xfrm>
              <a:off x="6841759"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1930</a:t>
              </a:r>
              <a:endParaRPr lang="en-US" sz="2800" b="1" dirty="0">
                <a:solidFill>
                  <a:prstClr val="black"/>
                </a:solidFill>
                <a:latin typeface="Calibri" panose="020F0502020204030204"/>
              </a:endParaRPr>
            </a:p>
          </p:txBody>
        </p:sp>
        <p:sp>
          <p:nvSpPr>
            <p:cNvPr id="40" name="TextBox 39">
              <a:extLst>
                <a:ext uri="{FF2B5EF4-FFF2-40B4-BE49-F238E27FC236}">
                  <a16:creationId xmlns:a16="http://schemas.microsoft.com/office/drawing/2014/main" id="{0154E40D-7AC8-9D35-2F3A-19533B0D569D}"/>
                </a:ext>
              </a:extLst>
            </p:cNvPr>
            <p:cNvSpPr txBox="1"/>
            <p:nvPr/>
          </p:nvSpPr>
          <p:spPr>
            <a:xfrm>
              <a:off x="9035935"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1945</a:t>
              </a:r>
              <a:endParaRPr lang="en-US" sz="2800" b="1" dirty="0">
                <a:solidFill>
                  <a:prstClr val="black"/>
                </a:solidFill>
                <a:latin typeface="Calibri" panose="020F0502020204030204"/>
              </a:endParaRPr>
            </a:p>
          </p:txBody>
        </p:sp>
        <p:sp>
          <p:nvSpPr>
            <p:cNvPr id="41" name="TextBox 40">
              <a:extLst>
                <a:ext uri="{FF2B5EF4-FFF2-40B4-BE49-F238E27FC236}">
                  <a16:creationId xmlns:a16="http://schemas.microsoft.com/office/drawing/2014/main" id="{1A9690F1-D012-7DBA-364B-E98A71E7B44F}"/>
                </a:ext>
              </a:extLst>
            </p:cNvPr>
            <p:cNvSpPr txBox="1"/>
            <p:nvPr/>
          </p:nvSpPr>
          <p:spPr>
            <a:xfrm>
              <a:off x="2453407" y="3243501"/>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1900</a:t>
              </a:r>
              <a:endParaRPr lang="en-US" sz="2800" b="1" dirty="0">
                <a:solidFill>
                  <a:prstClr val="black"/>
                </a:solidFill>
                <a:latin typeface="Calibri" panose="020F0502020204030204"/>
              </a:endParaRPr>
            </a:p>
          </p:txBody>
        </p:sp>
        <p:sp>
          <p:nvSpPr>
            <p:cNvPr id="42" name="TextBox 41">
              <a:extLst>
                <a:ext uri="{FF2B5EF4-FFF2-40B4-BE49-F238E27FC236}">
                  <a16:creationId xmlns:a16="http://schemas.microsoft.com/office/drawing/2014/main" id="{83C85DD3-7AC0-42BD-9DCA-1ECF171C363E}"/>
                </a:ext>
              </a:extLst>
            </p:cNvPr>
            <p:cNvSpPr txBox="1"/>
            <p:nvPr/>
          </p:nvSpPr>
          <p:spPr>
            <a:xfrm>
              <a:off x="259231"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1958</a:t>
              </a:r>
              <a:endParaRPr lang="en-US" sz="2800" b="1" dirty="0">
                <a:solidFill>
                  <a:prstClr val="black"/>
                </a:solidFill>
                <a:latin typeface="Calibri" panose="020F0502020204030204"/>
              </a:endParaRPr>
            </a:p>
          </p:txBody>
        </p:sp>
        <p:grpSp>
          <p:nvGrpSpPr>
            <p:cNvPr id="96" name="Group 95">
              <a:extLst>
                <a:ext uri="{FF2B5EF4-FFF2-40B4-BE49-F238E27FC236}">
                  <a16:creationId xmlns:a16="http://schemas.microsoft.com/office/drawing/2014/main" id="{628AF5DF-AC21-7FAC-E9E1-E63194F82DD4}"/>
                </a:ext>
              </a:extLst>
            </p:cNvPr>
            <p:cNvGrpSpPr/>
            <p:nvPr/>
          </p:nvGrpSpPr>
          <p:grpSpPr>
            <a:xfrm>
              <a:off x="11199068" y="3134461"/>
              <a:ext cx="973055" cy="739056"/>
              <a:chOff x="1132114" y="3097762"/>
              <a:chExt cx="2600131" cy="1828800"/>
            </a:xfrm>
          </p:grpSpPr>
          <p:sp>
            <p:nvSpPr>
              <p:cNvPr id="97" name="Rectangle 96">
                <a:extLst>
                  <a:ext uri="{FF2B5EF4-FFF2-40B4-BE49-F238E27FC236}">
                    <a16:creationId xmlns:a16="http://schemas.microsoft.com/office/drawing/2014/main" id="{75CA632B-1695-F6E0-AEF0-65F9ED2A6E0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80FCAF8B-B21C-44B2-5110-0FC9E552CD55}"/>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9" name="TextBox 98">
              <a:extLst>
                <a:ext uri="{FF2B5EF4-FFF2-40B4-BE49-F238E27FC236}">
                  <a16:creationId xmlns:a16="http://schemas.microsoft.com/office/drawing/2014/main" id="{AA88B0C9-1BD8-ACE8-E0DE-8CF2E8D0913D}"/>
                </a:ext>
              </a:extLst>
            </p:cNvPr>
            <p:cNvSpPr txBox="1"/>
            <p:nvPr/>
          </p:nvSpPr>
          <p:spPr>
            <a:xfrm>
              <a:off x="11227778" y="3242379"/>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1970</a:t>
              </a:r>
              <a:endParaRPr lang="en-US" sz="2800" b="1" dirty="0">
                <a:solidFill>
                  <a:prstClr val="black"/>
                </a:solidFill>
                <a:latin typeface="Calibri" panose="020F0502020204030204"/>
              </a:endParaRPr>
            </a:p>
          </p:txBody>
        </p:sp>
      </p:grpSp>
      <p:sp>
        <p:nvSpPr>
          <p:cNvPr id="105" name="TextBox 104">
            <a:extLst>
              <a:ext uri="{FF2B5EF4-FFF2-40B4-BE49-F238E27FC236}">
                <a16:creationId xmlns:a16="http://schemas.microsoft.com/office/drawing/2014/main" id="{AC6D8C13-1965-33EC-54A1-207B4384638E}"/>
              </a:ext>
            </a:extLst>
          </p:cNvPr>
          <p:cNvSpPr txBox="1"/>
          <p:nvPr/>
        </p:nvSpPr>
        <p:spPr>
          <a:xfrm>
            <a:off x="3489542" y="3555312"/>
            <a:ext cx="6356707" cy="830997"/>
          </a:xfrm>
          <a:prstGeom prst="rect">
            <a:avLst/>
          </a:prstGeom>
          <a:noFill/>
        </p:spPr>
        <p:txBody>
          <a:bodyPr wrap="square">
            <a:spAutoFit/>
          </a:bodyPr>
          <a:lstStyle/>
          <a:p>
            <a:r>
              <a:rPr lang="en-US" sz="240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Chụp ảnh trên không bằng một máy ảnh đơn giản từ một kinh khí cầu.</a:t>
            </a:r>
            <a:endParaRPr lang="en-US" sz="2400">
              <a:solidFill>
                <a:srgbClr val="FF9933"/>
              </a:solidFill>
              <a:latin typeface="Times New Roman" panose="02020603050405020304" pitchFamily="18" charset="0"/>
              <a:cs typeface="Times New Roman" panose="02020603050405020304" pitchFamily="18" charset="0"/>
            </a:endParaRPr>
          </a:p>
        </p:txBody>
      </p:sp>
      <p:sp>
        <p:nvSpPr>
          <p:cNvPr id="106" name="Oval 105">
            <a:extLst>
              <a:ext uri="{FF2B5EF4-FFF2-40B4-BE49-F238E27FC236}">
                <a16:creationId xmlns:a16="http://schemas.microsoft.com/office/drawing/2014/main" id="{F6A39212-B13E-CD7A-9246-5705707A002E}"/>
              </a:ext>
            </a:extLst>
          </p:cNvPr>
          <p:cNvSpPr/>
          <p:nvPr/>
        </p:nvSpPr>
        <p:spPr>
          <a:xfrm>
            <a:off x="2792404" y="2046399"/>
            <a:ext cx="568542" cy="557537"/>
          </a:xfrm>
          <a:prstGeom prst="ellipse">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7" name="Oval 106">
            <a:extLst>
              <a:ext uri="{FF2B5EF4-FFF2-40B4-BE49-F238E27FC236}">
                <a16:creationId xmlns:a16="http://schemas.microsoft.com/office/drawing/2014/main" id="{6EF20705-48AD-B48A-7C77-06672116E436}"/>
              </a:ext>
            </a:extLst>
          </p:cNvPr>
          <p:cNvSpPr/>
          <p:nvPr/>
        </p:nvSpPr>
        <p:spPr>
          <a:xfrm>
            <a:off x="2805902" y="3613298"/>
            <a:ext cx="568542" cy="557537"/>
          </a:xfrm>
          <a:prstGeom prst="ellipse">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Tree>
    <p:extLst>
      <p:ext uri="{BB962C8B-B14F-4D97-AF65-F5344CB8AC3E}">
        <p14:creationId xmlns:p14="http://schemas.microsoft.com/office/powerpoint/2010/main" val="4092625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23</a:t>
            </a:fld>
            <a:endParaRPr lang="en-US"/>
          </a:p>
        </p:txBody>
      </p:sp>
      <p:sp>
        <p:nvSpPr>
          <p:cNvPr id="3" name="TextBox 2">
            <a:extLst>
              <a:ext uri="{FF2B5EF4-FFF2-40B4-BE49-F238E27FC236}">
                <a16:creationId xmlns:a16="http://schemas.microsoft.com/office/drawing/2014/main" id="{ADF6FC87-F751-91AD-AB3A-4D2B472EDC6B}"/>
              </a:ext>
            </a:extLst>
          </p:cNvPr>
          <p:cNvSpPr txBox="1"/>
          <p:nvPr/>
        </p:nvSpPr>
        <p:spPr>
          <a:xfrm>
            <a:off x="711199" y="590034"/>
            <a:ext cx="10077327" cy="461665"/>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rPr>
              <a:t>Tóm tắt lịch sử phát triển của ngành trắc địa ảnh trên thế giới</a:t>
            </a:r>
          </a:p>
        </p:txBody>
      </p:sp>
      <p:sp>
        <p:nvSpPr>
          <p:cNvPr id="94" name="TextBox 93">
            <a:extLst>
              <a:ext uri="{FF2B5EF4-FFF2-40B4-BE49-F238E27FC236}">
                <a16:creationId xmlns:a16="http://schemas.microsoft.com/office/drawing/2014/main" id="{3B5FBDBF-3046-382C-8101-9DDEDE9644BA}"/>
              </a:ext>
            </a:extLst>
          </p:cNvPr>
          <p:cNvSpPr txBox="1"/>
          <p:nvPr/>
        </p:nvSpPr>
        <p:spPr>
          <a:xfrm>
            <a:off x="3524538" y="2116065"/>
            <a:ext cx="8325062" cy="461665"/>
          </a:xfrm>
          <a:prstGeom prst="rect">
            <a:avLst/>
          </a:prstGeom>
          <a:noFill/>
        </p:spPr>
        <p:txBody>
          <a:bodyPr wrap="square" lIns="0" rIns="0" rtlCol="0" anchor="t">
            <a:spAutoFit/>
          </a:bodyPr>
          <a:lstStyle/>
          <a:p>
            <a:pPr algn="just"/>
            <a:r>
              <a:rPr lang="en-US" sz="2400" noProof="1">
                <a:solidFill>
                  <a:srgbClr val="33CCFF"/>
                </a:solidFill>
                <a:latin typeface="Times New Roman" panose="02020603050405020304" pitchFamily="18" charset="0"/>
                <a:cs typeface="Times New Roman" panose="02020603050405020304" pitchFamily="18" charset="0"/>
              </a:rPr>
              <a:t>P</a:t>
            </a:r>
            <a:r>
              <a:rPr lang="vi-VN" sz="2400" noProof="1">
                <a:solidFill>
                  <a:srgbClr val="33CCFF"/>
                </a:solidFill>
                <a:latin typeface="Times New Roman" panose="02020603050405020304" pitchFamily="18" charset="0"/>
                <a:cs typeface="Times New Roman" panose="02020603050405020304" pitchFamily="18" charset="0"/>
              </a:rPr>
              <a:t>hương pháp đo ảnh lập thể với sự ra đờ</a:t>
            </a:r>
            <a:r>
              <a:rPr lang="en-US" sz="2400" noProof="1">
                <a:solidFill>
                  <a:srgbClr val="33CCFF"/>
                </a:solidFill>
                <a:latin typeface="Times New Roman" panose="02020603050405020304" pitchFamily="18" charset="0"/>
                <a:cs typeface="Times New Roman" panose="02020603050405020304" pitchFamily="18" charset="0"/>
              </a:rPr>
              <a:t>i.</a:t>
            </a:r>
          </a:p>
        </p:txBody>
      </p:sp>
      <p:grpSp>
        <p:nvGrpSpPr>
          <p:cNvPr id="100" name="Group 99">
            <a:extLst>
              <a:ext uri="{FF2B5EF4-FFF2-40B4-BE49-F238E27FC236}">
                <a16:creationId xmlns:a16="http://schemas.microsoft.com/office/drawing/2014/main" id="{E4BE5553-3E1E-48D4-A1BE-69D1301AAD59}"/>
              </a:ext>
            </a:extLst>
          </p:cNvPr>
          <p:cNvGrpSpPr/>
          <p:nvPr/>
        </p:nvGrpSpPr>
        <p:grpSpPr>
          <a:xfrm>
            <a:off x="125199" y="5150448"/>
            <a:ext cx="11941602" cy="742369"/>
            <a:chOff x="230521" y="3131148"/>
            <a:chExt cx="11941602" cy="742369"/>
          </a:xfrm>
        </p:grpSpPr>
        <p:grpSp>
          <p:nvGrpSpPr>
            <p:cNvPr id="5" name="Group 4">
              <a:extLst>
                <a:ext uri="{FF2B5EF4-FFF2-40B4-BE49-F238E27FC236}">
                  <a16:creationId xmlns:a16="http://schemas.microsoft.com/office/drawing/2014/main" id="{2A611139-5F95-AEB9-A757-537E7CB910AD}"/>
                </a:ext>
              </a:extLst>
            </p:cNvPr>
            <p:cNvGrpSpPr/>
            <p:nvPr/>
          </p:nvGrpSpPr>
          <p:grpSpPr>
            <a:xfrm>
              <a:off x="230521" y="3131148"/>
              <a:ext cx="973055" cy="739056"/>
              <a:chOff x="1132114" y="3097762"/>
              <a:chExt cx="2600131" cy="1828800"/>
            </a:xfrm>
          </p:grpSpPr>
          <p:sp>
            <p:nvSpPr>
              <p:cNvPr id="6" name="Rectangle 5">
                <a:extLst>
                  <a:ext uri="{FF2B5EF4-FFF2-40B4-BE49-F238E27FC236}">
                    <a16:creationId xmlns:a16="http://schemas.microsoft.com/office/drawing/2014/main" id="{FDF89C9F-6212-1EA3-666C-51BCD4882E1B}"/>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E517D3A-8819-AAA5-6864-FDB1AFDDAC9B}"/>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45D3B40B-709D-395F-83E8-33422DCDBE97}"/>
                </a:ext>
              </a:extLst>
            </p:cNvPr>
            <p:cNvGrpSpPr/>
            <p:nvPr/>
          </p:nvGrpSpPr>
          <p:grpSpPr>
            <a:xfrm>
              <a:off x="2424697" y="3131148"/>
              <a:ext cx="973055" cy="739056"/>
              <a:chOff x="1132114" y="3097762"/>
              <a:chExt cx="2600131" cy="1828800"/>
            </a:xfrm>
          </p:grpSpPr>
          <p:sp>
            <p:nvSpPr>
              <p:cNvPr id="9" name="Rectangle 8">
                <a:extLst>
                  <a:ext uri="{FF2B5EF4-FFF2-40B4-BE49-F238E27FC236}">
                    <a16:creationId xmlns:a16="http://schemas.microsoft.com/office/drawing/2014/main" id="{B1DDA24C-0355-952D-EAF0-3E67D59334AA}"/>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C557A2-05B1-7251-BED1-8AE2CE6AADB7}"/>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08CF3C0A-314A-7D6E-3EB9-5CC87F26E6F6}"/>
                </a:ext>
              </a:extLst>
            </p:cNvPr>
            <p:cNvGrpSpPr/>
            <p:nvPr/>
          </p:nvGrpSpPr>
          <p:grpSpPr>
            <a:xfrm>
              <a:off x="4618873" y="3131148"/>
              <a:ext cx="973055" cy="739056"/>
              <a:chOff x="1132114" y="3097762"/>
              <a:chExt cx="2600131" cy="1828800"/>
            </a:xfrm>
          </p:grpSpPr>
          <p:sp>
            <p:nvSpPr>
              <p:cNvPr id="12" name="Rectangle 11">
                <a:extLst>
                  <a:ext uri="{FF2B5EF4-FFF2-40B4-BE49-F238E27FC236}">
                    <a16:creationId xmlns:a16="http://schemas.microsoft.com/office/drawing/2014/main" id="{EA04E630-B45A-FDB3-26AD-D2675465CB0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0C388FE-8961-447B-0026-1A78D34C0ABE}"/>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119E3A1A-0AE8-F009-BBD4-DAC42A974868}"/>
                </a:ext>
              </a:extLst>
            </p:cNvPr>
            <p:cNvGrpSpPr/>
            <p:nvPr/>
          </p:nvGrpSpPr>
          <p:grpSpPr>
            <a:xfrm>
              <a:off x="6813049" y="3131148"/>
              <a:ext cx="973055" cy="739056"/>
              <a:chOff x="1132114" y="3097762"/>
              <a:chExt cx="2600131" cy="1828800"/>
            </a:xfrm>
          </p:grpSpPr>
          <p:sp>
            <p:nvSpPr>
              <p:cNvPr id="15" name="Rectangle 14">
                <a:extLst>
                  <a:ext uri="{FF2B5EF4-FFF2-40B4-BE49-F238E27FC236}">
                    <a16:creationId xmlns:a16="http://schemas.microsoft.com/office/drawing/2014/main" id="{B1D49472-29D0-F85C-E261-D27AAE4831B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179FFF-E79D-3405-C8BE-37E0FB6FA516}"/>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1B69F6F-B581-4576-D655-6C89308EC260}"/>
                </a:ext>
              </a:extLst>
            </p:cNvPr>
            <p:cNvGrpSpPr/>
            <p:nvPr/>
          </p:nvGrpSpPr>
          <p:grpSpPr>
            <a:xfrm>
              <a:off x="9007225" y="3131148"/>
              <a:ext cx="973055" cy="739056"/>
              <a:chOff x="1132114" y="3097762"/>
              <a:chExt cx="2600131" cy="1828800"/>
            </a:xfrm>
          </p:grpSpPr>
          <p:sp>
            <p:nvSpPr>
              <p:cNvPr id="18" name="Rectangle 17">
                <a:extLst>
                  <a:ext uri="{FF2B5EF4-FFF2-40B4-BE49-F238E27FC236}">
                    <a16:creationId xmlns:a16="http://schemas.microsoft.com/office/drawing/2014/main" id="{FA88BCC4-E538-817B-6472-A1EB05CBCBDF}"/>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FDEB829-56E7-1E32-22F3-74F2C45DB9A7}"/>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E595B1CD-A5D2-3C67-2210-8474EF998FDE}"/>
                </a:ext>
              </a:extLst>
            </p:cNvPr>
            <p:cNvGrpSpPr/>
            <p:nvPr/>
          </p:nvGrpSpPr>
          <p:grpSpPr>
            <a:xfrm>
              <a:off x="1203576" y="3131148"/>
              <a:ext cx="1221121" cy="739056"/>
              <a:chOff x="1132114" y="3097762"/>
              <a:chExt cx="2600131" cy="1828800"/>
            </a:xfrm>
          </p:grpSpPr>
          <p:sp>
            <p:nvSpPr>
              <p:cNvPr id="24" name="Rectangle 23">
                <a:extLst>
                  <a:ext uri="{FF2B5EF4-FFF2-40B4-BE49-F238E27FC236}">
                    <a16:creationId xmlns:a16="http://schemas.microsoft.com/office/drawing/2014/main" id="{AAD78A18-E9C8-DC0A-BFD9-E7071D585FAA}"/>
                  </a:ext>
                </a:extLst>
              </p:cNvPr>
              <p:cNvSpPr/>
              <p:nvPr/>
            </p:nvSpPr>
            <p:spPr>
              <a:xfrm>
                <a:off x="1132114" y="3097762"/>
                <a:ext cx="2600131" cy="1828800"/>
              </a:xfrm>
              <a:prstGeom prst="rect">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37A204E-B180-84F6-69C7-63BC2FFE810E}"/>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8007DAE6-64F0-3C90-673C-BAAF8BF829FD}"/>
                </a:ext>
              </a:extLst>
            </p:cNvPr>
            <p:cNvGrpSpPr/>
            <p:nvPr/>
          </p:nvGrpSpPr>
          <p:grpSpPr>
            <a:xfrm>
              <a:off x="3397752" y="3131148"/>
              <a:ext cx="1221121" cy="739056"/>
              <a:chOff x="1132114" y="3097762"/>
              <a:chExt cx="2600131" cy="1828800"/>
            </a:xfrm>
          </p:grpSpPr>
          <p:sp>
            <p:nvSpPr>
              <p:cNvPr id="27" name="Rectangle 26">
                <a:extLst>
                  <a:ext uri="{FF2B5EF4-FFF2-40B4-BE49-F238E27FC236}">
                    <a16:creationId xmlns:a16="http://schemas.microsoft.com/office/drawing/2014/main" id="{570FD8C1-758F-70D3-0F7A-DA3D9307675B}"/>
                  </a:ext>
                </a:extLst>
              </p:cNvPr>
              <p:cNvSpPr/>
              <p:nvPr/>
            </p:nvSpPr>
            <p:spPr>
              <a:xfrm>
                <a:off x="1132114" y="3097762"/>
                <a:ext cx="2600131" cy="1828800"/>
              </a:xfrm>
              <a:prstGeom prst="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2266C96-A488-E6DF-53D9-EBBD11BF3D07}"/>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460C156B-1F0F-D359-BC26-766E331E77F0}"/>
                </a:ext>
              </a:extLst>
            </p:cNvPr>
            <p:cNvGrpSpPr/>
            <p:nvPr/>
          </p:nvGrpSpPr>
          <p:grpSpPr>
            <a:xfrm>
              <a:off x="5591928" y="3131148"/>
              <a:ext cx="1221121" cy="739056"/>
              <a:chOff x="1132114" y="3097762"/>
              <a:chExt cx="2600131" cy="1828800"/>
            </a:xfrm>
          </p:grpSpPr>
          <p:sp>
            <p:nvSpPr>
              <p:cNvPr id="30" name="Rectangle 29">
                <a:extLst>
                  <a:ext uri="{FF2B5EF4-FFF2-40B4-BE49-F238E27FC236}">
                    <a16:creationId xmlns:a16="http://schemas.microsoft.com/office/drawing/2014/main" id="{7A04B936-5A27-42F6-AD41-1571264239CD}"/>
                  </a:ext>
                </a:extLst>
              </p:cNvPr>
              <p:cNvSpPr/>
              <p:nvPr/>
            </p:nvSpPr>
            <p:spPr>
              <a:xfrm>
                <a:off x="1132114" y="3097762"/>
                <a:ext cx="2600131" cy="1828800"/>
              </a:xfrm>
              <a:prstGeom prst="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3222B0E-0AA7-560C-B2CB-A1B138159417}"/>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06C27101-B2F6-B740-20DE-714BDA42ED82}"/>
                </a:ext>
              </a:extLst>
            </p:cNvPr>
            <p:cNvGrpSpPr/>
            <p:nvPr/>
          </p:nvGrpSpPr>
          <p:grpSpPr>
            <a:xfrm>
              <a:off x="7786104" y="3131148"/>
              <a:ext cx="1221121" cy="739056"/>
              <a:chOff x="1132114" y="3097762"/>
              <a:chExt cx="2600131" cy="1828800"/>
            </a:xfrm>
          </p:grpSpPr>
          <p:sp>
            <p:nvSpPr>
              <p:cNvPr id="33" name="Rectangle 32">
                <a:extLst>
                  <a:ext uri="{FF2B5EF4-FFF2-40B4-BE49-F238E27FC236}">
                    <a16:creationId xmlns:a16="http://schemas.microsoft.com/office/drawing/2014/main" id="{710D0771-70F6-29C3-BF64-FED45D446B3B}"/>
                  </a:ext>
                </a:extLst>
              </p:cNvPr>
              <p:cNvSpPr/>
              <p:nvPr/>
            </p:nvSpPr>
            <p:spPr>
              <a:xfrm>
                <a:off x="1132114" y="3097762"/>
                <a:ext cx="2600131" cy="1828800"/>
              </a:xfrm>
              <a:prstGeom prst="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D14E2E5-1576-5FD4-44A7-62A7A1BFEC66}"/>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1EFB7542-B1A1-BB73-CE24-FA1772FA24C8}"/>
                </a:ext>
              </a:extLst>
            </p:cNvPr>
            <p:cNvGrpSpPr/>
            <p:nvPr/>
          </p:nvGrpSpPr>
          <p:grpSpPr>
            <a:xfrm>
              <a:off x="9980279" y="3131148"/>
              <a:ext cx="1221121" cy="739056"/>
              <a:chOff x="1132114" y="3097762"/>
              <a:chExt cx="2600131" cy="1828800"/>
            </a:xfrm>
          </p:grpSpPr>
          <p:sp>
            <p:nvSpPr>
              <p:cNvPr id="36" name="Rectangle 35">
                <a:extLst>
                  <a:ext uri="{FF2B5EF4-FFF2-40B4-BE49-F238E27FC236}">
                    <a16:creationId xmlns:a16="http://schemas.microsoft.com/office/drawing/2014/main" id="{BFAE2D88-C320-29CF-567D-7C9EA6010D2A}"/>
                  </a:ext>
                </a:extLst>
              </p:cNvPr>
              <p:cNvSpPr/>
              <p:nvPr/>
            </p:nvSpPr>
            <p:spPr>
              <a:xfrm>
                <a:off x="1132114" y="3097762"/>
                <a:ext cx="2600131" cy="1828800"/>
              </a:xfrm>
              <a:prstGeom prst="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8B0CEDE-BF46-F3BE-7AFB-2B290C3595A2}"/>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8" name="TextBox 37">
              <a:extLst>
                <a:ext uri="{FF2B5EF4-FFF2-40B4-BE49-F238E27FC236}">
                  <a16:creationId xmlns:a16="http://schemas.microsoft.com/office/drawing/2014/main" id="{6D55DB45-86DF-7938-DB5A-D1B52F67165D}"/>
                </a:ext>
              </a:extLst>
            </p:cNvPr>
            <p:cNvSpPr txBox="1"/>
            <p:nvPr/>
          </p:nvSpPr>
          <p:spPr>
            <a:xfrm>
              <a:off x="4647582" y="3239067"/>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1914</a:t>
              </a:r>
              <a:endParaRPr lang="en-US" sz="2800" b="1" dirty="0">
                <a:solidFill>
                  <a:prstClr val="black"/>
                </a:solidFill>
                <a:latin typeface="Calibri" panose="020F0502020204030204"/>
              </a:endParaRPr>
            </a:p>
          </p:txBody>
        </p:sp>
        <p:sp>
          <p:nvSpPr>
            <p:cNvPr id="39" name="TextBox 38">
              <a:extLst>
                <a:ext uri="{FF2B5EF4-FFF2-40B4-BE49-F238E27FC236}">
                  <a16:creationId xmlns:a16="http://schemas.microsoft.com/office/drawing/2014/main" id="{FB75AC07-B416-3783-4C3A-F5F82F5EB683}"/>
                </a:ext>
              </a:extLst>
            </p:cNvPr>
            <p:cNvSpPr txBox="1"/>
            <p:nvPr/>
          </p:nvSpPr>
          <p:spPr>
            <a:xfrm>
              <a:off x="6841759"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1930</a:t>
              </a:r>
              <a:endParaRPr lang="en-US" sz="2800" b="1" dirty="0">
                <a:solidFill>
                  <a:prstClr val="black"/>
                </a:solidFill>
                <a:latin typeface="Calibri" panose="020F0502020204030204"/>
              </a:endParaRPr>
            </a:p>
          </p:txBody>
        </p:sp>
        <p:sp>
          <p:nvSpPr>
            <p:cNvPr id="40" name="TextBox 39">
              <a:extLst>
                <a:ext uri="{FF2B5EF4-FFF2-40B4-BE49-F238E27FC236}">
                  <a16:creationId xmlns:a16="http://schemas.microsoft.com/office/drawing/2014/main" id="{0154E40D-7AC8-9D35-2F3A-19533B0D569D}"/>
                </a:ext>
              </a:extLst>
            </p:cNvPr>
            <p:cNvSpPr txBox="1"/>
            <p:nvPr/>
          </p:nvSpPr>
          <p:spPr>
            <a:xfrm>
              <a:off x="9035935"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1945</a:t>
              </a:r>
              <a:endParaRPr lang="en-US" sz="2800" b="1" dirty="0">
                <a:solidFill>
                  <a:prstClr val="black"/>
                </a:solidFill>
                <a:latin typeface="Calibri" panose="020F0502020204030204"/>
              </a:endParaRPr>
            </a:p>
          </p:txBody>
        </p:sp>
        <p:sp>
          <p:nvSpPr>
            <p:cNvPr id="41" name="TextBox 40">
              <a:extLst>
                <a:ext uri="{FF2B5EF4-FFF2-40B4-BE49-F238E27FC236}">
                  <a16:creationId xmlns:a16="http://schemas.microsoft.com/office/drawing/2014/main" id="{1A9690F1-D012-7DBA-364B-E98A71E7B44F}"/>
                </a:ext>
              </a:extLst>
            </p:cNvPr>
            <p:cNvSpPr txBox="1"/>
            <p:nvPr/>
          </p:nvSpPr>
          <p:spPr>
            <a:xfrm>
              <a:off x="2453407" y="3243501"/>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1900</a:t>
              </a:r>
              <a:endParaRPr lang="en-US" sz="2800" b="1" dirty="0">
                <a:solidFill>
                  <a:prstClr val="black"/>
                </a:solidFill>
                <a:latin typeface="Calibri" panose="020F0502020204030204"/>
              </a:endParaRPr>
            </a:p>
          </p:txBody>
        </p:sp>
        <p:sp>
          <p:nvSpPr>
            <p:cNvPr id="42" name="TextBox 41">
              <a:extLst>
                <a:ext uri="{FF2B5EF4-FFF2-40B4-BE49-F238E27FC236}">
                  <a16:creationId xmlns:a16="http://schemas.microsoft.com/office/drawing/2014/main" id="{83C85DD3-7AC0-42BD-9DCA-1ECF171C363E}"/>
                </a:ext>
              </a:extLst>
            </p:cNvPr>
            <p:cNvSpPr txBox="1"/>
            <p:nvPr/>
          </p:nvSpPr>
          <p:spPr>
            <a:xfrm>
              <a:off x="259231"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1958</a:t>
              </a:r>
              <a:endParaRPr lang="en-US" sz="2800" b="1" dirty="0">
                <a:solidFill>
                  <a:prstClr val="black"/>
                </a:solidFill>
                <a:latin typeface="Calibri" panose="020F0502020204030204"/>
              </a:endParaRPr>
            </a:p>
          </p:txBody>
        </p:sp>
        <p:grpSp>
          <p:nvGrpSpPr>
            <p:cNvPr id="96" name="Group 95">
              <a:extLst>
                <a:ext uri="{FF2B5EF4-FFF2-40B4-BE49-F238E27FC236}">
                  <a16:creationId xmlns:a16="http://schemas.microsoft.com/office/drawing/2014/main" id="{628AF5DF-AC21-7FAC-E9E1-E63194F82DD4}"/>
                </a:ext>
              </a:extLst>
            </p:cNvPr>
            <p:cNvGrpSpPr/>
            <p:nvPr/>
          </p:nvGrpSpPr>
          <p:grpSpPr>
            <a:xfrm>
              <a:off x="11199068" y="3134461"/>
              <a:ext cx="973055" cy="739056"/>
              <a:chOff x="1132114" y="3097762"/>
              <a:chExt cx="2600131" cy="1828800"/>
            </a:xfrm>
          </p:grpSpPr>
          <p:sp>
            <p:nvSpPr>
              <p:cNvPr id="97" name="Rectangle 96">
                <a:extLst>
                  <a:ext uri="{FF2B5EF4-FFF2-40B4-BE49-F238E27FC236}">
                    <a16:creationId xmlns:a16="http://schemas.microsoft.com/office/drawing/2014/main" id="{75CA632B-1695-F6E0-AEF0-65F9ED2A6E0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80FCAF8B-B21C-44B2-5110-0FC9E552CD55}"/>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9" name="TextBox 98">
              <a:extLst>
                <a:ext uri="{FF2B5EF4-FFF2-40B4-BE49-F238E27FC236}">
                  <a16:creationId xmlns:a16="http://schemas.microsoft.com/office/drawing/2014/main" id="{AA88B0C9-1BD8-ACE8-E0DE-8CF2E8D0913D}"/>
                </a:ext>
              </a:extLst>
            </p:cNvPr>
            <p:cNvSpPr txBox="1"/>
            <p:nvPr/>
          </p:nvSpPr>
          <p:spPr>
            <a:xfrm>
              <a:off x="11227778" y="3242379"/>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1970</a:t>
              </a:r>
              <a:endParaRPr lang="en-US" sz="2800" b="1" dirty="0">
                <a:solidFill>
                  <a:prstClr val="black"/>
                </a:solidFill>
                <a:latin typeface="Calibri" panose="020F0502020204030204"/>
              </a:endParaRPr>
            </a:p>
          </p:txBody>
        </p:sp>
      </p:grpSp>
      <p:sp>
        <p:nvSpPr>
          <p:cNvPr id="106" name="Oval 105">
            <a:extLst>
              <a:ext uri="{FF2B5EF4-FFF2-40B4-BE49-F238E27FC236}">
                <a16:creationId xmlns:a16="http://schemas.microsoft.com/office/drawing/2014/main" id="{F6A39212-B13E-CD7A-9246-5705707A002E}"/>
              </a:ext>
            </a:extLst>
          </p:cNvPr>
          <p:cNvSpPr/>
          <p:nvPr/>
        </p:nvSpPr>
        <p:spPr>
          <a:xfrm>
            <a:off x="2792404" y="2046399"/>
            <a:ext cx="568542" cy="557537"/>
          </a:xfrm>
          <a:prstGeom prst="ellipse">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2" name="Oval 1">
            <a:extLst>
              <a:ext uri="{FF2B5EF4-FFF2-40B4-BE49-F238E27FC236}">
                <a16:creationId xmlns:a16="http://schemas.microsoft.com/office/drawing/2014/main" id="{CB07BAAC-08A2-FACF-3CB8-DEF776C229A7}"/>
              </a:ext>
            </a:extLst>
          </p:cNvPr>
          <p:cNvSpPr/>
          <p:nvPr/>
        </p:nvSpPr>
        <p:spPr>
          <a:xfrm>
            <a:off x="2787850" y="2972149"/>
            <a:ext cx="568542" cy="557537"/>
          </a:xfrm>
          <a:prstGeom prst="ellipse">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21" name="TextBox 20">
            <a:extLst>
              <a:ext uri="{FF2B5EF4-FFF2-40B4-BE49-F238E27FC236}">
                <a16:creationId xmlns:a16="http://schemas.microsoft.com/office/drawing/2014/main" id="{AFA76180-7464-043B-85D4-BF1004EE158D}"/>
              </a:ext>
            </a:extLst>
          </p:cNvPr>
          <p:cNvSpPr txBox="1"/>
          <p:nvPr/>
        </p:nvSpPr>
        <p:spPr>
          <a:xfrm>
            <a:off x="3405830" y="3025813"/>
            <a:ext cx="5038016" cy="461665"/>
          </a:xfrm>
          <a:prstGeom prst="rect">
            <a:avLst/>
          </a:prstGeom>
          <a:noFill/>
        </p:spPr>
        <p:txBody>
          <a:bodyPr wrap="square">
            <a:spAutoFit/>
          </a:bodyPr>
          <a:lstStyle/>
          <a:p>
            <a:r>
              <a:rPr lang="en-US" sz="2400">
                <a:solidFill>
                  <a:srgbClr val="33CCFF"/>
                </a:solidFill>
                <a:latin typeface="Times New Roman" panose="02020603050405020304" pitchFamily="18" charset="0"/>
                <a:cs typeface="Times New Roman" panose="02020603050405020304" pitchFamily="18" charset="0"/>
              </a:rPr>
              <a:t>Sử dụng máy chụp ảnh chuyên dụng.</a:t>
            </a:r>
          </a:p>
        </p:txBody>
      </p:sp>
    </p:spTree>
    <p:extLst>
      <p:ext uri="{BB962C8B-B14F-4D97-AF65-F5344CB8AC3E}">
        <p14:creationId xmlns:p14="http://schemas.microsoft.com/office/powerpoint/2010/main" val="2535072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24</a:t>
            </a:fld>
            <a:endParaRPr lang="en-US"/>
          </a:p>
        </p:txBody>
      </p:sp>
      <p:sp>
        <p:nvSpPr>
          <p:cNvPr id="3" name="TextBox 2">
            <a:extLst>
              <a:ext uri="{FF2B5EF4-FFF2-40B4-BE49-F238E27FC236}">
                <a16:creationId xmlns:a16="http://schemas.microsoft.com/office/drawing/2014/main" id="{ADF6FC87-F751-91AD-AB3A-4D2B472EDC6B}"/>
              </a:ext>
            </a:extLst>
          </p:cNvPr>
          <p:cNvSpPr txBox="1"/>
          <p:nvPr/>
        </p:nvSpPr>
        <p:spPr>
          <a:xfrm>
            <a:off x="711199" y="590034"/>
            <a:ext cx="10077327" cy="461665"/>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rPr>
              <a:t>Tóm tắt lịch sử phát triển của ngành trắc địa ảnh trên thế giới</a:t>
            </a:r>
          </a:p>
        </p:txBody>
      </p:sp>
      <p:sp>
        <p:nvSpPr>
          <p:cNvPr id="94" name="TextBox 93">
            <a:extLst>
              <a:ext uri="{FF2B5EF4-FFF2-40B4-BE49-F238E27FC236}">
                <a16:creationId xmlns:a16="http://schemas.microsoft.com/office/drawing/2014/main" id="{3B5FBDBF-3046-382C-8101-9DDEDE9644BA}"/>
              </a:ext>
            </a:extLst>
          </p:cNvPr>
          <p:cNvSpPr txBox="1"/>
          <p:nvPr/>
        </p:nvSpPr>
        <p:spPr>
          <a:xfrm>
            <a:off x="3524538" y="2116065"/>
            <a:ext cx="8325062" cy="461665"/>
          </a:xfrm>
          <a:prstGeom prst="rect">
            <a:avLst/>
          </a:prstGeom>
          <a:noFill/>
        </p:spPr>
        <p:txBody>
          <a:bodyPr wrap="square" lIns="0" rIns="0" rtlCol="0" anchor="t">
            <a:spAutoFit/>
          </a:bodyPr>
          <a:lstStyle/>
          <a:p>
            <a:pPr algn="just"/>
            <a:r>
              <a:rPr lang="en-US" sz="2400" noProof="1">
                <a:solidFill>
                  <a:srgbClr val="FFCC66"/>
                </a:solidFill>
                <a:latin typeface="Times New Roman" panose="02020603050405020304" pitchFamily="18" charset="0"/>
                <a:cs typeface="Times New Roman" panose="02020603050405020304" pitchFamily="18" charset="0"/>
              </a:rPr>
              <a:t>P</a:t>
            </a:r>
            <a:r>
              <a:rPr lang="vi-VN" sz="2400" noProof="1">
                <a:solidFill>
                  <a:srgbClr val="FFCC66"/>
                </a:solidFill>
                <a:latin typeface="Times New Roman" panose="02020603050405020304" pitchFamily="18" charset="0"/>
                <a:cs typeface="Times New Roman" panose="02020603050405020304" pitchFamily="18" charset="0"/>
              </a:rPr>
              <a:t>hương pháp đo ảnh hàng không </a:t>
            </a:r>
            <a:r>
              <a:rPr lang="en-US" sz="2400" noProof="1">
                <a:solidFill>
                  <a:srgbClr val="FFCC66"/>
                </a:solidFill>
                <a:latin typeface="Times New Roman" panose="02020603050405020304" pitchFamily="18" charset="0"/>
                <a:cs typeface="Times New Roman" panose="02020603050405020304" pitchFamily="18" charset="0"/>
              </a:rPr>
              <a:t>được giới thiệu</a:t>
            </a:r>
          </a:p>
        </p:txBody>
      </p:sp>
      <p:grpSp>
        <p:nvGrpSpPr>
          <p:cNvPr id="100" name="Group 99">
            <a:extLst>
              <a:ext uri="{FF2B5EF4-FFF2-40B4-BE49-F238E27FC236}">
                <a16:creationId xmlns:a16="http://schemas.microsoft.com/office/drawing/2014/main" id="{E4BE5553-3E1E-48D4-A1BE-69D1301AAD59}"/>
              </a:ext>
            </a:extLst>
          </p:cNvPr>
          <p:cNvGrpSpPr/>
          <p:nvPr/>
        </p:nvGrpSpPr>
        <p:grpSpPr>
          <a:xfrm>
            <a:off x="125199" y="5150448"/>
            <a:ext cx="11941602" cy="742369"/>
            <a:chOff x="230521" y="3131148"/>
            <a:chExt cx="11941602" cy="742369"/>
          </a:xfrm>
        </p:grpSpPr>
        <p:grpSp>
          <p:nvGrpSpPr>
            <p:cNvPr id="5" name="Group 4">
              <a:extLst>
                <a:ext uri="{FF2B5EF4-FFF2-40B4-BE49-F238E27FC236}">
                  <a16:creationId xmlns:a16="http://schemas.microsoft.com/office/drawing/2014/main" id="{2A611139-5F95-AEB9-A757-537E7CB910AD}"/>
                </a:ext>
              </a:extLst>
            </p:cNvPr>
            <p:cNvGrpSpPr/>
            <p:nvPr/>
          </p:nvGrpSpPr>
          <p:grpSpPr>
            <a:xfrm>
              <a:off x="230521" y="3131148"/>
              <a:ext cx="973055" cy="739056"/>
              <a:chOff x="1132114" y="3097762"/>
              <a:chExt cx="2600131" cy="1828800"/>
            </a:xfrm>
          </p:grpSpPr>
          <p:sp>
            <p:nvSpPr>
              <p:cNvPr id="6" name="Rectangle 5">
                <a:extLst>
                  <a:ext uri="{FF2B5EF4-FFF2-40B4-BE49-F238E27FC236}">
                    <a16:creationId xmlns:a16="http://schemas.microsoft.com/office/drawing/2014/main" id="{FDF89C9F-6212-1EA3-666C-51BCD4882E1B}"/>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E517D3A-8819-AAA5-6864-FDB1AFDDAC9B}"/>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45D3B40B-709D-395F-83E8-33422DCDBE97}"/>
                </a:ext>
              </a:extLst>
            </p:cNvPr>
            <p:cNvGrpSpPr/>
            <p:nvPr/>
          </p:nvGrpSpPr>
          <p:grpSpPr>
            <a:xfrm>
              <a:off x="2424697" y="3131148"/>
              <a:ext cx="973055" cy="739056"/>
              <a:chOff x="1132114" y="3097762"/>
              <a:chExt cx="2600131" cy="1828800"/>
            </a:xfrm>
          </p:grpSpPr>
          <p:sp>
            <p:nvSpPr>
              <p:cNvPr id="9" name="Rectangle 8">
                <a:extLst>
                  <a:ext uri="{FF2B5EF4-FFF2-40B4-BE49-F238E27FC236}">
                    <a16:creationId xmlns:a16="http://schemas.microsoft.com/office/drawing/2014/main" id="{B1DDA24C-0355-952D-EAF0-3E67D59334AA}"/>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C557A2-05B1-7251-BED1-8AE2CE6AADB7}"/>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08CF3C0A-314A-7D6E-3EB9-5CC87F26E6F6}"/>
                </a:ext>
              </a:extLst>
            </p:cNvPr>
            <p:cNvGrpSpPr/>
            <p:nvPr/>
          </p:nvGrpSpPr>
          <p:grpSpPr>
            <a:xfrm>
              <a:off x="4618873" y="3131148"/>
              <a:ext cx="973055" cy="739056"/>
              <a:chOff x="1132114" y="3097762"/>
              <a:chExt cx="2600131" cy="1828800"/>
            </a:xfrm>
          </p:grpSpPr>
          <p:sp>
            <p:nvSpPr>
              <p:cNvPr id="12" name="Rectangle 11">
                <a:extLst>
                  <a:ext uri="{FF2B5EF4-FFF2-40B4-BE49-F238E27FC236}">
                    <a16:creationId xmlns:a16="http://schemas.microsoft.com/office/drawing/2014/main" id="{EA04E630-B45A-FDB3-26AD-D2675465CB0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0C388FE-8961-447B-0026-1A78D34C0ABE}"/>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119E3A1A-0AE8-F009-BBD4-DAC42A974868}"/>
                </a:ext>
              </a:extLst>
            </p:cNvPr>
            <p:cNvGrpSpPr/>
            <p:nvPr/>
          </p:nvGrpSpPr>
          <p:grpSpPr>
            <a:xfrm>
              <a:off x="6813049" y="3131148"/>
              <a:ext cx="973055" cy="739056"/>
              <a:chOff x="1132114" y="3097762"/>
              <a:chExt cx="2600131" cy="1828800"/>
            </a:xfrm>
          </p:grpSpPr>
          <p:sp>
            <p:nvSpPr>
              <p:cNvPr id="15" name="Rectangle 14">
                <a:extLst>
                  <a:ext uri="{FF2B5EF4-FFF2-40B4-BE49-F238E27FC236}">
                    <a16:creationId xmlns:a16="http://schemas.microsoft.com/office/drawing/2014/main" id="{B1D49472-29D0-F85C-E261-D27AAE4831B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179FFF-E79D-3405-C8BE-37E0FB6FA516}"/>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1B69F6F-B581-4576-D655-6C89308EC260}"/>
                </a:ext>
              </a:extLst>
            </p:cNvPr>
            <p:cNvGrpSpPr/>
            <p:nvPr/>
          </p:nvGrpSpPr>
          <p:grpSpPr>
            <a:xfrm>
              <a:off x="9007225" y="3131148"/>
              <a:ext cx="973055" cy="739056"/>
              <a:chOff x="1132114" y="3097762"/>
              <a:chExt cx="2600131" cy="1828800"/>
            </a:xfrm>
          </p:grpSpPr>
          <p:sp>
            <p:nvSpPr>
              <p:cNvPr id="18" name="Rectangle 17">
                <a:extLst>
                  <a:ext uri="{FF2B5EF4-FFF2-40B4-BE49-F238E27FC236}">
                    <a16:creationId xmlns:a16="http://schemas.microsoft.com/office/drawing/2014/main" id="{FA88BCC4-E538-817B-6472-A1EB05CBCBDF}"/>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FDEB829-56E7-1E32-22F3-74F2C45DB9A7}"/>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E595B1CD-A5D2-3C67-2210-8474EF998FDE}"/>
                </a:ext>
              </a:extLst>
            </p:cNvPr>
            <p:cNvGrpSpPr/>
            <p:nvPr/>
          </p:nvGrpSpPr>
          <p:grpSpPr>
            <a:xfrm>
              <a:off x="1203576" y="3131148"/>
              <a:ext cx="1221121" cy="739056"/>
              <a:chOff x="1132114" y="3097762"/>
              <a:chExt cx="2600131" cy="1828800"/>
            </a:xfrm>
          </p:grpSpPr>
          <p:sp>
            <p:nvSpPr>
              <p:cNvPr id="24" name="Rectangle 23">
                <a:extLst>
                  <a:ext uri="{FF2B5EF4-FFF2-40B4-BE49-F238E27FC236}">
                    <a16:creationId xmlns:a16="http://schemas.microsoft.com/office/drawing/2014/main" id="{AAD78A18-E9C8-DC0A-BFD9-E7071D585FAA}"/>
                  </a:ext>
                </a:extLst>
              </p:cNvPr>
              <p:cNvSpPr/>
              <p:nvPr/>
            </p:nvSpPr>
            <p:spPr>
              <a:xfrm>
                <a:off x="1132114" y="3097762"/>
                <a:ext cx="2600131" cy="1828800"/>
              </a:xfrm>
              <a:prstGeom prst="rect">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37A204E-B180-84F6-69C7-63BC2FFE810E}"/>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8007DAE6-64F0-3C90-673C-BAAF8BF829FD}"/>
                </a:ext>
              </a:extLst>
            </p:cNvPr>
            <p:cNvGrpSpPr/>
            <p:nvPr/>
          </p:nvGrpSpPr>
          <p:grpSpPr>
            <a:xfrm>
              <a:off x="3397752" y="3131148"/>
              <a:ext cx="1221121" cy="739056"/>
              <a:chOff x="1132114" y="3097762"/>
              <a:chExt cx="2600131" cy="1828800"/>
            </a:xfrm>
          </p:grpSpPr>
          <p:sp>
            <p:nvSpPr>
              <p:cNvPr id="27" name="Rectangle 26">
                <a:extLst>
                  <a:ext uri="{FF2B5EF4-FFF2-40B4-BE49-F238E27FC236}">
                    <a16:creationId xmlns:a16="http://schemas.microsoft.com/office/drawing/2014/main" id="{570FD8C1-758F-70D3-0F7A-DA3D9307675B}"/>
                  </a:ext>
                </a:extLst>
              </p:cNvPr>
              <p:cNvSpPr/>
              <p:nvPr/>
            </p:nvSpPr>
            <p:spPr>
              <a:xfrm>
                <a:off x="1132114" y="3097762"/>
                <a:ext cx="2600131" cy="1828800"/>
              </a:xfrm>
              <a:prstGeom prst="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2266C96-A488-E6DF-53D9-EBBD11BF3D07}"/>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460C156B-1F0F-D359-BC26-766E331E77F0}"/>
                </a:ext>
              </a:extLst>
            </p:cNvPr>
            <p:cNvGrpSpPr/>
            <p:nvPr/>
          </p:nvGrpSpPr>
          <p:grpSpPr>
            <a:xfrm>
              <a:off x="5591928" y="3131148"/>
              <a:ext cx="1221121" cy="739056"/>
              <a:chOff x="1132114" y="3097762"/>
              <a:chExt cx="2600131" cy="1828800"/>
            </a:xfrm>
          </p:grpSpPr>
          <p:sp>
            <p:nvSpPr>
              <p:cNvPr id="30" name="Rectangle 29">
                <a:extLst>
                  <a:ext uri="{FF2B5EF4-FFF2-40B4-BE49-F238E27FC236}">
                    <a16:creationId xmlns:a16="http://schemas.microsoft.com/office/drawing/2014/main" id="{7A04B936-5A27-42F6-AD41-1571264239CD}"/>
                  </a:ext>
                </a:extLst>
              </p:cNvPr>
              <p:cNvSpPr/>
              <p:nvPr/>
            </p:nvSpPr>
            <p:spPr>
              <a:xfrm>
                <a:off x="1132114" y="3097762"/>
                <a:ext cx="2600131" cy="1828800"/>
              </a:xfrm>
              <a:prstGeom prst="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3222B0E-0AA7-560C-B2CB-A1B138159417}"/>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06C27101-B2F6-B740-20DE-714BDA42ED82}"/>
                </a:ext>
              </a:extLst>
            </p:cNvPr>
            <p:cNvGrpSpPr/>
            <p:nvPr/>
          </p:nvGrpSpPr>
          <p:grpSpPr>
            <a:xfrm>
              <a:off x="7786104" y="3131148"/>
              <a:ext cx="1221121" cy="739056"/>
              <a:chOff x="1132114" y="3097762"/>
              <a:chExt cx="2600131" cy="1828800"/>
            </a:xfrm>
          </p:grpSpPr>
          <p:sp>
            <p:nvSpPr>
              <p:cNvPr id="33" name="Rectangle 32">
                <a:extLst>
                  <a:ext uri="{FF2B5EF4-FFF2-40B4-BE49-F238E27FC236}">
                    <a16:creationId xmlns:a16="http://schemas.microsoft.com/office/drawing/2014/main" id="{710D0771-70F6-29C3-BF64-FED45D446B3B}"/>
                  </a:ext>
                </a:extLst>
              </p:cNvPr>
              <p:cNvSpPr/>
              <p:nvPr/>
            </p:nvSpPr>
            <p:spPr>
              <a:xfrm>
                <a:off x="1132114" y="3097762"/>
                <a:ext cx="2600131" cy="1828800"/>
              </a:xfrm>
              <a:prstGeom prst="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D14E2E5-1576-5FD4-44A7-62A7A1BFEC66}"/>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1EFB7542-B1A1-BB73-CE24-FA1772FA24C8}"/>
                </a:ext>
              </a:extLst>
            </p:cNvPr>
            <p:cNvGrpSpPr/>
            <p:nvPr/>
          </p:nvGrpSpPr>
          <p:grpSpPr>
            <a:xfrm>
              <a:off x="9980279" y="3131148"/>
              <a:ext cx="1221121" cy="739056"/>
              <a:chOff x="1132114" y="3097762"/>
              <a:chExt cx="2600131" cy="1828800"/>
            </a:xfrm>
          </p:grpSpPr>
          <p:sp>
            <p:nvSpPr>
              <p:cNvPr id="36" name="Rectangle 35">
                <a:extLst>
                  <a:ext uri="{FF2B5EF4-FFF2-40B4-BE49-F238E27FC236}">
                    <a16:creationId xmlns:a16="http://schemas.microsoft.com/office/drawing/2014/main" id="{BFAE2D88-C320-29CF-567D-7C9EA6010D2A}"/>
                  </a:ext>
                </a:extLst>
              </p:cNvPr>
              <p:cNvSpPr/>
              <p:nvPr/>
            </p:nvSpPr>
            <p:spPr>
              <a:xfrm>
                <a:off x="1132114" y="3097762"/>
                <a:ext cx="2600131" cy="1828800"/>
              </a:xfrm>
              <a:prstGeom prst="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8B0CEDE-BF46-F3BE-7AFB-2B290C3595A2}"/>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8" name="TextBox 37">
              <a:extLst>
                <a:ext uri="{FF2B5EF4-FFF2-40B4-BE49-F238E27FC236}">
                  <a16:creationId xmlns:a16="http://schemas.microsoft.com/office/drawing/2014/main" id="{6D55DB45-86DF-7938-DB5A-D1B52F67165D}"/>
                </a:ext>
              </a:extLst>
            </p:cNvPr>
            <p:cNvSpPr txBox="1"/>
            <p:nvPr/>
          </p:nvSpPr>
          <p:spPr>
            <a:xfrm>
              <a:off x="4647582" y="3239067"/>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1914</a:t>
              </a:r>
              <a:endParaRPr lang="en-US" sz="2800" b="1" dirty="0">
                <a:solidFill>
                  <a:prstClr val="black"/>
                </a:solidFill>
                <a:latin typeface="Calibri" panose="020F0502020204030204"/>
              </a:endParaRPr>
            </a:p>
          </p:txBody>
        </p:sp>
        <p:sp>
          <p:nvSpPr>
            <p:cNvPr id="39" name="TextBox 38">
              <a:extLst>
                <a:ext uri="{FF2B5EF4-FFF2-40B4-BE49-F238E27FC236}">
                  <a16:creationId xmlns:a16="http://schemas.microsoft.com/office/drawing/2014/main" id="{FB75AC07-B416-3783-4C3A-F5F82F5EB683}"/>
                </a:ext>
              </a:extLst>
            </p:cNvPr>
            <p:cNvSpPr txBox="1"/>
            <p:nvPr/>
          </p:nvSpPr>
          <p:spPr>
            <a:xfrm>
              <a:off x="6841759"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1930</a:t>
              </a:r>
              <a:endParaRPr lang="en-US" sz="2800" b="1" dirty="0">
                <a:solidFill>
                  <a:prstClr val="black"/>
                </a:solidFill>
                <a:latin typeface="Calibri" panose="020F0502020204030204"/>
              </a:endParaRPr>
            </a:p>
          </p:txBody>
        </p:sp>
        <p:sp>
          <p:nvSpPr>
            <p:cNvPr id="40" name="TextBox 39">
              <a:extLst>
                <a:ext uri="{FF2B5EF4-FFF2-40B4-BE49-F238E27FC236}">
                  <a16:creationId xmlns:a16="http://schemas.microsoft.com/office/drawing/2014/main" id="{0154E40D-7AC8-9D35-2F3A-19533B0D569D}"/>
                </a:ext>
              </a:extLst>
            </p:cNvPr>
            <p:cNvSpPr txBox="1"/>
            <p:nvPr/>
          </p:nvSpPr>
          <p:spPr>
            <a:xfrm>
              <a:off x="9035935"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1945</a:t>
              </a:r>
              <a:endParaRPr lang="en-US" sz="2800" b="1" dirty="0">
                <a:solidFill>
                  <a:prstClr val="black"/>
                </a:solidFill>
                <a:latin typeface="Calibri" panose="020F0502020204030204"/>
              </a:endParaRPr>
            </a:p>
          </p:txBody>
        </p:sp>
        <p:sp>
          <p:nvSpPr>
            <p:cNvPr id="41" name="TextBox 40">
              <a:extLst>
                <a:ext uri="{FF2B5EF4-FFF2-40B4-BE49-F238E27FC236}">
                  <a16:creationId xmlns:a16="http://schemas.microsoft.com/office/drawing/2014/main" id="{1A9690F1-D012-7DBA-364B-E98A71E7B44F}"/>
                </a:ext>
              </a:extLst>
            </p:cNvPr>
            <p:cNvSpPr txBox="1"/>
            <p:nvPr/>
          </p:nvSpPr>
          <p:spPr>
            <a:xfrm>
              <a:off x="2453407" y="3243501"/>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1900</a:t>
              </a:r>
              <a:endParaRPr lang="en-US" sz="2800" b="1" dirty="0">
                <a:solidFill>
                  <a:prstClr val="black"/>
                </a:solidFill>
                <a:latin typeface="Calibri" panose="020F0502020204030204"/>
              </a:endParaRPr>
            </a:p>
          </p:txBody>
        </p:sp>
        <p:sp>
          <p:nvSpPr>
            <p:cNvPr id="42" name="TextBox 41">
              <a:extLst>
                <a:ext uri="{FF2B5EF4-FFF2-40B4-BE49-F238E27FC236}">
                  <a16:creationId xmlns:a16="http://schemas.microsoft.com/office/drawing/2014/main" id="{83C85DD3-7AC0-42BD-9DCA-1ECF171C363E}"/>
                </a:ext>
              </a:extLst>
            </p:cNvPr>
            <p:cNvSpPr txBox="1"/>
            <p:nvPr/>
          </p:nvSpPr>
          <p:spPr>
            <a:xfrm>
              <a:off x="259231"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1958</a:t>
              </a:r>
              <a:endParaRPr lang="en-US" sz="2800" b="1" dirty="0">
                <a:solidFill>
                  <a:prstClr val="black"/>
                </a:solidFill>
                <a:latin typeface="Calibri" panose="020F0502020204030204"/>
              </a:endParaRPr>
            </a:p>
          </p:txBody>
        </p:sp>
        <p:grpSp>
          <p:nvGrpSpPr>
            <p:cNvPr id="96" name="Group 95">
              <a:extLst>
                <a:ext uri="{FF2B5EF4-FFF2-40B4-BE49-F238E27FC236}">
                  <a16:creationId xmlns:a16="http://schemas.microsoft.com/office/drawing/2014/main" id="{628AF5DF-AC21-7FAC-E9E1-E63194F82DD4}"/>
                </a:ext>
              </a:extLst>
            </p:cNvPr>
            <p:cNvGrpSpPr/>
            <p:nvPr/>
          </p:nvGrpSpPr>
          <p:grpSpPr>
            <a:xfrm>
              <a:off x="11199068" y="3134461"/>
              <a:ext cx="973055" cy="739056"/>
              <a:chOff x="1132114" y="3097762"/>
              <a:chExt cx="2600131" cy="1828800"/>
            </a:xfrm>
          </p:grpSpPr>
          <p:sp>
            <p:nvSpPr>
              <p:cNvPr id="97" name="Rectangle 96">
                <a:extLst>
                  <a:ext uri="{FF2B5EF4-FFF2-40B4-BE49-F238E27FC236}">
                    <a16:creationId xmlns:a16="http://schemas.microsoft.com/office/drawing/2014/main" id="{75CA632B-1695-F6E0-AEF0-65F9ED2A6E0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80FCAF8B-B21C-44B2-5110-0FC9E552CD55}"/>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9" name="TextBox 98">
              <a:extLst>
                <a:ext uri="{FF2B5EF4-FFF2-40B4-BE49-F238E27FC236}">
                  <a16:creationId xmlns:a16="http://schemas.microsoft.com/office/drawing/2014/main" id="{AA88B0C9-1BD8-ACE8-E0DE-8CF2E8D0913D}"/>
                </a:ext>
              </a:extLst>
            </p:cNvPr>
            <p:cNvSpPr txBox="1"/>
            <p:nvPr/>
          </p:nvSpPr>
          <p:spPr>
            <a:xfrm>
              <a:off x="11227778" y="3242379"/>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1970</a:t>
              </a:r>
              <a:endParaRPr lang="en-US" sz="2800" b="1" dirty="0">
                <a:solidFill>
                  <a:prstClr val="black"/>
                </a:solidFill>
                <a:latin typeface="Calibri" panose="020F0502020204030204"/>
              </a:endParaRPr>
            </a:p>
          </p:txBody>
        </p:sp>
      </p:grpSp>
      <p:sp>
        <p:nvSpPr>
          <p:cNvPr id="106" name="Oval 105">
            <a:extLst>
              <a:ext uri="{FF2B5EF4-FFF2-40B4-BE49-F238E27FC236}">
                <a16:creationId xmlns:a16="http://schemas.microsoft.com/office/drawing/2014/main" id="{F6A39212-B13E-CD7A-9246-5705707A002E}"/>
              </a:ext>
            </a:extLst>
          </p:cNvPr>
          <p:cNvSpPr/>
          <p:nvPr/>
        </p:nvSpPr>
        <p:spPr>
          <a:xfrm>
            <a:off x="2792404" y="2046399"/>
            <a:ext cx="568542" cy="557537"/>
          </a:xfrm>
          <a:prstGeom prst="ellipse">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2" name="Oval 1">
            <a:extLst>
              <a:ext uri="{FF2B5EF4-FFF2-40B4-BE49-F238E27FC236}">
                <a16:creationId xmlns:a16="http://schemas.microsoft.com/office/drawing/2014/main" id="{CB07BAAC-08A2-FACF-3CB8-DEF776C229A7}"/>
              </a:ext>
            </a:extLst>
          </p:cNvPr>
          <p:cNvSpPr/>
          <p:nvPr/>
        </p:nvSpPr>
        <p:spPr>
          <a:xfrm>
            <a:off x="2787850" y="2972149"/>
            <a:ext cx="568542" cy="557537"/>
          </a:xfrm>
          <a:prstGeom prst="ellipse">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21" name="TextBox 20">
            <a:extLst>
              <a:ext uri="{FF2B5EF4-FFF2-40B4-BE49-F238E27FC236}">
                <a16:creationId xmlns:a16="http://schemas.microsoft.com/office/drawing/2014/main" id="{AFA76180-7464-043B-85D4-BF1004EE158D}"/>
              </a:ext>
            </a:extLst>
          </p:cNvPr>
          <p:cNvSpPr txBox="1"/>
          <p:nvPr/>
        </p:nvSpPr>
        <p:spPr>
          <a:xfrm>
            <a:off x="3405830" y="3025813"/>
            <a:ext cx="5038016" cy="461665"/>
          </a:xfrm>
          <a:prstGeom prst="rect">
            <a:avLst/>
          </a:prstGeom>
          <a:noFill/>
        </p:spPr>
        <p:txBody>
          <a:bodyPr wrap="square">
            <a:spAutoFit/>
          </a:bodyPr>
          <a:lstStyle/>
          <a:p>
            <a:r>
              <a:rPr lang="en-US" sz="2400">
                <a:solidFill>
                  <a:srgbClr val="FFCC66"/>
                </a:solidFill>
                <a:latin typeface="Times New Roman" panose="02020603050405020304" pitchFamily="18" charset="0"/>
                <a:cs typeface="Times New Roman" panose="02020603050405020304" pitchFamily="18" charset="0"/>
              </a:rPr>
              <a:t>Sử dụng máy chụp ảnh hàng không.</a:t>
            </a:r>
          </a:p>
        </p:txBody>
      </p:sp>
    </p:spTree>
    <p:extLst>
      <p:ext uri="{BB962C8B-B14F-4D97-AF65-F5344CB8AC3E}">
        <p14:creationId xmlns:p14="http://schemas.microsoft.com/office/powerpoint/2010/main" val="3233272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25</a:t>
            </a:fld>
            <a:endParaRPr lang="en-US"/>
          </a:p>
        </p:txBody>
      </p:sp>
      <p:sp>
        <p:nvSpPr>
          <p:cNvPr id="3" name="TextBox 2">
            <a:extLst>
              <a:ext uri="{FF2B5EF4-FFF2-40B4-BE49-F238E27FC236}">
                <a16:creationId xmlns:a16="http://schemas.microsoft.com/office/drawing/2014/main" id="{ADF6FC87-F751-91AD-AB3A-4D2B472EDC6B}"/>
              </a:ext>
            </a:extLst>
          </p:cNvPr>
          <p:cNvSpPr txBox="1"/>
          <p:nvPr/>
        </p:nvSpPr>
        <p:spPr>
          <a:xfrm>
            <a:off x="711199" y="590034"/>
            <a:ext cx="10077327" cy="461665"/>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rPr>
              <a:t>Tóm tắt lịch sử phát triển của ngành trắc địa ảnh trên thế giới</a:t>
            </a:r>
          </a:p>
        </p:txBody>
      </p:sp>
      <p:sp>
        <p:nvSpPr>
          <p:cNvPr id="94" name="TextBox 93">
            <a:extLst>
              <a:ext uri="{FF2B5EF4-FFF2-40B4-BE49-F238E27FC236}">
                <a16:creationId xmlns:a16="http://schemas.microsoft.com/office/drawing/2014/main" id="{3B5FBDBF-3046-382C-8101-9DDEDE9644BA}"/>
              </a:ext>
            </a:extLst>
          </p:cNvPr>
          <p:cNvSpPr txBox="1"/>
          <p:nvPr/>
        </p:nvSpPr>
        <p:spPr>
          <a:xfrm>
            <a:off x="3524538" y="2116065"/>
            <a:ext cx="8325062" cy="461665"/>
          </a:xfrm>
          <a:prstGeom prst="rect">
            <a:avLst/>
          </a:prstGeom>
          <a:noFill/>
        </p:spPr>
        <p:txBody>
          <a:bodyPr wrap="square" lIns="0" rIns="0" rtlCol="0" anchor="t">
            <a:spAutoFit/>
          </a:bodyPr>
          <a:lstStyle/>
          <a:p>
            <a:pPr algn="just"/>
            <a:r>
              <a:rPr lang="en-US" sz="2400" noProof="1">
                <a:solidFill>
                  <a:srgbClr val="FF0000"/>
                </a:solidFill>
                <a:latin typeface="Times New Roman" panose="02020603050405020304" pitchFamily="18" charset="0"/>
                <a:cs typeface="Times New Roman" panose="02020603050405020304" pitchFamily="18" charset="0"/>
              </a:rPr>
              <a:t>P</a:t>
            </a:r>
            <a:r>
              <a:rPr lang="vi-VN" sz="2400" noProof="1">
                <a:solidFill>
                  <a:srgbClr val="FF0000"/>
                </a:solidFill>
                <a:latin typeface="Times New Roman" panose="02020603050405020304" pitchFamily="18" charset="0"/>
                <a:cs typeface="Times New Roman" panose="02020603050405020304" pitchFamily="18" charset="0"/>
              </a:rPr>
              <a:t>hương pháp đo ảnh lập thể </a:t>
            </a:r>
            <a:r>
              <a:rPr lang="en-US" sz="2400" noProof="1">
                <a:solidFill>
                  <a:srgbClr val="FF0000"/>
                </a:solidFill>
                <a:latin typeface="Times New Roman" panose="02020603050405020304" pitchFamily="18" charset="0"/>
                <a:cs typeface="Times New Roman" panose="02020603050405020304" pitchFamily="18" charset="0"/>
              </a:rPr>
              <a:t>được áp dụng.</a:t>
            </a:r>
          </a:p>
        </p:txBody>
      </p:sp>
      <p:grpSp>
        <p:nvGrpSpPr>
          <p:cNvPr id="100" name="Group 99">
            <a:extLst>
              <a:ext uri="{FF2B5EF4-FFF2-40B4-BE49-F238E27FC236}">
                <a16:creationId xmlns:a16="http://schemas.microsoft.com/office/drawing/2014/main" id="{E4BE5553-3E1E-48D4-A1BE-69D1301AAD59}"/>
              </a:ext>
            </a:extLst>
          </p:cNvPr>
          <p:cNvGrpSpPr/>
          <p:nvPr/>
        </p:nvGrpSpPr>
        <p:grpSpPr>
          <a:xfrm>
            <a:off x="125199" y="5150448"/>
            <a:ext cx="11941602" cy="742369"/>
            <a:chOff x="230521" y="3131148"/>
            <a:chExt cx="11941602" cy="742369"/>
          </a:xfrm>
        </p:grpSpPr>
        <p:grpSp>
          <p:nvGrpSpPr>
            <p:cNvPr id="5" name="Group 4">
              <a:extLst>
                <a:ext uri="{FF2B5EF4-FFF2-40B4-BE49-F238E27FC236}">
                  <a16:creationId xmlns:a16="http://schemas.microsoft.com/office/drawing/2014/main" id="{2A611139-5F95-AEB9-A757-537E7CB910AD}"/>
                </a:ext>
              </a:extLst>
            </p:cNvPr>
            <p:cNvGrpSpPr/>
            <p:nvPr/>
          </p:nvGrpSpPr>
          <p:grpSpPr>
            <a:xfrm>
              <a:off x="230521" y="3131148"/>
              <a:ext cx="973055" cy="739056"/>
              <a:chOff x="1132114" y="3097762"/>
              <a:chExt cx="2600131" cy="1828800"/>
            </a:xfrm>
          </p:grpSpPr>
          <p:sp>
            <p:nvSpPr>
              <p:cNvPr id="6" name="Rectangle 5">
                <a:extLst>
                  <a:ext uri="{FF2B5EF4-FFF2-40B4-BE49-F238E27FC236}">
                    <a16:creationId xmlns:a16="http://schemas.microsoft.com/office/drawing/2014/main" id="{FDF89C9F-6212-1EA3-666C-51BCD4882E1B}"/>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E517D3A-8819-AAA5-6864-FDB1AFDDAC9B}"/>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45D3B40B-709D-395F-83E8-33422DCDBE97}"/>
                </a:ext>
              </a:extLst>
            </p:cNvPr>
            <p:cNvGrpSpPr/>
            <p:nvPr/>
          </p:nvGrpSpPr>
          <p:grpSpPr>
            <a:xfrm>
              <a:off x="2424697" y="3131148"/>
              <a:ext cx="973055" cy="739056"/>
              <a:chOff x="1132114" y="3097762"/>
              <a:chExt cx="2600131" cy="1828800"/>
            </a:xfrm>
          </p:grpSpPr>
          <p:sp>
            <p:nvSpPr>
              <p:cNvPr id="9" name="Rectangle 8">
                <a:extLst>
                  <a:ext uri="{FF2B5EF4-FFF2-40B4-BE49-F238E27FC236}">
                    <a16:creationId xmlns:a16="http://schemas.microsoft.com/office/drawing/2014/main" id="{B1DDA24C-0355-952D-EAF0-3E67D59334AA}"/>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C557A2-05B1-7251-BED1-8AE2CE6AADB7}"/>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08CF3C0A-314A-7D6E-3EB9-5CC87F26E6F6}"/>
                </a:ext>
              </a:extLst>
            </p:cNvPr>
            <p:cNvGrpSpPr/>
            <p:nvPr/>
          </p:nvGrpSpPr>
          <p:grpSpPr>
            <a:xfrm>
              <a:off x="4618873" y="3131148"/>
              <a:ext cx="973055" cy="739056"/>
              <a:chOff x="1132114" y="3097762"/>
              <a:chExt cx="2600131" cy="1828800"/>
            </a:xfrm>
          </p:grpSpPr>
          <p:sp>
            <p:nvSpPr>
              <p:cNvPr id="12" name="Rectangle 11">
                <a:extLst>
                  <a:ext uri="{FF2B5EF4-FFF2-40B4-BE49-F238E27FC236}">
                    <a16:creationId xmlns:a16="http://schemas.microsoft.com/office/drawing/2014/main" id="{EA04E630-B45A-FDB3-26AD-D2675465CB0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0C388FE-8961-447B-0026-1A78D34C0ABE}"/>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119E3A1A-0AE8-F009-BBD4-DAC42A974868}"/>
                </a:ext>
              </a:extLst>
            </p:cNvPr>
            <p:cNvGrpSpPr/>
            <p:nvPr/>
          </p:nvGrpSpPr>
          <p:grpSpPr>
            <a:xfrm>
              <a:off x="6813049" y="3131148"/>
              <a:ext cx="973055" cy="739056"/>
              <a:chOff x="1132114" y="3097762"/>
              <a:chExt cx="2600131" cy="1828800"/>
            </a:xfrm>
          </p:grpSpPr>
          <p:sp>
            <p:nvSpPr>
              <p:cNvPr id="15" name="Rectangle 14">
                <a:extLst>
                  <a:ext uri="{FF2B5EF4-FFF2-40B4-BE49-F238E27FC236}">
                    <a16:creationId xmlns:a16="http://schemas.microsoft.com/office/drawing/2014/main" id="{B1D49472-29D0-F85C-E261-D27AAE4831B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179FFF-E79D-3405-C8BE-37E0FB6FA516}"/>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1B69F6F-B581-4576-D655-6C89308EC260}"/>
                </a:ext>
              </a:extLst>
            </p:cNvPr>
            <p:cNvGrpSpPr/>
            <p:nvPr/>
          </p:nvGrpSpPr>
          <p:grpSpPr>
            <a:xfrm>
              <a:off x="9007225" y="3131148"/>
              <a:ext cx="973055" cy="739056"/>
              <a:chOff x="1132114" y="3097762"/>
              <a:chExt cx="2600131" cy="1828800"/>
            </a:xfrm>
          </p:grpSpPr>
          <p:sp>
            <p:nvSpPr>
              <p:cNvPr id="18" name="Rectangle 17">
                <a:extLst>
                  <a:ext uri="{FF2B5EF4-FFF2-40B4-BE49-F238E27FC236}">
                    <a16:creationId xmlns:a16="http://schemas.microsoft.com/office/drawing/2014/main" id="{FA88BCC4-E538-817B-6472-A1EB05CBCBDF}"/>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FDEB829-56E7-1E32-22F3-74F2C45DB9A7}"/>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E595B1CD-A5D2-3C67-2210-8474EF998FDE}"/>
                </a:ext>
              </a:extLst>
            </p:cNvPr>
            <p:cNvGrpSpPr/>
            <p:nvPr/>
          </p:nvGrpSpPr>
          <p:grpSpPr>
            <a:xfrm>
              <a:off x="1203576" y="3131148"/>
              <a:ext cx="1221121" cy="739056"/>
              <a:chOff x="1132114" y="3097762"/>
              <a:chExt cx="2600131" cy="1828800"/>
            </a:xfrm>
          </p:grpSpPr>
          <p:sp>
            <p:nvSpPr>
              <p:cNvPr id="24" name="Rectangle 23">
                <a:extLst>
                  <a:ext uri="{FF2B5EF4-FFF2-40B4-BE49-F238E27FC236}">
                    <a16:creationId xmlns:a16="http://schemas.microsoft.com/office/drawing/2014/main" id="{AAD78A18-E9C8-DC0A-BFD9-E7071D585FAA}"/>
                  </a:ext>
                </a:extLst>
              </p:cNvPr>
              <p:cNvSpPr/>
              <p:nvPr/>
            </p:nvSpPr>
            <p:spPr>
              <a:xfrm>
                <a:off x="1132114" y="3097762"/>
                <a:ext cx="2600131" cy="1828800"/>
              </a:xfrm>
              <a:prstGeom prst="rect">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37A204E-B180-84F6-69C7-63BC2FFE810E}"/>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8007DAE6-64F0-3C90-673C-BAAF8BF829FD}"/>
                </a:ext>
              </a:extLst>
            </p:cNvPr>
            <p:cNvGrpSpPr/>
            <p:nvPr/>
          </p:nvGrpSpPr>
          <p:grpSpPr>
            <a:xfrm>
              <a:off x="3397752" y="3131148"/>
              <a:ext cx="1221121" cy="739056"/>
              <a:chOff x="1132114" y="3097762"/>
              <a:chExt cx="2600131" cy="1828800"/>
            </a:xfrm>
          </p:grpSpPr>
          <p:sp>
            <p:nvSpPr>
              <p:cNvPr id="27" name="Rectangle 26">
                <a:extLst>
                  <a:ext uri="{FF2B5EF4-FFF2-40B4-BE49-F238E27FC236}">
                    <a16:creationId xmlns:a16="http://schemas.microsoft.com/office/drawing/2014/main" id="{570FD8C1-758F-70D3-0F7A-DA3D9307675B}"/>
                  </a:ext>
                </a:extLst>
              </p:cNvPr>
              <p:cNvSpPr/>
              <p:nvPr/>
            </p:nvSpPr>
            <p:spPr>
              <a:xfrm>
                <a:off x="1132114" y="3097762"/>
                <a:ext cx="2600131" cy="1828800"/>
              </a:xfrm>
              <a:prstGeom prst="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2266C96-A488-E6DF-53D9-EBBD11BF3D07}"/>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460C156B-1F0F-D359-BC26-766E331E77F0}"/>
                </a:ext>
              </a:extLst>
            </p:cNvPr>
            <p:cNvGrpSpPr/>
            <p:nvPr/>
          </p:nvGrpSpPr>
          <p:grpSpPr>
            <a:xfrm>
              <a:off x="5591928" y="3131148"/>
              <a:ext cx="1221121" cy="739056"/>
              <a:chOff x="1132114" y="3097762"/>
              <a:chExt cx="2600131" cy="1828800"/>
            </a:xfrm>
          </p:grpSpPr>
          <p:sp>
            <p:nvSpPr>
              <p:cNvPr id="30" name="Rectangle 29">
                <a:extLst>
                  <a:ext uri="{FF2B5EF4-FFF2-40B4-BE49-F238E27FC236}">
                    <a16:creationId xmlns:a16="http://schemas.microsoft.com/office/drawing/2014/main" id="{7A04B936-5A27-42F6-AD41-1571264239CD}"/>
                  </a:ext>
                </a:extLst>
              </p:cNvPr>
              <p:cNvSpPr/>
              <p:nvPr/>
            </p:nvSpPr>
            <p:spPr>
              <a:xfrm>
                <a:off x="1132114" y="3097762"/>
                <a:ext cx="2600131" cy="1828800"/>
              </a:xfrm>
              <a:prstGeom prst="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3222B0E-0AA7-560C-B2CB-A1B138159417}"/>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06C27101-B2F6-B740-20DE-714BDA42ED82}"/>
                </a:ext>
              </a:extLst>
            </p:cNvPr>
            <p:cNvGrpSpPr/>
            <p:nvPr/>
          </p:nvGrpSpPr>
          <p:grpSpPr>
            <a:xfrm>
              <a:off x="7786104" y="3131148"/>
              <a:ext cx="1221121" cy="739056"/>
              <a:chOff x="1132114" y="3097762"/>
              <a:chExt cx="2600131" cy="1828800"/>
            </a:xfrm>
          </p:grpSpPr>
          <p:sp>
            <p:nvSpPr>
              <p:cNvPr id="33" name="Rectangle 32">
                <a:extLst>
                  <a:ext uri="{FF2B5EF4-FFF2-40B4-BE49-F238E27FC236}">
                    <a16:creationId xmlns:a16="http://schemas.microsoft.com/office/drawing/2014/main" id="{710D0771-70F6-29C3-BF64-FED45D446B3B}"/>
                  </a:ext>
                </a:extLst>
              </p:cNvPr>
              <p:cNvSpPr/>
              <p:nvPr/>
            </p:nvSpPr>
            <p:spPr>
              <a:xfrm>
                <a:off x="1132114" y="3097762"/>
                <a:ext cx="2600131" cy="1828800"/>
              </a:xfrm>
              <a:prstGeom prst="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D14E2E5-1576-5FD4-44A7-62A7A1BFEC66}"/>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1EFB7542-B1A1-BB73-CE24-FA1772FA24C8}"/>
                </a:ext>
              </a:extLst>
            </p:cNvPr>
            <p:cNvGrpSpPr/>
            <p:nvPr/>
          </p:nvGrpSpPr>
          <p:grpSpPr>
            <a:xfrm>
              <a:off x="9980279" y="3131148"/>
              <a:ext cx="1221121" cy="739056"/>
              <a:chOff x="1132114" y="3097762"/>
              <a:chExt cx="2600131" cy="1828800"/>
            </a:xfrm>
          </p:grpSpPr>
          <p:sp>
            <p:nvSpPr>
              <p:cNvPr id="36" name="Rectangle 35">
                <a:extLst>
                  <a:ext uri="{FF2B5EF4-FFF2-40B4-BE49-F238E27FC236}">
                    <a16:creationId xmlns:a16="http://schemas.microsoft.com/office/drawing/2014/main" id="{BFAE2D88-C320-29CF-567D-7C9EA6010D2A}"/>
                  </a:ext>
                </a:extLst>
              </p:cNvPr>
              <p:cNvSpPr/>
              <p:nvPr/>
            </p:nvSpPr>
            <p:spPr>
              <a:xfrm>
                <a:off x="1132114" y="3097762"/>
                <a:ext cx="2600131" cy="1828800"/>
              </a:xfrm>
              <a:prstGeom prst="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8B0CEDE-BF46-F3BE-7AFB-2B290C3595A2}"/>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8" name="TextBox 37">
              <a:extLst>
                <a:ext uri="{FF2B5EF4-FFF2-40B4-BE49-F238E27FC236}">
                  <a16:creationId xmlns:a16="http://schemas.microsoft.com/office/drawing/2014/main" id="{6D55DB45-86DF-7938-DB5A-D1B52F67165D}"/>
                </a:ext>
              </a:extLst>
            </p:cNvPr>
            <p:cNvSpPr txBox="1"/>
            <p:nvPr/>
          </p:nvSpPr>
          <p:spPr>
            <a:xfrm>
              <a:off x="4647582" y="3239067"/>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1914</a:t>
              </a:r>
              <a:endParaRPr lang="en-US" sz="2800" b="1" dirty="0">
                <a:solidFill>
                  <a:prstClr val="black"/>
                </a:solidFill>
                <a:latin typeface="Calibri" panose="020F0502020204030204"/>
              </a:endParaRPr>
            </a:p>
          </p:txBody>
        </p:sp>
        <p:sp>
          <p:nvSpPr>
            <p:cNvPr id="39" name="TextBox 38">
              <a:extLst>
                <a:ext uri="{FF2B5EF4-FFF2-40B4-BE49-F238E27FC236}">
                  <a16:creationId xmlns:a16="http://schemas.microsoft.com/office/drawing/2014/main" id="{FB75AC07-B416-3783-4C3A-F5F82F5EB683}"/>
                </a:ext>
              </a:extLst>
            </p:cNvPr>
            <p:cNvSpPr txBox="1"/>
            <p:nvPr/>
          </p:nvSpPr>
          <p:spPr>
            <a:xfrm>
              <a:off x="6841759"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1930</a:t>
              </a:r>
              <a:endParaRPr lang="en-US" sz="2800" b="1" dirty="0">
                <a:solidFill>
                  <a:prstClr val="black"/>
                </a:solidFill>
                <a:latin typeface="Calibri" panose="020F0502020204030204"/>
              </a:endParaRPr>
            </a:p>
          </p:txBody>
        </p:sp>
        <p:sp>
          <p:nvSpPr>
            <p:cNvPr id="40" name="TextBox 39">
              <a:extLst>
                <a:ext uri="{FF2B5EF4-FFF2-40B4-BE49-F238E27FC236}">
                  <a16:creationId xmlns:a16="http://schemas.microsoft.com/office/drawing/2014/main" id="{0154E40D-7AC8-9D35-2F3A-19533B0D569D}"/>
                </a:ext>
              </a:extLst>
            </p:cNvPr>
            <p:cNvSpPr txBox="1"/>
            <p:nvPr/>
          </p:nvSpPr>
          <p:spPr>
            <a:xfrm>
              <a:off x="9035935"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1945</a:t>
              </a:r>
              <a:endParaRPr lang="en-US" sz="2800" b="1" dirty="0">
                <a:solidFill>
                  <a:prstClr val="black"/>
                </a:solidFill>
                <a:latin typeface="Calibri" panose="020F0502020204030204"/>
              </a:endParaRPr>
            </a:p>
          </p:txBody>
        </p:sp>
        <p:sp>
          <p:nvSpPr>
            <p:cNvPr id="41" name="TextBox 40">
              <a:extLst>
                <a:ext uri="{FF2B5EF4-FFF2-40B4-BE49-F238E27FC236}">
                  <a16:creationId xmlns:a16="http://schemas.microsoft.com/office/drawing/2014/main" id="{1A9690F1-D012-7DBA-364B-E98A71E7B44F}"/>
                </a:ext>
              </a:extLst>
            </p:cNvPr>
            <p:cNvSpPr txBox="1"/>
            <p:nvPr/>
          </p:nvSpPr>
          <p:spPr>
            <a:xfrm>
              <a:off x="2453407" y="3243501"/>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1900</a:t>
              </a:r>
              <a:endParaRPr lang="en-US" sz="2800" b="1" dirty="0">
                <a:solidFill>
                  <a:prstClr val="black"/>
                </a:solidFill>
                <a:latin typeface="Calibri" panose="020F0502020204030204"/>
              </a:endParaRPr>
            </a:p>
          </p:txBody>
        </p:sp>
        <p:sp>
          <p:nvSpPr>
            <p:cNvPr id="42" name="TextBox 41">
              <a:extLst>
                <a:ext uri="{FF2B5EF4-FFF2-40B4-BE49-F238E27FC236}">
                  <a16:creationId xmlns:a16="http://schemas.microsoft.com/office/drawing/2014/main" id="{83C85DD3-7AC0-42BD-9DCA-1ECF171C363E}"/>
                </a:ext>
              </a:extLst>
            </p:cNvPr>
            <p:cNvSpPr txBox="1"/>
            <p:nvPr/>
          </p:nvSpPr>
          <p:spPr>
            <a:xfrm>
              <a:off x="259231"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1958</a:t>
              </a:r>
              <a:endParaRPr lang="en-US" sz="2800" b="1" dirty="0">
                <a:solidFill>
                  <a:prstClr val="black"/>
                </a:solidFill>
                <a:latin typeface="Calibri" panose="020F0502020204030204"/>
              </a:endParaRPr>
            </a:p>
          </p:txBody>
        </p:sp>
        <p:grpSp>
          <p:nvGrpSpPr>
            <p:cNvPr id="96" name="Group 95">
              <a:extLst>
                <a:ext uri="{FF2B5EF4-FFF2-40B4-BE49-F238E27FC236}">
                  <a16:creationId xmlns:a16="http://schemas.microsoft.com/office/drawing/2014/main" id="{628AF5DF-AC21-7FAC-E9E1-E63194F82DD4}"/>
                </a:ext>
              </a:extLst>
            </p:cNvPr>
            <p:cNvGrpSpPr/>
            <p:nvPr/>
          </p:nvGrpSpPr>
          <p:grpSpPr>
            <a:xfrm>
              <a:off x="11199068" y="3134461"/>
              <a:ext cx="973055" cy="739056"/>
              <a:chOff x="1132114" y="3097762"/>
              <a:chExt cx="2600131" cy="1828800"/>
            </a:xfrm>
          </p:grpSpPr>
          <p:sp>
            <p:nvSpPr>
              <p:cNvPr id="97" name="Rectangle 96">
                <a:extLst>
                  <a:ext uri="{FF2B5EF4-FFF2-40B4-BE49-F238E27FC236}">
                    <a16:creationId xmlns:a16="http://schemas.microsoft.com/office/drawing/2014/main" id="{75CA632B-1695-F6E0-AEF0-65F9ED2A6E0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80FCAF8B-B21C-44B2-5110-0FC9E552CD55}"/>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9" name="TextBox 98">
              <a:extLst>
                <a:ext uri="{FF2B5EF4-FFF2-40B4-BE49-F238E27FC236}">
                  <a16:creationId xmlns:a16="http://schemas.microsoft.com/office/drawing/2014/main" id="{AA88B0C9-1BD8-ACE8-E0DE-8CF2E8D0913D}"/>
                </a:ext>
              </a:extLst>
            </p:cNvPr>
            <p:cNvSpPr txBox="1"/>
            <p:nvPr/>
          </p:nvSpPr>
          <p:spPr>
            <a:xfrm>
              <a:off x="11227778" y="3242379"/>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1970</a:t>
              </a:r>
              <a:endParaRPr lang="en-US" sz="2800" b="1" dirty="0">
                <a:solidFill>
                  <a:prstClr val="black"/>
                </a:solidFill>
                <a:latin typeface="Calibri" panose="020F0502020204030204"/>
              </a:endParaRPr>
            </a:p>
          </p:txBody>
        </p:sp>
      </p:grpSp>
      <p:sp>
        <p:nvSpPr>
          <p:cNvPr id="106" name="Oval 105">
            <a:extLst>
              <a:ext uri="{FF2B5EF4-FFF2-40B4-BE49-F238E27FC236}">
                <a16:creationId xmlns:a16="http://schemas.microsoft.com/office/drawing/2014/main" id="{F6A39212-B13E-CD7A-9246-5705707A002E}"/>
              </a:ext>
            </a:extLst>
          </p:cNvPr>
          <p:cNvSpPr/>
          <p:nvPr/>
        </p:nvSpPr>
        <p:spPr>
          <a:xfrm>
            <a:off x="2792404" y="2046399"/>
            <a:ext cx="568542" cy="557537"/>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2" name="Oval 1">
            <a:extLst>
              <a:ext uri="{FF2B5EF4-FFF2-40B4-BE49-F238E27FC236}">
                <a16:creationId xmlns:a16="http://schemas.microsoft.com/office/drawing/2014/main" id="{CB07BAAC-08A2-FACF-3CB8-DEF776C229A7}"/>
              </a:ext>
            </a:extLst>
          </p:cNvPr>
          <p:cNvSpPr/>
          <p:nvPr/>
        </p:nvSpPr>
        <p:spPr>
          <a:xfrm>
            <a:off x="2787850" y="2972149"/>
            <a:ext cx="568542" cy="557537"/>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21" name="TextBox 20">
            <a:extLst>
              <a:ext uri="{FF2B5EF4-FFF2-40B4-BE49-F238E27FC236}">
                <a16:creationId xmlns:a16="http://schemas.microsoft.com/office/drawing/2014/main" id="{AFA76180-7464-043B-85D4-BF1004EE158D}"/>
              </a:ext>
            </a:extLst>
          </p:cNvPr>
          <p:cNvSpPr txBox="1"/>
          <p:nvPr/>
        </p:nvSpPr>
        <p:spPr>
          <a:xfrm>
            <a:off x="3405830" y="3025813"/>
            <a:ext cx="5038016" cy="461665"/>
          </a:xfrm>
          <a:prstGeom prst="rect">
            <a:avLst/>
          </a:prstGeom>
          <a:noFill/>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Sử dụng máy chụp ảnh chuyên dụng.</a:t>
            </a:r>
          </a:p>
        </p:txBody>
      </p:sp>
    </p:spTree>
    <p:extLst>
      <p:ext uri="{BB962C8B-B14F-4D97-AF65-F5344CB8AC3E}">
        <p14:creationId xmlns:p14="http://schemas.microsoft.com/office/powerpoint/2010/main" val="4042973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26</a:t>
            </a:fld>
            <a:endParaRPr lang="en-US"/>
          </a:p>
        </p:txBody>
      </p:sp>
      <p:sp>
        <p:nvSpPr>
          <p:cNvPr id="3" name="TextBox 2">
            <a:extLst>
              <a:ext uri="{FF2B5EF4-FFF2-40B4-BE49-F238E27FC236}">
                <a16:creationId xmlns:a16="http://schemas.microsoft.com/office/drawing/2014/main" id="{ADF6FC87-F751-91AD-AB3A-4D2B472EDC6B}"/>
              </a:ext>
            </a:extLst>
          </p:cNvPr>
          <p:cNvSpPr txBox="1"/>
          <p:nvPr/>
        </p:nvSpPr>
        <p:spPr>
          <a:xfrm>
            <a:off x="711199" y="590034"/>
            <a:ext cx="10077327" cy="461665"/>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rPr>
              <a:t>Tóm tắt lịch sử phát triển của ngành trắc địa ảnh trên thế giới</a:t>
            </a:r>
          </a:p>
        </p:txBody>
      </p:sp>
      <p:sp>
        <p:nvSpPr>
          <p:cNvPr id="94" name="TextBox 93">
            <a:extLst>
              <a:ext uri="{FF2B5EF4-FFF2-40B4-BE49-F238E27FC236}">
                <a16:creationId xmlns:a16="http://schemas.microsoft.com/office/drawing/2014/main" id="{3B5FBDBF-3046-382C-8101-9DDEDE9644BA}"/>
              </a:ext>
            </a:extLst>
          </p:cNvPr>
          <p:cNvSpPr txBox="1"/>
          <p:nvPr/>
        </p:nvSpPr>
        <p:spPr>
          <a:xfrm>
            <a:off x="2368837" y="2116065"/>
            <a:ext cx="8542263" cy="461665"/>
          </a:xfrm>
          <a:prstGeom prst="rect">
            <a:avLst/>
          </a:prstGeom>
          <a:noFill/>
        </p:spPr>
        <p:txBody>
          <a:bodyPr wrap="square" lIns="0" rIns="0" rtlCol="0" anchor="t">
            <a:spAutoFit/>
          </a:bodyPr>
          <a:lstStyle/>
          <a:p>
            <a:pPr algn="just"/>
            <a:r>
              <a:rPr lang="en-US" sz="2400" noProof="1">
                <a:solidFill>
                  <a:srgbClr val="00B050"/>
                </a:solidFill>
                <a:latin typeface="Times New Roman" panose="02020603050405020304" pitchFamily="18" charset="0"/>
                <a:cs typeface="Times New Roman" panose="02020603050405020304" pitchFamily="18" charset="0"/>
              </a:rPr>
              <a:t>Máy tính được tích hợp máy chụp ảnh trong các quá trình đo vẽ ảnh.</a:t>
            </a:r>
          </a:p>
        </p:txBody>
      </p:sp>
      <p:grpSp>
        <p:nvGrpSpPr>
          <p:cNvPr id="100" name="Group 99">
            <a:extLst>
              <a:ext uri="{FF2B5EF4-FFF2-40B4-BE49-F238E27FC236}">
                <a16:creationId xmlns:a16="http://schemas.microsoft.com/office/drawing/2014/main" id="{E4BE5553-3E1E-48D4-A1BE-69D1301AAD59}"/>
              </a:ext>
            </a:extLst>
          </p:cNvPr>
          <p:cNvGrpSpPr/>
          <p:nvPr/>
        </p:nvGrpSpPr>
        <p:grpSpPr>
          <a:xfrm>
            <a:off x="125199" y="5150448"/>
            <a:ext cx="11941602" cy="742369"/>
            <a:chOff x="230521" y="3131148"/>
            <a:chExt cx="11941602" cy="742369"/>
          </a:xfrm>
        </p:grpSpPr>
        <p:grpSp>
          <p:nvGrpSpPr>
            <p:cNvPr id="5" name="Group 4">
              <a:extLst>
                <a:ext uri="{FF2B5EF4-FFF2-40B4-BE49-F238E27FC236}">
                  <a16:creationId xmlns:a16="http://schemas.microsoft.com/office/drawing/2014/main" id="{2A611139-5F95-AEB9-A757-537E7CB910AD}"/>
                </a:ext>
              </a:extLst>
            </p:cNvPr>
            <p:cNvGrpSpPr/>
            <p:nvPr/>
          </p:nvGrpSpPr>
          <p:grpSpPr>
            <a:xfrm>
              <a:off x="230521" y="3131148"/>
              <a:ext cx="973055" cy="739056"/>
              <a:chOff x="1132114" y="3097762"/>
              <a:chExt cx="2600131" cy="1828800"/>
            </a:xfrm>
          </p:grpSpPr>
          <p:sp>
            <p:nvSpPr>
              <p:cNvPr id="6" name="Rectangle 5">
                <a:extLst>
                  <a:ext uri="{FF2B5EF4-FFF2-40B4-BE49-F238E27FC236}">
                    <a16:creationId xmlns:a16="http://schemas.microsoft.com/office/drawing/2014/main" id="{FDF89C9F-6212-1EA3-666C-51BCD4882E1B}"/>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E517D3A-8819-AAA5-6864-FDB1AFDDAC9B}"/>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45D3B40B-709D-395F-83E8-33422DCDBE97}"/>
                </a:ext>
              </a:extLst>
            </p:cNvPr>
            <p:cNvGrpSpPr/>
            <p:nvPr/>
          </p:nvGrpSpPr>
          <p:grpSpPr>
            <a:xfrm>
              <a:off x="2424697" y="3131148"/>
              <a:ext cx="973055" cy="739056"/>
              <a:chOff x="1132114" y="3097762"/>
              <a:chExt cx="2600131" cy="1828800"/>
            </a:xfrm>
          </p:grpSpPr>
          <p:sp>
            <p:nvSpPr>
              <p:cNvPr id="9" name="Rectangle 8">
                <a:extLst>
                  <a:ext uri="{FF2B5EF4-FFF2-40B4-BE49-F238E27FC236}">
                    <a16:creationId xmlns:a16="http://schemas.microsoft.com/office/drawing/2014/main" id="{B1DDA24C-0355-952D-EAF0-3E67D59334AA}"/>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C557A2-05B1-7251-BED1-8AE2CE6AADB7}"/>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08CF3C0A-314A-7D6E-3EB9-5CC87F26E6F6}"/>
                </a:ext>
              </a:extLst>
            </p:cNvPr>
            <p:cNvGrpSpPr/>
            <p:nvPr/>
          </p:nvGrpSpPr>
          <p:grpSpPr>
            <a:xfrm>
              <a:off x="4618873" y="3131148"/>
              <a:ext cx="973055" cy="739056"/>
              <a:chOff x="1132114" y="3097762"/>
              <a:chExt cx="2600131" cy="1828800"/>
            </a:xfrm>
          </p:grpSpPr>
          <p:sp>
            <p:nvSpPr>
              <p:cNvPr id="12" name="Rectangle 11">
                <a:extLst>
                  <a:ext uri="{FF2B5EF4-FFF2-40B4-BE49-F238E27FC236}">
                    <a16:creationId xmlns:a16="http://schemas.microsoft.com/office/drawing/2014/main" id="{EA04E630-B45A-FDB3-26AD-D2675465CB0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0C388FE-8961-447B-0026-1A78D34C0ABE}"/>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119E3A1A-0AE8-F009-BBD4-DAC42A974868}"/>
                </a:ext>
              </a:extLst>
            </p:cNvPr>
            <p:cNvGrpSpPr/>
            <p:nvPr/>
          </p:nvGrpSpPr>
          <p:grpSpPr>
            <a:xfrm>
              <a:off x="6813049" y="3131148"/>
              <a:ext cx="973055" cy="739056"/>
              <a:chOff x="1132114" y="3097762"/>
              <a:chExt cx="2600131" cy="1828800"/>
            </a:xfrm>
          </p:grpSpPr>
          <p:sp>
            <p:nvSpPr>
              <p:cNvPr id="15" name="Rectangle 14">
                <a:extLst>
                  <a:ext uri="{FF2B5EF4-FFF2-40B4-BE49-F238E27FC236}">
                    <a16:creationId xmlns:a16="http://schemas.microsoft.com/office/drawing/2014/main" id="{B1D49472-29D0-F85C-E261-D27AAE4831B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179FFF-E79D-3405-C8BE-37E0FB6FA516}"/>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1B69F6F-B581-4576-D655-6C89308EC260}"/>
                </a:ext>
              </a:extLst>
            </p:cNvPr>
            <p:cNvGrpSpPr/>
            <p:nvPr/>
          </p:nvGrpSpPr>
          <p:grpSpPr>
            <a:xfrm>
              <a:off x="9007225" y="3131148"/>
              <a:ext cx="973055" cy="739056"/>
              <a:chOff x="1132114" y="3097762"/>
              <a:chExt cx="2600131" cy="1828800"/>
            </a:xfrm>
          </p:grpSpPr>
          <p:sp>
            <p:nvSpPr>
              <p:cNvPr id="18" name="Rectangle 17">
                <a:extLst>
                  <a:ext uri="{FF2B5EF4-FFF2-40B4-BE49-F238E27FC236}">
                    <a16:creationId xmlns:a16="http://schemas.microsoft.com/office/drawing/2014/main" id="{FA88BCC4-E538-817B-6472-A1EB05CBCBDF}"/>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FDEB829-56E7-1E32-22F3-74F2C45DB9A7}"/>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E595B1CD-A5D2-3C67-2210-8474EF998FDE}"/>
                </a:ext>
              </a:extLst>
            </p:cNvPr>
            <p:cNvGrpSpPr/>
            <p:nvPr/>
          </p:nvGrpSpPr>
          <p:grpSpPr>
            <a:xfrm>
              <a:off x="1203576" y="3131148"/>
              <a:ext cx="1221121" cy="739056"/>
              <a:chOff x="1132114" y="3097762"/>
              <a:chExt cx="2600131" cy="1828800"/>
            </a:xfrm>
          </p:grpSpPr>
          <p:sp>
            <p:nvSpPr>
              <p:cNvPr id="24" name="Rectangle 23">
                <a:extLst>
                  <a:ext uri="{FF2B5EF4-FFF2-40B4-BE49-F238E27FC236}">
                    <a16:creationId xmlns:a16="http://schemas.microsoft.com/office/drawing/2014/main" id="{AAD78A18-E9C8-DC0A-BFD9-E7071D585FAA}"/>
                  </a:ext>
                </a:extLst>
              </p:cNvPr>
              <p:cNvSpPr/>
              <p:nvPr/>
            </p:nvSpPr>
            <p:spPr>
              <a:xfrm>
                <a:off x="1132114" y="3097762"/>
                <a:ext cx="2600131" cy="1828800"/>
              </a:xfrm>
              <a:prstGeom prst="rect">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37A204E-B180-84F6-69C7-63BC2FFE810E}"/>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8007DAE6-64F0-3C90-673C-BAAF8BF829FD}"/>
                </a:ext>
              </a:extLst>
            </p:cNvPr>
            <p:cNvGrpSpPr/>
            <p:nvPr/>
          </p:nvGrpSpPr>
          <p:grpSpPr>
            <a:xfrm>
              <a:off x="3397752" y="3131148"/>
              <a:ext cx="1221121" cy="739056"/>
              <a:chOff x="1132114" y="3097762"/>
              <a:chExt cx="2600131" cy="1828800"/>
            </a:xfrm>
          </p:grpSpPr>
          <p:sp>
            <p:nvSpPr>
              <p:cNvPr id="27" name="Rectangle 26">
                <a:extLst>
                  <a:ext uri="{FF2B5EF4-FFF2-40B4-BE49-F238E27FC236}">
                    <a16:creationId xmlns:a16="http://schemas.microsoft.com/office/drawing/2014/main" id="{570FD8C1-758F-70D3-0F7A-DA3D9307675B}"/>
                  </a:ext>
                </a:extLst>
              </p:cNvPr>
              <p:cNvSpPr/>
              <p:nvPr/>
            </p:nvSpPr>
            <p:spPr>
              <a:xfrm>
                <a:off x="1132114" y="3097762"/>
                <a:ext cx="2600131" cy="1828800"/>
              </a:xfrm>
              <a:prstGeom prst="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2266C96-A488-E6DF-53D9-EBBD11BF3D07}"/>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460C156B-1F0F-D359-BC26-766E331E77F0}"/>
                </a:ext>
              </a:extLst>
            </p:cNvPr>
            <p:cNvGrpSpPr/>
            <p:nvPr/>
          </p:nvGrpSpPr>
          <p:grpSpPr>
            <a:xfrm>
              <a:off x="5591928" y="3131148"/>
              <a:ext cx="1221121" cy="739056"/>
              <a:chOff x="1132114" y="3097762"/>
              <a:chExt cx="2600131" cy="1828800"/>
            </a:xfrm>
          </p:grpSpPr>
          <p:sp>
            <p:nvSpPr>
              <p:cNvPr id="30" name="Rectangle 29">
                <a:extLst>
                  <a:ext uri="{FF2B5EF4-FFF2-40B4-BE49-F238E27FC236}">
                    <a16:creationId xmlns:a16="http://schemas.microsoft.com/office/drawing/2014/main" id="{7A04B936-5A27-42F6-AD41-1571264239CD}"/>
                  </a:ext>
                </a:extLst>
              </p:cNvPr>
              <p:cNvSpPr/>
              <p:nvPr/>
            </p:nvSpPr>
            <p:spPr>
              <a:xfrm>
                <a:off x="1132114" y="3097762"/>
                <a:ext cx="2600131" cy="1828800"/>
              </a:xfrm>
              <a:prstGeom prst="rect">
                <a:avLst/>
              </a:prstGeom>
              <a:solidFill>
                <a:srgbClr val="FFCC4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3222B0E-0AA7-560C-B2CB-A1B138159417}"/>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06C27101-B2F6-B740-20DE-714BDA42ED82}"/>
                </a:ext>
              </a:extLst>
            </p:cNvPr>
            <p:cNvGrpSpPr/>
            <p:nvPr/>
          </p:nvGrpSpPr>
          <p:grpSpPr>
            <a:xfrm>
              <a:off x="7786104" y="3131148"/>
              <a:ext cx="1221121" cy="739056"/>
              <a:chOff x="1132114" y="3097762"/>
              <a:chExt cx="2600131" cy="1828800"/>
            </a:xfrm>
          </p:grpSpPr>
          <p:sp>
            <p:nvSpPr>
              <p:cNvPr id="33" name="Rectangle 32">
                <a:extLst>
                  <a:ext uri="{FF2B5EF4-FFF2-40B4-BE49-F238E27FC236}">
                    <a16:creationId xmlns:a16="http://schemas.microsoft.com/office/drawing/2014/main" id="{710D0771-70F6-29C3-BF64-FED45D446B3B}"/>
                  </a:ext>
                </a:extLst>
              </p:cNvPr>
              <p:cNvSpPr/>
              <p:nvPr/>
            </p:nvSpPr>
            <p:spPr>
              <a:xfrm>
                <a:off x="1132114" y="3097762"/>
                <a:ext cx="2600131" cy="1828800"/>
              </a:xfrm>
              <a:prstGeom prst="rect">
                <a:avLst/>
              </a:prstGeom>
              <a:solidFill>
                <a:srgbClr val="C130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6D14E2E5-1576-5FD4-44A7-62A7A1BFEC66}"/>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1EFB7542-B1A1-BB73-CE24-FA1772FA24C8}"/>
                </a:ext>
              </a:extLst>
            </p:cNvPr>
            <p:cNvGrpSpPr/>
            <p:nvPr/>
          </p:nvGrpSpPr>
          <p:grpSpPr>
            <a:xfrm>
              <a:off x="9980279" y="3131148"/>
              <a:ext cx="1221121" cy="739056"/>
              <a:chOff x="1132114" y="3097762"/>
              <a:chExt cx="2600131" cy="1828800"/>
            </a:xfrm>
          </p:grpSpPr>
          <p:sp>
            <p:nvSpPr>
              <p:cNvPr id="36" name="Rectangle 35">
                <a:extLst>
                  <a:ext uri="{FF2B5EF4-FFF2-40B4-BE49-F238E27FC236}">
                    <a16:creationId xmlns:a16="http://schemas.microsoft.com/office/drawing/2014/main" id="{BFAE2D88-C320-29CF-567D-7C9EA6010D2A}"/>
                  </a:ext>
                </a:extLst>
              </p:cNvPr>
              <p:cNvSpPr/>
              <p:nvPr/>
            </p:nvSpPr>
            <p:spPr>
              <a:xfrm>
                <a:off x="1132114" y="3097762"/>
                <a:ext cx="2600131" cy="1828800"/>
              </a:xfrm>
              <a:prstGeom prst="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8B0CEDE-BF46-F3BE-7AFB-2B290C3595A2}"/>
                  </a:ext>
                </a:extLst>
              </p:cNvPr>
              <p:cNvSpPr/>
              <p:nvPr/>
            </p:nvSpPr>
            <p:spPr>
              <a:xfrm>
                <a:off x="1132114" y="4012162"/>
                <a:ext cx="2600131" cy="914400"/>
              </a:xfrm>
              <a:prstGeom prst="rect">
                <a:avLst/>
              </a:prstGeom>
              <a:solidFill>
                <a:sysClr val="windowText" lastClr="000000">
                  <a:alpha val="3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8" name="TextBox 37">
              <a:extLst>
                <a:ext uri="{FF2B5EF4-FFF2-40B4-BE49-F238E27FC236}">
                  <a16:creationId xmlns:a16="http://schemas.microsoft.com/office/drawing/2014/main" id="{6D55DB45-86DF-7938-DB5A-D1B52F67165D}"/>
                </a:ext>
              </a:extLst>
            </p:cNvPr>
            <p:cNvSpPr txBox="1"/>
            <p:nvPr/>
          </p:nvSpPr>
          <p:spPr>
            <a:xfrm>
              <a:off x="4647582" y="3239067"/>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1914</a:t>
              </a:r>
              <a:endParaRPr lang="en-US" sz="2800" b="1" dirty="0">
                <a:solidFill>
                  <a:prstClr val="black"/>
                </a:solidFill>
                <a:latin typeface="Calibri" panose="020F0502020204030204"/>
              </a:endParaRPr>
            </a:p>
          </p:txBody>
        </p:sp>
        <p:sp>
          <p:nvSpPr>
            <p:cNvPr id="39" name="TextBox 38">
              <a:extLst>
                <a:ext uri="{FF2B5EF4-FFF2-40B4-BE49-F238E27FC236}">
                  <a16:creationId xmlns:a16="http://schemas.microsoft.com/office/drawing/2014/main" id="{FB75AC07-B416-3783-4C3A-F5F82F5EB683}"/>
                </a:ext>
              </a:extLst>
            </p:cNvPr>
            <p:cNvSpPr txBox="1"/>
            <p:nvPr/>
          </p:nvSpPr>
          <p:spPr>
            <a:xfrm>
              <a:off x="6841759"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1930</a:t>
              </a:r>
              <a:endParaRPr lang="en-US" sz="2800" b="1" dirty="0">
                <a:solidFill>
                  <a:prstClr val="black"/>
                </a:solidFill>
                <a:latin typeface="Calibri" panose="020F0502020204030204"/>
              </a:endParaRPr>
            </a:p>
          </p:txBody>
        </p:sp>
        <p:sp>
          <p:nvSpPr>
            <p:cNvPr id="40" name="TextBox 39">
              <a:extLst>
                <a:ext uri="{FF2B5EF4-FFF2-40B4-BE49-F238E27FC236}">
                  <a16:creationId xmlns:a16="http://schemas.microsoft.com/office/drawing/2014/main" id="{0154E40D-7AC8-9D35-2F3A-19533B0D569D}"/>
                </a:ext>
              </a:extLst>
            </p:cNvPr>
            <p:cNvSpPr txBox="1"/>
            <p:nvPr/>
          </p:nvSpPr>
          <p:spPr>
            <a:xfrm>
              <a:off x="9035935"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1945</a:t>
              </a:r>
              <a:endParaRPr lang="en-US" sz="2800" b="1" dirty="0">
                <a:solidFill>
                  <a:prstClr val="black"/>
                </a:solidFill>
                <a:latin typeface="Calibri" panose="020F0502020204030204"/>
              </a:endParaRPr>
            </a:p>
          </p:txBody>
        </p:sp>
        <p:sp>
          <p:nvSpPr>
            <p:cNvPr id="41" name="TextBox 40">
              <a:extLst>
                <a:ext uri="{FF2B5EF4-FFF2-40B4-BE49-F238E27FC236}">
                  <a16:creationId xmlns:a16="http://schemas.microsoft.com/office/drawing/2014/main" id="{1A9690F1-D012-7DBA-364B-E98A71E7B44F}"/>
                </a:ext>
              </a:extLst>
            </p:cNvPr>
            <p:cNvSpPr txBox="1"/>
            <p:nvPr/>
          </p:nvSpPr>
          <p:spPr>
            <a:xfrm>
              <a:off x="2453407" y="3243501"/>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1900</a:t>
              </a:r>
              <a:endParaRPr lang="en-US" sz="2800" b="1" dirty="0">
                <a:solidFill>
                  <a:prstClr val="black"/>
                </a:solidFill>
                <a:latin typeface="Calibri" panose="020F0502020204030204"/>
              </a:endParaRPr>
            </a:p>
          </p:txBody>
        </p:sp>
        <p:sp>
          <p:nvSpPr>
            <p:cNvPr id="42" name="TextBox 41">
              <a:extLst>
                <a:ext uri="{FF2B5EF4-FFF2-40B4-BE49-F238E27FC236}">
                  <a16:creationId xmlns:a16="http://schemas.microsoft.com/office/drawing/2014/main" id="{83C85DD3-7AC0-42BD-9DCA-1ECF171C363E}"/>
                </a:ext>
              </a:extLst>
            </p:cNvPr>
            <p:cNvSpPr txBox="1"/>
            <p:nvPr/>
          </p:nvSpPr>
          <p:spPr>
            <a:xfrm>
              <a:off x="259231" y="3239066"/>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1958</a:t>
              </a:r>
              <a:endParaRPr lang="en-US" sz="2800" b="1" dirty="0">
                <a:solidFill>
                  <a:prstClr val="black"/>
                </a:solidFill>
                <a:latin typeface="Calibri" panose="020F0502020204030204"/>
              </a:endParaRPr>
            </a:p>
          </p:txBody>
        </p:sp>
        <p:grpSp>
          <p:nvGrpSpPr>
            <p:cNvPr id="96" name="Group 95">
              <a:extLst>
                <a:ext uri="{FF2B5EF4-FFF2-40B4-BE49-F238E27FC236}">
                  <a16:creationId xmlns:a16="http://schemas.microsoft.com/office/drawing/2014/main" id="{628AF5DF-AC21-7FAC-E9E1-E63194F82DD4}"/>
                </a:ext>
              </a:extLst>
            </p:cNvPr>
            <p:cNvGrpSpPr/>
            <p:nvPr/>
          </p:nvGrpSpPr>
          <p:grpSpPr>
            <a:xfrm>
              <a:off x="11199068" y="3134461"/>
              <a:ext cx="973055" cy="739056"/>
              <a:chOff x="1132114" y="3097762"/>
              <a:chExt cx="2600131" cy="1828800"/>
            </a:xfrm>
          </p:grpSpPr>
          <p:sp>
            <p:nvSpPr>
              <p:cNvPr id="97" name="Rectangle 96">
                <a:extLst>
                  <a:ext uri="{FF2B5EF4-FFF2-40B4-BE49-F238E27FC236}">
                    <a16:creationId xmlns:a16="http://schemas.microsoft.com/office/drawing/2014/main" id="{75CA632B-1695-F6E0-AEF0-65F9ED2A6E0D}"/>
                  </a:ext>
                </a:extLst>
              </p:cNvPr>
              <p:cNvSpPr/>
              <p:nvPr/>
            </p:nvSpPr>
            <p:spPr>
              <a:xfrm>
                <a:off x="1132114" y="3097762"/>
                <a:ext cx="2600131" cy="18288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80FCAF8B-B21C-44B2-5110-0FC9E552CD55}"/>
                  </a:ext>
                </a:extLst>
              </p:cNvPr>
              <p:cNvSpPr/>
              <p:nvPr/>
            </p:nvSpPr>
            <p:spPr>
              <a:xfrm>
                <a:off x="1132114" y="4012162"/>
                <a:ext cx="2600131" cy="914400"/>
              </a:xfrm>
              <a:prstGeom prst="rect">
                <a:avLst/>
              </a:prstGeom>
              <a:solidFill>
                <a:sysClr val="windowText" lastClr="000000">
                  <a:alpha val="1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9" name="TextBox 98">
              <a:extLst>
                <a:ext uri="{FF2B5EF4-FFF2-40B4-BE49-F238E27FC236}">
                  <a16:creationId xmlns:a16="http://schemas.microsoft.com/office/drawing/2014/main" id="{AA88B0C9-1BD8-ACE8-E0DE-8CF2E8D0913D}"/>
                </a:ext>
              </a:extLst>
            </p:cNvPr>
            <p:cNvSpPr txBox="1"/>
            <p:nvPr/>
          </p:nvSpPr>
          <p:spPr>
            <a:xfrm>
              <a:off x="11227778" y="3242379"/>
              <a:ext cx="915636" cy="523220"/>
            </a:xfrm>
            <a:prstGeom prst="rect">
              <a:avLst/>
            </a:prstGeom>
            <a:noFill/>
          </p:spPr>
          <p:txBody>
            <a:bodyPr wrap="none" rtlCol="0" anchor="ctr">
              <a:spAutoFit/>
            </a:bodyPr>
            <a:lstStyle/>
            <a:p>
              <a:pPr algn="ctr"/>
              <a:r>
                <a:rPr lang="en-US" sz="2800" b="1">
                  <a:solidFill>
                    <a:prstClr val="black"/>
                  </a:solidFill>
                  <a:latin typeface="Calibri" panose="020F0502020204030204"/>
                </a:rPr>
                <a:t>1970</a:t>
              </a:r>
              <a:endParaRPr lang="en-US" sz="2800" b="1" dirty="0">
                <a:solidFill>
                  <a:prstClr val="black"/>
                </a:solidFill>
                <a:latin typeface="Calibri" panose="020F0502020204030204"/>
              </a:endParaRPr>
            </a:p>
          </p:txBody>
        </p:sp>
      </p:grpSp>
      <p:sp>
        <p:nvSpPr>
          <p:cNvPr id="106" name="Oval 105">
            <a:extLst>
              <a:ext uri="{FF2B5EF4-FFF2-40B4-BE49-F238E27FC236}">
                <a16:creationId xmlns:a16="http://schemas.microsoft.com/office/drawing/2014/main" id="{F6A39212-B13E-CD7A-9246-5705707A002E}"/>
              </a:ext>
            </a:extLst>
          </p:cNvPr>
          <p:cNvSpPr/>
          <p:nvPr/>
        </p:nvSpPr>
        <p:spPr>
          <a:xfrm>
            <a:off x="1636704" y="2046399"/>
            <a:ext cx="568542" cy="557537"/>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2" name="Oval 1">
            <a:extLst>
              <a:ext uri="{FF2B5EF4-FFF2-40B4-BE49-F238E27FC236}">
                <a16:creationId xmlns:a16="http://schemas.microsoft.com/office/drawing/2014/main" id="{CB07BAAC-08A2-FACF-3CB8-DEF776C229A7}"/>
              </a:ext>
            </a:extLst>
          </p:cNvPr>
          <p:cNvSpPr/>
          <p:nvPr/>
        </p:nvSpPr>
        <p:spPr>
          <a:xfrm>
            <a:off x="1632150" y="2972149"/>
            <a:ext cx="568542" cy="557537"/>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21" name="TextBox 20">
            <a:extLst>
              <a:ext uri="{FF2B5EF4-FFF2-40B4-BE49-F238E27FC236}">
                <a16:creationId xmlns:a16="http://schemas.microsoft.com/office/drawing/2014/main" id="{AFA76180-7464-043B-85D4-BF1004EE158D}"/>
              </a:ext>
            </a:extLst>
          </p:cNvPr>
          <p:cNvSpPr txBox="1"/>
          <p:nvPr/>
        </p:nvSpPr>
        <p:spPr>
          <a:xfrm>
            <a:off x="2250130" y="3025813"/>
            <a:ext cx="9510070" cy="461665"/>
          </a:xfrm>
          <a:prstGeom prst="rect">
            <a:avLst/>
          </a:prstGeom>
          <a:noFill/>
        </p:spPr>
        <p:txBody>
          <a:bodyPr wrap="square">
            <a:spAutoFit/>
          </a:bodyPr>
          <a:lstStyle/>
          <a:p>
            <a:r>
              <a:rPr lang="vi-VN" sz="2400">
                <a:solidFill>
                  <a:srgbClr val="00B050"/>
                </a:solidFill>
                <a:latin typeface="Times New Roman" panose="02020603050405020304" pitchFamily="18" charset="0"/>
                <a:cs typeface="Times New Roman" panose="02020603050405020304" pitchFamily="18" charset="0"/>
              </a:rPr>
              <a:t>Các linh kiện điện tử đã thay thế cho các bộ phận cơ học trong máy đo ảnh</a:t>
            </a:r>
            <a:r>
              <a:rPr lang="en-US" sz="240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0393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27</a:t>
            </a:fld>
            <a:endParaRPr lang="en-US"/>
          </a:p>
        </p:txBody>
      </p:sp>
      <p:sp>
        <p:nvSpPr>
          <p:cNvPr id="3" name="TextBox 2">
            <a:extLst>
              <a:ext uri="{FF2B5EF4-FFF2-40B4-BE49-F238E27FC236}">
                <a16:creationId xmlns:a16="http://schemas.microsoft.com/office/drawing/2014/main" id="{9E34D7D1-175B-3E58-9B92-1A47B0F037A4}"/>
              </a:ext>
            </a:extLst>
          </p:cNvPr>
          <p:cNvSpPr txBox="1"/>
          <p:nvPr/>
        </p:nvSpPr>
        <p:spPr>
          <a:xfrm>
            <a:off x="1023257" y="588220"/>
            <a:ext cx="7467600" cy="461665"/>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rPr>
              <a:t>Sự phát triển của ngành trắc địa ảnh ở Việt Nam</a:t>
            </a:r>
          </a:p>
        </p:txBody>
      </p:sp>
      <p:grpSp>
        <p:nvGrpSpPr>
          <p:cNvPr id="198" name="Group 197">
            <a:extLst>
              <a:ext uri="{FF2B5EF4-FFF2-40B4-BE49-F238E27FC236}">
                <a16:creationId xmlns:a16="http://schemas.microsoft.com/office/drawing/2014/main" id="{3A9BD8D3-BA3B-3591-385C-BA28FEB3C208}"/>
              </a:ext>
            </a:extLst>
          </p:cNvPr>
          <p:cNvGrpSpPr/>
          <p:nvPr/>
        </p:nvGrpSpPr>
        <p:grpSpPr>
          <a:xfrm>
            <a:off x="-469185" y="1578536"/>
            <a:ext cx="12828068" cy="3862121"/>
            <a:chOff x="-11985" y="958050"/>
            <a:chExt cx="12828068" cy="3862121"/>
          </a:xfrm>
        </p:grpSpPr>
        <p:grpSp>
          <p:nvGrpSpPr>
            <p:cNvPr id="167" name="Group 166">
              <a:extLst>
                <a:ext uri="{FF2B5EF4-FFF2-40B4-BE49-F238E27FC236}">
                  <a16:creationId xmlns:a16="http://schemas.microsoft.com/office/drawing/2014/main" id="{B3FC5611-5F97-0F1C-FC0F-360282DB02DE}"/>
                </a:ext>
              </a:extLst>
            </p:cNvPr>
            <p:cNvGrpSpPr/>
            <p:nvPr/>
          </p:nvGrpSpPr>
          <p:grpSpPr>
            <a:xfrm>
              <a:off x="-11985" y="958050"/>
              <a:ext cx="7882760" cy="3862121"/>
              <a:chOff x="945554" y="736805"/>
              <a:chExt cx="10300893" cy="5448527"/>
            </a:xfrm>
          </p:grpSpPr>
          <p:sp>
            <p:nvSpPr>
              <p:cNvPr id="138" name="Shape">
                <a:extLst>
                  <a:ext uri="{FF2B5EF4-FFF2-40B4-BE49-F238E27FC236}">
                    <a16:creationId xmlns:a16="http://schemas.microsoft.com/office/drawing/2014/main" id="{300C0618-E4DD-516D-3EF2-31683926C1CE}"/>
                  </a:ext>
                </a:extLst>
              </p:cNvPr>
              <p:cNvSpPr/>
              <p:nvPr/>
            </p:nvSpPr>
            <p:spPr>
              <a:xfrm>
                <a:off x="945554" y="4727873"/>
                <a:ext cx="10300893" cy="312720"/>
              </a:xfrm>
              <a:custGeom>
                <a:avLst/>
                <a:gdLst/>
                <a:ahLst/>
                <a:cxnLst>
                  <a:cxn ang="0">
                    <a:pos x="wd2" y="hd2"/>
                  </a:cxn>
                  <a:cxn ang="5400000">
                    <a:pos x="wd2" y="hd2"/>
                  </a:cxn>
                  <a:cxn ang="10800000">
                    <a:pos x="wd2" y="hd2"/>
                  </a:cxn>
                  <a:cxn ang="16200000">
                    <a:pos x="wd2" y="hd2"/>
                  </a:cxn>
                </a:cxnLst>
                <a:rect l="0" t="0" r="r" b="b"/>
                <a:pathLst>
                  <a:path w="21589" h="20793" extrusionOk="0">
                    <a:moveTo>
                      <a:pt x="5080" y="13096"/>
                    </a:moveTo>
                    <a:cubicBezTo>
                      <a:pt x="5121" y="11800"/>
                      <a:pt x="5121" y="9748"/>
                      <a:pt x="5080" y="8560"/>
                    </a:cubicBezTo>
                    <a:lnTo>
                      <a:pt x="5005" y="6184"/>
                    </a:lnTo>
                    <a:lnTo>
                      <a:pt x="7245" y="6184"/>
                    </a:lnTo>
                    <a:lnTo>
                      <a:pt x="7170" y="8560"/>
                    </a:lnTo>
                    <a:cubicBezTo>
                      <a:pt x="7129" y="9856"/>
                      <a:pt x="7129" y="11908"/>
                      <a:pt x="7170" y="13096"/>
                    </a:cubicBezTo>
                    <a:lnTo>
                      <a:pt x="7225" y="14824"/>
                    </a:lnTo>
                    <a:lnTo>
                      <a:pt x="5029" y="14824"/>
                    </a:lnTo>
                    <a:lnTo>
                      <a:pt x="5080" y="13096"/>
                    </a:lnTo>
                    <a:close/>
                    <a:moveTo>
                      <a:pt x="16328" y="6184"/>
                    </a:moveTo>
                    <a:lnTo>
                      <a:pt x="14088" y="6184"/>
                    </a:lnTo>
                    <a:lnTo>
                      <a:pt x="14163" y="8560"/>
                    </a:lnTo>
                    <a:cubicBezTo>
                      <a:pt x="14183" y="9208"/>
                      <a:pt x="14193" y="9964"/>
                      <a:pt x="14193" y="10828"/>
                    </a:cubicBezTo>
                    <a:cubicBezTo>
                      <a:pt x="14193" y="11692"/>
                      <a:pt x="14183" y="12556"/>
                      <a:pt x="14163" y="13096"/>
                    </a:cubicBezTo>
                    <a:lnTo>
                      <a:pt x="14108" y="14824"/>
                    </a:lnTo>
                    <a:lnTo>
                      <a:pt x="16304" y="14824"/>
                    </a:lnTo>
                    <a:lnTo>
                      <a:pt x="16249" y="13096"/>
                    </a:lnTo>
                    <a:cubicBezTo>
                      <a:pt x="16208" y="11800"/>
                      <a:pt x="16208" y="9748"/>
                      <a:pt x="16249" y="8560"/>
                    </a:cubicBezTo>
                    <a:lnTo>
                      <a:pt x="16328" y="6184"/>
                    </a:lnTo>
                    <a:close/>
                    <a:moveTo>
                      <a:pt x="9567" y="14824"/>
                    </a:moveTo>
                    <a:lnTo>
                      <a:pt x="11763" y="14824"/>
                    </a:lnTo>
                    <a:lnTo>
                      <a:pt x="11708" y="13096"/>
                    </a:lnTo>
                    <a:cubicBezTo>
                      <a:pt x="11667" y="11800"/>
                      <a:pt x="11667" y="9748"/>
                      <a:pt x="11708" y="8560"/>
                    </a:cubicBezTo>
                    <a:lnTo>
                      <a:pt x="11783" y="6184"/>
                    </a:lnTo>
                    <a:lnTo>
                      <a:pt x="9546" y="6184"/>
                    </a:lnTo>
                    <a:lnTo>
                      <a:pt x="9621" y="8560"/>
                    </a:lnTo>
                    <a:cubicBezTo>
                      <a:pt x="9662" y="9856"/>
                      <a:pt x="9662" y="11908"/>
                      <a:pt x="9621" y="13096"/>
                    </a:cubicBezTo>
                    <a:lnTo>
                      <a:pt x="9567" y="14824"/>
                    </a:lnTo>
                    <a:close/>
                    <a:moveTo>
                      <a:pt x="21577" y="9640"/>
                    </a:moveTo>
                    <a:lnTo>
                      <a:pt x="21284" y="352"/>
                    </a:lnTo>
                    <a:cubicBezTo>
                      <a:pt x="21260" y="-404"/>
                      <a:pt x="21220" y="136"/>
                      <a:pt x="21220" y="1216"/>
                    </a:cubicBezTo>
                    <a:lnTo>
                      <a:pt x="21220" y="4888"/>
                    </a:lnTo>
                    <a:cubicBezTo>
                      <a:pt x="21220" y="5536"/>
                      <a:pt x="21203" y="6076"/>
                      <a:pt x="21182" y="6076"/>
                    </a:cubicBezTo>
                    <a:lnTo>
                      <a:pt x="18629" y="6076"/>
                    </a:lnTo>
                    <a:lnTo>
                      <a:pt x="18704" y="8452"/>
                    </a:lnTo>
                    <a:cubicBezTo>
                      <a:pt x="18745" y="9748"/>
                      <a:pt x="18745" y="11800"/>
                      <a:pt x="18704" y="12988"/>
                    </a:cubicBezTo>
                    <a:lnTo>
                      <a:pt x="18649" y="14716"/>
                    </a:lnTo>
                    <a:lnTo>
                      <a:pt x="21179" y="14716"/>
                    </a:lnTo>
                    <a:cubicBezTo>
                      <a:pt x="21199" y="14716"/>
                      <a:pt x="21216" y="15256"/>
                      <a:pt x="21216" y="15904"/>
                    </a:cubicBezTo>
                    <a:lnTo>
                      <a:pt x="21216" y="19576"/>
                    </a:lnTo>
                    <a:cubicBezTo>
                      <a:pt x="21216" y="20656"/>
                      <a:pt x="21257" y="21196"/>
                      <a:pt x="21281" y="20440"/>
                    </a:cubicBezTo>
                    <a:lnTo>
                      <a:pt x="21574" y="11152"/>
                    </a:lnTo>
                    <a:cubicBezTo>
                      <a:pt x="21594" y="10828"/>
                      <a:pt x="21594" y="10072"/>
                      <a:pt x="21577" y="9640"/>
                    </a:cubicBezTo>
                    <a:close/>
                    <a:moveTo>
                      <a:pt x="2629" y="13096"/>
                    </a:moveTo>
                    <a:cubicBezTo>
                      <a:pt x="2588" y="11800"/>
                      <a:pt x="2588" y="9748"/>
                      <a:pt x="2629" y="8560"/>
                    </a:cubicBezTo>
                    <a:lnTo>
                      <a:pt x="2704" y="6184"/>
                    </a:lnTo>
                    <a:lnTo>
                      <a:pt x="144" y="6184"/>
                    </a:lnTo>
                    <a:cubicBezTo>
                      <a:pt x="72" y="6184"/>
                      <a:pt x="8" y="7804"/>
                      <a:pt x="1" y="10072"/>
                    </a:cubicBezTo>
                    <a:cubicBezTo>
                      <a:pt x="-6" y="12664"/>
                      <a:pt x="59" y="14824"/>
                      <a:pt x="137" y="14824"/>
                    </a:cubicBezTo>
                    <a:lnTo>
                      <a:pt x="2680" y="14824"/>
                    </a:lnTo>
                    <a:lnTo>
                      <a:pt x="2629" y="13096"/>
                    </a:lnTo>
                    <a:close/>
                  </a:path>
                </a:pathLst>
              </a:custGeom>
              <a:solidFill>
                <a:srgbClr val="C1301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Shape">
                <a:extLst>
                  <a:ext uri="{FF2B5EF4-FFF2-40B4-BE49-F238E27FC236}">
                    <a16:creationId xmlns:a16="http://schemas.microsoft.com/office/drawing/2014/main" id="{3A99350F-DDB9-FF95-B429-2DDDB871896B}"/>
                  </a:ext>
                </a:extLst>
              </p:cNvPr>
              <p:cNvSpPr/>
              <p:nvPr/>
            </p:nvSpPr>
            <p:spPr>
              <a:xfrm>
                <a:off x="1799611" y="1154432"/>
                <a:ext cx="2001128" cy="3571817"/>
              </a:xfrm>
              <a:custGeom>
                <a:avLst/>
                <a:gdLst/>
                <a:ahLst/>
                <a:cxnLst>
                  <a:cxn ang="0">
                    <a:pos x="wd2" y="hd2"/>
                  </a:cxn>
                  <a:cxn ang="5400000">
                    <a:pos x="wd2" y="hd2"/>
                  </a:cxn>
                  <a:cxn ang="10800000">
                    <a:pos x="wd2" y="hd2"/>
                  </a:cxn>
                  <a:cxn ang="16200000">
                    <a:pos x="wd2" y="hd2"/>
                  </a:cxn>
                </a:cxnLst>
                <a:rect l="0" t="0"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600" y="21158"/>
                      <a:pt x="20794" y="21600"/>
                      <a:pt x="19812" y="21600"/>
                    </a:cubicBezTo>
                    <a:close/>
                  </a:path>
                </a:pathLst>
              </a:custGeom>
              <a:solidFill>
                <a:srgbClr val="06395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D510E08-ABC2-2164-D7B5-BBEA5447A4AF}"/>
                  </a:ext>
                </a:extLst>
              </p:cNvPr>
              <p:cNvSpPr/>
              <p:nvPr/>
            </p:nvSpPr>
            <p:spPr>
              <a:xfrm>
                <a:off x="2264134" y="4357575"/>
                <a:ext cx="1073659" cy="1073619"/>
              </a:xfrm>
              <a:custGeom>
                <a:avLst/>
                <a:gdLst>
                  <a:gd name="connsiteX0" fmla="*/ 536876 w 1073659"/>
                  <a:gd name="connsiteY0" fmla="*/ 0 h 1073619"/>
                  <a:gd name="connsiteX1" fmla="*/ 560408 w 1073659"/>
                  <a:gd name="connsiteY1" fmla="*/ 9722 h 1073619"/>
                  <a:gd name="connsiteX2" fmla="*/ 1063931 w 1073659"/>
                  <a:gd name="connsiteY2" fmla="*/ 513172 h 1073619"/>
                  <a:gd name="connsiteX3" fmla="*/ 1063931 w 1073659"/>
                  <a:gd name="connsiteY3" fmla="*/ 560257 h 1073619"/>
                  <a:gd name="connsiteX4" fmla="*/ 560408 w 1073659"/>
                  <a:gd name="connsiteY4" fmla="*/ 1063897 h 1073619"/>
                  <a:gd name="connsiteX5" fmla="*/ 513344 w 1073659"/>
                  <a:gd name="connsiteY5" fmla="*/ 1063897 h 1073619"/>
                  <a:gd name="connsiteX6" fmla="*/ 9728 w 1073659"/>
                  <a:gd name="connsiteY6" fmla="*/ 560257 h 1073619"/>
                  <a:gd name="connsiteX7" fmla="*/ 9728 w 1073659"/>
                  <a:gd name="connsiteY7" fmla="*/ 513172 h 1073619"/>
                  <a:gd name="connsiteX8" fmla="*/ 513344 w 1073659"/>
                  <a:gd name="connsiteY8" fmla="*/ 9722 h 1073619"/>
                  <a:gd name="connsiteX9" fmla="*/ 536876 w 1073659"/>
                  <a:gd name="connsiteY9" fmla="*/ 0 h 10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3659" h="1073619">
                    <a:moveTo>
                      <a:pt x="536876" y="0"/>
                    </a:moveTo>
                    <a:cubicBezTo>
                      <a:pt x="545399" y="0"/>
                      <a:pt x="553923" y="3241"/>
                      <a:pt x="560408" y="9722"/>
                    </a:cubicBezTo>
                    <a:lnTo>
                      <a:pt x="1063931" y="513172"/>
                    </a:lnTo>
                    <a:cubicBezTo>
                      <a:pt x="1076902" y="526134"/>
                      <a:pt x="1076902" y="547294"/>
                      <a:pt x="1063931" y="560257"/>
                    </a:cubicBezTo>
                    <a:lnTo>
                      <a:pt x="560408" y="1063897"/>
                    </a:lnTo>
                    <a:cubicBezTo>
                      <a:pt x="547437" y="1076860"/>
                      <a:pt x="526314" y="1076860"/>
                      <a:pt x="513344" y="1063897"/>
                    </a:cubicBezTo>
                    <a:lnTo>
                      <a:pt x="9728" y="560257"/>
                    </a:lnTo>
                    <a:cubicBezTo>
                      <a:pt x="-3242" y="547294"/>
                      <a:pt x="-3242" y="526134"/>
                      <a:pt x="9728" y="513172"/>
                    </a:cubicBezTo>
                    <a:lnTo>
                      <a:pt x="513344" y="9722"/>
                    </a:lnTo>
                    <a:cubicBezTo>
                      <a:pt x="519829" y="3241"/>
                      <a:pt x="528352" y="0"/>
                      <a:pt x="536876" y="0"/>
                    </a:cubicBezTo>
                    <a:close/>
                  </a:path>
                </a:pathLst>
              </a:custGeom>
              <a:solidFill>
                <a:srgbClr val="F7931F"/>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3" name="TextBox 18">
                <a:extLst>
                  <a:ext uri="{FF2B5EF4-FFF2-40B4-BE49-F238E27FC236}">
                    <a16:creationId xmlns:a16="http://schemas.microsoft.com/office/drawing/2014/main" id="{7840F942-AD52-666D-6C3B-D511358F1FAE}"/>
                  </a:ext>
                </a:extLst>
              </p:cNvPr>
              <p:cNvSpPr txBox="1"/>
              <p:nvPr/>
            </p:nvSpPr>
            <p:spPr>
              <a:xfrm>
                <a:off x="1901886" y="1296744"/>
                <a:ext cx="1630613" cy="43420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noProof="1">
                    <a:solidFill>
                      <a:prstClr val="white"/>
                    </a:solidFill>
                    <a:latin typeface="Times New Roman" panose="02020603050405020304" pitchFamily="18" charset="0"/>
                    <a:cs typeface="Times New Roman" panose="02020603050405020304" pitchFamily="18" charset="0"/>
                  </a:rPr>
                  <a:t>1958 - </a:t>
                </a:r>
              </a:p>
            </p:txBody>
          </p:sp>
          <p:sp>
            <p:nvSpPr>
              <p:cNvPr id="145" name="TextBox 144">
                <a:extLst>
                  <a:ext uri="{FF2B5EF4-FFF2-40B4-BE49-F238E27FC236}">
                    <a16:creationId xmlns:a16="http://schemas.microsoft.com/office/drawing/2014/main" id="{567CA77E-1D81-9334-FABE-3F5CE23EAF9F}"/>
                  </a:ext>
                </a:extLst>
              </p:cNvPr>
              <p:cNvSpPr txBox="1"/>
              <p:nvPr/>
            </p:nvSpPr>
            <p:spPr>
              <a:xfrm>
                <a:off x="2067854" y="5273514"/>
                <a:ext cx="1464645" cy="911818"/>
              </a:xfrm>
              <a:prstGeom prst="rect">
                <a:avLst/>
              </a:prstGeom>
              <a:noFill/>
            </p:spPr>
            <p:txBody>
              <a:bodyPr wrap="none" rtlCol="0" anchor="ctr">
                <a:spAutoFit/>
              </a:bodyPr>
              <a:lstStyle/>
              <a:p>
                <a:pPr algn="ctr"/>
                <a:r>
                  <a:rPr lang="en-US" sz="3600" b="1">
                    <a:solidFill>
                      <a:srgbClr val="F7931F">
                        <a:lumMod val="50000"/>
                      </a:srgbClr>
                    </a:solidFill>
                    <a:latin typeface="Calibri" panose="020F0502020204030204"/>
                  </a:rPr>
                  <a:t>1695</a:t>
                </a:r>
                <a:endParaRPr lang="en-US" sz="3600" b="1" dirty="0">
                  <a:solidFill>
                    <a:srgbClr val="F7931F">
                      <a:lumMod val="50000"/>
                    </a:srgbClr>
                  </a:solidFill>
                  <a:latin typeface="Calibri" panose="020F0502020204030204"/>
                </a:endParaRPr>
              </a:p>
            </p:txBody>
          </p:sp>
          <p:sp>
            <p:nvSpPr>
              <p:cNvPr id="146" name="Shape">
                <a:extLst>
                  <a:ext uri="{FF2B5EF4-FFF2-40B4-BE49-F238E27FC236}">
                    <a16:creationId xmlns:a16="http://schemas.microsoft.com/office/drawing/2014/main" id="{6928658E-F869-29F6-EA46-1F79EA20688A}"/>
                  </a:ext>
                </a:extLst>
              </p:cNvPr>
              <p:cNvSpPr/>
              <p:nvPr/>
            </p:nvSpPr>
            <p:spPr>
              <a:xfrm>
                <a:off x="3952633" y="1154432"/>
                <a:ext cx="2001128" cy="3571817"/>
              </a:xfrm>
              <a:custGeom>
                <a:avLst/>
                <a:gdLst/>
                <a:ahLst/>
                <a:cxnLst>
                  <a:cxn ang="0">
                    <a:pos x="wd2" y="hd2"/>
                  </a:cxn>
                  <a:cxn ang="5400000">
                    <a:pos x="wd2" y="hd2"/>
                  </a:cxn>
                  <a:cxn ang="10800000">
                    <a:pos x="wd2" y="hd2"/>
                  </a:cxn>
                  <a:cxn ang="16200000">
                    <a:pos x="wd2" y="hd2"/>
                  </a:cxn>
                </a:cxnLst>
                <a:rect l="0" t="0"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582" y="21158"/>
                      <a:pt x="20793" y="21600"/>
                      <a:pt x="19812" y="21600"/>
                    </a:cubicBezTo>
                    <a:close/>
                  </a:path>
                </a:pathLst>
              </a:custGeom>
              <a:solidFill>
                <a:srgbClr val="06395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5B305199-A196-55BE-5131-F6AED0609B55}"/>
                  </a:ext>
                </a:extLst>
              </p:cNvPr>
              <p:cNvSpPr/>
              <p:nvPr/>
            </p:nvSpPr>
            <p:spPr>
              <a:xfrm>
                <a:off x="4417156" y="4357575"/>
                <a:ext cx="1073659" cy="1073619"/>
              </a:xfrm>
              <a:custGeom>
                <a:avLst/>
                <a:gdLst>
                  <a:gd name="connsiteX0" fmla="*/ 536876 w 1073659"/>
                  <a:gd name="connsiteY0" fmla="*/ 0 h 1073619"/>
                  <a:gd name="connsiteX1" fmla="*/ 560408 w 1073659"/>
                  <a:gd name="connsiteY1" fmla="*/ 9722 h 1073619"/>
                  <a:gd name="connsiteX2" fmla="*/ 1063931 w 1073659"/>
                  <a:gd name="connsiteY2" fmla="*/ 513172 h 1073619"/>
                  <a:gd name="connsiteX3" fmla="*/ 1063931 w 1073659"/>
                  <a:gd name="connsiteY3" fmla="*/ 560257 h 1073619"/>
                  <a:gd name="connsiteX4" fmla="*/ 560408 w 1073659"/>
                  <a:gd name="connsiteY4" fmla="*/ 1063897 h 1073619"/>
                  <a:gd name="connsiteX5" fmla="*/ 513344 w 1073659"/>
                  <a:gd name="connsiteY5" fmla="*/ 1063897 h 1073619"/>
                  <a:gd name="connsiteX6" fmla="*/ 9728 w 1073659"/>
                  <a:gd name="connsiteY6" fmla="*/ 560257 h 1073619"/>
                  <a:gd name="connsiteX7" fmla="*/ 9728 w 1073659"/>
                  <a:gd name="connsiteY7" fmla="*/ 513172 h 1073619"/>
                  <a:gd name="connsiteX8" fmla="*/ 513344 w 1073659"/>
                  <a:gd name="connsiteY8" fmla="*/ 9722 h 1073619"/>
                  <a:gd name="connsiteX9" fmla="*/ 536876 w 1073659"/>
                  <a:gd name="connsiteY9" fmla="*/ 0 h 10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3659" h="1073619">
                    <a:moveTo>
                      <a:pt x="536876" y="0"/>
                    </a:moveTo>
                    <a:cubicBezTo>
                      <a:pt x="545400" y="0"/>
                      <a:pt x="553923" y="3241"/>
                      <a:pt x="560408" y="9722"/>
                    </a:cubicBezTo>
                    <a:lnTo>
                      <a:pt x="1063931" y="513172"/>
                    </a:lnTo>
                    <a:cubicBezTo>
                      <a:pt x="1076902" y="526134"/>
                      <a:pt x="1076902" y="547294"/>
                      <a:pt x="1063931" y="560257"/>
                    </a:cubicBezTo>
                    <a:lnTo>
                      <a:pt x="560408" y="1063897"/>
                    </a:lnTo>
                    <a:cubicBezTo>
                      <a:pt x="547438" y="1076860"/>
                      <a:pt x="526315" y="1076860"/>
                      <a:pt x="513344" y="1063897"/>
                    </a:cubicBezTo>
                    <a:lnTo>
                      <a:pt x="9728" y="560257"/>
                    </a:lnTo>
                    <a:cubicBezTo>
                      <a:pt x="-3242" y="547294"/>
                      <a:pt x="-3242" y="526134"/>
                      <a:pt x="9728" y="513172"/>
                    </a:cubicBezTo>
                    <a:lnTo>
                      <a:pt x="513344" y="9722"/>
                    </a:lnTo>
                    <a:cubicBezTo>
                      <a:pt x="519830" y="3241"/>
                      <a:pt x="528353" y="0"/>
                      <a:pt x="536876" y="0"/>
                    </a:cubicBezTo>
                    <a:close/>
                  </a:path>
                </a:pathLst>
              </a:custGeom>
              <a:solidFill>
                <a:srgbClr val="FFCC4C"/>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327D52B9-E541-52E2-3648-CB10A2B35B14}"/>
                  </a:ext>
                </a:extLst>
              </p:cNvPr>
              <p:cNvSpPr txBox="1"/>
              <p:nvPr/>
            </p:nvSpPr>
            <p:spPr>
              <a:xfrm>
                <a:off x="4220876" y="5273514"/>
                <a:ext cx="1464645" cy="911818"/>
              </a:xfrm>
              <a:prstGeom prst="rect">
                <a:avLst/>
              </a:prstGeom>
              <a:noFill/>
            </p:spPr>
            <p:txBody>
              <a:bodyPr wrap="none" rtlCol="0" anchor="ctr">
                <a:spAutoFit/>
              </a:bodyPr>
              <a:lstStyle/>
              <a:p>
                <a:pPr algn="ctr"/>
                <a:r>
                  <a:rPr lang="en-US" sz="3600" b="1">
                    <a:solidFill>
                      <a:srgbClr val="FFCC4C">
                        <a:lumMod val="50000"/>
                      </a:srgbClr>
                    </a:solidFill>
                    <a:latin typeface="Calibri" panose="020F0502020204030204"/>
                  </a:rPr>
                  <a:t>1972</a:t>
                </a:r>
                <a:endParaRPr lang="en-US" sz="3600" b="1" dirty="0">
                  <a:solidFill>
                    <a:srgbClr val="FFCC4C">
                      <a:lumMod val="50000"/>
                    </a:srgbClr>
                  </a:solidFill>
                  <a:latin typeface="Calibri" panose="020F0502020204030204"/>
                </a:endParaRPr>
              </a:p>
            </p:txBody>
          </p:sp>
          <p:sp>
            <p:nvSpPr>
              <p:cNvPr id="153" name="Shape">
                <a:extLst>
                  <a:ext uri="{FF2B5EF4-FFF2-40B4-BE49-F238E27FC236}">
                    <a16:creationId xmlns:a16="http://schemas.microsoft.com/office/drawing/2014/main" id="{9074423F-6BC2-C739-6F9F-62F57EA48E02}"/>
                  </a:ext>
                </a:extLst>
              </p:cNvPr>
              <p:cNvSpPr/>
              <p:nvPr/>
            </p:nvSpPr>
            <p:spPr>
              <a:xfrm>
                <a:off x="6118355" y="1154432"/>
                <a:ext cx="2001128" cy="3571817"/>
              </a:xfrm>
              <a:custGeom>
                <a:avLst/>
                <a:gdLst/>
                <a:ahLst/>
                <a:cxnLst>
                  <a:cxn ang="0">
                    <a:pos x="wd2" y="hd2"/>
                  </a:cxn>
                  <a:cxn ang="5400000">
                    <a:pos x="wd2" y="hd2"/>
                  </a:cxn>
                  <a:cxn ang="10800000">
                    <a:pos x="wd2" y="hd2"/>
                  </a:cxn>
                  <a:cxn ang="16200000">
                    <a:pos x="wd2" y="hd2"/>
                  </a:cxn>
                </a:cxnLst>
                <a:rect l="0" t="0"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582" y="21158"/>
                      <a:pt x="20794" y="21600"/>
                      <a:pt x="19812" y="21600"/>
                    </a:cubicBezTo>
                    <a:close/>
                  </a:path>
                </a:pathLst>
              </a:custGeom>
              <a:solidFill>
                <a:srgbClr val="06395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F4C644AE-F79A-DC67-113A-2CEAC16E2D1A}"/>
                  </a:ext>
                </a:extLst>
              </p:cNvPr>
              <p:cNvSpPr/>
              <p:nvPr/>
            </p:nvSpPr>
            <p:spPr>
              <a:xfrm>
                <a:off x="6131054" y="736805"/>
                <a:ext cx="2001129" cy="691981"/>
              </a:xfrm>
              <a:custGeom>
                <a:avLst/>
                <a:gdLst>
                  <a:gd name="connsiteX0" fmla="*/ 165700 w 1999505"/>
                  <a:gd name="connsiteY0" fmla="*/ 0 h 691981"/>
                  <a:gd name="connsiteX1" fmla="*/ 1835472 w 1999505"/>
                  <a:gd name="connsiteY1" fmla="*/ 0 h 691981"/>
                  <a:gd name="connsiteX2" fmla="*/ 1999505 w 1999505"/>
                  <a:gd name="connsiteY2" fmla="*/ 165656 h 691981"/>
                  <a:gd name="connsiteX3" fmla="*/ 1999505 w 1999505"/>
                  <a:gd name="connsiteY3" fmla="*/ 534332 h 691981"/>
                  <a:gd name="connsiteX4" fmla="*/ 1224697 w 1999505"/>
                  <a:gd name="connsiteY4" fmla="*/ 534332 h 691981"/>
                  <a:gd name="connsiteX5" fmla="*/ 1107781 w 1999505"/>
                  <a:gd name="connsiteY5" fmla="*/ 583132 h 691981"/>
                  <a:gd name="connsiteX6" fmla="*/ 998920 w 1999505"/>
                  <a:gd name="connsiteY6" fmla="*/ 691981 h 691981"/>
                  <a:gd name="connsiteX7" fmla="*/ 890150 w 1999505"/>
                  <a:gd name="connsiteY7" fmla="*/ 583132 h 691981"/>
                  <a:gd name="connsiteX8" fmla="*/ 773142 w 1999505"/>
                  <a:gd name="connsiteY8" fmla="*/ 534332 h 691981"/>
                  <a:gd name="connsiteX9" fmla="*/ 0 w 1999505"/>
                  <a:gd name="connsiteY9" fmla="*/ 534332 h 691981"/>
                  <a:gd name="connsiteX10" fmla="*/ 0 w 1999505"/>
                  <a:gd name="connsiteY10" fmla="*/ 165656 h 691981"/>
                  <a:gd name="connsiteX11" fmla="*/ 165700 w 1999505"/>
                  <a:gd name="connsiteY11" fmla="*/ 0 h 69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9505" h="691981">
                    <a:moveTo>
                      <a:pt x="165700" y="0"/>
                    </a:moveTo>
                    <a:lnTo>
                      <a:pt x="1835472" y="0"/>
                    </a:lnTo>
                    <a:cubicBezTo>
                      <a:pt x="1926375" y="0"/>
                      <a:pt x="1999505" y="74726"/>
                      <a:pt x="1999505" y="165656"/>
                    </a:cubicBezTo>
                    <a:lnTo>
                      <a:pt x="1999505" y="534332"/>
                    </a:lnTo>
                    <a:lnTo>
                      <a:pt x="1224697" y="534332"/>
                    </a:lnTo>
                    <a:cubicBezTo>
                      <a:pt x="1180819" y="534332"/>
                      <a:pt x="1138607" y="552251"/>
                      <a:pt x="1107781" y="583132"/>
                    </a:cubicBezTo>
                    <a:lnTo>
                      <a:pt x="998920" y="691981"/>
                    </a:lnTo>
                    <a:lnTo>
                      <a:pt x="890150" y="583132"/>
                    </a:lnTo>
                    <a:cubicBezTo>
                      <a:pt x="859232" y="552251"/>
                      <a:pt x="817020" y="534332"/>
                      <a:pt x="773142" y="534332"/>
                    </a:cubicBezTo>
                    <a:lnTo>
                      <a:pt x="0" y="534332"/>
                    </a:lnTo>
                    <a:lnTo>
                      <a:pt x="0" y="165656"/>
                    </a:lnTo>
                    <a:cubicBezTo>
                      <a:pt x="0" y="74726"/>
                      <a:pt x="74704" y="0"/>
                      <a:pt x="165700" y="0"/>
                    </a:cubicBezTo>
                    <a:close/>
                  </a:path>
                </a:pathLst>
              </a:custGeom>
              <a:solidFill>
                <a:srgbClr val="4CC1EF"/>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B6CEF85F-79B4-21A4-04E3-01A3FCA2179D}"/>
                  </a:ext>
                </a:extLst>
              </p:cNvPr>
              <p:cNvSpPr/>
              <p:nvPr/>
            </p:nvSpPr>
            <p:spPr>
              <a:xfrm>
                <a:off x="6582108" y="4357575"/>
                <a:ext cx="1073623" cy="1073619"/>
              </a:xfrm>
              <a:custGeom>
                <a:avLst/>
                <a:gdLst>
                  <a:gd name="connsiteX0" fmla="*/ 536812 w 1073623"/>
                  <a:gd name="connsiteY0" fmla="*/ 0 h 1073619"/>
                  <a:gd name="connsiteX1" fmla="*/ 560324 w 1073623"/>
                  <a:gd name="connsiteY1" fmla="*/ 9722 h 1073619"/>
                  <a:gd name="connsiteX2" fmla="*/ 1063903 w 1073623"/>
                  <a:gd name="connsiteY2" fmla="*/ 513172 h 1073619"/>
                  <a:gd name="connsiteX3" fmla="*/ 1063903 w 1073623"/>
                  <a:gd name="connsiteY3" fmla="*/ 560257 h 1073619"/>
                  <a:gd name="connsiteX4" fmla="*/ 560324 w 1073623"/>
                  <a:gd name="connsiteY4" fmla="*/ 1063897 h 1073619"/>
                  <a:gd name="connsiteX5" fmla="*/ 513299 w 1073623"/>
                  <a:gd name="connsiteY5" fmla="*/ 1063897 h 1073619"/>
                  <a:gd name="connsiteX6" fmla="*/ 9720 w 1073623"/>
                  <a:gd name="connsiteY6" fmla="*/ 560257 h 1073619"/>
                  <a:gd name="connsiteX7" fmla="*/ 9720 w 1073623"/>
                  <a:gd name="connsiteY7" fmla="*/ 513172 h 1073619"/>
                  <a:gd name="connsiteX8" fmla="*/ 513299 w 1073623"/>
                  <a:gd name="connsiteY8" fmla="*/ 9722 h 1073619"/>
                  <a:gd name="connsiteX9" fmla="*/ 536812 w 1073623"/>
                  <a:gd name="connsiteY9" fmla="*/ 0 h 10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3623" h="1073619">
                    <a:moveTo>
                      <a:pt x="536812" y="0"/>
                    </a:moveTo>
                    <a:cubicBezTo>
                      <a:pt x="545328" y="0"/>
                      <a:pt x="553845" y="3241"/>
                      <a:pt x="560324" y="9722"/>
                    </a:cubicBezTo>
                    <a:lnTo>
                      <a:pt x="1063903" y="513172"/>
                    </a:lnTo>
                    <a:cubicBezTo>
                      <a:pt x="1076863" y="526134"/>
                      <a:pt x="1076863" y="547294"/>
                      <a:pt x="1063903" y="560257"/>
                    </a:cubicBezTo>
                    <a:lnTo>
                      <a:pt x="560324" y="1063897"/>
                    </a:lnTo>
                    <a:cubicBezTo>
                      <a:pt x="547365" y="1076860"/>
                      <a:pt x="526259" y="1076860"/>
                      <a:pt x="513299" y="1063897"/>
                    </a:cubicBezTo>
                    <a:lnTo>
                      <a:pt x="9720" y="560257"/>
                    </a:lnTo>
                    <a:cubicBezTo>
                      <a:pt x="-3240" y="547294"/>
                      <a:pt x="-3240" y="526134"/>
                      <a:pt x="9720" y="513172"/>
                    </a:cubicBezTo>
                    <a:lnTo>
                      <a:pt x="513299" y="9722"/>
                    </a:lnTo>
                    <a:cubicBezTo>
                      <a:pt x="519779" y="3241"/>
                      <a:pt x="528296" y="0"/>
                      <a:pt x="536812" y="0"/>
                    </a:cubicBezTo>
                    <a:close/>
                  </a:path>
                </a:pathLst>
              </a:custGeom>
              <a:solidFill>
                <a:srgbClr val="4CC1EF"/>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031423BF-46DC-2E17-4533-5A3C495FF78C}"/>
                  </a:ext>
                </a:extLst>
              </p:cNvPr>
              <p:cNvSpPr txBox="1"/>
              <p:nvPr/>
            </p:nvSpPr>
            <p:spPr>
              <a:xfrm>
                <a:off x="6386598" y="5273514"/>
                <a:ext cx="1464645" cy="911818"/>
              </a:xfrm>
              <a:prstGeom prst="rect">
                <a:avLst/>
              </a:prstGeom>
              <a:noFill/>
            </p:spPr>
            <p:txBody>
              <a:bodyPr wrap="none" rtlCol="0" anchor="ctr">
                <a:spAutoFit/>
              </a:bodyPr>
              <a:lstStyle/>
              <a:p>
                <a:pPr algn="ctr"/>
                <a:r>
                  <a:rPr lang="en-US" sz="3600" b="1">
                    <a:solidFill>
                      <a:srgbClr val="4CC1EF">
                        <a:lumMod val="50000"/>
                      </a:srgbClr>
                    </a:solidFill>
                    <a:latin typeface="Calibri" panose="020F0502020204030204"/>
                  </a:rPr>
                  <a:t>1973</a:t>
                </a:r>
                <a:endParaRPr lang="en-US" sz="3600" b="1" dirty="0">
                  <a:solidFill>
                    <a:srgbClr val="4CC1EF">
                      <a:lumMod val="50000"/>
                    </a:srgbClr>
                  </a:solidFill>
                  <a:latin typeface="Calibri" panose="020F0502020204030204"/>
                </a:endParaRPr>
              </a:p>
            </p:txBody>
          </p:sp>
          <p:sp>
            <p:nvSpPr>
              <p:cNvPr id="160" name="Shape">
                <a:extLst>
                  <a:ext uri="{FF2B5EF4-FFF2-40B4-BE49-F238E27FC236}">
                    <a16:creationId xmlns:a16="http://schemas.microsoft.com/office/drawing/2014/main" id="{1C1191A0-8858-1CC1-32C1-4AB70B6D8107}"/>
                  </a:ext>
                </a:extLst>
              </p:cNvPr>
              <p:cNvSpPr/>
              <p:nvPr/>
            </p:nvSpPr>
            <p:spPr>
              <a:xfrm>
                <a:off x="8284077" y="1154432"/>
                <a:ext cx="2001128" cy="3571817"/>
              </a:xfrm>
              <a:custGeom>
                <a:avLst/>
                <a:gdLst/>
                <a:ahLst/>
                <a:cxnLst>
                  <a:cxn ang="0">
                    <a:pos x="wd2" y="hd2"/>
                  </a:cxn>
                  <a:cxn ang="5400000">
                    <a:pos x="wd2" y="hd2"/>
                  </a:cxn>
                  <a:cxn ang="10800000">
                    <a:pos x="wd2" y="hd2"/>
                  </a:cxn>
                  <a:cxn ang="16200000">
                    <a:pos x="wd2" y="hd2"/>
                  </a:cxn>
                </a:cxnLst>
                <a:rect l="0" t="0"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582" y="21158"/>
                      <a:pt x="20794" y="21600"/>
                      <a:pt x="19812" y="21600"/>
                    </a:cubicBezTo>
                    <a:close/>
                  </a:path>
                </a:pathLst>
              </a:custGeom>
              <a:solidFill>
                <a:srgbClr val="06395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5FE5EE98-E6F6-77E7-5171-B74178623702}"/>
                  </a:ext>
                </a:extLst>
              </p:cNvPr>
              <p:cNvSpPr/>
              <p:nvPr/>
            </p:nvSpPr>
            <p:spPr>
              <a:xfrm>
                <a:off x="8284077" y="764004"/>
                <a:ext cx="2001129" cy="691981"/>
              </a:xfrm>
              <a:custGeom>
                <a:avLst/>
                <a:gdLst>
                  <a:gd name="connsiteX0" fmla="*/ 165649 w 2001124"/>
                  <a:gd name="connsiteY0" fmla="*/ 0 h 691981"/>
                  <a:gd name="connsiteX1" fmla="*/ 1835475 w 2001124"/>
                  <a:gd name="connsiteY1" fmla="*/ 0 h 691981"/>
                  <a:gd name="connsiteX2" fmla="*/ 2001124 w 2001124"/>
                  <a:gd name="connsiteY2" fmla="*/ 165656 h 691981"/>
                  <a:gd name="connsiteX3" fmla="*/ 2001124 w 2001124"/>
                  <a:gd name="connsiteY3" fmla="*/ 534332 h 691981"/>
                  <a:gd name="connsiteX4" fmla="*/ 1226337 w 2001124"/>
                  <a:gd name="connsiteY4" fmla="*/ 534332 h 691981"/>
                  <a:gd name="connsiteX5" fmla="*/ 1109420 w 2001124"/>
                  <a:gd name="connsiteY5" fmla="*/ 583132 h 691981"/>
                  <a:gd name="connsiteX6" fmla="*/ 1000562 w 2001124"/>
                  <a:gd name="connsiteY6" fmla="*/ 691981 h 691981"/>
                  <a:gd name="connsiteX7" fmla="*/ 891705 w 2001124"/>
                  <a:gd name="connsiteY7" fmla="*/ 583132 h 691981"/>
                  <a:gd name="connsiteX8" fmla="*/ 774787 w 2001124"/>
                  <a:gd name="connsiteY8" fmla="*/ 534332 h 691981"/>
                  <a:gd name="connsiteX9" fmla="*/ 0 w 2001124"/>
                  <a:gd name="connsiteY9" fmla="*/ 534332 h 691981"/>
                  <a:gd name="connsiteX10" fmla="*/ 0 w 2001124"/>
                  <a:gd name="connsiteY10" fmla="*/ 165656 h 691981"/>
                  <a:gd name="connsiteX11" fmla="*/ 165649 w 2001124"/>
                  <a:gd name="connsiteY11" fmla="*/ 0 h 69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124" h="691981">
                    <a:moveTo>
                      <a:pt x="165649" y="0"/>
                    </a:moveTo>
                    <a:lnTo>
                      <a:pt x="1835475" y="0"/>
                    </a:lnTo>
                    <a:cubicBezTo>
                      <a:pt x="1928027" y="0"/>
                      <a:pt x="2001124" y="74726"/>
                      <a:pt x="2001124" y="165656"/>
                    </a:cubicBezTo>
                    <a:lnTo>
                      <a:pt x="2001124" y="534332"/>
                    </a:lnTo>
                    <a:lnTo>
                      <a:pt x="1226337" y="534332"/>
                    </a:lnTo>
                    <a:cubicBezTo>
                      <a:pt x="1182516" y="534332"/>
                      <a:pt x="1140270" y="552251"/>
                      <a:pt x="1109420" y="583132"/>
                    </a:cubicBezTo>
                    <a:lnTo>
                      <a:pt x="1000562" y="691981"/>
                    </a:lnTo>
                    <a:lnTo>
                      <a:pt x="891705" y="583132"/>
                    </a:lnTo>
                    <a:cubicBezTo>
                      <a:pt x="860854" y="552251"/>
                      <a:pt x="818608" y="534332"/>
                      <a:pt x="774787" y="534332"/>
                    </a:cubicBezTo>
                    <a:lnTo>
                      <a:pt x="0" y="534332"/>
                    </a:lnTo>
                    <a:lnTo>
                      <a:pt x="0" y="165656"/>
                    </a:lnTo>
                    <a:cubicBezTo>
                      <a:pt x="0" y="74726"/>
                      <a:pt x="74764" y="0"/>
                      <a:pt x="165649" y="0"/>
                    </a:cubicBezTo>
                    <a:close/>
                  </a:path>
                </a:pathLst>
              </a:custGeom>
              <a:solidFill>
                <a:srgbClr val="A2B969"/>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0B563E47-96F2-4E95-0D96-9B908A5832A1}"/>
                  </a:ext>
                </a:extLst>
              </p:cNvPr>
              <p:cNvSpPr/>
              <p:nvPr/>
            </p:nvSpPr>
            <p:spPr>
              <a:xfrm>
                <a:off x="8748599" y="4357575"/>
                <a:ext cx="1073658" cy="1073619"/>
              </a:xfrm>
              <a:custGeom>
                <a:avLst/>
                <a:gdLst>
                  <a:gd name="connsiteX0" fmla="*/ 536876 w 1073658"/>
                  <a:gd name="connsiteY0" fmla="*/ 0 h 1073619"/>
                  <a:gd name="connsiteX1" fmla="*/ 560408 w 1073658"/>
                  <a:gd name="connsiteY1" fmla="*/ 9722 h 1073619"/>
                  <a:gd name="connsiteX2" fmla="*/ 1063931 w 1073658"/>
                  <a:gd name="connsiteY2" fmla="*/ 513172 h 1073619"/>
                  <a:gd name="connsiteX3" fmla="*/ 1063931 w 1073658"/>
                  <a:gd name="connsiteY3" fmla="*/ 560257 h 1073619"/>
                  <a:gd name="connsiteX4" fmla="*/ 560408 w 1073658"/>
                  <a:gd name="connsiteY4" fmla="*/ 1063897 h 1073619"/>
                  <a:gd name="connsiteX5" fmla="*/ 513344 w 1073658"/>
                  <a:gd name="connsiteY5" fmla="*/ 1063897 h 1073619"/>
                  <a:gd name="connsiteX6" fmla="*/ 9728 w 1073658"/>
                  <a:gd name="connsiteY6" fmla="*/ 560257 h 1073619"/>
                  <a:gd name="connsiteX7" fmla="*/ 9728 w 1073658"/>
                  <a:gd name="connsiteY7" fmla="*/ 513172 h 1073619"/>
                  <a:gd name="connsiteX8" fmla="*/ 513344 w 1073658"/>
                  <a:gd name="connsiteY8" fmla="*/ 9722 h 1073619"/>
                  <a:gd name="connsiteX9" fmla="*/ 536876 w 1073658"/>
                  <a:gd name="connsiteY9" fmla="*/ 0 h 10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3658" h="1073619">
                    <a:moveTo>
                      <a:pt x="536876" y="0"/>
                    </a:moveTo>
                    <a:cubicBezTo>
                      <a:pt x="545399" y="0"/>
                      <a:pt x="553922" y="3241"/>
                      <a:pt x="560408" y="9722"/>
                    </a:cubicBezTo>
                    <a:lnTo>
                      <a:pt x="1063931" y="513172"/>
                    </a:lnTo>
                    <a:cubicBezTo>
                      <a:pt x="1076901" y="526134"/>
                      <a:pt x="1076901" y="547294"/>
                      <a:pt x="1063931" y="560257"/>
                    </a:cubicBezTo>
                    <a:lnTo>
                      <a:pt x="560408" y="1063897"/>
                    </a:lnTo>
                    <a:cubicBezTo>
                      <a:pt x="547437" y="1076860"/>
                      <a:pt x="526314" y="1076860"/>
                      <a:pt x="513344" y="1063897"/>
                    </a:cubicBezTo>
                    <a:lnTo>
                      <a:pt x="9728" y="560257"/>
                    </a:lnTo>
                    <a:cubicBezTo>
                      <a:pt x="-3242" y="547294"/>
                      <a:pt x="-3242" y="526134"/>
                      <a:pt x="9728" y="513172"/>
                    </a:cubicBezTo>
                    <a:lnTo>
                      <a:pt x="513344" y="9722"/>
                    </a:lnTo>
                    <a:cubicBezTo>
                      <a:pt x="519829" y="3241"/>
                      <a:pt x="528352" y="0"/>
                      <a:pt x="536876" y="0"/>
                    </a:cubicBezTo>
                    <a:close/>
                  </a:path>
                </a:pathLst>
              </a:custGeom>
              <a:solidFill>
                <a:srgbClr val="A2B969"/>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6" name="TextBox 165">
                <a:extLst>
                  <a:ext uri="{FF2B5EF4-FFF2-40B4-BE49-F238E27FC236}">
                    <a16:creationId xmlns:a16="http://schemas.microsoft.com/office/drawing/2014/main" id="{C7A82912-31A8-935C-0D89-09A4CABEF7A4}"/>
                  </a:ext>
                </a:extLst>
              </p:cNvPr>
              <p:cNvSpPr txBox="1"/>
              <p:nvPr/>
            </p:nvSpPr>
            <p:spPr>
              <a:xfrm>
                <a:off x="8552320" y="5273514"/>
                <a:ext cx="1464645" cy="911818"/>
              </a:xfrm>
              <a:prstGeom prst="rect">
                <a:avLst/>
              </a:prstGeom>
              <a:noFill/>
            </p:spPr>
            <p:txBody>
              <a:bodyPr wrap="none" rtlCol="0" anchor="ctr">
                <a:spAutoFit/>
              </a:bodyPr>
              <a:lstStyle/>
              <a:p>
                <a:pPr algn="ctr"/>
                <a:r>
                  <a:rPr lang="en-US" sz="3600" b="1">
                    <a:solidFill>
                      <a:srgbClr val="A2B969">
                        <a:lumMod val="50000"/>
                      </a:srgbClr>
                    </a:solidFill>
                    <a:latin typeface="Calibri" panose="020F0502020204030204"/>
                  </a:rPr>
                  <a:t>1990</a:t>
                </a:r>
                <a:endParaRPr lang="en-US" sz="3600" b="1" dirty="0">
                  <a:solidFill>
                    <a:srgbClr val="A2B969">
                      <a:lumMod val="50000"/>
                    </a:srgbClr>
                  </a:solidFill>
                  <a:latin typeface="Calibri" panose="020F0502020204030204"/>
                </a:endParaRPr>
              </a:p>
            </p:txBody>
          </p:sp>
        </p:grpSp>
        <p:sp>
          <p:nvSpPr>
            <p:cNvPr id="169" name="Shape">
              <a:extLst>
                <a:ext uri="{FF2B5EF4-FFF2-40B4-BE49-F238E27FC236}">
                  <a16:creationId xmlns:a16="http://schemas.microsoft.com/office/drawing/2014/main" id="{421A7BEA-83F8-8B60-AC9D-B23A9F337946}"/>
                </a:ext>
              </a:extLst>
            </p:cNvPr>
            <p:cNvSpPr/>
            <p:nvPr/>
          </p:nvSpPr>
          <p:spPr>
            <a:xfrm>
              <a:off x="4933323" y="3783796"/>
              <a:ext cx="7882760" cy="221668"/>
            </a:xfrm>
            <a:custGeom>
              <a:avLst/>
              <a:gdLst/>
              <a:ahLst/>
              <a:cxnLst>
                <a:cxn ang="0">
                  <a:pos x="wd2" y="hd2"/>
                </a:cxn>
                <a:cxn ang="5400000">
                  <a:pos x="wd2" y="hd2"/>
                </a:cxn>
                <a:cxn ang="10800000">
                  <a:pos x="wd2" y="hd2"/>
                </a:cxn>
                <a:cxn ang="16200000">
                  <a:pos x="wd2" y="hd2"/>
                </a:cxn>
              </a:cxnLst>
              <a:rect l="0" t="0" r="r" b="b"/>
              <a:pathLst>
                <a:path w="21589" h="20793" extrusionOk="0">
                  <a:moveTo>
                    <a:pt x="5080" y="13096"/>
                  </a:moveTo>
                  <a:cubicBezTo>
                    <a:pt x="5121" y="11800"/>
                    <a:pt x="5121" y="9748"/>
                    <a:pt x="5080" y="8560"/>
                  </a:cubicBezTo>
                  <a:lnTo>
                    <a:pt x="5005" y="6184"/>
                  </a:lnTo>
                  <a:lnTo>
                    <a:pt x="7245" y="6184"/>
                  </a:lnTo>
                  <a:lnTo>
                    <a:pt x="7170" y="8560"/>
                  </a:lnTo>
                  <a:cubicBezTo>
                    <a:pt x="7129" y="9856"/>
                    <a:pt x="7129" y="11908"/>
                    <a:pt x="7170" y="13096"/>
                  </a:cubicBezTo>
                  <a:lnTo>
                    <a:pt x="7225" y="14824"/>
                  </a:lnTo>
                  <a:lnTo>
                    <a:pt x="5029" y="14824"/>
                  </a:lnTo>
                  <a:lnTo>
                    <a:pt x="5080" y="13096"/>
                  </a:lnTo>
                  <a:close/>
                  <a:moveTo>
                    <a:pt x="16328" y="6184"/>
                  </a:moveTo>
                  <a:lnTo>
                    <a:pt x="14088" y="6184"/>
                  </a:lnTo>
                  <a:lnTo>
                    <a:pt x="14163" y="8560"/>
                  </a:lnTo>
                  <a:cubicBezTo>
                    <a:pt x="14183" y="9208"/>
                    <a:pt x="14193" y="9964"/>
                    <a:pt x="14193" y="10828"/>
                  </a:cubicBezTo>
                  <a:cubicBezTo>
                    <a:pt x="14193" y="11692"/>
                    <a:pt x="14183" y="12556"/>
                    <a:pt x="14163" y="13096"/>
                  </a:cubicBezTo>
                  <a:lnTo>
                    <a:pt x="14108" y="14824"/>
                  </a:lnTo>
                  <a:lnTo>
                    <a:pt x="16304" y="14824"/>
                  </a:lnTo>
                  <a:lnTo>
                    <a:pt x="16249" y="13096"/>
                  </a:lnTo>
                  <a:cubicBezTo>
                    <a:pt x="16208" y="11800"/>
                    <a:pt x="16208" y="9748"/>
                    <a:pt x="16249" y="8560"/>
                  </a:cubicBezTo>
                  <a:lnTo>
                    <a:pt x="16328" y="6184"/>
                  </a:lnTo>
                  <a:close/>
                  <a:moveTo>
                    <a:pt x="9567" y="14824"/>
                  </a:moveTo>
                  <a:lnTo>
                    <a:pt x="11763" y="14824"/>
                  </a:lnTo>
                  <a:lnTo>
                    <a:pt x="11708" y="13096"/>
                  </a:lnTo>
                  <a:cubicBezTo>
                    <a:pt x="11667" y="11800"/>
                    <a:pt x="11667" y="9748"/>
                    <a:pt x="11708" y="8560"/>
                  </a:cubicBezTo>
                  <a:lnTo>
                    <a:pt x="11783" y="6184"/>
                  </a:lnTo>
                  <a:lnTo>
                    <a:pt x="9546" y="6184"/>
                  </a:lnTo>
                  <a:lnTo>
                    <a:pt x="9621" y="8560"/>
                  </a:lnTo>
                  <a:cubicBezTo>
                    <a:pt x="9662" y="9856"/>
                    <a:pt x="9662" y="11908"/>
                    <a:pt x="9621" y="13096"/>
                  </a:cubicBezTo>
                  <a:lnTo>
                    <a:pt x="9567" y="14824"/>
                  </a:lnTo>
                  <a:close/>
                  <a:moveTo>
                    <a:pt x="21577" y="9640"/>
                  </a:moveTo>
                  <a:lnTo>
                    <a:pt x="21284" y="352"/>
                  </a:lnTo>
                  <a:cubicBezTo>
                    <a:pt x="21260" y="-404"/>
                    <a:pt x="21220" y="136"/>
                    <a:pt x="21220" y="1216"/>
                  </a:cubicBezTo>
                  <a:lnTo>
                    <a:pt x="21220" y="4888"/>
                  </a:lnTo>
                  <a:cubicBezTo>
                    <a:pt x="21220" y="5536"/>
                    <a:pt x="21203" y="6076"/>
                    <a:pt x="21182" y="6076"/>
                  </a:cubicBezTo>
                  <a:lnTo>
                    <a:pt x="18629" y="6076"/>
                  </a:lnTo>
                  <a:lnTo>
                    <a:pt x="18704" y="8452"/>
                  </a:lnTo>
                  <a:cubicBezTo>
                    <a:pt x="18745" y="9748"/>
                    <a:pt x="18745" y="11800"/>
                    <a:pt x="18704" y="12988"/>
                  </a:cubicBezTo>
                  <a:lnTo>
                    <a:pt x="18649" y="14716"/>
                  </a:lnTo>
                  <a:lnTo>
                    <a:pt x="21179" y="14716"/>
                  </a:lnTo>
                  <a:cubicBezTo>
                    <a:pt x="21199" y="14716"/>
                    <a:pt x="21216" y="15256"/>
                    <a:pt x="21216" y="15904"/>
                  </a:cubicBezTo>
                  <a:lnTo>
                    <a:pt x="21216" y="19576"/>
                  </a:lnTo>
                  <a:cubicBezTo>
                    <a:pt x="21216" y="20656"/>
                    <a:pt x="21257" y="21196"/>
                    <a:pt x="21281" y="20440"/>
                  </a:cubicBezTo>
                  <a:lnTo>
                    <a:pt x="21574" y="11152"/>
                  </a:lnTo>
                  <a:cubicBezTo>
                    <a:pt x="21594" y="10828"/>
                    <a:pt x="21594" y="10072"/>
                    <a:pt x="21577" y="9640"/>
                  </a:cubicBezTo>
                  <a:close/>
                  <a:moveTo>
                    <a:pt x="2629" y="13096"/>
                  </a:moveTo>
                  <a:cubicBezTo>
                    <a:pt x="2588" y="11800"/>
                    <a:pt x="2588" y="9748"/>
                    <a:pt x="2629" y="8560"/>
                  </a:cubicBezTo>
                  <a:lnTo>
                    <a:pt x="2704" y="6184"/>
                  </a:lnTo>
                  <a:lnTo>
                    <a:pt x="144" y="6184"/>
                  </a:lnTo>
                  <a:cubicBezTo>
                    <a:pt x="72" y="6184"/>
                    <a:pt x="8" y="7804"/>
                    <a:pt x="1" y="10072"/>
                  </a:cubicBezTo>
                  <a:cubicBezTo>
                    <a:pt x="-6" y="12664"/>
                    <a:pt x="59" y="14824"/>
                    <a:pt x="137" y="14824"/>
                  </a:cubicBezTo>
                  <a:lnTo>
                    <a:pt x="2680" y="14824"/>
                  </a:lnTo>
                  <a:lnTo>
                    <a:pt x="2629" y="13096"/>
                  </a:lnTo>
                  <a:close/>
                </a:path>
              </a:pathLst>
            </a:custGeom>
            <a:solidFill>
              <a:srgbClr val="C1301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0" name="Shape">
              <a:extLst>
                <a:ext uri="{FF2B5EF4-FFF2-40B4-BE49-F238E27FC236}">
                  <a16:creationId xmlns:a16="http://schemas.microsoft.com/office/drawing/2014/main" id="{FC3A48F5-376E-CAF3-4A7A-E54262914788}"/>
                </a:ext>
              </a:extLst>
            </p:cNvPr>
            <p:cNvSpPr/>
            <p:nvPr/>
          </p:nvSpPr>
          <p:spPr>
            <a:xfrm>
              <a:off x="7202630" y="1254080"/>
              <a:ext cx="1531364" cy="2531838"/>
            </a:xfrm>
            <a:custGeom>
              <a:avLst/>
              <a:gdLst/>
              <a:ahLst/>
              <a:cxnLst>
                <a:cxn ang="0">
                  <a:pos x="wd2" y="hd2"/>
                </a:cxn>
                <a:cxn ang="5400000">
                  <a:pos x="wd2" y="hd2"/>
                </a:cxn>
                <a:cxn ang="10800000">
                  <a:pos x="wd2" y="hd2"/>
                </a:cxn>
                <a:cxn ang="16200000">
                  <a:pos x="wd2" y="hd2"/>
                </a:cxn>
              </a:cxnLst>
              <a:rect l="0" t="0"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600" y="21158"/>
                    <a:pt x="20794" y="21600"/>
                    <a:pt x="19812" y="21600"/>
                  </a:cubicBezTo>
                  <a:close/>
                </a:path>
              </a:pathLst>
            </a:custGeom>
            <a:solidFill>
              <a:srgbClr val="06395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A957A8FA-36CA-BD9F-D7C0-F7C37CC607F0}"/>
                </a:ext>
              </a:extLst>
            </p:cNvPr>
            <p:cNvSpPr/>
            <p:nvPr/>
          </p:nvSpPr>
          <p:spPr>
            <a:xfrm>
              <a:off x="7201389" y="977332"/>
              <a:ext cx="1531364" cy="490502"/>
            </a:xfrm>
            <a:custGeom>
              <a:avLst/>
              <a:gdLst>
                <a:gd name="connsiteX0" fmla="*/ 165649 w 2001124"/>
                <a:gd name="connsiteY0" fmla="*/ 0 h 691981"/>
                <a:gd name="connsiteX1" fmla="*/ 1835476 w 2001124"/>
                <a:gd name="connsiteY1" fmla="*/ 0 h 691981"/>
                <a:gd name="connsiteX2" fmla="*/ 2001124 w 2001124"/>
                <a:gd name="connsiteY2" fmla="*/ 165656 h 691981"/>
                <a:gd name="connsiteX3" fmla="*/ 2001124 w 2001124"/>
                <a:gd name="connsiteY3" fmla="*/ 534332 h 691981"/>
                <a:gd name="connsiteX4" fmla="*/ 1226337 w 2001124"/>
                <a:gd name="connsiteY4" fmla="*/ 534332 h 691981"/>
                <a:gd name="connsiteX5" fmla="*/ 1109420 w 2001124"/>
                <a:gd name="connsiteY5" fmla="*/ 583132 h 691981"/>
                <a:gd name="connsiteX6" fmla="*/ 1000562 w 2001124"/>
                <a:gd name="connsiteY6" fmla="*/ 691981 h 691981"/>
                <a:gd name="connsiteX7" fmla="*/ 891705 w 2001124"/>
                <a:gd name="connsiteY7" fmla="*/ 583132 h 691981"/>
                <a:gd name="connsiteX8" fmla="*/ 774787 w 2001124"/>
                <a:gd name="connsiteY8" fmla="*/ 534332 h 691981"/>
                <a:gd name="connsiteX9" fmla="*/ 0 w 2001124"/>
                <a:gd name="connsiteY9" fmla="*/ 534332 h 691981"/>
                <a:gd name="connsiteX10" fmla="*/ 0 w 2001124"/>
                <a:gd name="connsiteY10" fmla="*/ 165656 h 691981"/>
                <a:gd name="connsiteX11" fmla="*/ 165649 w 2001124"/>
                <a:gd name="connsiteY11" fmla="*/ 0 h 69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124" h="691981">
                  <a:moveTo>
                    <a:pt x="165649" y="0"/>
                  </a:moveTo>
                  <a:lnTo>
                    <a:pt x="1835476" y="0"/>
                  </a:lnTo>
                  <a:cubicBezTo>
                    <a:pt x="1926453" y="0"/>
                    <a:pt x="2001124" y="74726"/>
                    <a:pt x="2001124" y="165656"/>
                  </a:cubicBezTo>
                  <a:lnTo>
                    <a:pt x="2001124" y="534332"/>
                  </a:lnTo>
                  <a:lnTo>
                    <a:pt x="1226337" y="534332"/>
                  </a:lnTo>
                  <a:cubicBezTo>
                    <a:pt x="1182516" y="534332"/>
                    <a:pt x="1140270" y="552251"/>
                    <a:pt x="1109420" y="583132"/>
                  </a:cubicBezTo>
                  <a:lnTo>
                    <a:pt x="1000562" y="691981"/>
                  </a:lnTo>
                  <a:lnTo>
                    <a:pt x="891705" y="583132"/>
                  </a:lnTo>
                  <a:cubicBezTo>
                    <a:pt x="860854" y="552251"/>
                    <a:pt x="818608" y="534332"/>
                    <a:pt x="774787" y="534332"/>
                  </a:cubicBezTo>
                  <a:lnTo>
                    <a:pt x="0" y="534332"/>
                  </a:lnTo>
                  <a:lnTo>
                    <a:pt x="0" y="165656"/>
                  </a:lnTo>
                  <a:cubicBezTo>
                    <a:pt x="0" y="74726"/>
                    <a:pt x="74764" y="0"/>
                    <a:pt x="165649" y="0"/>
                  </a:cubicBezTo>
                  <a:close/>
                </a:path>
              </a:pathLst>
            </a:custGeom>
            <a:solidFill>
              <a:srgbClr val="F7931F"/>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D7D6D6E9-CA20-DF36-90C6-5E4FA6913594}"/>
                </a:ext>
              </a:extLst>
            </p:cNvPr>
            <p:cNvSpPr/>
            <p:nvPr/>
          </p:nvSpPr>
          <p:spPr>
            <a:xfrm>
              <a:off x="7558107" y="3524588"/>
              <a:ext cx="821618" cy="761021"/>
            </a:xfrm>
            <a:custGeom>
              <a:avLst/>
              <a:gdLst>
                <a:gd name="connsiteX0" fmla="*/ 536876 w 1073659"/>
                <a:gd name="connsiteY0" fmla="*/ 0 h 1073619"/>
                <a:gd name="connsiteX1" fmla="*/ 560408 w 1073659"/>
                <a:gd name="connsiteY1" fmla="*/ 9722 h 1073619"/>
                <a:gd name="connsiteX2" fmla="*/ 1063931 w 1073659"/>
                <a:gd name="connsiteY2" fmla="*/ 513172 h 1073619"/>
                <a:gd name="connsiteX3" fmla="*/ 1063931 w 1073659"/>
                <a:gd name="connsiteY3" fmla="*/ 560257 h 1073619"/>
                <a:gd name="connsiteX4" fmla="*/ 560408 w 1073659"/>
                <a:gd name="connsiteY4" fmla="*/ 1063897 h 1073619"/>
                <a:gd name="connsiteX5" fmla="*/ 513344 w 1073659"/>
                <a:gd name="connsiteY5" fmla="*/ 1063897 h 1073619"/>
                <a:gd name="connsiteX6" fmla="*/ 9728 w 1073659"/>
                <a:gd name="connsiteY6" fmla="*/ 560257 h 1073619"/>
                <a:gd name="connsiteX7" fmla="*/ 9728 w 1073659"/>
                <a:gd name="connsiteY7" fmla="*/ 513172 h 1073619"/>
                <a:gd name="connsiteX8" fmla="*/ 513344 w 1073659"/>
                <a:gd name="connsiteY8" fmla="*/ 9722 h 1073619"/>
                <a:gd name="connsiteX9" fmla="*/ 536876 w 1073659"/>
                <a:gd name="connsiteY9" fmla="*/ 0 h 10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3659" h="1073619">
                  <a:moveTo>
                    <a:pt x="536876" y="0"/>
                  </a:moveTo>
                  <a:cubicBezTo>
                    <a:pt x="545399" y="0"/>
                    <a:pt x="553923" y="3241"/>
                    <a:pt x="560408" y="9722"/>
                  </a:cubicBezTo>
                  <a:lnTo>
                    <a:pt x="1063931" y="513172"/>
                  </a:lnTo>
                  <a:cubicBezTo>
                    <a:pt x="1076902" y="526134"/>
                    <a:pt x="1076902" y="547294"/>
                    <a:pt x="1063931" y="560257"/>
                  </a:cubicBezTo>
                  <a:lnTo>
                    <a:pt x="560408" y="1063897"/>
                  </a:lnTo>
                  <a:cubicBezTo>
                    <a:pt x="547437" y="1076860"/>
                    <a:pt x="526314" y="1076860"/>
                    <a:pt x="513344" y="1063897"/>
                  </a:cubicBezTo>
                  <a:lnTo>
                    <a:pt x="9728" y="560257"/>
                  </a:lnTo>
                  <a:cubicBezTo>
                    <a:pt x="-3242" y="547294"/>
                    <a:pt x="-3242" y="526134"/>
                    <a:pt x="9728" y="513172"/>
                  </a:cubicBezTo>
                  <a:lnTo>
                    <a:pt x="513344" y="9722"/>
                  </a:lnTo>
                  <a:cubicBezTo>
                    <a:pt x="519829" y="3241"/>
                    <a:pt x="528352" y="0"/>
                    <a:pt x="536876" y="0"/>
                  </a:cubicBezTo>
                  <a:close/>
                </a:path>
              </a:pathLst>
            </a:custGeom>
            <a:solidFill>
              <a:srgbClr val="F7931F"/>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6D52E3F1-8987-5119-E0DC-EF22D46B8BFD}"/>
                </a:ext>
              </a:extLst>
            </p:cNvPr>
            <p:cNvSpPr txBox="1"/>
            <p:nvPr/>
          </p:nvSpPr>
          <p:spPr>
            <a:xfrm>
              <a:off x="7407903" y="4173840"/>
              <a:ext cx="1120820" cy="646331"/>
            </a:xfrm>
            <a:prstGeom prst="rect">
              <a:avLst/>
            </a:prstGeom>
            <a:noFill/>
          </p:spPr>
          <p:txBody>
            <a:bodyPr wrap="none" rtlCol="0" anchor="ctr">
              <a:spAutoFit/>
            </a:bodyPr>
            <a:lstStyle/>
            <a:p>
              <a:pPr algn="ctr"/>
              <a:r>
                <a:rPr lang="en-US" sz="3600" b="1">
                  <a:solidFill>
                    <a:srgbClr val="F7931F">
                      <a:lumMod val="50000"/>
                    </a:srgbClr>
                  </a:solidFill>
                  <a:latin typeface="Calibri" panose="020F0502020204030204"/>
                </a:rPr>
                <a:t>1995</a:t>
              </a:r>
              <a:endParaRPr lang="en-US" sz="3600" b="1" dirty="0">
                <a:solidFill>
                  <a:srgbClr val="F7931F">
                    <a:lumMod val="50000"/>
                  </a:srgbClr>
                </a:solidFill>
                <a:latin typeface="Calibri" panose="020F0502020204030204"/>
              </a:endParaRPr>
            </a:p>
          </p:txBody>
        </p:sp>
        <p:sp>
          <p:nvSpPr>
            <p:cNvPr id="177" name="Shape">
              <a:extLst>
                <a:ext uri="{FF2B5EF4-FFF2-40B4-BE49-F238E27FC236}">
                  <a16:creationId xmlns:a16="http://schemas.microsoft.com/office/drawing/2014/main" id="{600B518B-BE39-F1F0-5431-14A1F82F9949}"/>
                </a:ext>
              </a:extLst>
            </p:cNvPr>
            <p:cNvSpPr/>
            <p:nvPr/>
          </p:nvSpPr>
          <p:spPr>
            <a:xfrm>
              <a:off x="8850231" y="1254080"/>
              <a:ext cx="1531364" cy="2531838"/>
            </a:xfrm>
            <a:custGeom>
              <a:avLst/>
              <a:gdLst/>
              <a:ahLst/>
              <a:cxnLst>
                <a:cxn ang="0">
                  <a:pos x="wd2" y="hd2"/>
                </a:cxn>
                <a:cxn ang="5400000">
                  <a:pos x="wd2" y="hd2"/>
                </a:cxn>
                <a:cxn ang="10800000">
                  <a:pos x="wd2" y="hd2"/>
                </a:cxn>
                <a:cxn ang="16200000">
                  <a:pos x="wd2" y="hd2"/>
                </a:cxn>
              </a:cxnLst>
              <a:rect l="0" t="0"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582" y="21158"/>
                    <a:pt x="20793" y="21600"/>
                    <a:pt x="19812" y="21600"/>
                  </a:cubicBezTo>
                  <a:close/>
                </a:path>
              </a:pathLst>
            </a:custGeom>
            <a:solidFill>
              <a:srgbClr val="06395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5D7C7A4D-3F3E-B725-98C6-B3388376DDC1}"/>
                </a:ext>
              </a:extLst>
            </p:cNvPr>
            <p:cNvSpPr/>
            <p:nvPr/>
          </p:nvSpPr>
          <p:spPr>
            <a:xfrm>
              <a:off x="8848989" y="988213"/>
              <a:ext cx="1531364" cy="490502"/>
            </a:xfrm>
            <a:custGeom>
              <a:avLst/>
              <a:gdLst>
                <a:gd name="connsiteX0" fmla="*/ 165649 w 2001124"/>
                <a:gd name="connsiteY0" fmla="*/ 0 h 691981"/>
                <a:gd name="connsiteX1" fmla="*/ 1835476 w 2001124"/>
                <a:gd name="connsiteY1" fmla="*/ 0 h 691981"/>
                <a:gd name="connsiteX2" fmla="*/ 2001124 w 2001124"/>
                <a:gd name="connsiteY2" fmla="*/ 165656 h 691981"/>
                <a:gd name="connsiteX3" fmla="*/ 2001124 w 2001124"/>
                <a:gd name="connsiteY3" fmla="*/ 534332 h 691981"/>
                <a:gd name="connsiteX4" fmla="*/ 1226337 w 2001124"/>
                <a:gd name="connsiteY4" fmla="*/ 534332 h 691981"/>
                <a:gd name="connsiteX5" fmla="*/ 1109420 w 2001124"/>
                <a:gd name="connsiteY5" fmla="*/ 583132 h 691981"/>
                <a:gd name="connsiteX6" fmla="*/ 1000562 w 2001124"/>
                <a:gd name="connsiteY6" fmla="*/ 691981 h 691981"/>
                <a:gd name="connsiteX7" fmla="*/ 891705 w 2001124"/>
                <a:gd name="connsiteY7" fmla="*/ 583132 h 691981"/>
                <a:gd name="connsiteX8" fmla="*/ 774787 w 2001124"/>
                <a:gd name="connsiteY8" fmla="*/ 534332 h 691981"/>
                <a:gd name="connsiteX9" fmla="*/ 0 w 2001124"/>
                <a:gd name="connsiteY9" fmla="*/ 534332 h 691981"/>
                <a:gd name="connsiteX10" fmla="*/ 0 w 2001124"/>
                <a:gd name="connsiteY10" fmla="*/ 165656 h 691981"/>
                <a:gd name="connsiteX11" fmla="*/ 165649 w 2001124"/>
                <a:gd name="connsiteY11" fmla="*/ 0 h 69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124" h="691981">
                  <a:moveTo>
                    <a:pt x="165649" y="0"/>
                  </a:moveTo>
                  <a:lnTo>
                    <a:pt x="1835476" y="0"/>
                  </a:lnTo>
                  <a:cubicBezTo>
                    <a:pt x="1928028" y="0"/>
                    <a:pt x="2001124" y="74726"/>
                    <a:pt x="2001124" y="165656"/>
                  </a:cubicBezTo>
                  <a:lnTo>
                    <a:pt x="2001124" y="534332"/>
                  </a:lnTo>
                  <a:lnTo>
                    <a:pt x="1226337" y="534332"/>
                  </a:lnTo>
                  <a:cubicBezTo>
                    <a:pt x="1182516" y="534332"/>
                    <a:pt x="1140270" y="552251"/>
                    <a:pt x="1109420" y="583132"/>
                  </a:cubicBezTo>
                  <a:lnTo>
                    <a:pt x="1000562" y="691981"/>
                  </a:lnTo>
                  <a:lnTo>
                    <a:pt x="891705" y="583132"/>
                  </a:lnTo>
                  <a:cubicBezTo>
                    <a:pt x="860854" y="552251"/>
                    <a:pt x="818608" y="534332"/>
                    <a:pt x="774787" y="534332"/>
                  </a:cubicBezTo>
                  <a:lnTo>
                    <a:pt x="0" y="534332"/>
                  </a:lnTo>
                  <a:lnTo>
                    <a:pt x="0" y="165656"/>
                  </a:lnTo>
                  <a:cubicBezTo>
                    <a:pt x="0" y="74726"/>
                    <a:pt x="74764" y="0"/>
                    <a:pt x="165649" y="0"/>
                  </a:cubicBezTo>
                  <a:close/>
                </a:path>
              </a:pathLst>
            </a:custGeom>
            <a:solidFill>
              <a:srgbClr val="FFCC4C"/>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3253727-4E63-5AF1-DADF-ED4F3CAFC3C0}"/>
                </a:ext>
              </a:extLst>
            </p:cNvPr>
            <p:cNvSpPr/>
            <p:nvPr/>
          </p:nvSpPr>
          <p:spPr>
            <a:xfrm>
              <a:off x="9205707" y="3524588"/>
              <a:ext cx="821618" cy="761021"/>
            </a:xfrm>
            <a:custGeom>
              <a:avLst/>
              <a:gdLst>
                <a:gd name="connsiteX0" fmla="*/ 536876 w 1073659"/>
                <a:gd name="connsiteY0" fmla="*/ 0 h 1073619"/>
                <a:gd name="connsiteX1" fmla="*/ 560408 w 1073659"/>
                <a:gd name="connsiteY1" fmla="*/ 9722 h 1073619"/>
                <a:gd name="connsiteX2" fmla="*/ 1063931 w 1073659"/>
                <a:gd name="connsiteY2" fmla="*/ 513172 h 1073619"/>
                <a:gd name="connsiteX3" fmla="*/ 1063931 w 1073659"/>
                <a:gd name="connsiteY3" fmla="*/ 560257 h 1073619"/>
                <a:gd name="connsiteX4" fmla="*/ 560408 w 1073659"/>
                <a:gd name="connsiteY4" fmla="*/ 1063897 h 1073619"/>
                <a:gd name="connsiteX5" fmla="*/ 513344 w 1073659"/>
                <a:gd name="connsiteY5" fmla="*/ 1063897 h 1073619"/>
                <a:gd name="connsiteX6" fmla="*/ 9728 w 1073659"/>
                <a:gd name="connsiteY6" fmla="*/ 560257 h 1073619"/>
                <a:gd name="connsiteX7" fmla="*/ 9728 w 1073659"/>
                <a:gd name="connsiteY7" fmla="*/ 513172 h 1073619"/>
                <a:gd name="connsiteX8" fmla="*/ 513344 w 1073659"/>
                <a:gd name="connsiteY8" fmla="*/ 9722 h 1073619"/>
                <a:gd name="connsiteX9" fmla="*/ 536876 w 1073659"/>
                <a:gd name="connsiteY9" fmla="*/ 0 h 10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3659" h="1073619">
                  <a:moveTo>
                    <a:pt x="536876" y="0"/>
                  </a:moveTo>
                  <a:cubicBezTo>
                    <a:pt x="545400" y="0"/>
                    <a:pt x="553923" y="3241"/>
                    <a:pt x="560408" y="9722"/>
                  </a:cubicBezTo>
                  <a:lnTo>
                    <a:pt x="1063931" y="513172"/>
                  </a:lnTo>
                  <a:cubicBezTo>
                    <a:pt x="1076902" y="526134"/>
                    <a:pt x="1076902" y="547294"/>
                    <a:pt x="1063931" y="560257"/>
                  </a:cubicBezTo>
                  <a:lnTo>
                    <a:pt x="560408" y="1063897"/>
                  </a:lnTo>
                  <a:cubicBezTo>
                    <a:pt x="547438" y="1076860"/>
                    <a:pt x="526315" y="1076860"/>
                    <a:pt x="513344" y="1063897"/>
                  </a:cubicBezTo>
                  <a:lnTo>
                    <a:pt x="9728" y="560257"/>
                  </a:lnTo>
                  <a:cubicBezTo>
                    <a:pt x="-3242" y="547294"/>
                    <a:pt x="-3242" y="526134"/>
                    <a:pt x="9728" y="513172"/>
                  </a:cubicBezTo>
                  <a:lnTo>
                    <a:pt x="513344" y="9722"/>
                  </a:lnTo>
                  <a:cubicBezTo>
                    <a:pt x="519830" y="3241"/>
                    <a:pt x="528353" y="0"/>
                    <a:pt x="536876" y="0"/>
                  </a:cubicBezTo>
                  <a:close/>
                </a:path>
              </a:pathLst>
            </a:custGeom>
            <a:solidFill>
              <a:srgbClr val="FFCC4C"/>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3" name="TextBox 182">
              <a:extLst>
                <a:ext uri="{FF2B5EF4-FFF2-40B4-BE49-F238E27FC236}">
                  <a16:creationId xmlns:a16="http://schemas.microsoft.com/office/drawing/2014/main" id="{C964C14D-1142-A40B-2926-475DC7EA06DA}"/>
                </a:ext>
              </a:extLst>
            </p:cNvPr>
            <p:cNvSpPr txBox="1"/>
            <p:nvPr/>
          </p:nvSpPr>
          <p:spPr>
            <a:xfrm>
              <a:off x="9055505" y="4173840"/>
              <a:ext cx="1120820" cy="646331"/>
            </a:xfrm>
            <a:prstGeom prst="rect">
              <a:avLst/>
            </a:prstGeom>
            <a:noFill/>
          </p:spPr>
          <p:txBody>
            <a:bodyPr wrap="none" rtlCol="0" anchor="ctr">
              <a:spAutoFit/>
            </a:bodyPr>
            <a:lstStyle/>
            <a:p>
              <a:pPr algn="ctr"/>
              <a:r>
                <a:rPr lang="en-US" sz="3600" b="1">
                  <a:solidFill>
                    <a:srgbClr val="FFCC4C">
                      <a:lumMod val="50000"/>
                    </a:srgbClr>
                  </a:solidFill>
                  <a:latin typeface="Calibri" panose="020F0502020204030204"/>
                </a:rPr>
                <a:t>2000</a:t>
              </a:r>
              <a:endParaRPr lang="en-US" sz="3600" b="1" dirty="0">
                <a:solidFill>
                  <a:srgbClr val="FFCC4C">
                    <a:lumMod val="50000"/>
                  </a:srgbClr>
                </a:solidFill>
                <a:latin typeface="Calibri" panose="020F0502020204030204"/>
              </a:endParaRPr>
            </a:p>
          </p:txBody>
        </p:sp>
        <p:sp>
          <p:nvSpPr>
            <p:cNvPr id="184" name="Shape">
              <a:extLst>
                <a:ext uri="{FF2B5EF4-FFF2-40B4-BE49-F238E27FC236}">
                  <a16:creationId xmlns:a16="http://schemas.microsoft.com/office/drawing/2014/main" id="{A7150FC8-2824-8C89-2343-F87F1DE802C0}"/>
                </a:ext>
              </a:extLst>
            </p:cNvPr>
            <p:cNvSpPr/>
            <p:nvPr/>
          </p:nvSpPr>
          <p:spPr>
            <a:xfrm>
              <a:off x="10507550" y="1254080"/>
              <a:ext cx="1531364" cy="2531838"/>
            </a:xfrm>
            <a:custGeom>
              <a:avLst/>
              <a:gdLst/>
              <a:ahLst/>
              <a:cxnLst>
                <a:cxn ang="0">
                  <a:pos x="wd2" y="hd2"/>
                </a:cxn>
                <a:cxn ang="5400000">
                  <a:pos x="wd2" y="hd2"/>
                </a:cxn>
                <a:cxn ang="10800000">
                  <a:pos x="wd2" y="hd2"/>
                </a:cxn>
                <a:cxn ang="16200000">
                  <a:pos x="wd2" y="hd2"/>
                </a:cxn>
              </a:cxnLst>
              <a:rect l="0" t="0" r="r" b="b"/>
              <a:pathLst>
                <a:path w="21600" h="21600" extrusionOk="0">
                  <a:moveTo>
                    <a:pt x="19812" y="21600"/>
                  </a:moveTo>
                  <a:lnTo>
                    <a:pt x="1788" y="21600"/>
                  </a:lnTo>
                  <a:cubicBezTo>
                    <a:pt x="806" y="21600"/>
                    <a:pt x="0" y="21148"/>
                    <a:pt x="0" y="20598"/>
                  </a:cubicBezTo>
                  <a:lnTo>
                    <a:pt x="0" y="1002"/>
                  </a:lnTo>
                  <a:cubicBezTo>
                    <a:pt x="0" y="452"/>
                    <a:pt x="807" y="0"/>
                    <a:pt x="1788" y="0"/>
                  </a:cubicBezTo>
                  <a:lnTo>
                    <a:pt x="19812" y="0"/>
                  </a:lnTo>
                  <a:cubicBezTo>
                    <a:pt x="20794" y="0"/>
                    <a:pt x="21600" y="452"/>
                    <a:pt x="21600" y="1002"/>
                  </a:cubicBezTo>
                  <a:lnTo>
                    <a:pt x="21600" y="20598"/>
                  </a:lnTo>
                  <a:cubicBezTo>
                    <a:pt x="21582" y="21158"/>
                    <a:pt x="20794" y="21600"/>
                    <a:pt x="19812" y="21600"/>
                  </a:cubicBezTo>
                  <a:close/>
                </a:path>
              </a:pathLst>
            </a:custGeom>
            <a:solidFill>
              <a:srgbClr val="06395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4D906675-A8D9-9E6A-3ECF-01C0654F4498}"/>
                </a:ext>
              </a:extLst>
            </p:cNvPr>
            <p:cNvSpPr/>
            <p:nvPr/>
          </p:nvSpPr>
          <p:spPr>
            <a:xfrm>
              <a:off x="10506930" y="988219"/>
              <a:ext cx="1531364" cy="490502"/>
            </a:xfrm>
            <a:custGeom>
              <a:avLst/>
              <a:gdLst>
                <a:gd name="connsiteX0" fmla="*/ 165700 w 1999505"/>
                <a:gd name="connsiteY0" fmla="*/ 0 h 691981"/>
                <a:gd name="connsiteX1" fmla="*/ 1835472 w 1999505"/>
                <a:gd name="connsiteY1" fmla="*/ 0 h 691981"/>
                <a:gd name="connsiteX2" fmla="*/ 1999505 w 1999505"/>
                <a:gd name="connsiteY2" fmla="*/ 165656 h 691981"/>
                <a:gd name="connsiteX3" fmla="*/ 1999505 w 1999505"/>
                <a:gd name="connsiteY3" fmla="*/ 534332 h 691981"/>
                <a:gd name="connsiteX4" fmla="*/ 1224697 w 1999505"/>
                <a:gd name="connsiteY4" fmla="*/ 534332 h 691981"/>
                <a:gd name="connsiteX5" fmla="*/ 1107781 w 1999505"/>
                <a:gd name="connsiteY5" fmla="*/ 583132 h 691981"/>
                <a:gd name="connsiteX6" fmla="*/ 998920 w 1999505"/>
                <a:gd name="connsiteY6" fmla="*/ 691981 h 691981"/>
                <a:gd name="connsiteX7" fmla="*/ 890150 w 1999505"/>
                <a:gd name="connsiteY7" fmla="*/ 583132 h 691981"/>
                <a:gd name="connsiteX8" fmla="*/ 773142 w 1999505"/>
                <a:gd name="connsiteY8" fmla="*/ 534332 h 691981"/>
                <a:gd name="connsiteX9" fmla="*/ 0 w 1999505"/>
                <a:gd name="connsiteY9" fmla="*/ 534332 h 691981"/>
                <a:gd name="connsiteX10" fmla="*/ 0 w 1999505"/>
                <a:gd name="connsiteY10" fmla="*/ 165656 h 691981"/>
                <a:gd name="connsiteX11" fmla="*/ 165700 w 1999505"/>
                <a:gd name="connsiteY11" fmla="*/ 0 h 69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9505" h="691981">
                  <a:moveTo>
                    <a:pt x="165700" y="0"/>
                  </a:moveTo>
                  <a:lnTo>
                    <a:pt x="1835472" y="0"/>
                  </a:lnTo>
                  <a:cubicBezTo>
                    <a:pt x="1926375" y="0"/>
                    <a:pt x="1999505" y="74726"/>
                    <a:pt x="1999505" y="165656"/>
                  </a:cubicBezTo>
                  <a:lnTo>
                    <a:pt x="1999505" y="534332"/>
                  </a:lnTo>
                  <a:lnTo>
                    <a:pt x="1224697" y="534332"/>
                  </a:lnTo>
                  <a:cubicBezTo>
                    <a:pt x="1180819" y="534332"/>
                    <a:pt x="1138607" y="552251"/>
                    <a:pt x="1107781" y="583132"/>
                  </a:cubicBezTo>
                  <a:lnTo>
                    <a:pt x="998920" y="691981"/>
                  </a:lnTo>
                  <a:lnTo>
                    <a:pt x="890150" y="583132"/>
                  </a:lnTo>
                  <a:cubicBezTo>
                    <a:pt x="859232" y="552251"/>
                    <a:pt x="817020" y="534332"/>
                    <a:pt x="773142" y="534332"/>
                  </a:cubicBezTo>
                  <a:lnTo>
                    <a:pt x="0" y="534332"/>
                  </a:lnTo>
                  <a:lnTo>
                    <a:pt x="0" y="165656"/>
                  </a:lnTo>
                  <a:cubicBezTo>
                    <a:pt x="0" y="74726"/>
                    <a:pt x="74704" y="0"/>
                    <a:pt x="165700" y="0"/>
                  </a:cubicBezTo>
                  <a:close/>
                </a:path>
              </a:pathLst>
            </a:custGeom>
            <a:solidFill>
              <a:srgbClr val="4CC1EF"/>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E0717E7E-9B97-29E7-B186-288A369095A0}"/>
                </a:ext>
              </a:extLst>
            </p:cNvPr>
            <p:cNvSpPr/>
            <p:nvPr/>
          </p:nvSpPr>
          <p:spPr>
            <a:xfrm>
              <a:off x="10862437" y="3524588"/>
              <a:ext cx="821590" cy="761021"/>
            </a:xfrm>
            <a:custGeom>
              <a:avLst/>
              <a:gdLst>
                <a:gd name="connsiteX0" fmla="*/ 536812 w 1073623"/>
                <a:gd name="connsiteY0" fmla="*/ 0 h 1073619"/>
                <a:gd name="connsiteX1" fmla="*/ 560324 w 1073623"/>
                <a:gd name="connsiteY1" fmla="*/ 9722 h 1073619"/>
                <a:gd name="connsiteX2" fmla="*/ 1063903 w 1073623"/>
                <a:gd name="connsiteY2" fmla="*/ 513172 h 1073619"/>
                <a:gd name="connsiteX3" fmla="*/ 1063903 w 1073623"/>
                <a:gd name="connsiteY3" fmla="*/ 560257 h 1073619"/>
                <a:gd name="connsiteX4" fmla="*/ 560324 w 1073623"/>
                <a:gd name="connsiteY4" fmla="*/ 1063897 h 1073619"/>
                <a:gd name="connsiteX5" fmla="*/ 513299 w 1073623"/>
                <a:gd name="connsiteY5" fmla="*/ 1063897 h 1073619"/>
                <a:gd name="connsiteX6" fmla="*/ 9720 w 1073623"/>
                <a:gd name="connsiteY6" fmla="*/ 560257 h 1073619"/>
                <a:gd name="connsiteX7" fmla="*/ 9720 w 1073623"/>
                <a:gd name="connsiteY7" fmla="*/ 513172 h 1073619"/>
                <a:gd name="connsiteX8" fmla="*/ 513299 w 1073623"/>
                <a:gd name="connsiteY8" fmla="*/ 9722 h 1073619"/>
                <a:gd name="connsiteX9" fmla="*/ 536812 w 1073623"/>
                <a:gd name="connsiteY9" fmla="*/ 0 h 10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3623" h="1073619">
                  <a:moveTo>
                    <a:pt x="536812" y="0"/>
                  </a:moveTo>
                  <a:cubicBezTo>
                    <a:pt x="545328" y="0"/>
                    <a:pt x="553845" y="3241"/>
                    <a:pt x="560324" y="9722"/>
                  </a:cubicBezTo>
                  <a:lnTo>
                    <a:pt x="1063903" y="513172"/>
                  </a:lnTo>
                  <a:cubicBezTo>
                    <a:pt x="1076863" y="526134"/>
                    <a:pt x="1076863" y="547294"/>
                    <a:pt x="1063903" y="560257"/>
                  </a:cubicBezTo>
                  <a:lnTo>
                    <a:pt x="560324" y="1063897"/>
                  </a:lnTo>
                  <a:cubicBezTo>
                    <a:pt x="547365" y="1076860"/>
                    <a:pt x="526259" y="1076860"/>
                    <a:pt x="513299" y="1063897"/>
                  </a:cubicBezTo>
                  <a:lnTo>
                    <a:pt x="9720" y="560257"/>
                  </a:lnTo>
                  <a:cubicBezTo>
                    <a:pt x="-3240" y="547294"/>
                    <a:pt x="-3240" y="526134"/>
                    <a:pt x="9720" y="513172"/>
                  </a:cubicBezTo>
                  <a:lnTo>
                    <a:pt x="513299" y="9722"/>
                  </a:lnTo>
                  <a:cubicBezTo>
                    <a:pt x="519779" y="3241"/>
                    <a:pt x="528296" y="0"/>
                    <a:pt x="536812" y="0"/>
                  </a:cubicBezTo>
                  <a:close/>
                </a:path>
              </a:pathLst>
            </a:custGeom>
            <a:solidFill>
              <a:srgbClr val="4CC1EF"/>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0" name="TextBox 189">
              <a:extLst>
                <a:ext uri="{FF2B5EF4-FFF2-40B4-BE49-F238E27FC236}">
                  <a16:creationId xmlns:a16="http://schemas.microsoft.com/office/drawing/2014/main" id="{2DBDEFB6-3510-06B7-9D46-674E121D62DB}"/>
                </a:ext>
              </a:extLst>
            </p:cNvPr>
            <p:cNvSpPr txBox="1"/>
            <p:nvPr/>
          </p:nvSpPr>
          <p:spPr>
            <a:xfrm>
              <a:off x="10809965" y="4173840"/>
              <a:ext cx="926537" cy="646331"/>
            </a:xfrm>
            <a:prstGeom prst="rect">
              <a:avLst/>
            </a:prstGeom>
            <a:noFill/>
          </p:spPr>
          <p:txBody>
            <a:bodyPr wrap="none" rtlCol="0" anchor="ctr">
              <a:spAutoFit/>
            </a:bodyPr>
            <a:lstStyle/>
            <a:p>
              <a:pPr algn="ctr"/>
              <a:r>
                <a:rPr lang="en-US" sz="3600" b="1">
                  <a:solidFill>
                    <a:srgbClr val="4CC1EF">
                      <a:lumMod val="50000"/>
                    </a:srgbClr>
                  </a:solidFill>
                  <a:latin typeface="Calibri" panose="020F0502020204030204"/>
                </a:rPr>
                <a:t>Nay</a:t>
              </a:r>
              <a:endParaRPr lang="en-US" sz="3600" b="1" dirty="0">
                <a:solidFill>
                  <a:srgbClr val="4CC1EF">
                    <a:lumMod val="50000"/>
                  </a:srgbClr>
                </a:solidFill>
                <a:latin typeface="Calibri" panose="020F0502020204030204"/>
              </a:endParaRPr>
            </a:p>
          </p:txBody>
        </p:sp>
      </p:grpSp>
      <p:sp>
        <p:nvSpPr>
          <p:cNvPr id="200" name="TextBox 199">
            <a:extLst>
              <a:ext uri="{FF2B5EF4-FFF2-40B4-BE49-F238E27FC236}">
                <a16:creationId xmlns:a16="http://schemas.microsoft.com/office/drawing/2014/main" id="{378A0983-448E-08E7-EBB7-944D822B25B6}"/>
              </a:ext>
            </a:extLst>
          </p:cNvPr>
          <p:cNvSpPr txBox="1"/>
          <p:nvPr/>
        </p:nvSpPr>
        <p:spPr>
          <a:xfrm>
            <a:off x="341727" y="2283219"/>
            <a:ext cx="1231415" cy="523220"/>
          </a:xfrm>
          <a:prstGeom prst="rect">
            <a:avLst/>
          </a:prstGeom>
          <a:noFill/>
        </p:spPr>
        <p:txBody>
          <a:bodyPr wrap="square">
            <a:spAutoFit/>
          </a:bodyPr>
          <a:lstStyle/>
          <a:p>
            <a:pPr algn="just"/>
            <a:r>
              <a:rPr lang="en-US" sz="1400">
                <a:solidFill>
                  <a:schemeClr val="bg1"/>
                </a:solidFill>
              </a:rPr>
              <a:t>Khảo sát tài nguyên rừng</a:t>
            </a:r>
          </a:p>
        </p:txBody>
      </p:sp>
      <p:sp>
        <p:nvSpPr>
          <p:cNvPr id="202" name="TextBox 201">
            <a:extLst>
              <a:ext uri="{FF2B5EF4-FFF2-40B4-BE49-F238E27FC236}">
                <a16:creationId xmlns:a16="http://schemas.microsoft.com/office/drawing/2014/main" id="{C45E7477-1EB8-9846-4D80-B9742FB8E071}"/>
              </a:ext>
            </a:extLst>
          </p:cNvPr>
          <p:cNvSpPr txBox="1"/>
          <p:nvPr/>
        </p:nvSpPr>
        <p:spPr>
          <a:xfrm>
            <a:off x="195123" y="2991478"/>
            <a:ext cx="1537913" cy="1169551"/>
          </a:xfrm>
          <a:prstGeom prst="rect">
            <a:avLst/>
          </a:prstGeom>
          <a:noFill/>
        </p:spPr>
        <p:txBody>
          <a:bodyPr wrap="square">
            <a:spAutoFit/>
          </a:bodyPr>
          <a:lstStyle/>
          <a:p>
            <a:pPr algn="just"/>
            <a:r>
              <a:rPr lang="en-US" sz="1400">
                <a:solidFill>
                  <a:schemeClr val="bg1"/>
                </a:solidFill>
                <a:latin typeface="Times New Roman" panose="02020603050405020304" pitchFamily="18" charset="0"/>
                <a:cs typeface="Times New Roman" panose="02020603050405020304" pitchFamily="18" charset="0"/>
              </a:rPr>
              <a:t>P</a:t>
            </a:r>
            <a:r>
              <a:rPr lang="vi-VN" sz="1400">
                <a:solidFill>
                  <a:schemeClr val="bg1"/>
                </a:solidFill>
                <a:latin typeface="Times New Roman" panose="02020603050405020304" pitchFamily="18" charset="0"/>
                <a:cs typeface="Times New Roman" panose="02020603050405020304" pitchFamily="18" charset="0"/>
              </a:rPr>
              <a:t>hương pháp đo ảnh hàng không vào việc đo vẽ bản đồ địa hình tỷ lệ 1: 50 000 - 1: 25 000.</a:t>
            </a:r>
            <a:endParaRPr lang="en-US" sz="1400">
              <a:solidFill>
                <a:schemeClr val="bg1"/>
              </a:solidFill>
              <a:latin typeface="Times New Roman" panose="02020603050405020304" pitchFamily="18" charset="0"/>
              <a:cs typeface="Times New Roman" panose="02020603050405020304" pitchFamily="18" charset="0"/>
            </a:endParaRPr>
          </a:p>
        </p:txBody>
      </p:sp>
      <p:sp>
        <p:nvSpPr>
          <p:cNvPr id="203" name="Freeform: Shape 202">
            <a:extLst>
              <a:ext uri="{FF2B5EF4-FFF2-40B4-BE49-F238E27FC236}">
                <a16:creationId xmlns:a16="http://schemas.microsoft.com/office/drawing/2014/main" id="{5C2C1BA6-6FD7-803D-DCBB-20CE0D58C300}"/>
              </a:ext>
            </a:extLst>
          </p:cNvPr>
          <p:cNvSpPr/>
          <p:nvPr/>
        </p:nvSpPr>
        <p:spPr>
          <a:xfrm>
            <a:off x="1827730" y="1578536"/>
            <a:ext cx="1531364" cy="490502"/>
          </a:xfrm>
          <a:custGeom>
            <a:avLst/>
            <a:gdLst>
              <a:gd name="connsiteX0" fmla="*/ 165649 w 2001124"/>
              <a:gd name="connsiteY0" fmla="*/ 0 h 691981"/>
              <a:gd name="connsiteX1" fmla="*/ 1835476 w 2001124"/>
              <a:gd name="connsiteY1" fmla="*/ 0 h 691981"/>
              <a:gd name="connsiteX2" fmla="*/ 2001124 w 2001124"/>
              <a:gd name="connsiteY2" fmla="*/ 165656 h 691981"/>
              <a:gd name="connsiteX3" fmla="*/ 2001124 w 2001124"/>
              <a:gd name="connsiteY3" fmla="*/ 534332 h 691981"/>
              <a:gd name="connsiteX4" fmla="*/ 1226337 w 2001124"/>
              <a:gd name="connsiteY4" fmla="*/ 534332 h 691981"/>
              <a:gd name="connsiteX5" fmla="*/ 1109420 w 2001124"/>
              <a:gd name="connsiteY5" fmla="*/ 583132 h 691981"/>
              <a:gd name="connsiteX6" fmla="*/ 1000562 w 2001124"/>
              <a:gd name="connsiteY6" fmla="*/ 691981 h 691981"/>
              <a:gd name="connsiteX7" fmla="*/ 891705 w 2001124"/>
              <a:gd name="connsiteY7" fmla="*/ 583132 h 691981"/>
              <a:gd name="connsiteX8" fmla="*/ 774787 w 2001124"/>
              <a:gd name="connsiteY8" fmla="*/ 534332 h 691981"/>
              <a:gd name="connsiteX9" fmla="*/ 0 w 2001124"/>
              <a:gd name="connsiteY9" fmla="*/ 534332 h 691981"/>
              <a:gd name="connsiteX10" fmla="*/ 0 w 2001124"/>
              <a:gd name="connsiteY10" fmla="*/ 165656 h 691981"/>
              <a:gd name="connsiteX11" fmla="*/ 165649 w 2001124"/>
              <a:gd name="connsiteY11" fmla="*/ 0 h 69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124" h="691981">
                <a:moveTo>
                  <a:pt x="165649" y="0"/>
                </a:moveTo>
                <a:lnTo>
                  <a:pt x="1835476" y="0"/>
                </a:lnTo>
                <a:cubicBezTo>
                  <a:pt x="1928028" y="0"/>
                  <a:pt x="2001124" y="74726"/>
                  <a:pt x="2001124" y="165656"/>
                </a:cubicBezTo>
                <a:lnTo>
                  <a:pt x="2001124" y="534332"/>
                </a:lnTo>
                <a:lnTo>
                  <a:pt x="1226337" y="534332"/>
                </a:lnTo>
                <a:cubicBezTo>
                  <a:pt x="1182516" y="534332"/>
                  <a:pt x="1140270" y="552251"/>
                  <a:pt x="1109420" y="583132"/>
                </a:cubicBezTo>
                <a:lnTo>
                  <a:pt x="1000562" y="691981"/>
                </a:lnTo>
                <a:lnTo>
                  <a:pt x="891705" y="583132"/>
                </a:lnTo>
                <a:cubicBezTo>
                  <a:pt x="860854" y="552251"/>
                  <a:pt x="818608" y="534332"/>
                  <a:pt x="774787" y="534332"/>
                </a:cubicBezTo>
                <a:lnTo>
                  <a:pt x="0" y="534332"/>
                </a:lnTo>
                <a:lnTo>
                  <a:pt x="0" y="165656"/>
                </a:lnTo>
                <a:cubicBezTo>
                  <a:pt x="0" y="74726"/>
                  <a:pt x="74764" y="0"/>
                  <a:pt x="165649" y="0"/>
                </a:cubicBezTo>
                <a:close/>
              </a:path>
            </a:pathLst>
          </a:custGeom>
          <a:solidFill>
            <a:srgbClr val="FFCC4C"/>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988241B9-B8EC-0DD2-A72D-33F13CDA440C}"/>
              </a:ext>
            </a:extLst>
          </p:cNvPr>
          <p:cNvSpPr/>
          <p:nvPr/>
        </p:nvSpPr>
        <p:spPr>
          <a:xfrm>
            <a:off x="177978" y="1566451"/>
            <a:ext cx="1531364" cy="490502"/>
          </a:xfrm>
          <a:custGeom>
            <a:avLst/>
            <a:gdLst>
              <a:gd name="connsiteX0" fmla="*/ 165649 w 2001124"/>
              <a:gd name="connsiteY0" fmla="*/ 0 h 691981"/>
              <a:gd name="connsiteX1" fmla="*/ 1835476 w 2001124"/>
              <a:gd name="connsiteY1" fmla="*/ 0 h 691981"/>
              <a:gd name="connsiteX2" fmla="*/ 2001124 w 2001124"/>
              <a:gd name="connsiteY2" fmla="*/ 165656 h 691981"/>
              <a:gd name="connsiteX3" fmla="*/ 2001124 w 2001124"/>
              <a:gd name="connsiteY3" fmla="*/ 534332 h 691981"/>
              <a:gd name="connsiteX4" fmla="*/ 1226337 w 2001124"/>
              <a:gd name="connsiteY4" fmla="*/ 534332 h 691981"/>
              <a:gd name="connsiteX5" fmla="*/ 1109420 w 2001124"/>
              <a:gd name="connsiteY5" fmla="*/ 583132 h 691981"/>
              <a:gd name="connsiteX6" fmla="*/ 1000562 w 2001124"/>
              <a:gd name="connsiteY6" fmla="*/ 691981 h 691981"/>
              <a:gd name="connsiteX7" fmla="*/ 891705 w 2001124"/>
              <a:gd name="connsiteY7" fmla="*/ 583132 h 691981"/>
              <a:gd name="connsiteX8" fmla="*/ 774787 w 2001124"/>
              <a:gd name="connsiteY8" fmla="*/ 534332 h 691981"/>
              <a:gd name="connsiteX9" fmla="*/ 0 w 2001124"/>
              <a:gd name="connsiteY9" fmla="*/ 534332 h 691981"/>
              <a:gd name="connsiteX10" fmla="*/ 0 w 2001124"/>
              <a:gd name="connsiteY10" fmla="*/ 165656 h 691981"/>
              <a:gd name="connsiteX11" fmla="*/ 165649 w 2001124"/>
              <a:gd name="connsiteY11" fmla="*/ 0 h 69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124" h="691981">
                <a:moveTo>
                  <a:pt x="165649" y="0"/>
                </a:moveTo>
                <a:lnTo>
                  <a:pt x="1835476" y="0"/>
                </a:lnTo>
                <a:cubicBezTo>
                  <a:pt x="1926453" y="0"/>
                  <a:pt x="2001124" y="74726"/>
                  <a:pt x="2001124" y="165656"/>
                </a:cubicBezTo>
                <a:lnTo>
                  <a:pt x="2001124" y="534332"/>
                </a:lnTo>
                <a:lnTo>
                  <a:pt x="1226337" y="534332"/>
                </a:lnTo>
                <a:cubicBezTo>
                  <a:pt x="1182516" y="534332"/>
                  <a:pt x="1140270" y="552251"/>
                  <a:pt x="1109420" y="583132"/>
                </a:cubicBezTo>
                <a:lnTo>
                  <a:pt x="1000562" y="691981"/>
                </a:lnTo>
                <a:lnTo>
                  <a:pt x="891705" y="583132"/>
                </a:lnTo>
                <a:cubicBezTo>
                  <a:pt x="860854" y="552251"/>
                  <a:pt x="818608" y="534332"/>
                  <a:pt x="774787" y="534332"/>
                </a:cubicBezTo>
                <a:lnTo>
                  <a:pt x="0" y="534332"/>
                </a:lnTo>
                <a:lnTo>
                  <a:pt x="0" y="165656"/>
                </a:lnTo>
                <a:cubicBezTo>
                  <a:pt x="0" y="74726"/>
                  <a:pt x="74764" y="0"/>
                  <a:pt x="165649" y="0"/>
                </a:cubicBezTo>
                <a:close/>
              </a:path>
            </a:pathLst>
          </a:custGeom>
          <a:solidFill>
            <a:srgbClr val="F7931F"/>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6" name="TextBox 205">
            <a:extLst>
              <a:ext uri="{FF2B5EF4-FFF2-40B4-BE49-F238E27FC236}">
                <a16:creationId xmlns:a16="http://schemas.microsoft.com/office/drawing/2014/main" id="{C43E4682-9E9B-476D-6820-9BB5EF6DF69D}"/>
              </a:ext>
            </a:extLst>
          </p:cNvPr>
          <p:cNvSpPr txBox="1"/>
          <p:nvPr/>
        </p:nvSpPr>
        <p:spPr>
          <a:xfrm>
            <a:off x="1827730" y="2491551"/>
            <a:ext cx="1531364" cy="1169551"/>
          </a:xfrm>
          <a:prstGeom prst="rect">
            <a:avLst/>
          </a:prstGeom>
          <a:noFill/>
        </p:spPr>
        <p:txBody>
          <a:bodyPr wrap="square">
            <a:spAutoFit/>
          </a:bodyPr>
          <a:lstStyle/>
          <a:p>
            <a:pPr algn="just"/>
            <a:r>
              <a:rPr lang="en-US" sz="1400">
                <a:solidFill>
                  <a:schemeClr val="bg1"/>
                </a:solidFill>
                <a:latin typeface="Times New Roman" panose="02020603050405020304" pitchFamily="18" charset="0"/>
                <a:cs typeface="Times New Roman" panose="02020603050405020304" pitchFamily="18" charset="0"/>
              </a:rPr>
              <a:t>- C</a:t>
            </a:r>
            <a:r>
              <a:rPr lang="vi-VN" sz="1400">
                <a:solidFill>
                  <a:schemeClr val="bg1"/>
                </a:solidFill>
                <a:latin typeface="Times New Roman" panose="02020603050405020304" pitchFamily="18" charset="0"/>
                <a:cs typeface="Times New Roman" panose="02020603050405020304" pitchFamily="18" charset="0"/>
              </a:rPr>
              <a:t>hủ yếu sử dụng phương pháp đo vẽ phối hợp để đo vẽ bản đồ địa hình</a:t>
            </a:r>
            <a:r>
              <a:rPr lang="en-US" sz="1400">
                <a:solidFill>
                  <a:schemeClr val="bg1"/>
                </a:solidFill>
                <a:latin typeface="Times New Roman" panose="02020603050405020304" pitchFamily="18" charset="0"/>
                <a:cs typeface="Times New Roman" panose="02020603050405020304" pitchFamily="18" charset="0"/>
              </a:rPr>
              <a:t>.</a:t>
            </a:r>
          </a:p>
        </p:txBody>
      </p:sp>
      <p:sp>
        <p:nvSpPr>
          <p:cNvPr id="208" name="TextBox 207">
            <a:extLst>
              <a:ext uri="{FF2B5EF4-FFF2-40B4-BE49-F238E27FC236}">
                <a16:creationId xmlns:a16="http://schemas.microsoft.com/office/drawing/2014/main" id="{FDA2017B-18D6-4F6E-771D-77DE30F1D81D}"/>
              </a:ext>
            </a:extLst>
          </p:cNvPr>
          <p:cNvSpPr txBox="1"/>
          <p:nvPr/>
        </p:nvSpPr>
        <p:spPr>
          <a:xfrm>
            <a:off x="1912926" y="3610512"/>
            <a:ext cx="1096151" cy="523220"/>
          </a:xfrm>
          <a:prstGeom prst="rect">
            <a:avLst/>
          </a:prstGeom>
          <a:noFill/>
        </p:spPr>
        <p:txBody>
          <a:bodyPr wrap="square">
            <a:spAutoFit/>
          </a:bodyPr>
          <a:lstStyle/>
          <a:p>
            <a:r>
              <a:rPr lang="en-US" sz="1400">
                <a:solidFill>
                  <a:schemeClr val="bg1"/>
                </a:solidFill>
                <a:latin typeface="Times New Roman" panose="02020603050405020304" pitchFamily="18" charset="0"/>
                <a:cs typeface="Times New Roman" panose="02020603050405020304" pitchFamily="18" charset="0"/>
              </a:rPr>
              <a:t>1:25.000 </a:t>
            </a:r>
          </a:p>
          <a:p>
            <a:r>
              <a:rPr lang="en-US" sz="1400">
                <a:solidFill>
                  <a:schemeClr val="bg1"/>
                </a:solidFill>
                <a:latin typeface="Times New Roman" panose="02020603050405020304" pitchFamily="18" charset="0"/>
                <a:cs typeface="Times New Roman" panose="02020603050405020304" pitchFamily="18" charset="0"/>
              </a:rPr>
              <a:t>1:10.000 </a:t>
            </a:r>
          </a:p>
        </p:txBody>
      </p:sp>
      <p:sp>
        <p:nvSpPr>
          <p:cNvPr id="209" name="TextBox 208">
            <a:extLst>
              <a:ext uri="{FF2B5EF4-FFF2-40B4-BE49-F238E27FC236}">
                <a16:creationId xmlns:a16="http://schemas.microsoft.com/office/drawing/2014/main" id="{26E932D7-232B-FF1A-0860-F1CD12B20F4F}"/>
              </a:ext>
            </a:extLst>
          </p:cNvPr>
          <p:cNvSpPr txBox="1"/>
          <p:nvPr/>
        </p:nvSpPr>
        <p:spPr>
          <a:xfrm>
            <a:off x="3471078" y="2491551"/>
            <a:ext cx="1531364" cy="1169551"/>
          </a:xfrm>
          <a:prstGeom prst="rect">
            <a:avLst/>
          </a:prstGeom>
          <a:noFill/>
        </p:spPr>
        <p:txBody>
          <a:bodyPr wrap="square">
            <a:spAutoFit/>
          </a:bodyPr>
          <a:lstStyle/>
          <a:p>
            <a:pPr algn="just"/>
            <a:r>
              <a:rPr lang="en-US" sz="1400">
                <a:solidFill>
                  <a:schemeClr val="bg1"/>
                </a:solidFill>
                <a:latin typeface="Times New Roman" panose="02020603050405020304" pitchFamily="18" charset="0"/>
                <a:cs typeface="Times New Roman" panose="02020603050405020304" pitchFamily="18" charset="0"/>
              </a:rPr>
              <a:t>- C</a:t>
            </a:r>
            <a:r>
              <a:rPr lang="vi-VN" sz="1400">
                <a:solidFill>
                  <a:schemeClr val="bg1"/>
                </a:solidFill>
                <a:latin typeface="Times New Roman" panose="02020603050405020304" pitchFamily="18" charset="0"/>
                <a:cs typeface="Times New Roman" panose="02020603050405020304" pitchFamily="18" charset="0"/>
              </a:rPr>
              <a:t>hủ yếu sử dụng phương pháp đo vẽ phối hợp để đo vẽ bản đồ địa hình</a:t>
            </a:r>
            <a:r>
              <a:rPr lang="en-US" sz="1400">
                <a:solidFill>
                  <a:schemeClr val="bg1"/>
                </a:solidFill>
                <a:latin typeface="Times New Roman" panose="02020603050405020304" pitchFamily="18" charset="0"/>
                <a:cs typeface="Times New Roman" panose="02020603050405020304" pitchFamily="18" charset="0"/>
              </a:rPr>
              <a:t> tỷ lệ lớn.</a:t>
            </a:r>
          </a:p>
        </p:txBody>
      </p:sp>
      <p:sp>
        <p:nvSpPr>
          <p:cNvPr id="211" name="TextBox 210">
            <a:extLst>
              <a:ext uri="{FF2B5EF4-FFF2-40B4-BE49-F238E27FC236}">
                <a16:creationId xmlns:a16="http://schemas.microsoft.com/office/drawing/2014/main" id="{B9EA92C9-ACD3-931A-4A92-BA0374982C07}"/>
              </a:ext>
            </a:extLst>
          </p:cNvPr>
          <p:cNvSpPr txBox="1"/>
          <p:nvPr/>
        </p:nvSpPr>
        <p:spPr>
          <a:xfrm>
            <a:off x="3491453" y="3649355"/>
            <a:ext cx="1538931" cy="307777"/>
          </a:xfrm>
          <a:prstGeom prst="rect">
            <a:avLst/>
          </a:prstGeom>
          <a:noFill/>
        </p:spPr>
        <p:txBody>
          <a:bodyPr wrap="square">
            <a:spAutoFit/>
          </a:bodyPr>
          <a:lstStyle/>
          <a:p>
            <a:r>
              <a:rPr lang="en-US" sz="1400">
                <a:solidFill>
                  <a:schemeClr val="bg1"/>
                </a:solidFill>
                <a:latin typeface="Times New Roman" panose="02020603050405020304" pitchFamily="18" charset="0"/>
                <a:cs typeface="Times New Roman" panose="02020603050405020304" pitchFamily="18" charset="0"/>
              </a:rPr>
              <a:t>1: 500 - 1: 2000</a:t>
            </a:r>
          </a:p>
        </p:txBody>
      </p:sp>
      <p:sp>
        <p:nvSpPr>
          <p:cNvPr id="213" name="TextBox 212">
            <a:extLst>
              <a:ext uri="{FF2B5EF4-FFF2-40B4-BE49-F238E27FC236}">
                <a16:creationId xmlns:a16="http://schemas.microsoft.com/office/drawing/2014/main" id="{A275048C-CC53-4210-C6EB-DC474143C095}"/>
              </a:ext>
            </a:extLst>
          </p:cNvPr>
          <p:cNvSpPr txBox="1"/>
          <p:nvPr/>
        </p:nvSpPr>
        <p:spPr>
          <a:xfrm>
            <a:off x="5321804" y="2123829"/>
            <a:ext cx="1292913" cy="1169551"/>
          </a:xfrm>
          <a:prstGeom prst="rect">
            <a:avLst/>
          </a:prstGeom>
          <a:noFill/>
        </p:spPr>
        <p:txBody>
          <a:bodyPr wrap="square">
            <a:spAutoFit/>
          </a:bodyPr>
          <a:lstStyle/>
          <a:p>
            <a:r>
              <a:rPr lang="en-US" sz="1400">
                <a:solidFill>
                  <a:schemeClr val="bg1"/>
                </a:solidFill>
                <a:latin typeface="Times New Roman" panose="02020603050405020304" pitchFamily="18" charset="0"/>
                <a:cs typeface="Times New Roman" panose="02020603050405020304" pitchFamily="18" charset="0"/>
              </a:rPr>
              <a:t>Ả</a:t>
            </a:r>
            <a:r>
              <a:rPr lang="vi-VN" sz="1400">
                <a:solidFill>
                  <a:schemeClr val="bg1"/>
                </a:solidFill>
                <a:latin typeface="Times New Roman" panose="02020603050405020304" pitchFamily="18" charset="0"/>
                <a:cs typeface="Times New Roman" panose="02020603050405020304" pitchFamily="18" charset="0"/>
              </a:rPr>
              <a:t>nh vệ tinh đã được dùng để hiệu chỉnh bản đồ địa hình tỷ lệ: 1:1.000.000 </a:t>
            </a:r>
            <a:endParaRPr lang="en-US" sz="1400">
              <a:solidFill>
                <a:schemeClr val="bg1"/>
              </a:solidFill>
              <a:latin typeface="Times New Roman" panose="02020603050405020304" pitchFamily="18" charset="0"/>
              <a:cs typeface="Times New Roman" panose="02020603050405020304" pitchFamily="18" charset="0"/>
            </a:endParaRPr>
          </a:p>
        </p:txBody>
      </p:sp>
      <p:sp>
        <p:nvSpPr>
          <p:cNvPr id="217" name="TextBox 216">
            <a:extLst>
              <a:ext uri="{FF2B5EF4-FFF2-40B4-BE49-F238E27FC236}">
                <a16:creationId xmlns:a16="http://schemas.microsoft.com/office/drawing/2014/main" id="{4A46D860-780A-B6ED-9615-39BD0DD37BA7}"/>
              </a:ext>
            </a:extLst>
          </p:cNvPr>
          <p:cNvSpPr txBox="1"/>
          <p:nvPr/>
        </p:nvSpPr>
        <p:spPr>
          <a:xfrm>
            <a:off x="5321804" y="3371198"/>
            <a:ext cx="1050807" cy="738664"/>
          </a:xfrm>
          <a:prstGeom prst="rect">
            <a:avLst/>
          </a:prstGeom>
          <a:noFill/>
        </p:spPr>
        <p:txBody>
          <a:bodyPr wrap="square">
            <a:spAutoFit/>
          </a:bodyPr>
          <a:lstStyle/>
          <a:p>
            <a:r>
              <a:rPr lang="en-US" sz="1400">
                <a:solidFill>
                  <a:schemeClr val="bg1"/>
                </a:solidFill>
                <a:latin typeface="Times New Roman" panose="02020603050405020304" pitchFamily="18" charset="0"/>
                <a:cs typeface="Times New Roman" panose="02020603050405020304" pitchFamily="18" charset="0"/>
              </a:rPr>
              <a:t>KATE-200; Landsat, Spot</a:t>
            </a:r>
          </a:p>
        </p:txBody>
      </p:sp>
      <p:sp>
        <p:nvSpPr>
          <p:cNvPr id="219" name="TextBox 218">
            <a:extLst>
              <a:ext uri="{FF2B5EF4-FFF2-40B4-BE49-F238E27FC236}">
                <a16:creationId xmlns:a16="http://schemas.microsoft.com/office/drawing/2014/main" id="{1F3BE93D-2260-F90A-03FE-EDFF9A6731B4}"/>
              </a:ext>
            </a:extLst>
          </p:cNvPr>
          <p:cNvSpPr txBox="1"/>
          <p:nvPr/>
        </p:nvSpPr>
        <p:spPr>
          <a:xfrm>
            <a:off x="6886794" y="2159199"/>
            <a:ext cx="1184729" cy="1169551"/>
          </a:xfrm>
          <a:prstGeom prst="rect">
            <a:avLst/>
          </a:prstGeom>
          <a:noFill/>
        </p:spPr>
        <p:txBody>
          <a:bodyPr wrap="square">
            <a:spAutoFit/>
          </a:bodyPr>
          <a:lstStyle/>
          <a:p>
            <a:pPr algn="just"/>
            <a:r>
              <a:rPr lang="en-US" sz="1400">
                <a:solidFill>
                  <a:schemeClr val="bg1"/>
                </a:solidFill>
                <a:latin typeface="Times New Roman" panose="02020603050405020304" pitchFamily="18" charset="0"/>
                <a:cs typeface="Times New Roman" panose="02020603050405020304" pitchFamily="18" charset="0"/>
              </a:rPr>
              <a:t>Sử dụng ảnh vệ tinh để đã thành lập bản đồ vùng  biển đảo</a:t>
            </a:r>
          </a:p>
        </p:txBody>
      </p:sp>
      <p:sp>
        <p:nvSpPr>
          <p:cNvPr id="221" name="TextBox 220">
            <a:extLst>
              <a:ext uri="{FF2B5EF4-FFF2-40B4-BE49-F238E27FC236}">
                <a16:creationId xmlns:a16="http://schemas.microsoft.com/office/drawing/2014/main" id="{AEEEEF52-773C-E74C-5433-AB4AFA1CE473}"/>
              </a:ext>
            </a:extLst>
          </p:cNvPr>
          <p:cNvSpPr txBox="1"/>
          <p:nvPr/>
        </p:nvSpPr>
        <p:spPr>
          <a:xfrm>
            <a:off x="8580851" y="2250030"/>
            <a:ext cx="1248950" cy="1384995"/>
          </a:xfrm>
          <a:prstGeom prst="rect">
            <a:avLst/>
          </a:prstGeom>
          <a:noFill/>
        </p:spPr>
        <p:txBody>
          <a:bodyPr wrap="square">
            <a:spAutoFit/>
          </a:bodyPr>
          <a:lstStyle/>
          <a:p>
            <a:pPr algn="just"/>
            <a:r>
              <a:rPr lang="en-US" sz="1400">
                <a:solidFill>
                  <a:schemeClr val="bg1"/>
                </a:solidFill>
                <a:latin typeface="Times New Roman" panose="02020603050405020304" pitchFamily="18" charset="0"/>
                <a:cs typeface="Times New Roman" panose="02020603050405020304" pitchFamily="18" charset="0"/>
              </a:rPr>
              <a:t>Dùng ảnh Spot thành lập bản đồ địa hình dải ven biển vịnh Bắc bộ.</a:t>
            </a:r>
          </a:p>
        </p:txBody>
      </p:sp>
      <p:sp>
        <p:nvSpPr>
          <p:cNvPr id="223" name="TextBox 222">
            <a:extLst>
              <a:ext uri="{FF2B5EF4-FFF2-40B4-BE49-F238E27FC236}">
                <a16:creationId xmlns:a16="http://schemas.microsoft.com/office/drawing/2014/main" id="{E328ABC2-C49F-73DE-D55D-DD9CAD89FCCA}"/>
              </a:ext>
            </a:extLst>
          </p:cNvPr>
          <p:cNvSpPr txBox="1"/>
          <p:nvPr/>
        </p:nvSpPr>
        <p:spPr>
          <a:xfrm>
            <a:off x="10112215" y="2265610"/>
            <a:ext cx="1231202" cy="954107"/>
          </a:xfrm>
          <a:prstGeom prst="rect">
            <a:avLst/>
          </a:prstGeom>
          <a:noFill/>
        </p:spPr>
        <p:txBody>
          <a:bodyPr wrap="square">
            <a:spAutoFit/>
          </a:bodyPr>
          <a:lstStyle/>
          <a:p>
            <a:pPr algn="just"/>
            <a:r>
              <a:rPr lang="en-US" sz="1400">
                <a:solidFill>
                  <a:schemeClr val="bg1"/>
                </a:solidFill>
                <a:latin typeface="Times New Roman" panose="02020603050405020304" pitchFamily="18" charset="0"/>
                <a:cs typeface="Times New Roman" panose="02020603050405020304" pitchFamily="18" charset="0"/>
              </a:rPr>
              <a:t>Xây dựng bản đồ hiện trạng sử dụng đất tỷ lệ 1: 250.000 </a:t>
            </a:r>
          </a:p>
        </p:txBody>
      </p:sp>
    </p:spTree>
    <p:extLst>
      <p:ext uri="{BB962C8B-B14F-4D97-AF65-F5344CB8AC3E}">
        <p14:creationId xmlns:p14="http://schemas.microsoft.com/office/powerpoint/2010/main" val="114227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28</a:t>
            </a:fld>
            <a:endParaRPr lang="en-US"/>
          </a:p>
        </p:txBody>
      </p:sp>
      <p:sp>
        <p:nvSpPr>
          <p:cNvPr id="2" name="Title 4">
            <a:extLst>
              <a:ext uri="{FF2B5EF4-FFF2-40B4-BE49-F238E27FC236}">
                <a16:creationId xmlns:a16="http://schemas.microsoft.com/office/drawing/2014/main" id="{9DCEE709-701B-0A49-A0B1-93458746C305}"/>
              </a:ext>
            </a:extLst>
          </p:cNvPr>
          <p:cNvSpPr>
            <a:spLocks noGrp="1"/>
          </p:cNvSpPr>
          <p:nvPr>
            <p:ph type="title"/>
          </p:nvPr>
        </p:nvSpPr>
        <p:spPr>
          <a:xfrm>
            <a:off x="253997" y="249184"/>
            <a:ext cx="11502573" cy="1652590"/>
          </a:xfrm>
        </p:spPr>
        <p:txBody>
          <a:bodyPr>
            <a:normAutofit fontScale="90000"/>
          </a:bodyPr>
          <a:lstStyle/>
          <a:p>
            <a:r>
              <a:rPr lang="en-US" b="1">
                <a:latin typeface="+mn-lt"/>
              </a:rPr>
              <a:t>CHƯƠNG 2:</a:t>
            </a:r>
            <a:br>
              <a:rPr lang="en-US">
                <a:latin typeface="+mn-lt"/>
              </a:rPr>
            </a:br>
            <a:r>
              <a:rPr lang="en-US" sz="4000">
                <a:solidFill>
                  <a:srgbClr val="EA1606"/>
                </a:solidFill>
                <a:latin typeface="+mn-lt"/>
              </a:rPr>
              <a:t>CƠ SỞ TOÁN HỌC CỦA PHƯƠNG PHÁP ĐO ẢNH</a:t>
            </a:r>
            <a:endParaRPr lang="en-US" dirty="0">
              <a:latin typeface="+mn-lt"/>
            </a:endParaRPr>
          </a:p>
        </p:txBody>
      </p:sp>
      <p:sp>
        <p:nvSpPr>
          <p:cNvPr id="5" name="TextBox 4">
            <a:extLst>
              <a:ext uri="{FF2B5EF4-FFF2-40B4-BE49-F238E27FC236}">
                <a16:creationId xmlns:a16="http://schemas.microsoft.com/office/drawing/2014/main" id="{4E646063-B076-FE8D-810D-1685845BFAC7}"/>
              </a:ext>
            </a:extLst>
          </p:cNvPr>
          <p:cNvSpPr txBox="1"/>
          <p:nvPr/>
        </p:nvSpPr>
        <p:spPr>
          <a:xfrm>
            <a:off x="253997" y="1670941"/>
            <a:ext cx="6096000" cy="461665"/>
          </a:xfrm>
          <a:prstGeom prst="rect">
            <a:avLst/>
          </a:prstGeom>
          <a:noFill/>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2.1. Khái niệm về ảnh đo</a:t>
            </a:r>
          </a:p>
        </p:txBody>
      </p:sp>
      <p:sp>
        <p:nvSpPr>
          <p:cNvPr id="7" name="TextBox 6">
            <a:extLst>
              <a:ext uri="{FF2B5EF4-FFF2-40B4-BE49-F238E27FC236}">
                <a16:creationId xmlns:a16="http://schemas.microsoft.com/office/drawing/2014/main" id="{AD612AA6-FF95-4325-0442-FC40F161A05D}"/>
              </a:ext>
            </a:extLst>
          </p:cNvPr>
          <p:cNvSpPr txBox="1"/>
          <p:nvPr/>
        </p:nvSpPr>
        <p:spPr>
          <a:xfrm>
            <a:off x="664028" y="2449677"/>
            <a:ext cx="2536372" cy="707886"/>
          </a:xfrm>
          <a:prstGeom prst="rect">
            <a:avLst/>
          </a:prstGeom>
          <a:noFill/>
        </p:spPr>
        <p:txBody>
          <a:bodyPr wrap="square">
            <a:spAutoFit/>
          </a:bodyPr>
          <a:lstStyle/>
          <a:p>
            <a:r>
              <a:rPr lang="en-US" sz="4000" b="1">
                <a:latin typeface="Times New Roman" panose="02020603050405020304" pitchFamily="18" charset="0"/>
                <a:cs typeface="Times New Roman" panose="02020603050405020304" pitchFamily="18" charset="0"/>
              </a:rPr>
              <a:t>Ảnh đo:</a:t>
            </a:r>
          </a:p>
        </p:txBody>
      </p:sp>
      <p:pic>
        <p:nvPicPr>
          <p:cNvPr id="9" name="Picture 8">
            <a:extLst>
              <a:ext uri="{FF2B5EF4-FFF2-40B4-BE49-F238E27FC236}">
                <a16:creationId xmlns:a16="http://schemas.microsoft.com/office/drawing/2014/main" id="{95D10BD6-B53C-DB92-5351-E6A01256112C}"/>
              </a:ext>
            </a:extLst>
          </p:cNvPr>
          <p:cNvPicPr>
            <a:picLocks noChangeAspect="1"/>
          </p:cNvPicPr>
          <p:nvPr/>
        </p:nvPicPr>
        <p:blipFill>
          <a:blip r:embed="rId3"/>
          <a:stretch>
            <a:fillRect/>
          </a:stretch>
        </p:blipFill>
        <p:spPr>
          <a:xfrm>
            <a:off x="6664443" y="1621267"/>
            <a:ext cx="5273560" cy="4158342"/>
          </a:xfrm>
          <a:prstGeom prst="rect">
            <a:avLst/>
          </a:prstGeom>
        </p:spPr>
      </p:pic>
      <p:sp>
        <p:nvSpPr>
          <p:cNvPr id="11" name="TextBox 10">
            <a:extLst>
              <a:ext uri="{FF2B5EF4-FFF2-40B4-BE49-F238E27FC236}">
                <a16:creationId xmlns:a16="http://schemas.microsoft.com/office/drawing/2014/main" id="{B8EF7F7E-F450-8A16-370A-E1A2BB2DED01}"/>
              </a:ext>
            </a:extLst>
          </p:cNvPr>
          <p:cNvSpPr txBox="1"/>
          <p:nvPr/>
        </p:nvSpPr>
        <p:spPr>
          <a:xfrm>
            <a:off x="664028" y="3238773"/>
            <a:ext cx="6096000" cy="830997"/>
          </a:xfrm>
          <a:prstGeom prst="rect">
            <a:avLst/>
          </a:prstGeom>
          <a:noFill/>
        </p:spPr>
        <p:txBody>
          <a:bodyPr wrap="square">
            <a:spAutoFit/>
          </a:bodyPr>
          <a:lstStyle/>
          <a:p>
            <a:r>
              <a:rPr lang="vi-VN" sz="2400">
                <a:latin typeface="Times New Roman" panose="02020603050405020304" pitchFamily="18" charset="0"/>
                <a:cs typeface="Times New Roman" panose="02020603050405020304" pitchFamily="18" charset="0"/>
              </a:rPr>
              <a:t>Các ảnh chụp được dùng vào mục đích đo đạc</a:t>
            </a:r>
            <a:r>
              <a:rPr lang="en-US" sz="2400">
                <a:latin typeface="Times New Roman" panose="02020603050405020304" pitchFamily="18" charset="0"/>
                <a:cs typeface="Times New Roman" panose="02020603050405020304" pitchFamily="18" charset="0"/>
              </a:rPr>
              <a:t> gắn liền với kết quả đo của 3 quá trình.</a:t>
            </a:r>
          </a:p>
        </p:txBody>
      </p:sp>
    </p:spTree>
    <p:extLst>
      <p:ext uri="{BB962C8B-B14F-4D97-AF65-F5344CB8AC3E}">
        <p14:creationId xmlns:p14="http://schemas.microsoft.com/office/powerpoint/2010/main" val="3905350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29</a:t>
            </a:fld>
            <a:endParaRPr lang="en-US"/>
          </a:p>
        </p:txBody>
      </p:sp>
      <p:sp>
        <p:nvSpPr>
          <p:cNvPr id="3" name="TextBox 2">
            <a:extLst>
              <a:ext uri="{FF2B5EF4-FFF2-40B4-BE49-F238E27FC236}">
                <a16:creationId xmlns:a16="http://schemas.microsoft.com/office/drawing/2014/main" id="{607ECDBE-1411-7728-02FD-5AA4A278233B}"/>
              </a:ext>
            </a:extLst>
          </p:cNvPr>
          <p:cNvSpPr txBox="1"/>
          <p:nvPr/>
        </p:nvSpPr>
        <p:spPr>
          <a:xfrm>
            <a:off x="604158" y="1106658"/>
            <a:ext cx="6096000" cy="369332"/>
          </a:xfrm>
          <a:prstGeom prst="rect">
            <a:avLst/>
          </a:prstGeom>
          <a:noFill/>
        </p:spPr>
        <p:txBody>
          <a:bodyPr wrap="square">
            <a:spAutoFit/>
          </a:bodyPr>
          <a:lstStyle/>
          <a:p>
            <a:r>
              <a:rPr lang="en-US"/>
              <a:t>Quá trình hình học:</a:t>
            </a:r>
          </a:p>
        </p:txBody>
      </p:sp>
      <p:sp>
        <p:nvSpPr>
          <p:cNvPr id="6" name="TextBox 5">
            <a:extLst>
              <a:ext uri="{FF2B5EF4-FFF2-40B4-BE49-F238E27FC236}">
                <a16:creationId xmlns:a16="http://schemas.microsoft.com/office/drawing/2014/main" id="{252A036F-E481-D3BE-EAD0-9B2B4B379716}"/>
              </a:ext>
            </a:extLst>
          </p:cNvPr>
          <p:cNvSpPr txBox="1"/>
          <p:nvPr/>
        </p:nvSpPr>
        <p:spPr>
          <a:xfrm>
            <a:off x="604158" y="2967335"/>
            <a:ext cx="2601686" cy="369332"/>
          </a:xfrm>
          <a:prstGeom prst="rect">
            <a:avLst/>
          </a:prstGeom>
          <a:noFill/>
        </p:spPr>
        <p:txBody>
          <a:bodyPr wrap="square">
            <a:spAutoFit/>
          </a:bodyPr>
          <a:lstStyle/>
          <a:p>
            <a:r>
              <a:rPr lang="en-US"/>
              <a:t>Quá trình quang học: </a:t>
            </a:r>
          </a:p>
        </p:txBody>
      </p:sp>
      <p:sp>
        <p:nvSpPr>
          <p:cNvPr id="8" name="TextBox 7">
            <a:extLst>
              <a:ext uri="{FF2B5EF4-FFF2-40B4-BE49-F238E27FC236}">
                <a16:creationId xmlns:a16="http://schemas.microsoft.com/office/drawing/2014/main" id="{7C09586E-AA13-3820-C692-010B095AEA7D}"/>
              </a:ext>
            </a:extLst>
          </p:cNvPr>
          <p:cNvSpPr txBox="1"/>
          <p:nvPr/>
        </p:nvSpPr>
        <p:spPr>
          <a:xfrm>
            <a:off x="604158" y="4402410"/>
            <a:ext cx="2079170" cy="369332"/>
          </a:xfrm>
          <a:prstGeom prst="rect">
            <a:avLst/>
          </a:prstGeom>
          <a:noFill/>
        </p:spPr>
        <p:txBody>
          <a:bodyPr wrap="square">
            <a:spAutoFit/>
          </a:bodyPr>
          <a:lstStyle/>
          <a:p>
            <a:r>
              <a:rPr lang="en-US"/>
              <a:t>Quá trình hoá học: </a:t>
            </a:r>
          </a:p>
        </p:txBody>
      </p:sp>
      <p:sp>
        <p:nvSpPr>
          <p:cNvPr id="10" name="TextBox 9">
            <a:extLst>
              <a:ext uri="{FF2B5EF4-FFF2-40B4-BE49-F238E27FC236}">
                <a16:creationId xmlns:a16="http://schemas.microsoft.com/office/drawing/2014/main" id="{F630F437-1165-A164-806D-2D5943BBDCA0}"/>
              </a:ext>
            </a:extLst>
          </p:cNvPr>
          <p:cNvSpPr txBox="1"/>
          <p:nvPr/>
        </p:nvSpPr>
        <p:spPr>
          <a:xfrm>
            <a:off x="3205844" y="1124745"/>
            <a:ext cx="2862942" cy="369332"/>
          </a:xfrm>
          <a:prstGeom prst="rect">
            <a:avLst/>
          </a:prstGeom>
          <a:noFill/>
        </p:spPr>
        <p:txBody>
          <a:bodyPr wrap="square">
            <a:spAutoFit/>
          </a:bodyPr>
          <a:lstStyle/>
          <a:p>
            <a:r>
              <a:rPr lang="en-US"/>
              <a:t>Phép chiếu xuyên tâm</a:t>
            </a:r>
          </a:p>
        </p:txBody>
      </p:sp>
      <p:sp>
        <p:nvSpPr>
          <p:cNvPr id="12" name="TextBox 11">
            <a:extLst>
              <a:ext uri="{FF2B5EF4-FFF2-40B4-BE49-F238E27FC236}">
                <a16:creationId xmlns:a16="http://schemas.microsoft.com/office/drawing/2014/main" id="{EA8F8785-0EF6-30C3-CA9A-CC8FF1B09D54}"/>
              </a:ext>
            </a:extLst>
          </p:cNvPr>
          <p:cNvSpPr txBox="1"/>
          <p:nvPr/>
        </p:nvSpPr>
        <p:spPr>
          <a:xfrm>
            <a:off x="6515101" y="1106658"/>
            <a:ext cx="5246912" cy="923330"/>
          </a:xfrm>
          <a:prstGeom prst="rect">
            <a:avLst/>
          </a:prstGeom>
          <a:noFill/>
        </p:spPr>
        <p:txBody>
          <a:bodyPr wrap="square">
            <a:spAutoFit/>
          </a:bodyPr>
          <a:lstStyle/>
          <a:p>
            <a:pPr algn="just"/>
            <a:r>
              <a:rPr lang="vi-VN">
                <a:latin typeface="Times New Roman" panose="02020603050405020304" pitchFamily="18" charset="0"/>
                <a:cs typeface="Times New Roman" panose="02020603050405020304" pitchFamily="18" charset="0"/>
              </a:rPr>
              <a:t>- Đây là phép chiếu mà các tia chiếu đồng quy về một điểm và điểm đó được gọi là tâm chiếu S.</a:t>
            </a:r>
          </a:p>
          <a:p>
            <a:endParaRPr lang="vi-VN"/>
          </a:p>
        </p:txBody>
      </p:sp>
      <p:pic>
        <p:nvPicPr>
          <p:cNvPr id="14" name="Picture 13" descr="A diagram of triangles and triangles&#10;&#10;Description automatically generated with medium confidence">
            <a:extLst>
              <a:ext uri="{FF2B5EF4-FFF2-40B4-BE49-F238E27FC236}">
                <a16:creationId xmlns:a16="http://schemas.microsoft.com/office/drawing/2014/main" id="{029AB43F-F26F-D9DC-749D-B06980F91CD9}"/>
              </a:ext>
            </a:extLst>
          </p:cNvPr>
          <p:cNvPicPr>
            <a:picLocks noChangeAspect="1"/>
          </p:cNvPicPr>
          <p:nvPr/>
        </p:nvPicPr>
        <p:blipFill rotWithShape="1">
          <a:blip r:embed="rId3"/>
          <a:srcRect b="7678"/>
          <a:stretch/>
        </p:blipFill>
        <p:spPr>
          <a:xfrm>
            <a:off x="6257925" y="2408608"/>
            <a:ext cx="5761264" cy="3569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016C262C-E5BE-4B07-4792-FFA12CAD57D0}"/>
              </a:ext>
            </a:extLst>
          </p:cNvPr>
          <p:cNvSpPr txBox="1"/>
          <p:nvPr/>
        </p:nvSpPr>
        <p:spPr>
          <a:xfrm>
            <a:off x="3166063" y="2690336"/>
            <a:ext cx="2884714" cy="923330"/>
          </a:xfrm>
          <a:prstGeom prst="rect">
            <a:avLst/>
          </a:prstGeom>
          <a:noFill/>
        </p:spPr>
        <p:txBody>
          <a:bodyPr wrap="square">
            <a:spAutoFit/>
          </a:bodyPr>
          <a:lstStyle/>
          <a:p>
            <a:pPr algn="just"/>
            <a:r>
              <a:rPr lang="en-US"/>
              <a:t>Thông qua một hệ thống thấu kính, lăng kính trong máy chụp ảnh</a:t>
            </a:r>
          </a:p>
        </p:txBody>
      </p:sp>
      <p:sp>
        <p:nvSpPr>
          <p:cNvPr id="18" name="TextBox 17">
            <a:extLst>
              <a:ext uri="{FF2B5EF4-FFF2-40B4-BE49-F238E27FC236}">
                <a16:creationId xmlns:a16="http://schemas.microsoft.com/office/drawing/2014/main" id="{E99E0084-4229-CD5E-008A-4D0B15B4E389}"/>
              </a:ext>
            </a:extLst>
          </p:cNvPr>
          <p:cNvSpPr txBox="1"/>
          <p:nvPr/>
        </p:nvSpPr>
        <p:spPr>
          <a:xfrm>
            <a:off x="3198040" y="4428763"/>
            <a:ext cx="2798988" cy="369332"/>
          </a:xfrm>
          <a:prstGeom prst="rect">
            <a:avLst/>
          </a:prstGeom>
          <a:noFill/>
        </p:spPr>
        <p:txBody>
          <a:bodyPr wrap="square">
            <a:spAutoFit/>
          </a:bodyPr>
          <a:lstStyle/>
          <a:p>
            <a:r>
              <a:rPr lang="en-US"/>
              <a:t>Ghi lại trên vật hiện ảnh. </a:t>
            </a:r>
          </a:p>
        </p:txBody>
      </p:sp>
      <p:sp>
        <p:nvSpPr>
          <p:cNvPr id="20" name="TextBox 19">
            <a:extLst>
              <a:ext uri="{FF2B5EF4-FFF2-40B4-BE49-F238E27FC236}">
                <a16:creationId xmlns:a16="http://schemas.microsoft.com/office/drawing/2014/main" id="{5F98B0D3-9919-415C-88C4-8BF3127DB52B}"/>
              </a:ext>
            </a:extLst>
          </p:cNvPr>
          <p:cNvSpPr txBox="1"/>
          <p:nvPr/>
        </p:nvSpPr>
        <p:spPr>
          <a:xfrm>
            <a:off x="3166063" y="4807383"/>
            <a:ext cx="3320143" cy="923330"/>
          </a:xfrm>
          <a:prstGeom prst="rect">
            <a:avLst/>
          </a:prstGeom>
          <a:noFill/>
        </p:spPr>
        <p:txBody>
          <a:bodyPr wrap="square">
            <a:spAutoFit/>
          </a:bodyPr>
          <a:lstStyle/>
          <a:p>
            <a:r>
              <a:rPr lang="en-US"/>
              <a:t>C</a:t>
            </a:r>
            <a:r>
              <a:rPr lang="vi-VN"/>
              <a:t>hất lượng của ảnh còn phụ thuộc vào độ nhạy của phim, quá trình rửa ảnh, in ảnh</a:t>
            </a:r>
            <a:r>
              <a:rPr lang="en-US"/>
              <a:t>.</a:t>
            </a:r>
          </a:p>
        </p:txBody>
      </p:sp>
    </p:spTree>
    <p:extLst>
      <p:ext uri="{BB962C8B-B14F-4D97-AF65-F5344CB8AC3E}">
        <p14:creationId xmlns:p14="http://schemas.microsoft.com/office/powerpoint/2010/main" val="159110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23FC7E0-8B1E-46C1-B5D2-6A4336A2CE90}"/>
              </a:ext>
            </a:extLst>
          </p:cNvPr>
          <p:cNvSpPr>
            <a:spLocks noGrp="1"/>
          </p:cNvSpPr>
          <p:nvPr>
            <p:ph type="title"/>
          </p:nvPr>
        </p:nvSpPr>
        <p:spPr>
          <a:xfrm>
            <a:off x="5604846" y="860615"/>
            <a:ext cx="5922279" cy="1272986"/>
          </a:xfrm>
        </p:spPr>
        <p:txBody>
          <a:bodyPr/>
          <a:lstStyle/>
          <a:p>
            <a:r>
              <a:rPr lang="en-US"/>
              <a:t>CHƯƠNG TRÌNH HỌC</a:t>
            </a:r>
            <a:endParaRPr lang="en-US" dirty="0"/>
          </a:p>
        </p:txBody>
      </p:sp>
      <p:pic>
        <p:nvPicPr>
          <p:cNvPr id="17" name="Picture Placeholder 16" descr="Logs Stacked ">
            <a:extLst>
              <a:ext uri="{FF2B5EF4-FFF2-40B4-BE49-F238E27FC236}">
                <a16:creationId xmlns:a16="http://schemas.microsoft.com/office/drawing/2014/main" id="{069DD88F-78FC-4DAA-A2E4-DDE824B5301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1" y="1"/>
            <a:ext cx="4876799" cy="6858000"/>
          </a:xfrm>
        </p:spPr>
      </p:pic>
      <p:sp>
        <p:nvSpPr>
          <p:cNvPr id="15" name="Content Placeholder 14">
            <a:extLst>
              <a:ext uri="{FF2B5EF4-FFF2-40B4-BE49-F238E27FC236}">
                <a16:creationId xmlns:a16="http://schemas.microsoft.com/office/drawing/2014/main" id="{7A36CB73-B78B-49B6-935C-9C0ABBB49C0C}"/>
              </a:ext>
            </a:extLst>
          </p:cNvPr>
          <p:cNvSpPr>
            <a:spLocks noGrp="1"/>
          </p:cNvSpPr>
          <p:nvPr>
            <p:ph idx="1"/>
          </p:nvPr>
        </p:nvSpPr>
        <p:spPr>
          <a:xfrm>
            <a:off x="5003801" y="2133600"/>
            <a:ext cx="7061200" cy="3390900"/>
          </a:xfrm>
        </p:spPr>
        <p:txBody>
          <a:bodyPr>
            <a:normAutofit fontScale="32500" lnSpcReduction="20000"/>
          </a:bodyPr>
          <a:lstStyle/>
          <a:p>
            <a:pPr algn="just">
              <a:lnSpc>
                <a:spcPct val="150000"/>
              </a:lnSpc>
              <a:spcBef>
                <a:spcPts val="600"/>
              </a:spcBef>
              <a:spcAft>
                <a:spcPts val="600"/>
              </a:spcAft>
            </a:pPr>
            <a:r>
              <a:rPr lang="en-US" sz="5900">
                <a:solidFill>
                  <a:srgbClr val="EA1606"/>
                </a:solidFill>
              </a:rPr>
              <a:t>Chương 1: </a:t>
            </a:r>
            <a:r>
              <a:rPr lang="vi-VN" sz="5900">
                <a:solidFill>
                  <a:srgbClr val="EA1606"/>
                </a:solidFill>
              </a:rPr>
              <a:t>KHÁI NIỆM VỀ PHƯƠNG PHÁP ĐO ẢNH</a:t>
            </a:r>
            <a:endParaRPr lang="en-US" sz="5900" dirty="0">
              <a:solidFill>
                <a:srgbClr val="EA1606"/>
              </a:solidFill>
            </a:endParaRPr>
          </a:p>
          <a:p>
            <a:pPr algn="just">
              <a:lnSpc>
                <a:spcPct val="150000"/>
              </a:lnSpc>
              <a:spcBef>
                <a:spcPts val="600"/>
              </a:spcBef>
              <a:spcAft>
                <a:spcPts val="600"/>
              </a:spcAft>
            </a:pPr>
            <a:r>
              <a:rPr lang="en-US" sz="5900"/>
              <a:t>Chương 2: </a:t>
            </a:r>
            <a:r>
              <a:rPr lang="vi-VN" sz="5900"/>
              <a:t>CƠ SỞ TOÁN HỌC CỦA PHƯƠNG PHÁP ĐO ẢNH</a:t>
            </a:r>
            <a:endParaRPr lang="en-US" sz="5900" dirty="0"/>
          </a:p>
          <a:p>
            <a:pPr algn="just">
              <a:lnSpc>
                <a:spcPct val="150000"/>
              </a:lnSpc>
              <a:spcBef>
                <a:spcPts val="600"/>
              </a:spcBef>
              <a:spcAft>
                <a:spcPts val="600"/>
              </a:spcAft>
            </a:pPr>
            <a:r>
              <a:rPr lang="en-US" sz="5900">
                <a:solidFill>
                  <a:srgbClr val="0000FF"/>
                </a:solidFill>
              </a:rPr>
              <a:t>Chương 3: </a:t>
            </a:r>
            <a:r>
              <a:rPr lang="vi-VN" sz="5900">
                <a:solidFill>
                  <a:srgbClr val="0000FF"/>
                </a:solidFill>
              </a:rPr>
              <a:t>NHỮNG TÍNH CHẤT HÌNH HỌC CƠ BẢN CỦA BẢN ĐỒ TRONG CHỤP ẢNH HÀNG KHÔNG</a:t>
            </a:r>
            <a:endParaRPr lang="en-US" sz="5900" dirty="0">
              <a:solidFill>
                <a:srgbClr val="0000FF"/>
              </a:solidFill>
            </a:endParaRPr>
          </a:p>
          <a:p>
            <a:pPr algn="just">
              <a:lnSpc>
                <a:spcPct val="150000"/>
              </a:lnSpc>
              <a:spcBef>
                <a:spcPts val="600"/>
              </a:spcBef>
              <a:spcAft>
                <a:spcPts val="600"/>
              </a:spcAft>
            </a:pPr>
            <a:r>
              <a:rPr lang="en-US" sz="5900"/>
              <a:t>Chương 4: NGUYÊN LÝ NHÌN VÀ ĐO LẬP THỂ</a:t>
            </a:r>
            <a:endParaRPr lang="en-US" sz="5900" dirty="0"/>
          </a:p>
          <a:p>
            <a:pPr algn="just"/>
            <a:endParaRPr lang="en-US" dirty="0"/>
          </a:p>
        </p:txBody>
      </p:sp>
      <p:sp>
        <p:nvSpPr>
          <p:cNvPr id="12" name="Footer Placeholder 11">
            <a:extLst>
              <a:ext uri="{FF2B5EF4-FFF2-40B4-BE49-F238E27FC236}">
                <a16:creationId xmlns:a16="http://schemas.microsoft.com/office/drawing/2014/main" id="{2A9A318B-C356-4589-A8F8-8553636F670F}"/>
              </a:ext>
            </a:extLst>
          </p:cNvPr>
          <p:cNvSpPr>
            <a:spLocks noGrp="1"/>
          </p:cNvSpPr>
          <p:nvPr>
            <p:ph type="ftr" sz="quarter" idx="11"/>
          </p:nvPr>
        </p:nvSpPr>
        <p:spPr>
          <a:xfrm>
            <a:off x="715383" y="6356350"/>
            <a:ext cx="4539727" cy="365125"/>
          </a:xfrm>
        </p:spPr>
        <p:txBody>
          <a:bodyPr/>
          <a:lstStyle/>
          <a:p>
            <a:r>
              <a:rPr lang="en-US"/>
              <a:t>PRESENTATION TITLE</a:t>
            </a:r>
            <a:endParaRPr lang="en-US" dirty="0"/>
          </a:p>
        </p:txBody>
      </p:sp>
      <p:sp>
        <p:nvSpPr>
          <p:cNvPr id="13" name="Slide Number Placeholder 12">
            <a:extLst>
              <a:ext uri="{FF2B5EF4-FFF2-40B4-BE49-F238E27FC236}">
                <a16:creationId xmlns:a16="http://schemas.microsoft.com/office/drawing/2014/main" id="{76654C7F-5F04-43D8-88C7-13355302CC32}"/>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pPr/>
              <a:t>3</a:t>
            </a:fld>
            <a:endParaRPr lang="en-US"/>
          </a:p>
        </p:txBody>
      </p:sp>
    </p:spTree>
    <p:extLst>
      <p:ext uri="{BB962C8B-B14F-4D97-AF65-F5344CB8AC3E}">
        <p14:creationId xmlns:p14="http://schemas.microsoft.com/office/powerpoint/2010/main" val="1482028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30</a:t>
            </a:fld>
            <a:endParaRPr lang="en-US"/>
          </a:p>
        </p:txBody>
      </p:sp>
      <p:sp>
        <p:nvSpPr>
          <p:cNvPr id="3" name="TextBox 2">
            <a:extLst>
              <a:ext uri="{FF2B5EF4-FFF2-40B4-BE49-F238E27FC236}">
                <a16:creationId xmlns:a16="http://schemas.microsoft.com/office/drawing/2014/main" id="{1A3BDF82-8A4D-255C-9F84-639A843B30FD}"/>
              </a:ext>
            </a:extLst>
          </p:cNvPr>
          <p:cNvSpPr txBox="1"/>
          <p:nvPr/>
        </p:nvSpPr>
        <p:spPr>
          <a:xfrm>
            <a:off x="664027" y="473416"/>
            <a:ext cx="6096000" cy="461665"/>
          </a:xfrm>
          <a:prstGeom prst="rect">
            <a:avLst/>
          </a:prstGeom>
          <a:noFill/>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Những </a:t>
            </a:r>
            <a:r>
              <a:rPr lang="vi-VN" sz="2400">
                <a:solidFill>
                  <a:srgbClr val="0000FF"/>
                </a:solidFill>
                <a:latin typeface="Times New Roman" panose="02020603050405020304" pitchFamily="18" charset="0"/>
                <a:cs typeface="Times New Roman" panose="02020603050405020304" pitchFamily="18" charset="0"/>
              </a:rPr>
              <a:t>tính chất cơ bản</a:t>
            </a:r>
            <a:r>
              <a:rPr lang="en-US" sz="2400">
                <a:solidFill>
                  <a:srgbClr val="0000FF"/>
                </a:solidFill>
                <a:latin typeface="Times New Roman" panose="02020603050405020304" pitchFamily="18" charset="0"/>
                <a:cs typeface="Times New Roman" panose="02020603050405020304" pitchFamily="18" charset="0"/>
              </a:rPr>
              <a:t> của ảnh đo:</a:t>
            </a:r>
            <a:r>
              <a:rPr lang="vi-VN" sz="2400">
                <a:solidFill>
                  <a:srgbClr val="0000FF"/>
                </a:solidFill>
                <a:latin typeface="Times New Roman" panose="02020603050405020304" pitchFamily="18" charset="0"/>
                <a:cs typeface="Times New Roman" panose="02020603050405020304" pitchFamily="18" charset="0"/>
              </a:rPr>
              <a:t> </a:t>
            </a:r>
            <a:endParaRPr lang="en-US" sz="240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60B3D1-ABB5-7DE4-30B4-34EE3D41824D}"/>
              </a:ext>
            </a:extLst>
          </p:cNvPr>
          <p:cNvSpPr txBox="1"/>
          <p:nvPr/>
        </p:nvSpPr>
        <p:spPr>
          <a:xfrm>
            <a:off x="582385" y="1099085"/>
            <a:ext cx="11027229" cy="1938992"/>
          </a:xfrm>
          <a:prstGeom prst="rect">
            <a:avLst/>
          </a:prstGeom>
          <a:noFill/>
        </p:spPr>
        <p:txBody>
          <a:bodyPr wrap="square">
            <a:spAutoFit/>
          </a:bodyPr>
          <a:lstStyle/>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Nội dung của ảnh</a:t>
            </a:r>
            <a:r>
              <a:rPr lang="en-US" sz="2400">
                <a:latin typeface="Times New Roman" panose="02020603050405020304" pitchFamily="18" charset="0"/>
                <a:cs typeface="Times New Roman" panose="02020603050405020304" pitchFamily="18" charset="0"/>
              </a:rPr>
              <a:t> phải</a:t>
            </a:r>
            <a:r>
              <a:rPr lang="vi-VN" sz="2400">
                <a:latin typeface="Times New Roman" panose="02020603050405020304" pitchFamily="18" charset="0"/>
                <a:cs typeface="Times New Roman" panose="02020603050405020304" pitchFamily="18" charset="0"/>
              </a:rPr>
              <a:t> phản ánh trung thực các chi tiết bề mặt của đối tượng đo (địa hình, địa vật trên mặt đất tại khu vực chụp) nhưng chưa thể hiện đúng và đầy đủ theo yêu cầu của nội dung bản đồ. Đây mới chỉ là nguồn thông tin cơ bản của đối tượng đo thu nhận được tại thời điểm chụp ảnh. Chúng sẽ được khai thác theo các mục đích khác nhau trong quá trình sử dụng.</a:t>
            </a:r>
            <a:endParaRPr lang="en-US" sz="24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6709E48-44A5-B069-CA0E-A1589D053816}"/>
              </a:ext>
            </a:extLst>
          </p:cNvPr>
          <p:cNvSpPr txBox="1"/>
          <p:nvPr/>
        </p:nvSpPr>
        <p:spPr>
          <a:xfrm>
            <a:off x="664027" y="3179362"/>
            <a:ext cx="11125201" cy="1200329"/>
          </a:xfrm>
          <a:prstGeom prst="rect">
            <a:avLst/>
          </a:prstGeom>
          <a:noFill/>
        </p:spPr>
        <p:txBody>
          <a:bodyPr wrap="square">
            <a:spAutoFit/>
          </a:bodyPr>
          <a:lstStyle/>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Mức độ chi tiết và khả năng đo đạc của ảnh đo phụ thuộc vào điều kiện và phương thức chụp ảnh như: điều kiện khí tượng, thiết bị chụp ảnh, vật liệu ảnh, kỹ thuật chụp, rửa và in ảnh.</a:t>
            </a:r>
            <a:endParaRPr lang="en-US" sz="24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DF150EE-E8C3-F135-6A35-5EFD3AE95C69}"/>
              </a:ext>
            </a:extLst>
          </p:cNvPr>
          <p:cNvSpPr txBox="1"/>
          <p:nvPr/>
        </p:nvSpPr>
        <p:spPr>
          <a:xfrm>
            <a:off x="664027" y="4520976"/>
            <a:ext cx="11255829" cy="830997"/>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Ảnh đo chỉ là số liệu ban đầu cho nên không trực tiếp sử dụng được như những thành quả đo đạc khác</a:t>
            </a:r>
            <a:r>
              <a:rPr lang="en-US" sz="24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7361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31</a:t>
            </a:fld>
            <a:endParaRPr lang="en-US"/>
          </a:p>
        </p:txBody>
      </p:sp>
      <p:sp>
        <p:nvSpPr>
          <p:cNvPr id="3" name="TextBox 2">
            <a:extLst>
              <a:ext uri="{FF2B5EF4-FFF2-40B4-BE49-F238E27FC236}">
                <a16:creationId xmlns:a16="http://schemas.microsoft.com/office/drawing/2014/main" id="{E66D90FD-332C-6482-DEB2-53E72367C668}"/>
              </a:ext>
            </a:extLst>
          </p:cNvPr>
          <p:cNvSpPr txBox="1"/>
          <p:nvPr/>
        </p:nvSpPr>
        <p:spPr>
          <a:xfrm>
            <a:off x="1077687" y="429542"/>
            <a:ext cx="6096000" cy="400110"/>
          </a:xfrm>
          <a:prstGeom prst="rect">
            <a:avLst/>
          </a:prstGeom>
          <a:noFill/>
        </p:spPr>
        <p:txBody>
          <a:bodyPr wrap="square">
            <a:spAutoFit/>
          </a:bodyPr>
          <a:lstStyle/>
          <a:p>
            <a:r>
              <a:rPr lang="en-US" sz="2000" b="1"/>
              <a:t>2.2. Khái niệm về phép chiếu</a:t>
            </a:r>
          </a:p>
        </p:txBody>
      </p:sp>
      <p:sp>
        <p:nvSpPr>
          <p:cNvPr id="6" name="TextBox 5">
            <a:extLst>
              <a:ext uri="{FF2B5EF4-FFF2-40B4-BE49-F238E27FC236}">
                <a16:creationId xmlns:a16="http://schemas.microsoft.com/office/drawing/2014/main" id="{937733F2-1FB6-33CF-4E99-900AE7DC0C08}"/>
              </a:ext>
            </a:extLst>
          </p:cNvPr>
          <p:cNvSpPr txBox="1"/>
          <p:nvPr/>
        </p:nvSpPr>
        <p:spPr>
          <a:xfrm>
            <a:off x="1077687" y="1455752"/>
            <a:ext cx="8223968" cy="830997"/>
          </a:xfrm>
          <a:prstGeom prst="rect">
            <a:avLst/>
          </a:prstGeom>
          <a:noFill/>
        </p:spPr>
        <p:txBody>
          <a:bodyPr wrap="square">
            <a:spAutoFit/>
          </a:bodyPr>
          <a:lstStyle/>
          <a:p>
            <a:pPr algn="just"/>
            <a:r>
              <a:rPr lang="en-US" sz="2400">
                <a:solidFill>
                  <a:srgbClr val="0000FF"/>
                </a:solidFill>
                <a:latin typeface="Times New Roman" panose="02020603050405020304" pitchFamily="18" charset="0"/>
                <a:cs typeface="Times New Roman" panose="02020603050405020304" pitchFamily="18" charset="0"/>
              </a:rPr>
              <a:t>Phép chiếu là việc </a:t>
            </a:r>
            <a:r>
              <a:rPr lang="vi-VN" sz="2400">
                <a:solidFill>
                  <a:srgbClr val="0000FF"/>
                </a:solidFill>
                <a:latin typeface="Times New Roman" panose="02020603050405020304" pitchFamily="18" charset="0"/>
                <a:cs typeface="Times New Roman" panose="02020603050405020304" pitchFamily="18" charset="0"/>
              </a:rPr>
              <a:t>biểu diễn một vật thể bất kỳ trên một mặt phẳng bất kỳ theo quy luật nhất định.</a:t>
            </a:r>
            <a:endParaRPr lang="en-US" sz="240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B3980B6-3502-54F8-7509-C25946740EA2}"/>
              </a:ext>
            </a:extLst>
          </p:cNvPr>
          <p:cNvSpPr txBox="1"/>
          <p:nvPr/>
        </p:nvSpPr>
        <p:spPr>
          <a:xfrm>
            <a:off x="1077687" y="3681102"/>
            <a:ext cx="6096000" cy="461665"/>
          </a:xfrm>
          <a:prstGeom prst="rect">
            <a:avLst/>
          </a:prstGeom>
          <a:noFill/>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Hình ảnh nhận được gọi là hình chiếu</a:t>
            </a:r>
            <a:r>
              <a:rPr lang="en-US" sz="240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0292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B63BC-BF4E-B6EE-9CBB-7F19C9A7AD8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50DA56-9A35-DCBA-D835-A49F424F8739}"/>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32</a:t>
            </a:fld>
            <a:endParaRPr lang="en-US"/>
          </a:p>
        </p:txBody>
      </p:sp>
      <p:sp>
        <p:nvSpPr>
          <p:cNvPr id="3" name="TextBox 2">
            <a:extLst>
              <a:ext uri="{FF2B5EF4-FFF2-40B4-BE49-F238E27FC236}">
                <a16:creationId xmlns:a16="http://schemas.microsoft.com/office/drawing/2014/main" id="{BB5C7039-8675-D301-E3BC-434091335E7E}"/>
              </a:ext>
            </a:extLst>
          </p:cNvPr>
          <p:cNvSpPr txBox="1"/>
          <p:nvPr/>
        </p:nvSpPr>
        <p:spPr>
          <a:xfrm>
            <a:off x="1153886" y="675306"/>
            <a:ext cx="6096000" cy="461665"/>
          </a:xfrm>
          <a:prstGeom prst="rect">
            <a:avLst/>
          </a:prstGeom>
          <a:noFill/>
        </p:spPr>
        <p:txBody>
          <a:bodyPr wrap="square">
            <a:spAutoFit/>
          </a:bodyPr>
          <a:lstStyle/>
          <a:p>
            <a:r>
              <a:rPr lang="en-US" sz="2400">
                <a:solidFill>
                  <a:srgbClr val="0000FF"/>
                </a:solidFill>
                <a:latin typeface="Times New Roman" panose="02020603050405020304" pitchFamily="18" charset="0"/>
                <a:cs typeface="Times New Roman" panose="02020603050405020304" pitchFamily="18" charset="0"/>
              </a:rPr>
              <a:t>Các loại phép chiếu trong trắc địa ảnh</a:t>
            </a:r>
          </a:p>
        </p:txBody>
      </p:sp>
      <p:sp>
        <p:nvSpPr>
          <p:cNvPr id="6" name="TextBox 5">
            <a:extLst>
              <a:ext uri="{FF2B5EF4-FFF2-40B4-BE49-F238E27FC236}">
                <a16:creationId xmlns:a16="http://schemas.microsoft.com/office/drawing/2014/main" id="{10C70C4E-FEF5-4635-BFD7-B1ECF50079EC}"/>
              </a:ext>
            </a:extLst>
          </p:cNvPr>
          <p:cNvSpPr txBox="1"/>
          <p:nvPr/>
        </p:nvSpPr>
        <p:spPr>
          <a:xfrm>
            <a:off x="1338943" y="1845047"/>
            <a:ext cx="9818914" cy="1200329"/>
          </a:xfrm>
          <a:prstGeom prst="rect">
            <a:avLst/>
          </a:prstGeom>
          <a:noFill/>
        </p:spPr>
        <p:txBody>
          <a:bodyPr wrap="square">
            <a:spAutoFit/>
          </a:bodyPr>
          <a:lstStyle/>
          <a:p>
            <a:pPr algn="just"/>
            <a:r>
              <a:rPr lang="vi-VN"/>
              <a:t>Trong trắc địa để nhận được bình đồ 1 khu vực nhỏ ABCD của bề mặt trái đất, tất cả các điểm được người ta chiếu lên một mặt phẳng ngang theo phương dây dọi. Phương pháp chiếu như vậy được gọi là phép chiếu thẳng đứng và nhận được hình chiếu A</a:t>
            </a:r>
            <a:r>
              <a:rPr lang="vi-VN" sz="900"/>
              <a:t>0</a:t>
            </a:r>
            <a:r>
              <a:rPr lang="vi-VN"/>
              <a:t>B</a:t>
            </a:r>
            <a:r>
              <a:rPr lang="vi-VN" sz="900"/>
              <a:t>0</a:t>
            </a:r>
            <a:r>
              <a:rPr lang="vi-VN"/>
              <a:t>C</a:t>
            </a:r>
            <a:r>
              <a:rPr lang="vi-VN" sz="900"/>
              <a:t>0</a:t>
            </a:r>
            <a:r>
              <a:rPr lang="vi-VN"/>
              <a:t>D</a:t>
            </a:r>
            <a:r>
              <a:rPr lang="vi-VN" sz="900"/>
              <a:t>0</a:t>
            </a:r>
            <a:r>
              <a:rPr lang="vi-VN"/>
              <a:t> là hình chiếu thẳng đứng (hình 2.1).</a:t>
            </a:r>
            <a:endParaRPr lang="en-US"/>
          </a:p>
        </p:txBody>
      </p:sp>
      <p:sp>
        <p:nvSpPr>
          <p:cNvPr id="8" name="TextBox 7">
            <a:extLst>
              <a:ext uri="{FF2B5EF4-FFF2-40B4-BE49-F238E27FC236}">
                <a16:creationId xmlns:a16="http://schemas.microsoft.com/office/drawing/2014/main" id="{B4BDD611-7D0C-5023-13A3-2213920E73E4}"/>
              </a:ext>
            </a:extLst>
          </p:cNvPr>
          <p:cNvSpPr txBox="1"/>
          <p:nvPr/>
        </p:nvSpPr>
        <p:spPr>
          <a:xfrm>
            <a:off x="1181100" y="1338022"/>
            <a:ext cx="6096000" cy="369332"/>
          </a:xfrm>
          <a:prstGeom prst="rect">
            <a:avLst/>
          </a:prstGeom>
          <a:noFill/>
        </p:spPr>
        <p:txBody>
          <a:bodyPr wrap="square">
            <a:spAutoFit/>
          </a:bodyPr>
          <a:lstStyle/>
          <a:p>
            <a:r>
              <a:rPr lang="en-US"/>
              <a:t>- Phép chiếu thẳng</a:t>
            </a:r>
          </a:p>
        </p:txBody>
      </p:sp>
      <p:sp>
        <p:nvSpPr>
          <p:cNvPr id="10" name="TextBox 9">
            <a:extLst>
              <a:ext uri="{FF2B5EF4-FFF2-40B4-BE49-F238E27FC236}">
                <a16:creationId xmlns:a16="http://schemas.microsoft.com/office/drawing/2014/main" id="{4FD6F1FC-20FC-A170-E2A2-D142E68C75FA}"/>
              </a:ext>
            </a:extLst>
          </p:cNvPr>
          <p:cNvSpPr txBox="1"/>
          <p:nvPr/>
        </p:nvSpPr>
        <p:spPr>
          <a:xfrm>
            <a:off x="1181100" y="3100070"/>
            <a:ext cx="6096000" cy="369332"/>
          </a:xfrm>
          <a:prstGeom prst="rect">
            <a:avLst/>
          </a:prstGeom>
          <a:noFill/>
        </p:spPr>
        <p:txBody>
          <a:bodyPr wrap="square">
            <a:spAutoFit/>
          </a:bodyPr>
          <a:lstStyle/>
          <a:p>
            <a:r>
              <a:rPr lang="en-US"/>
              <a:t>- Phép chiếu xuyên tâm</a:t>
            </a:r>
          </a:p>
        </p:txBody>
      </p:sp>
      <p:sp>
        <p:nvSpPr>
          <p:cNvPr id="12" name="TextBox 11">
            <a:extLst>
              <a:ext uri="{FF2B5EF4-FFF2-40B4-BE49-F238E27FC236}">
                <a16:creationId xmlns:a16="http://schemas.microsoft.com/office/drawing/2014/main" id="{976F27E9-8231-E9E3-8234-3ED82A226552}"/>
              </a:ext>
            </a:extLst>
          </p:cNvPr>
          <p:cNvSpPr txBox="1"/>
          <p:nvPr/>
        </p:nvSpPr>
        <p:spPr>
          <a:xfrm>
            <a:off x="1338942" y="3493798"/>
            <a:ext cx="9818915" cy="1200329"/>
          </a:xfrm>
          <a:prstGeom prst="rect">
            <a:avLst/>
          </a:prstGeom>
          <a:noFill/>
        </p:spPr>
        <p:txBody>
          <a:bodyPr wrap="square">
            <a:spAutoFit/>
          </a:bodyPr>
          <a:lstStyle/>
          <a:p>
            <a:pPr algn="just"/>
            <a:r>
              <a:rPr lang="vi-VN"/>
              <a:t>Nếu cũng các điểm trong không gian chiếu hình ABCD (hình 2.1) người ta chiếu lên mặt phẳng P bất kỳ bằng các tia chiếu qua 1 điểm S gọi là tâm chiếu thì phép chiếu như thế được gọi là phép chiếu xuyên tâm, những vết cắt tia chiếu đó lên mặt phẳng chiếu là abcd được gọi là hình chiếu xuyên tâm hay hình chiếu phối cảnh của những điểm đó. </a:t>
            </a:r>
            <a:endParaRPr lang="en-US"/>
          </a:p>
        </p:txBody>
      </p:sp>
      <p:sp>
        <p:nvSpPr>
          <p:cNvPr id="14" name="TextBox 13">
            <a:extLst>
              <a:ext uri="{FF2B5EF4-FFF2-40B4-BE49-F238E27FC236}">
                <a16:creationId xmlns:a16="http://schemas.microsoft.com/office/drawing/2014/main" id="{F2DA8C3B-CCED-9B7A-99DD-DED9CED0190E}"/>
              </a:ext>
            </a:extLst>
          </p:cNvPr>
          <p:cNvSpPr txBox="1"/>
          <p:nvPr/>
        </p:nvSpPr>
        <p:spPr>
          <a:xfrm>
            <a:off x="1338942" y="4961161"/>
            <a:ext cx="10014857" cy="646331"/>
          </a:xfrm>
          <a:prstGeom prst="rect">
            <a:avLst/>
          </a:prstGeom>
          <a:noFill/>
        </p:spPr>
        <p:txBody>
          <a:bodyPr wrap="square">
            <a:spAutoFit/>
          </a:bodyPr>
          <a:lstStyle/>
          <a:p>
            <a:r>
              <a:rPr lang="en-US"/>
              <a:t>N</a:t>
            </a:r>
            <a:r>
              <a:rPr lang="vi-VN"/>
              <a:t>hững tia phân bố trong không gian được gọi là tia chiếu. Những tia chiếu đi qua một điểm chung, điểm chung đó gọi là tâm chiếu.</a:t>
            </a:r>
            <a:endParaRPr lang="en-US"/>
          </a:p>
        </p:txBody>
      </p:sp>
    </p:spTree>
    <p:extLst>
      <p:ext uri="{BB962C8B-B14F-4D97-AF65-F5344CB8AC3E}">
        <p14:creationId xmlns:p14="http://schemas.microsoft.com/office/powerpoint/2010/main" val="3236588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52153-8703-D171-2210-28C97475F60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C08469-D128-BD83-E897-8A34AF88629B}"/>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33</a:t>
            </a:fld>
            <a:endParaRPr lang="en-US"/>
          </a:p>
        </p:txBody>
      </p:sp>
      <p:sp>
        <p:nvSpPr>
          <p:cNvPr id="3" name="TextBox 2">
            <a:extLst>
              <a:ext uri="{FF2B5EF4-FFF2-40B4-BE49-F238E27FC236}">
                <a16:creationId xmlns:a16="http://schemas.microsoft.com/office/drawing/2014/main" id="{594686BE-66D5-FDE5-823A-5D3B25103AF1}"/>
              </a:ext>
            </a:extLst>
          </p:cNvPr>
          <p:cNvSpPr txBox="1"/>
          <p:nvPr/>
        </p:nvSpPr>
        <p:spPr>
          <a:xfrm>
            <a:off x="900119" y="734219"/>
            <a:ext cx="6096000" cy="369332"/>
          </a:xfrm>
          <a:prstGeom prst="rect">
            <a:avLst/>
          </a:prstGeom>
          <a:noFill/>
        </p:spPr>
        <p:txBody>
          <a:bodyPr wrap="square">
            <a:spAutoFit/>
          </a:bodyPr>
          <a:lstStyle/>
          <a:p>
            <a:r>
              <a:rPr lang="en-US" b="1">
                <a:latin typeface="Times New Roman" panose="02020603050405020304" pitchFamily="18" charset="0"/>
                <a:cs typeface="Times New Roman" panose="02020603050405020304" pitchFamily="18" charset="0"/>
              </a:rPr>
              <a:t>2.3. </a:t>
            </a:r>
            <a:r>
              <a:rPr lang="vi-VN" b="1">
                <a:latin typeface="Times New Roman" panose="02020603050405020304" pitchFamily="18" charset="0"/>
                <a:cs typeface="Times New Roman" panose="02020603050405020304" pitchFamily="18" charset="0"/>
              </a:rPr>
              <a:t>Những yếu tố hình học cơ bản của ảnh đo</a:t>
            </a:r>
            <a:endParaRPr lang="en-US" b="1">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53BBB98-D359-E869-24AC-DDE80FC449E5}"/>
              </a:ext>
            </a:extLst>
          </p:cNvPr>
          <p:cNvSpPr txBox="1"/>
          <p:nvPr/>
        </p:nvSpPr>
        <p:spPr>
          <a:xfrm>
            <a:off x="1034143" y="1123245"/>
            <a:ext cx="6096000" cy="646331"/>
          </a:xfrm>
          <a:prstGeom prst="rect">
            <a:avLst/>
          </a:prstGeom>
          <a:noFill/>
        </p:spPr>
        <p:txBody>
          <a:bodyPr wrap="square">
            <a:spAutoFit/>
          </a:bodyPr>
          <a:lstStyle/>
          <a:p>
            <a:r>
              <a:rPr lang="en-US"/>
              <a:t>- </a:t>
            </a:r>
            <a:r>
              <a:rPr lang="vi-VN"/>
              <a:t>Mặt phẳng E là mặt phẳng vật. Thường giả thiết mặt phẳng E là mặt phẳng nằm ngang.</a:t>
            </a:r>
            <a:endParaRPr lang="en-US"/>
          </a:p>
        </p:txBody>
      </p:sp>
      <p:sp>
        <p:nvSpPr>
          <p:cNvPr id="16" name="TextBox 15">
            <a:extLst>
              <a:ext uri="{FF2B5EF4-FFF2-40B4-BE49-F238E27FC236}">
                <a16:creationId xmlns:a16="http://schemas.microsoft.com/office/drawing/2014/main" id="{57E9AE0D-EB1E-C451-752B-6669C655EBEA}"/>
              </a:ext>
            </a:extLst>
          </p:cNvPr>
          <p:cNvSpPr txBox="1"/>
          <p:nvPr/>
        </p:nvSpPr>
        <p:spPr>
          <a:xfrm>
            <a:off x="1094563" y="1756786"/>
            <a:ext cx="6035580" cy="923330"/>
          </a:xfrm>
          <a:prstGeom prst="rect">
            <a:avLst/>
          </a:prstGeom>
          <a:noFill/>
        </p:spPr>
        <p:txBody>
          <a:bodyPr wrap="square">
            <a:spAutoFit/>
          </a:bodyPr>
          <a:lstStyle/>
          <a:p>
            <a:pPr algn="just"/>
            <a:r>
              <a:rPr lang="en-US"/>
              <a:t>- </a:t>
            </a:r>
            <a:r>
              <a:rPr lang="vi-VN"/>
              <a:t>Mặt phẳng P là mặt phẳng ảnh. Trong trường hợp chung</a:t>
            </a:r>
            <a:r>
              <a:rPr lang="en-US"/>
              <a:t>,</a:t>
            </a:r>
            <a:r>
              <a:rPr lang="vi-VN"/>
              <a:t> mặt phẳng P nghiêng với mặt phẳng E một góc nghiêng a bất kỳ. Góc a gọi là góc nghiêng của ảnh.</a:t>
            </a:r>
            <a:endParaRPr lang="en-US"/>
          </a:p>
        </p:txBody>
      </p:sp>
      <p:grpSp>
        <p:nvGrpSpPr>
          <p:cNvPr id="49" name="Group 48">
            <a:extLst>
              <a:ext uri="{FF2B5EF4-FFF2-40B4-BE49-F238E27FC236}">
                <a16:creationId xmlns:a16="http://schemas.microsoft.com/office/drawing/2014/main" id="{7050AF45-4AC4-A4A4-9B16-4FF341179009}"/>
              </a:ext>
            </a:extLst>
          </p:cNvPr>
          <p:cNvGrpSpPr/>
          <p:nvPr/>
        </p:nvGrpSpPr>
        <p:grpSpPr>
          <a:xfrm>
            <a:off x="5143500" y="4298285"/>
            <a:ext cx="3790947" cy="796848"/>
            <a:chOff x="1094563" y="3944192"/>
            <a:chExt cx="3790947" cy="796848"/>
          </a:xfrm>
        </p:grpSpPr>
        <p:grpSp>
          <p:nvGrpSpPr>
            <p:cNvPr id="44" name="Group 43">
              <a:extLst>
                <a:ext uri="{FF2B5EF4-FFF2-40B4-BE49-F238E27FC236}">
                  <a16:creationId xmlns:a16="http://schemas.microsoft.com/office/drawing/2014/main" id="{F5A3E0FB-AB58-5405-091A-0F299A818491}"/>
                </a:ext>
              </a:extLst>
            </p:cNvPr>
            <p:cNvGrpSpPr/>
            <p:nvPr/>
          </p:nvGrpSpPr>
          <p:grpSpPr>
            <a:xfrm>
              <a:off x="1094563" y="3944192"/>
              <a:ext cx="3790947" cy="796848"/>
              <a:chOff x="6711043" y="4245769"/>
              <a:chExt cx="3790947" cy="796848"/>
            </a:xfrm>
          </p:grpSpPr>
          <p:cxnSp>
            <p:nvCxnSpPr>
              <p:cNvPr id="45" name="Straight Connector 44">
                <a:extLst>
                  <a:ext uri="{FF2B5EF4-FFF2-40B4-BE49-F238E27FC236}">
                    <a16:creationId xmlns:a16="http://schemas.microsoft.com/office/drawing/2014/main" id="{9452BB39-5A1C-E5A5-4192-95A5C2465DE8}"/>
                  </a:ext>
                </a:extLst>
              </p:cNvPr>
              <p:cNvCxnSpPr>
                <a:cxnSpLocks/>
              </p:cNvCxnSpPr>
              <p:nvPr/>
            </p:nvCxnSpPr>
            <p:spPr>
              <a:xfrm flipH="1">
                <a:off x="6711043" y="4245769"/>
                <a:ext cx="820851" cy="721432"/>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2E82AD-3383-CF10-A17C-FC97BE8E33C0}"/>
                  </a:ext>
                </a:extLst>
              </p:cNvPr>
              <p:cNvCxnSpPr>
                <a:cxnSpLocks/>
              </p:cNvCxnSpPr>
              <p:nvPr/>
            </p:nvCxnSpPr>
            <p:spPr>
              <a:xfrm flipH="1" flipV="1">
                <a:off x="6711043" y="4967201"/>
                <a:ext cx="2846340" cy="75416"/>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924E569-3C4A-CC0B-CCD3-DF6C036E9871}"/>
                  </a:ext>
                </a:extLst>
              </p:cNvPr>
              <p:cNvCxnSpPr>
                <a:cxnSpLocks/>
              </p:cNvCxnSpPr>
              <p:nvPr/>
            </p:nvCxnSpPr>
            <p:spPr>
              <a:xfrm flipV="1">
                <a:off x="9557383" y="4311650"/>
                <a:ext cx="944607" cy="730967"/>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137821A-C471-8069-B584-E33F2889D40E}"/>
                  </a:ext>
                </a:extLst>
              </p:cNvPr>
              <p:cNvCxnSpPr>
                <a:cxnSpLocks/>
              </p:cNvCxnSpPr>
              <p:nvPr/>
            </p:nvCxnSpPr>
            <p:spPr>
              <a:xfrm flipH="1" flipV="1">
                <a:off x="7531894" y="4245769"/>
                <a:ext cx="2970096" cy="65881"/>
              </a:xfrm>
              <a:prstGeom prst="line">
                <a:avLst/>
              </a:prstGeom>
              <a:ln w="38100">
                <a:solidFill>
                  <a:srgbClr val="EA1606"/>
                </a:solidFill>
                <a:prstDash val="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82A9215-1D09-A3FA-207B-8C8E159D100D}"/>
                </a:ext>
              </a:extLst>
            </p:cNvPr>
            <p:cNvSpPr txBox="1"/>
            <p:nvPr/>
          </p:nvSpPr>
          <p:spPr>
            <a:xfrm>
              <a:off x="1294519" y="4371708"/>
              <a:ext cx="338554"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E</a:t>
              </a:r>
            </a:p>
          </p:txBody>
        </p:sp>
      </p:grpSp>
      <p:grpSp>
        <p:nvGrpSpPr>
          <p:cNvPr id="1070" name="Group 1069">
            <a:extLst>
              <a:ext uri="{FF2B5EF4-FFF2-40B4-BE49-F238E27FC236}">
                <a16:creationId xmlns:a16="http://schemas.microsoft.com/office/drawing/2014/main" id="{5BB0000A-3991-8FAC-4ED6-05093C860D3C}"/>
              </a:ext>
            </a:extLst>
          </p:cNvPr>
          <p:cNvGrpSpPr/>
          <p:nvPr/>
        </p:nvGrpSpPr>
        <p:grpSpPr>
          <a:xfrm>
            <a:off x="5880591" y="2680116"/>
            <a:ext cx="1933119" cy="2342830"/>
            <a:chOff x="1837097" y="3185964"/>
            <a:chExt cx="1933119" cy="2342830"/>
          </a:xfrm>
        </p:grpSpPr>
        <p:grpSp>
          <p:nvGrpSpPr>
            <p:cNvPr id="62" name="Group 61">
              <a:extLst>
                <a:ext uri="{FF2B5EF4-FFF2-40B4-BE49-F238E27FC236}">
                  <a16:creationId xmlns:a16="http://schemas.microsoft.com/office/drawing/2014/main" id="{B3362A9C-379E-75CF-0106-9FD72C8D87A6}"/>
                </a:ext>
              </a:extLst>
            </p:cNvPr>
            <p:cNvGrpSpPr/>
            <p:nvPr/>
          </p:nvGrpSpPr>
          <p:grpSpPr>
            <a:xfrm>
              <a:off x="1837097" y="3556000"/>
              <a:ext cx="1933119" cy="1972794"/>
              <a:chOff x="7562850" y="3048344"/>
              <a:chExt cx="1933119" cy="1972794"/>
            </a:xfrm>
          </p:grpSpPr>
          <p:cxnSp>
            <p:nvCxnSpPr>
              <p:cNvPr id="63" name="Straight Connector 62">
                <a:extLst>
                  <a:ext uri="{FF2B5EF4-FFF2-40B4-BE49-F238E27FC236}">
                    <a16:creationId xmlns:a16="http://schemas.microsoft.com/office/drawing/2014/main" id="{5726CA64-886C-D432-33A7-DB04C9FC7BC5}"/>
                  </a:ext>
                </a:extLst>
              </p:cNvPr>
              <p:cNvCxnSpPr>
                <a:cxnSpLocks/>
              </p:cNvCxnSpPr>
              <p:nvPr/>
            </p:nvCxnSpPr>
            <p:spPr>
              <a:xfrm>
                <a:off x="7562850" y="3679825"/>
                <a:ext cx="927100" cy="133667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41932D07-EA01-6A2F-CE44-D6ECF80815FA}"/>
                  </a:ext>
                </a:extLst>
              </p:cNvPr>
              <p:cNvCxnSpPr>
                <a:cxnSpLocks/>
              </p:cNvCxnSpPr>
              <p:nvPr/>
            </p:nvCxnSpPr>
            <p:spPr>
              <a:xfrm flipV="1">
                <a:off x="7562850" y="3054350"/>
                <a:ext cx="1000125" cy="6484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9B79F27F-47EB-FACE-FEC1-0E18990BCB67}"/>
                  </a:ext>
                </a:extLst>
              </p:cNvPr>
              <p:cNvCxnSpPr>
                <a:cxnSpLocks/>
              </p:cNvCxnSpPr>
              <p:nvPr/>
            </p:nvCxnSpPr>
            <p:spPr>
              <a:xfrm flipV="1">
                <a:off x="8495844" y="4372644"/>
                <a:ext cx="1000125" cy="6484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F3CA183E-5DC6-5158-5003-5DE8F8734DF9}"/>
                  </a:ext>
                </a:extLst>
              </p:cNvPr>
              <p:cNvCxnSpPr>
                <a:cxnSpLocks/>
              </p:cNvCxnSpPr>
              <p:nvPr/>
            </p:nvCxnSpPr>
            <p:spPr>
              <a:xfrm>
                <a:off x="8560116" y="3048344"/>
                <a:ext cx="927100" cy="1336675"/>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1028" name="TextBox 1027">
              <a:extLst>
                <a:ext uri="{FF2B5EF4-FFF2-40B4-BE49-F238E27FC236}">
                  <a16:creationId xmlns:a16="http://schemas.microsoft.com/office/drawing/2014/main" id="{EA03409E-339B-F201-7269-D78A7DD889F2}"/>
                </a:ext>
              </a:extLst>
            </p:cNvPr>
            <p:cNvSpPr txBox="1"/>
            <p:nvPr/>
          </p:nvSpPr>
          <p:spPr>
            <a:xfrm>
              <a:off x="2708320" y="3185964"/>
              <a:ext cx="338554" cy="369332"/>
            </a:xfrm>
            <a:prstGeom prst="rect">
              <a:avLst/>
            </a:prstGeom>
            <a:noFill/>
          </p:spPr>
          <p:txBody>
            <a:bodyPr wrap="none" rtlCol="0">
              <a:spAutoFit/>
            </a:bodyPr>
            <a:lstStyle/>
            <a:p>
              <a:r>
                <a:rPr lang="en-US" b="1">
                  <a:solidFill>
                    <a:schemeClr val="tx2">
                      <a:lumMod val="90000"/>
                      <a:lumOff val="10000"/>
                    </a:schemeClr>
                  </a:solidFill>
                  <a:latin typeface="Times New Roman" panose="02020603050405020304" pitchFamily="18" charset="0"/>
                  <a:cs typeface="Times New Roman" panose="02020603050405020304" pitchFamily="18" charset="0"/>
                </a:rPr>
                <a:t>P</a:t>
              </a:r>
            </a:p>
          </p:txBody>
        </p:sp>
      </p:grpSp>
    </p:spTree>
    <p:extLst>
      <p:ext uri="{BB962C8B-B14F-4D97-AF65-F5344CB8AC3E}">
        <p14:creationId xmlns:p14="http://schemas.microsoft.com/office/powerpoint/2010/main" val="257100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70"/>
                                        </p:tgtEl>
                                        <p:attrNameLst>
                                          <p:attrName>style.visibility</p:attrName>
                                        </p:attrNameLst>
                                      </p:cBhvr>
                                      <p:to>
                                        <p:strVal val="visible"/>
                                      </p:to>
                                    </p:set>
                                    <p:animEffect transition="in" filter="randombar(horizontal)">
                                      <p:cBhvr>
                                        <p:cTn id="12" dur="500"/>
                                        <p:tgtEl>
                                          <p:spTgt spid="1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C214F-7E99-5608-C9D7-63FC785BA92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2E02E1-1F9A-8ED3-E1DC-01A95D0F4BB7}"/>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34</a:t>
            </a:fld>
            <a:endParaRPr lang="en-US"/>
          </a:p>
        </p:txBody>
      </p:sp>
      <p:sp>
        <p:nvSpPr>
          <p:cNvPr id="6" name="TextBox 5">
            <a:extLst>
              <a:ext uri="{FF2B5EF4-FFF2-40B4-BE49-F238E27FC236}">
                <a16:creationId xmlns:a16="http://schemas.microsoft.com/office/drawing/2014/main" id="{08D74DF4-3CEC-B1E3-E953-876FEDEE1182}"/>
              </a:ext>
            </a:extLst>
          </p:cNvPr>
          <p:cNvSpPr txBox="1"/>
          <p:nvPr/>
        </p:nvSpPr>
        <p:spPr>
          <a:xfrm>
            <a:off x="541349" y="351183"/>
            <a:ext cx="5402251" cy="1200329"/>
          </a:xfrm>
          <a:prstGeom prst="rect">
            <a:avLst/>
          </a:prstGeom>
          <a:noFill/>
        </p:spPr>
        <p:txBody>
          <a:bodyPr wrap="square">
            <a:spAutoFit/>
          </a:bodyPr>
          <a:lstStyle/>
          <a:p>
            <a:pPr algn="just"/>
            <a:r>
              <a:rPr lang="en-US"/>
              <a:t>- </a:t>
            </a:r>
            <a:r>
              <a:rPr lang="vi-VN"/>
              <a:t>Điểm S là tâm chụp hay tâm chiếu. Vị trí của S với mặt phẳng P được xác định theo tiêu cự của máy chụp ảnh sao cho thoả mãn điều kiện SO = f</a:t>
            </a:r>
            <a:r>
              <a:rPr lang="vi-VN" sz="1200"/>
              <a:t>k</a:t>
            </a:r>
            <a:r>
              <a:rPr lang="vi-VN"/>
              <a:t> (f</a:t>
            </a:r>
            <a:r>
              <a:rPr lang="vi-VN" sz="1200"/>
              <a:t>k</a:t>
            </a:r>
            <a:r>
              <a:rPr lang="vi-VN"/>
              <a:t> là tiêu cực ủa máy chụp ảnh).</a:t>
            </a:r>
            <a:endParaRPr lang="en-US"/>
          </a:p>
        </p:txBody>
      </p:sp>
      <p:sp>
        <p:nvSpPr>
          <p:cNvPr id="45" name="TextBox 44">
            <a:extLst>
              <a:ext uri="{FF2B5EF4-FFF2-40B4-BE49-F238E27FC236}">
                <a16:creationId xmlns:a16="http://schemas.microsoft.com/office/drawing/2014/main" id="{A8606093-C8AD-DBF6-6936-72776BDAE0DF}"/>
              </a:ext>
            </a:extLst>
          </p:cNvPr>
          <p:cNvSpPr txBox="1"/>
          <p:nvPr/>
        </p:nvSpPr>
        <p:spPr>
          <a:xfrm>
            <a:off x="6467799" y="351183"/>
            <a:ext cx="5123567" cy="646331"/>
          </a:xfrm>
          <a:prstGeom prst="rect">
            <a:avLst/>
          </a:prstGeom>
          <a:noFill/>
        </p:spPr>
        <p:txBody>
          <a:bodyPr wrap="square">
            <a:spAutoFit/>
          </a:bodyPr>
          <a:lstStyle/>
          <a:p>
            <a:r>
              <a:rPr lang="en-US"/>
              <a:t>- </a:t>
            </a:r>
            <a:r>
              <a:rPr lang="vi-VN"/>
              <a:t>Vết cắt của mặt W trên mặt phẳng ảnh P được gọi là đường dọc chính vv.</a:t>
            </a:r>
            <a:endParaRPr lang="en-US"/>
          </a:p>
        </p:txBody>
      </p:sp>
      <p:grpSp>
        <p:nvGrpSpPr>
          <p:cNvPr id="1070" name="Group 1069">
            <a:extLst>
              <a:ext uri="{FF2B5EF4-FFF2-40B4-BE49-F238E27FC236}">
                <a16:creationId xmlns:a16="http://schemas.microsoft.com/office/drawing/2014/main" id="{AA936229-8C78-FAC0-87CB-3A68F50FFE4A}"/>
              </a:ext>
            </a:extLst>
          </p:cNvPr>
          <p:cNvGrpSpPr/>
          <p:nvPr/>
        </p:nvGrpSpPr>
        <p:grpSpPr>
          <a:xfrm>
            <a:off x="4465261" y="3539776"/>
            <a:ext cx="3052488" cy="1478627"/>
            <a:chOff x="7310220" y="3354901"/>
            <a:chExt cx="3052488" cy="1478627"/>
          </a:xfrm>
        </p:grpSpPr>
        <p:cxnSp>
          <p:nvCxnSpPr>
            <p:cNvPr id="39" name="Straight Connector 38">
              <a:extLst>
                <a:ext uri="{FF2B5EF4-FFF2-40B4-BE49-F238E27FC236}">
                  <a16:creationId xmlns:a16="http://schemas.microsoft.com/office/drawing/2014/main" id="{B24550DF-B412-EF5F-BE52-0C6251A5259F}"/>
                </a:ext>
              </a:extLst>
            </p:cNvPr>
            <p:cNvCxnSpPr>
              <a:cxnSpLocks/>
            </p:cNvCxnSpPr>
            <p:nvPr/>
          </p:nvCxnSpPr>
          <p:spPr>
            <a:xfrm flipH="1">
              <a:off x="7310220" y="3354901"/>
              <a:ext cx="53748" cy="140246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40" name="Straight Connector 39">
              <a:extLst>
                <a:ext uri="{FF2B5EF4-FFF2-40B4-BE49-F238E27FC236}">
                  <a16:creationId xmlns:a16="http://schemas.microsoft.com/office/drawing/2014/main" id="{23681AF7-385B-55F8-F889-7D6BEE0BBC22}"/>
                </a:ext>
              </a:extLst>
            </p:cNvPr>
            <p:cNvCxnSpPr>
              <a:cxnSpLocks/>
            </p:cNvCxnSpPr>
            <p:nvPr/>
          </p:nvCxnSpPr>
          <p:spPr>
            <a:xfrm flipH="1">
              <a:off x="10308960" y="3431885"/>
              <a:ext cx="53748" cy="1401643"/>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41" name="Straight Connector 40">
              <a:extLst>
                <a:ext uri="{FF2B5EF4-FFF2-40B4-BE49-F238E27FC236}">
                  <a16:creationId xmlns:a16="http://schemas.microsoft.com/office/drawing/2014/main" id="{DDB2B216-56DA-4590-814F-6C7CADD1EF6D}"/>
                </a:ext>
              </a:extLst>
            </p:cNvPr>
            <p:cNvCxnSpPr>
              <a:cxnSpLocks/>
            </p:cNvCxnSpPr>
            <p:nvPr/>
          </p:nvCxnSpPr>
          <p:spPr>
            <a:xfrm>
              <a:off x="7363968" y="3354901"/>
              <a:ext cx="2998740" cy="75416"/>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42" name="Straight Connector 41">
              <a:extLst>
                <a:ext uri="{FF2B5EF4-FFF2-40B4-BE49-F238E27FC236}">
                  <a16:creationId xmlns:a16="http://schemas.microsoft.com/office/drawing/2014/main" id="{E4D572AA-EA55-DB6D-67C0-87882CCE5D40}"/>
                </a:ext>
              </a:extLst>
            </p:cNvPr>
            <p:cNvCxnSpPr>
              <a:cxnSpLocks/>
            </p:cNvCxnSpPr>
            <p:nvPr/>
          </p:nvCxnSpPr>
          <p:spPr>
            <a:xfrm>
              <a:off x="7310220" y="4754168"/>
              <a:ext cx="2998740" cy="60994"/>
            </a:xfrm>
            <a:prstGeom prst="line">
              <a:avLst/>
            </a:prstGeom>
            <a:ln w="28575">
              <a:solidFill>
                <a:srgbClr val="0000FF"/>
              </a:solidFill>
            </a:ln>
          </p:spPr>
          <p:style>
            <a:lnRef idx="3">
              <a:schemeClr val="accent5"/>
            </a:lnRef>
            <a:fillRef idx="0">
              <a:schemeClr val="accent5"/>
            </a:fillRef>
            <a:effectRef idx="2">
              <a:schemeClr val="accent5"/>
            </a:effectRef>
            <a:fontRef idx="minor">
              <a:schemeClr val="tx1"/>
            </a:fontRef>
          </p:style>
        </p:cxnSp>
      </p:grpSp>
      <p:sp>
        <p:nvSpPr>
          <p:cNvPr id="43" name="TextBox 42">
            <a:extLst>
              <a:ext uri="{FF2B5EF4-FFF2-40B4-BE49-F238E27FC236}">
                <a16:creationId xmlns:a16="http://schemas.microsoft.com/office/drawing/2014/main" id="{CC87B4B2-6338-5884-39D6-E019734968AF}"/>
              </a:ext>
            </a:extLst>
          </p:cNvPr>
          <p:cNvSpPr txBox="1"/>
          <p:nvPr/>
        </p:nvSpPr>
        <p:spPr>
          <a:xfrm>
            <a:off x="4499118" y="3520895"/>
            <a:ext cx="415498" cy="369332"/>
          </a:xfrm>
          <a:prstGeom prst="rect">
            <a:avLst/>
          </a:prstGeom>
          <a:noFill/>
        </p:spPr>
        <p:txBody>
          <a:bodyPr wrap="none" rtlCol="0">
            <a:spAutoFit/>
          </a:bodyPr>
          <a:lstStyle/>
          <a:p>
            <a:r>
              <a:rPr lang="en-US" b="1">
                <a:solidFill>
                  <a:srgbClr val="0000FF"/>
                </a:solidFill>
                <a:latin typeface="Times New Roman" panose="02020603050405020304" pitchFamily="18" charset="0"/>
                <a:cs typeface="Times New Roman" panose="02020603050405020304" pitchFamily="18" charset="0"/>
              </a:rPr>
              <a:t>W</a:t>
            </a:r>
          </a:p>
        </p:txBody>
      </p:sp>
      <p:cxnSp>
        <p:nvCxnSpPr>
          <p:cNvPr id="49" name="Straight Connector 48">
            <a:extLst>
              <a:ext uri="{FF2B5EF4-FFF2-40B4-BE49-F238E27FC236}">
                <a16:creationId xmlns:a16="http://schemas.microsoft.com/office/drawing/2014/main" id="{C7A8EA62-35C4-8638-D842-F69F200F6443}"/>
              </a:ext>
            </a:extLst>
          </p:cNvPr>
          <p:cNvCxnSpPr>
            <a:cxnSpLocks/>
          </p:cNvCxnSpPr>
          <p:nvPr/>
        </p:nvCxnSpPr>
        <p:spPr>
          <a:xfrm>
            <a:off x="5458463" y="3565048"/>
            <a:ext cx="861608" cy="137334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EAF3EDA-21D9-B9CD-89CE-E846A449FF92}"/>
              </a:ext>
            </a:extLst>
          </p:cNvPr>
          <p:cNvSpPr txBox="1"/>
          <p:nvPr/>
        </p:nvSpPr>
        <p:spPr>
          <a:xfrm>
            <a:off x="5272459" y="3269683"/>
            <a:ext cx="295274" cy="276999"/>
          </a:xfrm>
          <a:prstGeom prst="rect">
            <a:avLst/>
          </a:prstGeom>
          <a:noFill/>
        </p:spPr>
        <p:txBody>
          <a:bodyPr wrap="none" rtlCol="0">
            <a:spAutoFit/>
          </a:bodyPr>
          <a:lstStyle/>
          <a:p>
            <a:r>
              <a:rPr lang="en-US" sz="1200" b="1">
                <a:solidFill>
                  <a:srgbClr val="0000FF"/>
                </a:solidFill>
                <a:latin typeface="Times New Roman" panose="02020603050405020304" pitchFamily="18" charset="0"/>
                <a:cs typeface="Times New Roman" panose="02020603050405020304" pitchFamily="18" charset="0"/>
              </a:rPr>
              <a:t>V</a:t>
            </a:r>
          </a:p>
        </p:txBody>
      </p:sp>
      <p:sp>
        <p:nvSpPr>
          <p:cNvPr id="56" name="TextBox 55">
            <a:extLst>
              <a:ext uri="{FF2B5EF4-FFF2-40B4-BE49-F238E27FC236}">
                <a16:creationId xmlns:a16="http://schemas.microsoft.com/office/drawing/2014/main" id="{0BD75F1D-1E35-6E1B-22F3-C98EE1A17CD0}"/>
              </a:ext>
            </a:extLst>
          </p:cNvPr>
          <p:cNvSpPr txBox="1"/>
          <p:nvPr/>
        </p:nvSpPr>
        <p:spPr>
          <a:xfrm>
            <a:off x="6290572" y="4924641"/>
            <a:ext cx="295274" cy="276999"/>
          </a:xfrm>
          <a:prstGeom prst="rect">
            <a:avLst/>
          </a:prstGeom>
          <a:noFill/>
        </p:spPr>
        <p:txBody>
          <a:bodyPr wrap="none" rtlCol="0">
            <a:spAutoFit/>
          </a:bodyPr>
          <a:lstStyle/>
          <a:p>
            <a:r>
              <a:rPr lang="en-US" sz="1200" b="1">
                <a:solidFill>
                  <a:srgbClr val="0000FF"/>
                </a:solidFill>
                <a:latin typeface="Times New Roman" panose="02020603050405020304" pitchFamily="18" charset="0"/>
                <a:cs typeface="Times New Roman" panose="02020603050405020304" pitchFamily="18" charset="0"/>
              </a:rPr>
              <a:t>V</a:t>
            </a:r>
          </a:p>
        </p:txBody>
      </p:sp>
      <p:sp>
        <p:nvSpPr>
          <p:cNvPr id="60" name="TextBox 59">
            <a:extLst>
              <a:ext uri="{FF2B5EF4-FFF2-40B4-BE49-F238E27FC236}">
                <a16:creationId xmlns:a16="http://schemas.microsoft.com/office/drawing/2014/main" id="{5131A7E9-5337-C700-82E7-8435FAE02559}"/>
              </a:ext>
            </a:extLst>
          </p:cNvPr>
          <p:cNvSpPr txBox="1"/>
          <p:nvPr/>
        </p:nvSpPr>
        <p:spPr>
          <a:xfrm>
            <a:off x="6467799" y="1702742"/>
            <a:ext cx="5138924" cy="646331"/>
          </a:xfrm>
          <a:prstGeom prst="rect">
            <a:avLst/>
          </a:prstGeom>
          <a:noFill/>
        </p:spPr>
        <p:txBody>
          <a:bodyPr wrap="square">
            <a:spAutoFit/>
          </a:bodyPr>
          <a:lstStyle/>
          <a:p>
            <a:r>
              <a:rPr lang="vi-VN">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Vết cắt của mặt phẳng W trên mặt phẳng E được gọi là được hướng chụp VV.</a:t>
            </a:r>
            <a:endParaRPr lang="en-US">
              <a:latin typeface="Times New Roman" panose="02020603050405020304" pitchFamily="18" charset="0"/>
              <a:cs typeface="Times New Roman" panose="02020603050405020304" pitchFamily="18" charset="0"/>
            </a:endParaRPr>
          </a:p>
        </p:txBody>
      </p:sp>
      <p:sp>
        <p:nvSpPr>
          <p:cNvPr id="1066" name="TextBox 1065">
            <a:extLst>
              <a:ext uri="{FF2B5EF4-FFF2-40B4-BE49-F238E27FC236}">
                <a16:creationId xmlns:a16="http://schemas.microsoft.com/office/drawing/2014/main" id="{C5B6DC02-098D-904F-550B-6D424FAD72C3}"/>
              </a:ext>
            </a:extLst>
          </p:cNvPr>
          <p:cNvSpPr txBox="1"/>
          <p:nvPr/>
        </p:nvSpPr>
        <p:spPr>
          <a:xfrm>
            <a:off x="365879" y="1723307"/>
            <a:ext cx="5358323" cy="1015663"/>
          </a:xfrm>
          <a:prstGeom prst="rect">
            <a:avLst/>
          </a:prstGeom>
          <a:noFill/>
        </p:spPr>
        <p:txBody>
          <a:bodyPr wrap="square">
            <a:spAutoFit/>
          </a:bodyPr>
          <a:lstStyle/>
          <a:p>
            <a:pPr algn="just"/>
            <a:r>
              <a:rPr lang="en-US" sz="2000">
                <a:latin typeface="Times New Roman" panose="02020603050405020304" pitchFamily="18" charset="0"/>
                <a:cs typeface="Times New Roman" panose="02020603050405020304" pitchFamily="18" charset="0"/>
              </a:rPr>
              <a:t>- Qua tâm chiếu S, dựng mặt phẳng W thẳng góc với mặt phẳng E và mặt phẳng P. Mặt phẳng W gọi là mặt phẳng chính.</a:t>
            </a:r>
          </a:p>
        </p:txBody>
      </p:sp>
      <p:grpSp>
        <p:nvGrpSpPr>
          <p:cNvPr id="1051" name="Group 1050">
            <a:extLst>
              <a:ext uri="{FF2B5EF4-FFF2-40B4-BE49-F238E27FC236}">
                <a16:creationId xmlns:a16="http://schemas.microsoft.com/office/drawing/2014/main" id="{457BA418-28B6-F09F-7244-14DBD40B4EAD}"/>
              </a:ext>
            </a:extLst>
          </p:cNvPr>
          <p:cNvGrpSpPr/>
          <p:nvPr/>
        </p:nvGrpSpPr>
        <p:grpSpPr>
          <a:xfrm>
            <a:off x="6224698" y="3680939"/>
            <a:ext cx="442832" cy="369332"/>
            <a:chOff x="3057456" y="3531195"/>
            <a:chExt cx="442832" cy="369332"/>
          </a:xfrm>
        </p:grpSpPr>
        <p:sp>
          <p:nvSpPr>
            <p:cNvPr id="20" name="Oval 19">
              <a:extLst>
                <a:ext uri="{FF2B5EF4-FFF2-40B4-BE49-F238E27FC236}">
                  <a16:creationId xmlns:a16="http://schemas.microsoft.com/office/drawing/2014/main" id="{4CF63F5E-10B1-502C-A398-7F8E190FBD50}"/>
                </a:ext>
              </a:extLst>
            </p:cNvPr>
            <p:cNvSpPr/>
            <p:nvPr/>
          </p:nvSpPr>
          <p:spPr>
            <a:xfrm>
              <a:off x="3057456" y="3685632"/>
              <a:ext cx="85608" cy="8218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89B4594-EE2E-0BA8-5858-A2A674A2BC2A}"/>
                </a:ext>
              </a:extLst>
            </p:cNvPr>
            <p:cNvSpPr txBox="1"/>
            <p:nvPr/>
          </p:nvSpPr>
          <p:spPr>
            <a:xfrm>
              <a:off x="3187382" y="3531195"/>
              <a:ext cx="312906" cy="369332"/>
            </a:xfrm>
            <a:prstGeom prst="rect">
              <a:avLst/>
            </a:prstGeom>
            <a:noFill/>
          </p:spPr>
          <p:txBody>
            <a:bodyPr wrap="none" rtlCol="0">
              <a:spAutoFit/>
            </a:bodyPr>
            <a:lstStyle/>
            <a:p>
              <a:r>
                <a:rPr lang="en-US" b="1">
                  <a:solidFill>
                    <a:schemeClr val="tx2">
                      <a:lumMod val="90000"/>
                      <a:lumOff val="10000"/>
                    </a:schemeClr>
                  </a:solidFill>
                  <a:latin typeface="Times New Roman" panose="02020603050405020304" pitchFamily="18" charset="0"/>
                  <a:cs typeface="Times New Roman" panose="02020603050405020304" pitchFamily="18" charset="0"/>
                </a:rPr>
                <a:t>S</a:t>
              </a:r>
            </a:p>
          </p:txBody>
        </p:sp>
      </p:grpSp>
      <p:grpSp>
        <p:nvGrpSpPr>
          <p:cNvPr id="1037" name="Group 1036">
            <a:extLst>
              <a:ext uri="{FF2B5EF4-FFF2-40B4-BE49-F238E27FC236}">
                <a16:creationId xmlns:a16="http://schemas.microsoft.com/office/drawing/2014/main" id="{6295A23D-FC13-C454-4684-5F032225C8B5}"/>
              </a:ext>
            </a:extLst>
          </p:cNvPr>
          <p:cNvGrpSpPr/>
          <p:nvPr/>
        </p:nvGrpSpPr>
        <p:grpSpPr>
          <a:xfrm>
            <a:off x="4200526" y="4485351"/>
            <a:ext cx="3790947" cy="796848"/>
            <a:chOff x="1094563" y="3944192"/>
            <a:chExt cx="3790947" cy="796848"/>
          </a:xfrm>
        </p:grpSpPr>
        <p:grpSp>
          <p:nvGrpSpPr>
            <p:cNvPr id="1038" name="Group 1037">
              <a:extLst>
                <a:ext uri="{FF2B5EF4-FFF2-40B4-BE49-F238E27FC236}">
                  <a16:creationId xmlns:a16="http://schemas.microsoft.com/office/drawing/2014/main" id="{35AE48ED-3C1F-EFFA-E2B5-F2E8EDF40611}"/>
                </a:ext>
              </a:extLst>
            </p:cNvPr>
            <p:cNvGrpSpPr/>
            <p:nvPr/>
          </p:nvGrpSpPr>
          <p:grpSpPr>
            <a:xfrm>
              <a:off x="1094563" y="3944192"/>
              <a:ext cx="3790947" cy="796848"/>
              <a:chOff x="6711043" y="4245769"/>
              <a:chExt cx="3790947" cy="796848"/>
            </a:xfrm>
          </p:grpSpPr>
          <p:cxnSp>
            <p:nvCxnSpPr>
              <p:cNvPr id="1040" name="Straight Connector 1039">
                <a:extLst>
                  <a:ext uri="{FF2B5EF4-FFF2-40B4-BE49-F238E27FC236}">
                    <a16:creationId xmlns:a16="http://schemas.microsoft.com/office/drawing/2014/main" id="{E48A91AF-3479-6083-FBC4-E59E2CFC5F24}"/>
                  </a:ext>
                </a:extLst>
              </p:cNvPr>
              <p:cNvCxnSpPr>
                <a:cxnSpLocks/>
              </p:cNvCxnSpPr>
              <p:nvPr/>
            </p:nvCxnSpPr>
            <p:spPr>
              <a:xfrm flipH="1">
                <a:off x="6711043" y="4245769"/>
                <a:ext cx="820851" cy="721432"/>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BF8E0260-4E55-0175-AE00-A573232476B9}"/>
                  </a:ext>
                </a:extLst>
              </p:cNvPr>
              <p:cNvCxnSpPr>
                <a:cxnSpLocks/>
              </p:cNvCxnSpPr>
              <p:nvPr/>
            </p:nvCxnSpPr>
            <p:spPr>
              <a:xfrm flipH="1" flipV="1">
                <a:off x="6711043" y="4967201"/>
                <a:ext cx="2846340" cy="75416"/>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FC5FF2FB-52E1-AEF4-34F0-E4C4E200052A}"/>
                  </a:ext>
                </a:extLst>
              </p:cNvPr>
              <p:cNvCxnSpPr>
                <a:cxnSpLocks/>
              </p:cNvCxnSpPr>
              <p:nvPr/>
            </p:nvCxnSpPr>
            <p:spPr>
              <a:xfrm flipV="1">
                <a:off x="9557383" y="4311650"/>
                <a:ext cx="944607" cy="730967"/>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4BD76041-6C11-CB50-B074-70C283A680CA}"/>
                  </a:ext>
                </a:extLst>
              </p:cNvPr>
              <p:cNvCxnSpPr>
                <a:cxnSpLocks/>
              </p:cNvCxnSpPr>
              <p:nvPr/>
            </p:nvCxnSpPr>
            <p:spPr>
              <a:xfrm flipH="1" flipV="1">
                <a:off x="7531894" y="4245769"/>
                <a:ext cx="2970096" cy="65881"/>
              </a:xfrm>
              <a:prstGeom prst="line">
                <a:avLst/>
              </a:prstGeom>
              <a:ln w="38100">
                <a:solidFill>
                  <a:srgbClr val="EA1606"/>
                </a:solidFill>
                <a:prstDash val="dash"/>
              </a:ln>
            </p:spPr>
            <p:style>
              <a:lnRef idx="1">
                <a:schemeClr val="accent1"/>
              </a:lnRef>
              <a:fillRef idx="0">
                <a:schemeClr val="accent1"/>
              </a:fillRef>
              <a:effectRef idx="0">
                <a:schemeClr val="accent1"/>
              </a:effectRef>
              <a:fontRef idx="minor">
                <a:schemeClr val="tx1"/>
              </a:fontRef>
            </p:style>
          </p:cxnSp>
        </p:grpSp>
        <p:sp>
          <p:nvSpPr>
            <p:cNvPr id="1039" name="TextBox 1038">
              <a:extLst>
                <a:ext uri="{FF2B5EF4-FFF2-40B4-BE49-F238E27FC236}">
                  <a16:creationId xmlns:a16="http://schemas.microsoft.com/office/drawing/2014/main" id="{760D7DE5-9712-0AF9-1126-8357669EC421}"/>
                </a:ext>
              </a:extLst>
            </p:cNvPr>
            <p:cNvSpPr txBox="1"/>
            <p:nvPr/>
          </p:nvSpPr>
          <p:spPr>
            <a:xfrm>
              <a:off x="1294519" y="4371708"/>
              <a:ext cx="338554"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E</a:t>
              </a:r>
            </a:p>
          </p:txBody>
        </p:sp>
      </p:grpSp>
      <p:grpSp>
        <p:nvGrpSpPr>
          <p:cNvPr id="1044" name="Group 1043">
            <a:extLst>
              <a:ext uri="{FF2B5EF4-FFF2-40B4-BE49-F238E27FC236}">
                <a16:creationId xmlns:a16="http://schemas.microsoft.com/office/drawing/2014/main" id="{B5892701-5A01-FFC3-55AE-D5C49670E90B}"/>
              </a:ext>
            </a:extLst>
          </p:cNvPr>
          <p:cNvGrpSpPr/>
          <p:nvPr/>
        </p:nvGrpSpPr>
        <p:grpSpPr>
          <a:xfrm>
            <a:off x="4937617" y="2867182"/>
            <a:ext cx="1933119" cy="2342830"/>
            <a:chOff x="1837097" y="3185964"/>
            <a:chExt cx="1933119" cy="2342830"/>
          </a:xfrm>
        </p:grpSpPr>
        <p:grpSp>
          <p:nvGrpSpPr>
            <p:cNvPr id="1045" name="Group 1044">
              <a:extLst>
                <a:ext uri="{FF2B5EF4-FFF2-40B4-BE49-F238E27FC236}">
                  <a16:creationId xmlns:a16="http://schemas.microsoft.com/office/drawing/2014/main" id="{BBE9B830-6081-03CC-7FC6-18EAF12717AD}"/>
                </a:ext>
              </a:extLst>
            </p:cNvPr>
            <p:cNvGrpSpPr/>
            <p:nvPr/>
          </p:nvGrpSpPr>
          <p:grpSpPr>
            <a:xfrm>
              <a:off x="1837097" y="3556000"/>
              <a:ext cx="1933119" cy="1972794"/>
              <a:chOff x="7562850" y="3048344"/>
              <a:chExt cx="1933119" cy="1972794"/>
            </a:xfrm>
          </p:grpSpPr>
          <p:cxnSp>
            <p:nvCxnSpPr>
              <p:cNvPr id="1047" name="Straight Connector 1046">
                <a:extLst>
                  <a:ext uri="{FF2B5EF4-FFF2-40B4-BE49-F238E27FC236}">
                    <a16:creationId xmlns:a16="http://schemas.microsoft.com/office/drawing/2014/main" id="{5063C6A7-FBCE-F56D-F5B8-19D0775E8BD4}"/>
                  </a:ext>
                </a:extLst>
              </p:cNvPr>
              <p:cNvCxnSpPr>
                <a:cxnSpLocks/>
              </p:cNvCxnSpPr>
              <p:nvPr/>
            </p:nvCxnSpPr>
            <p:spPr>
              <a:xfrm>
                <a:off x="7562850" y="3679825"/>
                <a:ext cx="927100" cy="133667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0E182C01-45B3-00D7-370E-117928C7DC62}"/>
                  </a:ext>
                </a:extLst>
              </p:cNvPr>
              <p:cNvCxnSpPr>
                <a:cxnSpLocks/>
              </p:cNvCxnSpPr>
              <p:nvPr/>
            </p:nvCxnSpPr>
            <p:spPr>
              <a:xfrm flipV="1">
                <a:off x="7562850" y="3054350"/>
                <a:ext cx="1000125" cy="6484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F434E943-AA40-E756-0519-55522BC7A36D}"/>
                  </a:ext>
                </a:extLst>
              </p:cNvPr>
              <p:cNvCxnSpPr>
                <a:cxnSpLocks/>
              </p:cNvCxnSpPr>
              <p:nvPr/>
            </p:nvCxnSpPr>
            <p:spPr>
              <a:xfrm flipV="1">
                <a:off x="8495844" y="4372644"/>
                <a:ext cx="1000125" cy="6484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3130DAEE-0731-AE4E-5880-B66C4CC923D4}"/>
                  </a:ext>
                </a:extLst>
              </p:cNvPr>
              <p:cNvCxnSpPr>
                <a:cxnSpLocks/>
              </p:cNvCxnSpPr>
              <p:nvPr/>
            </p:nvCxnSpPr>
            <p:spPr>
              <a:xfrm>
                <a:off x="8560116" y="3048344"/>
                <a:ext cx="927100" cy="1336675"/>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1046" name="TextBox 1045">
              <a:extLst>
                <a:ext uri="{FF2B5EF4-FFF2-40B4-BE49-F238E27FC236}">
                  <a16:creationId xmlns:a16="http://schemas.microsoft.com/office/drawing/2014/main" id="{7B7EF968-233B-B56E-C266-7FD7F2782E5F}"/>
                </a:ext>
              </a:extLst>
            </p:cNvPr>
            <p:cNvSpPr txBox="1"/>
            <p:nvPr/>
          </p:nvSpPr>
          <p:spPr>
            <a:xfrm>
              <a:off x="2708320" y="3185964"/>
              <a:ext cx="338554" cy="369332"/>
            </a:xfrm>
            <a:prstGeom prst="rect">
              <a:avLst/>
            </a:prstGeom>
            <a:noFill/>
          </p:spPr>
          <p:txBody>
            <a:bodyPr wrap="none" rtlCol="0">
              <a:spAutoFit/>
            </a:bodyPr>
            <a:lstStyle/>
            <a:p>
              <a:r>
                <a:rPr lang="en-US" b="1">
                  <a:solidFill>
                    <a:schemeClr val="tx2">
                      <a:lumMod val="90000"/>
                      <a:lumOff val="10000"/>
                    </a:schemeClr>
                  </a:solidFill>
                  <a:latin typeface="Times New Roman" panose="02020603050405020304" pitchFamily="18" charset="0"/>
                  <a:cs typeface="Times New Roman" panose="02020603050405020304" pitchFamily="18" charset="0"/>
                </a:rPr>
                <a:t>P</a:t>
              </a:r>
            </a:p>
          </p:txBody>
        </p:sp>
      </p:grpSp>
      <p:sp>
        <p:nvSpPr>
          <p:cNvPr id="55" name="TextBox 54">
            <a:extLst>
              <a:ext uri="{FF2B5EF4-FFF2-40B4-BE49-F238E27FC236}">
                <a16:creationId xmlns:a16="http://schemas.microsoft.com/office/drawing/2014/main" id="{23F9E751-962E-5715-7850-0B9EA871FC38}"/>
              </a:ext>
            </a:extLst>
          </p:cNvPr>
          <p:cNvSpPr txBox="1"/>
          <p:nvPr/>
        </p:nvSpPr>
        <p:spPr>
          <a:xfrm>
            <a:off x="7450637" y="4860780"/>
            <a:ext cx="397559" cy="36933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V</a:t>
            </a:r>
          </a:p>
        </p:txBody>
      </p:sp>
      <p:sp>
        <p:nvSpPr>
          <p:cNvPr id="58" name="TextBox 57">
            <a:extLst>
              <a:ext uri="{FF2B5EF4-FFF2-40B4-BE49-F238E27FC236}">
                <a16:creationId xmlns:a16="http://schemas.microsoft.com/office/drawing/2014/main" id="{18B998C3-4AD5-FFB1-440D-45D4701D907D}"/>
              </a:ext>
            </a:extLst>
          </p:cNvPr>
          <p:cNvSpPr txBox="1"/>
          <p:nvPr/>
        </p:nvSpPr>
        <p:spPr>
          <a:xfrm>
            <a:off x="4114895" y="4757935"/>
            <a:ext cx="397559" cy="36933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V</a:t>
            </a:r>
          </a:p>
        </p:txBody>
      </p:sp>
      <p:cxnSp>
        <p:nvCxnSpPr>
          <p:cNvPr id="1073" name="Straight Connector 1072">
            <a:extLst>
              <a:ext uri="{FF2B5EF4-FFF2-40B4-BE49-F238E27FC236}">
                <a16:creationId xmlns:a16="http://schemas.microsoft.com/office/drawing/2014/main" id="{D53A0028-54EA-6F82-E18B-1BF6C09246D6}"/>
              </a:ext>
            </a:extLst>
          </p:cNvPr>
          <p:cNvCxnSpPr>
            <a:cxnSpLocks/>
          </p:cNvCxnSpPr>
          <p:nvPr/>
        </p:nvCxnSpPr>
        <p:spPr>
          <a:xfrm>
            <a:off x="4445342" y="4914774"/>
            <a:ext cx="3008357" cy="5109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2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animEffect transition="in" filter="randombar(horizontal)">
                                      <p:cBhvr>
                                        <p:cTn id="7" dur="500"/>
                                        <p:tgtEl>
                                          <p:spTgt spid="1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70"/>
                                        </p:tgtEl>
                                        <p:attrNameLst>
                                          <p:attrName>style.visibility</p:attrName>
                                        </p:attrNameLst>
                                      </p:cBhvr>
                                      <p:to>
                                        <p:strVal val="visible"/>
                                      </p:to>
                                    </p:set>
                                    <p:animEffect transition="in" filter="circle(in)">
                                      <p:cBhvr>
                                        <p:cTn id="12" dur="4000"/>
                                        <p:tgtEl>
                                          <p:spTgt spid="10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73"/>
                                        </p:tgtEl>
                                        <p:attrNameLst>
                                          <p:attrName>style.visibility</p:attrName>
                                        </p:attrNameLst>
                                      </p:cBhvr>
                                      <p:to>
                                        <p:strVal val="visible"/>
                                      </p:to>
                                    </p:set>
                                    <p:animEffect transition="in" filter="randombar(horizontal)">
                                      <p:cBhvr>
                                        <p:cTn id="22" dur="500"/>
                                        <p:tgtEl>
                                          <p:spTgt spid="1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35</a:t>
            </a:fld>
            <a:endParaRPr lang="en-US"/>
          </a:p>
        </p:txBody>
      </p:sp>
      <p:grpSp>
        <p:nvGrpSpPr>
          <p:cNvPr id="1048" name="Group 1047">
            <a:extLst>
              <a:ext uri="{FF2B5EF4-FFF2-40B4-BE49-F238E27FC236}">
                <a16:creationId xmlns:a16="http://schemas.microsoft.com/office/drawing/2014/main" id="{8EFDED6E-1693-5F96-1DD4-D46A9A121126}"/>
              </a:ext>
            </a:extLst>
          </p:cNvPr>
          <p:cNvGrpSpPr/>
          <p:nvPr/>
        </p:nvGrpSpPr>
        <p:grpSpPr>
          <a:xfrm>
            <a:off x="7778840" y="1426471"/>
            <a:ext cx="3876578" cy="2415017"/>
            <a:chOff x="4114895" y="2867182"/>
            <a:chExt cx="3876578" cy="2415017"/>
          </a:xfrm>
        </p:grpSpPr>
        <p:grpSp>
          <p:nvGrpSpPr>
            <p:cNvPr id="58" name="Group 57">
              <a:extLst>
                <a:ext uri="{FF2B5EF4-FFF2-40B4-BE49-F238E27FC236}">
                  <a16:creationId xmlns:a16="http://schemas.microsoft.com/office/drawing/2014/main" id="{22682F3C-A2A3-B531-4DFE-8D8B241FBF71}"/>
                </a:ext>
              </a:extLst>
            </p:cNvPr>
            <p:cNvGrpSpPr/>
            <p:nvPr/>
          </p:nvGrpSpPr>
          <p:grpSpPr>
            <a:xfrm>
              <a:off x="4465261" y="3539776"/>
              <a:ext cx="3052488" cy="1478627"/>
              <a:chOff x="7310220" y="3354901"/>
              <a:chExt cx="3052488" cy="1478627"/>
            </a:xfrm>
          </p:grpSpPr>
          <p:cxnSp>
            <p:nvCxnSpPr>
              <p:cNvPr id="59" name="Straight Connector 58">
                <a:extLst>
                  <a:ext uri="{FF2B5EF4-FFF2-40B4-BE49-F238E27FC236}">
                    <a16:creationId xmlns:a16="http://schemas.microsoft.com/office/drawing/2014/main" id="{E0561C07-CF73-4F19-5238-28228A47A58C}"/>
                  </a:ext>
                </a:extLst>
              </p:cNvPr>
              <p:cNvCxnSpPr>
                <a:cxnSpLocks/>
              </p:cNvCxnSpPr>
              <p:nvPr/>
            </p:nvCxnSpPr>
            <p:spPr>
              <a:xfrm flipH="1">
                <a:off x="7310220" y="3354901"/>
                <a:ext cx="53748" cy="140246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60" name="Straight Connector 59">
                <a:extLst>
                  <a:ext uri="{FF2B5EF4-FFF2-40B4-BE49-F238E27FC236}">
                    <a16:creationId xmlns:a16="http://schemas.microsoft.com/office/drawing/2014/main" id="{ED27347C-86FC-79E0-015F-E96B28486BB2}"/>
                  </a:ext>
                </a:extLst>
              </p:cNvPr>
              <p:cNvCxnSpPr>
                <a:cxnSpLocks/>
              </p:cNvCxnSpPr>
              <p:nvPr/>
            </p:nvCxnSpPr>
            <p:spPr>
              <a:xfrm flipH="1">
                <a:off x="10308960" y="3431885"/>
                <a:ext cx="53748" cy="1401643"/>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61" name="Straight Connector 60">
                <a:extLst>
                  <a:ext uri="{FF2B5EF4-FFF2-40B4-BE49-F238E27FC236}">
                    <a16:creationId xmlns:a16="http://schemas.microsoft.com/office/drawing/2014/main" id="{36305EE7-8972-AE1D-D1C2-642DA6440ECE}"/>
                  </a:ext>
                </a:extLst>
              </p:cNvPr>
              <p:cNvCxnSpPr>
                <a:cxnSpLocks/>
              </p:cNvCxnSpPr>
              <p:nvPr/>
            </p:nvCxnSpPr>
            <p:spPr>
              <a:xfrm>
                <a:off x="7363968" y="3354901"/>
                <a:ext cx="2998740" cy="75416"/>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62" name="Straight Connector 61">
                <a:extLst>
                  <a:ext uri="{FF2B5EF4-FFF2-40B4-BE49-F238E27FC236}">
                    <a16:creationId xmlns:a16="http://schemas.microsoft.com/office/drawing/2014/main" id="{B955279E-F564-CBC7-5714-F88662E02A9C}"/>
                  </a:ext>
                </a:extLst>
              </p:cNvPr>
              <p:cNvCxnSpPr>
                <a:cxnSpLocks/>
              </p:cNvCxnSpPr>
              <p:nvPr/>
            </p:nvCxnSpPr>
            <p:spPr>
              <a:xfrm>
                <a:off x="7310220" y="4754168"/>
                <a:ext cx="2998740" cy="60994"/>
              </a:xfrm>
              <a:prstGeom prst="line">
                <a:avLst/>
              </a:prstGeom>
              <a:ln w="28575">
                <a:solidFill>
                  <a:srgbClr val="0000FF"/>
                </a:solidFill>
              </a:ln>
            </p:spPr>
            <p:style>
              <a:lnRef idx="3">
                <a:schemeClr val="accent5"/>
              </a:lnRef>
              <a:fillRef idx="0">
                <a:schemeClr val="accent5"/>
              </a:fillRef>
              <a:effectRef idx="2">
                <a:schemeClr val="accent5"/>
              </a:effectRef>
              <a:fontRef idx="minor">
                <a:schemeClr val="tx1"/>
              </a:fontRef>
            </p:style>
          </p:cxnSp>
        </p:grpSp>
        <p:sp>
          <p:nvSpPr>
            <p:cNvPr id="63" name="TextBox 62">
              <a:extLst>
                <a:ext uri="{FF2B5EF4-FFF2-40B4-BE49-F238E27FC236}">
                  <a16:creationId xmlns:a16="http://schemas.microsoft.com/office/drawing/2014/main" id="{46FCC911-3625-D351-25BE-0E939781378F}"/>
                </a:ext>
              </a:extLst>
            </p:cNvPr>
            <p:cNvSpPr txBox="1"/>
            <p:nvPr/>
          </p:nvSpPr>
          <p:spPr>
            <a:xfrm>
              <a:off x="4499118" y="3520895"/>
              <a:ext cx="415498" cy="369332"/>
            </a:xfrm>
            <a:prstGeom prst="rect">
              <a:avLst/>
            </a:prstGeom>
            <a:noFill/>
          </p:spPr>
          <p:txBody>
            <a:bodyPr wrap="none" rtlCol="0">
              <a:spAutoFit/>
            </a:bodyPr>
            <a:lstStyle/>
            <a:p>
              <a:r>
                <a:rPr lang="en-US" b="1">
                  <a:solidFill>
                    <a:srgbClr val="0000FF"/>
                  </a:solidFill>
                  <a:latin typeface="Times New Roman" panose="02020603050405020304" pitchFamily="18" charset="0"/>
                  <a:cs typeface="Times New Roman" panose="02020603050405020304" pitchFamily="18" charset="0"/>
                </a:rPr>
                <a:t>W</a:t>
              </a:r>
            </a:p>
          </p:txBody>
        </p:sp>
        <p:cxnSp>
          <p:nvCxnSpPr>
            <p:cNvPr id="1024" name="Straight Connector 1023">
              <a:extLst>
                <a:ext uri="{FF2B5EF4-FFF2-40B4-BE49-F238E27FC236}">
                  <a16:creationId xmlns:a16="http://schemas.microsoft.com/office/drawing/2014/main" id="{50FEEE83-4F90-B174-6BC5-D1CBDDA69BB5}"/>
                </a:ext>
              </a:extLst>
            </p:cNvPr>
            <p:cNvCxnSpPr>
              <a:cxnSpLocks/>
            </p:cNvCxnSpPr>
            <p:nvPr/>
          </p:nvCxnSpPr>
          <p:spPr>
            <a:xfrm>
              <a:off x="5458463" y="3565048"/>
              <a:ext cx="861608" cy="137334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025" name="TextBox 1024">
              <a:extLst>
                <a:ext uri="{FF2B5EF4-FFF2-40B4-BE49-F238E27FC236}">
                  <a16:creationId xmlns:a16="http://schemas.microsoft.com/office/drawing/2014/main" id="{FFE559EF-2B0A-9DF4-7B00-1E00FCDE4523}"/>
                </a:ext>
              </a:extLst>
            </p:cNvPr>
            <p:cNvSpPr txBox="1"/>
            <p:nvPr/>
          </p:nvSpPr>
          <p:spPr>
            <a:xfrm>
              <a:off x="5272459" y="3269683"/>
              <a:ext cx="295274" cy="276999"/>
            </a:xfrm>
            <a:prstGeom prst="rect">
              <a:avLst/>
            </a:prstGeom>
            <a:noFill/>
          </p:spPr>
          <p:txBody>
            <a:bodyPr wrap="none" rtlCol="0">
              <a:spAutoFit/>
            </a:bodyPr>
            <a:lstStyle/>
            <a:p>
              <a:r>
                <a:rPr lang="en-US" sz="1200" b="1">
                  <a:solidFill>
                    <a:srgbClr val="0000FF"/>
                  </a:solidFill>
                  <a:latin typeface="Times New Roman" panose="02020603050405020304" pitchFamily="18" charset="0"/>
                  <a:cs typeface="Times New Roman" panose="02020603050405020304" pitchFamily="18" charset="0"/>
                </a:rPr>
                <a:t>V</a:t>
              </a:r>
            </a:p>
          </p:txBody>
        </p:sp>
        <p:sp>
          <p:nvSpPr>
            <p:cNvPr id="1027" name="TextBox 1026">
              <a:extLst>
                <a:ext uri="{FF2B5EF4-FFF2-40B4-BE49-F238E27FC236}">
                  <a16:creationId xmlns:a16="http://schemas.microsoft.com/office/drawing/2014/main" id="{804583E0-C427-8C04-8A79-194C3683A047}"/>
                </a:ext>
              </a:extLst>
            </p:cNvPr>
            <p:cNvSpPr txBox="1"/>
            <p:nvPr/>
          </p:nvSpPr>
          <p:spPr>
            <a:xfrm>
              <a:off x="6290572" y="4924641"/>
              <a:ext cx="295274" cy="276999"/>
            </a:xfrm>
            <a:prstGeom prst="rect">
              <a:avLst/>
            </a:prstGeom>
            <a:noFill/>
          </p:spPr>
          <p:txBody>
            <a:bodyPr wrap="none" rtlCol="0">
              <a:spAutoFit/>
            </a:bodyPr>
            <a:lstStyle/>
            <a:p>
              <a:r>
                <a:rPr lang="en-US" sz="1200" b="1">
                  <a:solidFill>
                    <a:srgbClr val="0000FF"/>
                  </a:solidFill>
                  <a:latin typeface="Times New Roman" panose="02020603050405020304" pitchFamily="18" charset="0"/>
                  <a:cs typeface="Times New Roman" panose="02020603050405020304" pitchFamily="18" charset="0"/>
                </a:rPr>
                <a:t>V</a:t>
              </a:r>
            </a:p>
          </p:txBody>
        </p:sp>
        <p:grpSp>
          <p:nvGrpSpPr>
            <p:cNvPr id="1028" name="Group 1027">
              <a:extLst>
                <a:ext uri="{FF2B5EF4-FFF2-40B4-BE49-F238E27FC236}">
                  <a16:creationId xmlns:a16="http://schemas.microsoft.com/office/drawing/2014/main" id="{842667CB-63D6-FE5E-2753-2000E88F6416}"/>
                </a:ext>
              </a:extLst>
            </p:cNvPr>
            <p:cNvGrpSpPr/>
            <p:nvPr/>
          </p:nvGrpSpPr>
          <p:grpSpPr>
            <a:xfrm>
              <a:off x="6092802" y="3683472"/>
              <a:ext cx="320261" cy="369332"/>
              <a:chOff x="2532327" y="3615015"/>
              <a:chExt cx="320261" cy="369332"/>
            </a:xfrm>
          </p:grpSpPr>
          <p:sp>
            <p:nvSpPr>
              <p:cNvPr id="1029" name="Oval 1028">
                <a:extLst>
                  <a:ext uri="{FF2B5EF4-FFF2-40B4-BE49-F238E27FC236}">
                    <a16:creationId xmlns:a16="http://schemas.microsoft.com/office/drawing/2014/main" id="{317497E4-A503-FEDB-FDE2-50BC4E6B6D3F}"/>
                  </a:ext>
                </a:extLst>
              </p:cNvPr>
              <p:cNvSpPr/>
              <p:nvPr/>
            </p:nvSpPr>
            <p:spPr>
              <a:xfrm>
                <a:off x="2532327" y="3641392"/>
                <a:ext cx="85608" cy="8218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0" name="TextBox 1029">
                <a:extLst>
                  <a:ext uri="{FF2B5EF4-FFF2-40B4-BE49-F238E27FC236}">
                    <a16:creationId xmlns:a16="http://schemas.microsoft.com/office/drawing/2014/main" id="{DA50A936-F298-AD0D-28E7-A058B7FF6F22}"/>
                  </a:ext>
                </a:extLst>
              </p:cNvPr>
              <p:cNvSpPr txBox="1"/>
              <p:nvPr/>
            </p:nvSpPr>
            <p:spPr>
              <a:xfrm>
                <a:off x="2539682" y="3615015"/>
                <a:ext cx="312906" cy="369332"/>
              </a:xfrm>
              <a:prstGeom prst="rect">
                <a:avLst/>
              </a:prstGeom>
              <a:noFill/>
            </p:spPr>
            <p:txBody>
              <a:bodyPr wrap="none" rtlCol="0">
                <a:spAutoFit/>
              </a:bodyPr>
              <a:lstStyle/>
              <a:p>
                <a:r>
                  <a:rPr lang="en-US" b="1">
                    <a:solidFill>
                      <a:schemeClr val="tx2">
                        <a:lumMod val="90000"/>
                        <a:lumOff val="10000"/>
                      </a:schemeClr>
                    </a:solidFill>
                    <a:latin typeface="Times New Roman" panose="02020603050405020304" pitchFamily="18" charset="0"/>
                    <a:cs typeface="Times New Roman" panose="02020603050405020304" pitchFamily="18" charset="0"/>
                  </a:rPr>
                  <a:t>S</a:t>
                </a:r>
              </a:p>
            </p:txBody>
          </p:sp>
        </p:grpSp>
        <p:grpSp>
          <p:nvGrpSpPr>
            <p:cNvPr id="1031" name="Group 1030">
              <a:extLst>
                <a:ext uri="{FF2B5EF4-FFF2-40B4-BE49-F238E27FC236}">
                  <a16:creationId xmlns:a16="http://schemas.microsoft.com/office/drawing/2014/main" id="{68E7DE5C-E10B-0E59-CBFA-D2010DC1C9F7}"/>
                </a:ext>
              </a:extLst>
            </p:cNvPr>
            <p:cNvGrpSpPr/>
            <p:nvPr/>
          </p:nvGrpSpPr>
          <p:grpSpPr>
            <a:xfrm>
              <a:off x="4200526" y="4485351"/>
              <a:ext cx="3790947" cy="796848"/>
              <a:chOff x="1094563" y="3944192"/>
              <a:chExt cx="3790947" cy="796848"/>
            </a:xfrm>
          </p:grpSpPr>
          <p:grpSp>
            <p:nvGrpSpPr>
              <p:cNvPr id="1032" name="Group 1031">
                <a:extLst>
                  <a:ext uri="{FF2B5EF4-FFF2-40B4-BE49-F238E27FC236}">
                    <a16:creationId xmlns:a16="http://schemas.microsoft.com/office/drawing/2014/main" id="{2ECDE0D0-E79F-DD2E-0C18-4CA3DEEFA6F6}"/>
                  </a:ext>
                </a:extLst>
              </p:cNvPr>
              <p:cNvGrpSpPr/>
              <p:nvPr/>
            </p:nvGrpSpPr>
            <p:grpSpPr>
              <a:xfrm>
                <a:off x="1094563" y="3944192"/>
                <a:ext cx="3790947" cy="796848"/>
                <a:chOff x="6711043" y="4245769"/>
                <a:chExt cx="3790947" cy="796848"/>
              </a:xfrm>
            </p:grpSpPr>
            <p:cxnSp>
              <p:nvCxnSpPr>
                <p:cNvPr id="1034" name="Straight Connector 1033">
                  <a:extLst>
                    <a:ext uri="{FF2B5EF4-FFF2-40B4-BE49-F238E27FC236}">
                      <a16:creationId xmlns:a16="http://schemas.microsoft.com/office/drawing/2014/main" id="{A92AFDAE-4733-4963-72CB-1905DB5A732D}"/>
                    </a:ext>
                  </a:extLst>
                </p:cNvPr>
                <p:cNvCxnSpPr>
                  <a:cxnSpLocks/>
                </p:cNvCxnSpPr>
                <p:nvPr/>
              </p:nvCxnSpPr>
              <p:spPr>
                <a:xfrm flipH="1">
                  <a:off x="6711043" y="4245769"/>
                  <a:ext cx="820851" cy="721432"/>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1BD3C95E-E95E-6ADC-9234-ACE4538219F6}"/>
                    </a:ext>
                  </a:extLst>
                </p:cNvPr>
                <p:cNvCxnSpPr>
                  <a:cxnSpLocks/>
                </p:cNvCxnSpPr>
                <p:nvPr/>
              </p:nvCxnSpPr>
              <p:spPr>
                <a:xfrm flipH="1" flipV="1">
                  <a:off x="6711043" y="4967201"/>
                  <a:ext cx="2846340" cy="75416"/>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a:extLst>
                    <a:ext uri="{FF2B5EF4-FFF2-40B4-BE49-F238E27FC236}">
                      <a16:creationId xmlns:a16="http://schemas.microsoft.com/office/drawing/2014/main" id="{73E9C128-E3B4-0A99-C728-364BF92F5A66}"/>
                    </a:ext>
                  </a:extLst>
                </p:cNvPr>
                <p:cNvCxnSpPr>
                  <a:cxnSpLocks/>
                </p:cNvCxnSpPr>
                <p:nvPr/>
              </p:nvCxnSpPr>
              <p:spPr>
                <a:xfrm flipV="1">
                  <a:off x="9557383" y="4311650"/>
                  <a:ext cx="944607" cy="730967"/>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715ADB84-239C-B7F1-141B-B2B2B01B4081}"/>
                    </a:ext>
                  </a:extLst>
                </p:cNvPr>
                <p:cNvCxnSpPr>
                  <a:cxnSpLocks/>
                </p:cNvCxnSpPr>
                <p:nvPr/>
              </p:nvCxnSpPr>
              <p:spPr>
                <a:xfrm flipH="1" flipV="1">
                  <a:off x="7531894" y="4245769"/>
                  <a:ext cx="2970096" cy="65881"/>
                </a:xfrm>
                <a:prstGeom prst="line">
                  <a:avLst/>
                </a:prstGeom>
                <a:ln w="38100">
                  <a:solidFill>
                    <a:srgbClr val="EA1606"/>
                  </a:solidFill>
                  <a:prstDash val="dash"/>
                </a:ln>
              </p:spPr>
              <p:style>
                <a:lnRef idx="1">
                  <a:schemeClr val="accent1"/>
                </a:lnRef>
                <a:fillRef idx="0">
                  <a:schemeClr val="accent1"/>
                </a:fillRef>
                <a:effectRef idx="0">
                  <a:schemeClr val="accent1"/>
                </a:effectRef>
                <a:fontRef idx="minor">
                  <a:schemeClr val="tx1"/>
                </a:fontRef>
              </p:style>
            </p:cxnSp>
          </p:grpSp>
          <p:sp>
            <p:nvSpPr>
              <p:cNvPr id="1033" name="TextBox 1032">
                <a:extLst>
                  <a:ext uri="{FF2B5EF4-FFF2-40B4-BE49-F238E27FC236}">
                    <a16:creationId xmlns:a16="http://schemas.microsoft.com/office/drawing/2014/main" id="{E9176727-DBE3-5532-354C-7DC617E20D7D}"/>
                  </a:ext>
                </a:extLst>
              </p:cNvPr>
              <p:cNvSpPr txBox="1"/>
              <p:nvPr/>
            </p:nvSpPr>
            <p:spPr>
              <a:xfrm>
                <a:off x="1294519" y="4371708"/>
                <a:ext cx="338554"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E</a:t>
                </a:r>
              </a:p>
            </p:txBody>
          </p:sp>
        </p:grpSp>
        <p:grpSp>
          <p:nvGrpSpPr>
            <p:cNvPr id="1038" name="Group 1037">
              <a:extLst>
                <a:ext uri="{FF2B5EF4-FFF2-40B4-BE49-F238E27FC236}">
                  <a16:creationId xmlns:a16="http://schemas.microsoft.com/office/drawing/2014/main" id="{FBEF521E-6B94-1DB8-E0D2-1FA688E8FE26}"/>
                </a:ext>
              </a:extLst>
            </p:cNvPr>
            <p:cNvGrpSpPr/>
            <p:nvPr/>
          </p:nvGrpSpPr>
          <p:grpSpPr>
            <a:xfrm>
              <a:off x="4937617" y="2867182"/>
              <a:ext cx="1933119" cy="2342830"/>
              <a:chOff x="1837097" y="3185964"/>
              <a:chExt cx="1933119" cy="2342830"/>
            </a:xfrm>
          </p:grpSpPr>
          <p:grpSp>
            <p:nvGrpSpPr>
              <p:cNvPr id="1039" name="Group 1038">
                <a:extLst>
                  <a:ext uri="{FF2B5EF4-FFF2-40B4-BE49-F238E27FC236}">
                    <a16:creationId xmlns:a16="http://schemas.microsoft.com/office/drawing/2014/main" id="{748F12AF-C640-1AD2-28C5-8ED01CD48E3C}"/>
                  </a:ext>
                </a:extLst>
              </p:cNvPr>
              <p:cNvGrpSpPr/>
              <p:nvPr/>
            </p:nvGrpSpPr>
            <p:grpSpPr>
              <a:xfrm>
                <a:off x="1837097" y="3556000"/>
                <a:ext cx="1933119" cy="1972794"/>
                <a:chOff x="7562850" y="3048344"/>
                <a:chExt cx="1933119" cy="1972794"/>
              </a:xfrm>
            </p:grpSpPr>
            <p:cxnSp>
              <p:nvCxnSpPr>
                <p:cNvPr id="1041" name="Straight Connector 1040">
                  <a:extLst>
                    <a:ext uri="{FF2B5EF4-FFF2-40B4-BE49-F238E27FC236}">
                      <a16:creationId xmlns:a16="http://schemas.microsoft.com/office/drawing/2014/main" id="{9AF14D27-E38B-8254-021A-FA5D94F2B74E}"/>
                    </a:ext>
                  </a:extLst>
                </p:cNvPr>
                <p:cNvCxnSpPr>
                  <a:cxnSpLocks/>
                </p:cNvCxnSpPr>
                <p:nvPr/>
              </p:nvCxnSpPr>
              <p:spPr>
                <a:xfrm>
                  <a:off x="7562850" y="3679825"/>
                  <a:ext cx="927100" cy="133667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B2A93D80-BB8D-5332-42E8-09C0FF4E361A}"/>
                    </a:ext>
                  </a:extLst>
                </p:cNvPr>
                <p:cNvCxnSpPr>
                  <a:cxnSpLocks/>
                </p:cNvCxnSpPr>
                <p:nvPr/>
              </p:nvCxnSpPr>
              <p:spPr>
                <a:xfrm flipV="1">
                  <a:off x="7562850" y="3054350"/>
                  <a:ext cx="1000125" cy="6484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A6A0BF18-24AA-95C9-984A-502F712BADDB}"/>
                    </a:ext>
                  </a:extLst>
                </p:cNvPr>
                <p:cNvCxnSpPr>
                  <a:cxnSpLocks/>
                </p:cNvCxnSpPr>
                <p:nvPr/>
              </p:nvCxnSpPr>
              <p:spPr>
                <a:xfrm flipV="1">
                  <a:off x="8495844" y="4372644"/>
                  <a:ext cx="1000125" cy="6484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BB7650EC-CB40-D37E-5064-E571A1754F1D}"/>
                    </a:ext>
                  </a:extLst>
                </p:cNvPr>
                <p:cNvCxnSpPr>
                  <a:cxnSpLocks/>
                </p:cNvCxnSpPr>
                <p:nvPr/>
              </p:nvCxnSpPr>
              <p:spPr>
                <a:xfrm>
                  <a:off x="8560116" y="3048344"/>
                  <a:ext cx="927100" cy="1336675"/>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1040" name="TextBox 1039">
                <a:extLst>
                  <a:ext uri="{FF2B5EF4-FFF2-40B4-BE49-F238E27FC236}">
                    <a16:creationId xmlns:a16="http://schemas.microsoft.com/office/drawing/2014/main" id="{F7777C22-DBDE-0490-DBEC-DA1122632A6E}"/>
                  </a:ext>
                </a:extLst>
              </p:cNvPr>
              <p:cNvSpPr txBox="1"/>
              <p:nvPr/>
            </p:nvSpPr>
            <p:spPr>
              <a:xfrm>
                <a:off x="2708320" y="3185964"/>
                <a:ext cx="338554" cy="369332"/>
              </a:xfrm>
              <a:prstGeom prst="rect">
                <a:avLst/>
              </a:prstGeom>
              <a:noFill/>
            </p:spPr>
            <p:txBody>
              <a:bodyPr wrap="none" rtlCol="0">
                <a:spAutoFit/>
              </a:bodyPr>
              <a:lstStyle/>
              <a:p>
                <a:r>
                  <a:rPr lang="en-US" b="1">
                    <a:solidFill>
                      <a:schemeClr val="tx2">
                        <a:lumMod val="90000"/>
                        <a:lumOff val="10000"/>
                      </a:schemeClr>
                    </a:solidFill>
                    <a:latin typeface="Times New Roman" panose="02020603050405020304" pitchFamily="18" charset="0"/>
                    <a:cs typeface="Times New Roman" panose="02020603050405020304" pitchFamily="18" charset="0"/>
                  </a:rPr>
                  <a:t>P</a:t>
                </a:r>
              </a:p>
            </p:txBody>
          </p:sp>
        </p:grpSp>
        <p:sp>
          <p:nvSpPr>
            <p:cNvPr id="1045" name="TextBox 1044">
              <a:extLst>
                <a:ext uri="{FF2B5EF4-FFF2-40B4-BE49-F238E27FC236}">
                  <a16:creationId xmlns:a16="http://schemas.microsoft.com/office/drawing/2014/main" id="{775536BB-A86C-844F-AC1D-8EB5ADD4EC78}"/>
                </a:ext>
              </a:extLst>
            </p:cNvPr>
            <p:cNvSpPr txBox="1"/>
            <p:nvPr/>
          </p:nvSpPr>
          <p:spPr>
            <a:xfrm>
              <a:off x="7450637" y="4860780"/>
              <a:ext cx="397559" cy="36933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V</a:t>
              </a:r>
            </a:p>
          </p:txBody>
        </p:sp>
        <p:sp>
          <p:nvSpPr>
            <p:cNvPr id="1046" name="TextBox 1045">
              <a:extLst>
                <a:ext uri="{FF2B5EF4-FFF2-40B4-BE49-F238E27FC236}">
                  <a16:creationId xmlns:a16="http://schemas.microsoft.com/office/drawing/2014/main" id="{ED9300A5-3988-A98F-126A-3A2CA4C84F42}"/>
                </a:ext>
              </a:extLst>
            </p:cNvPr>
            <p:cNvSpPr txBox="1"/>
            <p:nvPr/>
          </p:nvSpPr>
          <p:spPr>
            <a:xfrm>
              <a:off x="4114895" y="4757935"/>
              <a:ext cx="397559" cy="36933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V</a:t>
              </a:r>
            </a:p>
          </p:txBody>
        </p:sp>
        <p:cxnSp>
          <p:nvCxnSpPr>
            <p:cNvPr id="1047" name="Straight Connector 1046">
              <a:extLst>
                <a:ext uri="{FF2B5EF4-FFF2-40B4-BE49-F238E27FC236}">
                  <a16:creationId xmlns:a16="http://schemas.microsoft.com/office/drawing/2014/main" id="{D4AAC34A-855E-6013-24B7-7A29063C722A}"/>
                </a:ext>
              </a:extLst>
            </p:cNvPr>
            <p:cNvCxnSpPr>
              <a:cxnSpLocks/>
            </p:cNvCxnSpPr>
            <p:nvPr/>
          </p:nvCxnSpPr>
          <p:spPr>
            <a:xfrm>
              <a:off x="4445342" y="4914774"/>
              <a:ext cx="3008357" cy="5109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052" name="TextBox 1051">
            <a:extLst>
              <a:ext uri="{FF2B5EF4-FFF2-40B4-BE49-F238E27FC236}">
                <a16:creationId xmlns:a16="http://schemas.microsoft.com/office/drawing/2014/main" id="{706A0BE5-8EC1-7C59-B3C4-CBE0ECA55AF2}"/>
              </a:ext>
            </a:extLst>
          </p:cNvPr>
          <p:cNvSpPr txBox="1"/>
          <p:nvPr/>
        </p:nvSpPr>
        <p:spPr>
          <a:xfrm>
            <a:off x="210182" y="144853"/>
            <a:ext cx="6774180" cy="646331"/>
          </a:xfrm>
          <a:prstGeom prst="rect">
            <a:avLst/>
          </a:prstGeom>
          <a:noFill/>
        </p:spPr>
        <p:txBody>
          <a:bodyPr wrap="square">
            <a:spAutoFit/>
          </a:bodyPr>
          <a:lstStyle/>
          <a:p>
            <a:pPr algn="just"/>
            <a:r>
              <a:rPr lang="vi-VN"/>
              <a:t>-</a:t>
            </a:r>
            <a:r>
              <a:rPr lang="en-US"/>
              <a:t> </a:t>
            </a:r>
            <a:r>
              <a:rPr lang="vi-VN"/>
              <a:t>Giao tuyến giữa mặt phẳng ảnh P và mặt phẳng vật E được gọi là đường nằm ngang hay gọi là trục chụp TT (đường gốc TT).</a:t>
            </a:r>
            <a:endParaRPr lang="en-US"/>
          </a:p>
        </p:txBody>
      </p:sp>
      <p:grpSp>
        <p:nvGrpSpPr>
          <p:cNvPr id="1061" name="Group 1060">
            <a:extLst>
              <a:ext uri="{FF2B5EF4-FFF2-40B4-BE49-F238E27FC236}">
                <a16:creationId xmlns:a16="http://schemas.microsoft.com/office/drawing/2014/main" id="{FBC98D9B-F9D5-4270-00ED-53B5F7E3AD69}"/>
              </a:ext>
            </a:extLst>
          </p:cNvPr>
          <p:cNvGrpSpPr/>
          <p:nvPr/>
        </p:nvGrpSpPr>
        <p:grpSpPr>
          <a:xfrm>
            <a:off x="9220655" y="2795527"/>
            <a:ext cx="1580471" cy="1182323"/>
            <a:chOff x="3945673" y="3829388"/>
            <a:chExt cx="1580471" cy="1182323"/>
          </a:xfrm>
        </p:grpSpPr>
        <p:cxnSp>
          <p:nvCxnSpPr>
            <p:cNvPr id="1054" name="Straight Connector 1053">
              <a:extLst>
                <a:ext uri="{FF2B5EF4-FFF2-40B4-BE49-F238E27FC236}">
                  <a16:creationId xmlns:a16="http://schemas.microsoft.com/office/drawing/2014/main" id="{22DB9792-1701-8BC7-F634-47E70478769F}"/>
                </a:ext>
              </a:extLst>
            </p:cNvPr>
            <p:cNvCxnSpPr>
              <a:cxnSpLocks/>
            </p:cNvCxnSpPr>
            <p:nvPr/>
          </p:nvCxnSpPr>
          <p:spPr>
            <a:xfrm flipV="1">
              <a:off x="4250971" y="4148165"/>
              <a:ext cx="1011232" cy="64534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059" name="TextBox 1058">
              <a:extLst>
                <a:ext uri="{FF2B5EF4-FFF2-40B4-BE49-F238E27FC236}">
                  <a16:creationId xmlns:a16="http://schemas.microsoft.com/office/drawing/2014/main" id="{5A67FB41-FFAF-6967-4EF8-B96046460201}"/>
                </a:ext>
              </a:extLst>
            </p:cNvPr>
            <p:cNvSpPr txBox="1"/>
            <p:nvPr/>
          </p:nvSpPr>
          <p:spPr>
            <a:xfrm>
              <a:off x="5190796" y="3829388"/>
              <a:ext cx="335348" cy="369332"/>
            </a:xfrm>
            <a:prstGeom prst="rect">
              <a:avLst/>
            </a:prstGeom>
            <a:noFill/>
          </p:spPr>
          <p:txBody>
            <a:bodyPr wrap="none" rtlCol="0">
              <a:spAutoFit/>
            </a:bodyPr>
            <a:lstStyle/>
            <a:p>
              <a:r>
                <a:rPr lang="en-US"/>
                <a:t>T</a:t>
              </a:r>
            </a:p>
          </p:txBody>
        </p:sp>
        <p:sp>
          <p:nvSpPr>
            <p:cNvPr id="1060" name="TextBox 1059">
              <a:extLst>
                <a:ext uri="{FF2B5EF4-FFF2-40B4-BE49-F238E27FC236}">
                  <a16:creationId xmlns:a16="http://schemas.microsoft.com/office/drawing/2014/main" id="{CCA23FD6-F1E6-4FF2-CED4-EDC7A64BFD74}"/>
                </a:ext>
              </a:extLst>
            </p:cNvPr>
            <p:cNvSpPr txBox="1"/>
            <p:nvPr/>
          </p:nvSpPr>
          <p:spPr>
            <a:xfrm>
              <a:off x="3945673" y="4642379"/>
              <a:ext cx="335348" cy="369332"/>
            </a:xfrm>
            <a:prstGeom prst="rect">
              <a:avLst/>
            </a:prstGeom>
            <a:noFill/>
          </p:spPr>
          <p:txBody>
            <a:bodyPr wrap="none" rtlCol="0">
              <a:spAutoFit/>
            </a:bodyPr>
            <a:lstStyle/>
            <a:p>
              <a:r>
                <a:rPr lang="en-US"/>
                <a:t>T</a:t>
              </a:r>
            </a:p>
          </p:txBody>
        </p:sp>
      </p:grpSp>
      <p:sp>
        <p:nvSpPr>
          <p:cNvPr id="1065" name="TextBox 1064">
            <a:extLst>
              <a:ext uri="{FF2B5EF4-FFF2-40B4-BE49-F238E27FC236}">
                <a16:creationId xmlns:a16="http://schemas.microsoft.com/office/drawing/2014/main" id="{0E1379DE-6A08-E301-80C2-389B23292E65}"/>
              </a:ext>
            </a:extLst>
          </p:cNvPr>
          <p:cNvSpPr txBox="1"/>
          <p:nvPr/>
        </p:nvSpPr>
        <p:spPr>
          <a:xfrm>
            <a:off x="253838" y="1132738"/>
            <a:ext cx="6730524" cy="923330"/>
          </a:xfrm>
          <a:prstGeom prst="rect">
            <a:avLst/>
          </a:prstGeom>
          <a:noFill/>
        </p:spPr>
        <p:txBody>
          <a:bodyPr wrap="square">
            <a:spAutoFit/>
          </a:bodyPr>
          <a:lstStyle/>
          <a:p>
            <a:pPr algn="just"/>
            <a:r>
              <a:rPr lang="vi-VN"/>
              <a:t>-</a:t>
            </a:r>
            <a:r>
              <a:rPr lang="en-US"/>
              <a:t> </a:t>
            </a:r>
            <a:r>
              <a:rPr lang="vi-VN"/>
              <a:t>Từ tâm chụp S kẻ đường vuông góc xuống mặt phẳng ảnh P và giao điểm của chúng được gọi là điểm chính ảnh </a:t>
            </a:r>
            <a:r>
              <a:rPr lang="en-US"/>
              <a:t>o</a:t>
            </a:r>
            <a:r>
              <a:rPr lang="vi-VN"/>
              <a:t>. S</a:t>
            </a:r>
            <a:r>
              <a:rPr lang="en-US"/>
              <a:t>o</a:t>
            </a:r>
            <a:r>
              <a:rPr lang="vi-VN"/>
              <a:t> gọi là tia sáng chính.</a:t>
            </a:r>
            <a:endParaRPr lang="en-US"/>
          </a:p>
        </p:txBody>
      </p:sp>
      <p:cxnSp>
        <p:nvCxnSpPr>
          <p:cNvPr id="1067" name="Straight Connector 1066">
            <a:extLst>
              <a:ext uri="{FF2B5EF4-FFF2-40B4-BE49-F238E27FC236}">
                <a16:creationId xmlns:a16="http://schemas.microsoft.com/office/drawing/2014/main" id="{1966526A-A395-FA16-988A-5982277C6C28}"/>
              </a:ext>
            </a:extLst>
          </p:cNvPr>
          <p:cNvCxnSpPr>
            <a:cxnSpLocks/>
            <a:stCxn id="1029" idx="3"/>
          </p:cNvCxnSpPr>
          <p:nvPr/>
        </p:nvCxnSpPr>
        <p:spPr>
          <a:xfrm flipH="1">
            <a:off x="9402388" y="2339283"/>
            <a:ext cx="366896" cy="2466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70" name="TextBox 1069">
            <a:extLst>
              <a:ext uri="{FF2B5EF4-FFF2-40B4-BE49-F238E27FC236}">
                <a16:creationId xmlns:a16="http://schemas.microsoft.com/office/drawing/2014/main" id="{90EE1B01-C3A6-8C58-3006-2A4EDB4435B5}"/>
              </a:ext>
            </a:extLst>
          </p:cNvPr>
          <p:cNvSpPr txBox="1"/>
          <p:nvPr/>
        </p:nvSpPr>
        <p:spPr>
          <a:xfrm>
            <a:off x="9116514" y="2542641"/>
            <a:ext cx="300082"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o</a:t>
            </a:r>
          </a:p>
        </p:txBody>
      </p:sp>
      <p:cxnSp>
        <p:nvCxnSpPr>
          <p:cNvPr id="1073" name="Straight Connector 1072">
            <a:extLst>
              <a:ext uri="{FF2B5EF4-FFF2-40B4-BE49-F238E27FC236}">
                <a16:creationId xmlns:a16="http://schemas.microsoft.com/office/drawing/2014/main" id="{17076C0A-B42B-F51F-4F19-B12508B32452}"/>
              </a:ext>
            </a:extLst>
          </p:cNvPr>
          <p:cNvCxnSpPr>
            <a:stCxn id="1029" idx="4"/>
          </p:cNvCxnSpPr>
          <p:nvPr/>
        </p:nvCxnSpPr>
        <p:spPr>
          <a:xfrm flipH="1">
            <a:off x="9782648" y="2351318"/>
            <a:ext cx="16903" cy="1173837"/>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074" name="TextBox 1073">
            <a:extLst>
              <a:ext uri="{FF2B5EF4-FFF2-40B4-BE49-F238E27FC236}">
                <a16:creationId xmlns:a16="http://schemas.microsoft.com/office/drawing/2014/main" id="{670F274F-E52B-9455-0CD9-0A8F670E56FE}"/>
              </a:ext>
            </a:extLst>
          </p:cNvPr>
          <p:cNvSpPr txBox="1"/>
          <p:nvPr/>
        </p:nvSpPr>
        <p:spPr>
          <a:xfrm>
            <a:off x="9482660" y="2987884"/>
            <a:ext cx="312906"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n</a:t>
            </a:r>
          </a:p>
        </p:txBody>
      </p:sp>
      <p:cxnSp>
        <p:nvCxnSpPr>
          <p:cNvPr id="1076" name="Straight Connector 1075">
            <a:extLst>
              <a:ext uri="{FF2B5EF4-FFF2-40B4-BE49-F238E27FC236}">
                <a16:creationId xmlns:a16="http://schemas.microsoft.com/office/drawing/2014/main" id="{A9A16FF1-1B4C-37B2-2938-293438AEBC03}"/>
              </a:ext>
            </a:extLst>
          </p:cNvPr>
          <p:cNvCxnSpPr>
            <a:cxnSpLocks/>
          </p:cNvCxnSpPr>
          <p:nvPr/>
        </p:nvCxnSpPr>
        <p:spPr>
          <a:xfrm>
            <a:off x="9231678" y="2302608"/>
            <a:ext cx="605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79" name="TextBox 1078">
            <a:extLst>
              <a:ext uri="{FF2B5EF4-FFF2-40B4-BE49-F238E27FC236}">
                <a16:creationId xmlns:a16="http://schemas.microsoft.com/office/drawing/2014/main" id="{0DD5509D-3383-06D1-B5E3-523096A730B0}"/>
              </a:ext>
            </a:extLst>
          </p:cNvPr>
          <p:cNvSpPr txBox="1"/>
          <p:nvPr/>
        </p:nvSpPr>
        <p:spPr>
          <a:xfrm>
            <a:off x="8993423" y="2090853"/>
            <a:ext cx="229540" cy="369332"/>
          </a:xfrm>
          <a:prstGeom prst="rect">
            <a:avLst/>
          </a:prstGeom>
          <a:noFill/>
        </p:spPr>
        <p:txBody>
          <a:bodyPr wrap="square">
            <a:spAutoFit/>
          </a:bodyPr>
          <a:lstStyle/>
          <a:p>
            <a:r>
              <a:rPr lang="en-US" b="1"/>
              <a:t>i</a:t>
            </a:r>
          </a:p>
        </p:txBody>
      </p:sp>
      <p:sp>
        <p:nvSpPr>
          <p:cNvPr id="1081" name="TextBox 1080">
            <a:extLst>
              <a:ext uri="{FF2B5EF4-FFF2-40B4-BE49-F238E27FC236}">
                <a16:creationId xmlns:a16="http://schemas.microsoft.com/office/drawing/2014/main" id="{E4D5E2AB-4DFC-8F1B-E12D-99D30AD9F606}"/>
              </a:ext>
            </a:extLst>
          </p:cNvPr>
          <p:cNvSpPr txBox="1"/>
          <p:nvPr/>
        </p:nvSpPr>
        <p:spPr>
          <a:xfrm>
            <a:off x="250590" y="2197922"/>
            <a:ext cx="6739681" cy="646331"/>
          </a:xfrm>
          <a:prstGeom prst="rect">
            <a:avLst/>
          </a:prstGeom>
          <a:noFill/>
        </p:spPr>
        <p:txBody>
          <a:bodyPr wrap="square">
            <a:spAutoFit/>
          </a:bodyPr>
          <a:lstStyle/>
          <a:p>
            <a:pPr algn="just"/>
            <a:r>
              <a:rPr lang="vi-VN"/>
              <a:t>-</a:t>
            </a:r>
            <a:r>
              <a:rPr lang="en-US"/>
              <a:t> </a:t>
            </a:r>
            <a:r>
              <a:rPr lang="vi-VN"/>
              <a:t>Từ tâm chụp S kẻ đường vuông gốc SN xuống mặt phẳng E và giao điểm của nó với mặt phẳng ảnh P là điểm đáy ảnh </a:t>
            </a:r>
            <a:r>
              <a:rPr lang="en-US"/>
              <a:t>n</a:t>
            </a:r>
            <a:r>
              <a:rPr lang="vi-VN"/>
              <a:t>.</a:t>
            </a:r>
            <a:endParaRPr lang="en-US"/>
          </a:p>
        </p:txBody>
      </p:sp>
      <p:sp>
        <p:nvSpPr>
          <p:cNvPr id="1083" name="TextBox 1082">
            <a:extLst>
              <a:ext uri="{FF2B5EF4-FFF2-40B4-BE49-F238E27FC236}">
                <a16:creationId xmlns:a16="http://schemas.microsoft.com/office/drawing/2014/main" id="{D0CC7D8D-EB53-EF11-A2B3-48797AE1EE7D}"/>
              </a:ext>
            </a:extLst>
          </p:cNvPr>
          <p:cNvSpPr txBox="1"/>
          <p:nvPr/>
        </p:nvSpPr>
        <p:spPr>
          <a:xfrm>
            <a:off x="232538" y="3172550"/>
            <a:ext cx="6686706" cy="923330"/>
          </a:xfrm>
          <a:prstGeom prst="rect">
            <a:avLst/>
          </a:prstGeom>
          <a:noFill/>
        </p:spPr>
        <p:txBody>
          <a:bodyPr wrap="square">
            <a:spAutoFit/>
          </a:bodyPr>
          <a:lstStyle/>
          <a:p>
            <a:pPr algn="just"/>
            <a:r>
              <a:rPr lang="vi-VN"/>
              <a:t>-</a:t>
            </a:r>
            <a:r>
              <a:rPr lang="en-US"/>
              <a:t> </a:t>
            </a:r>
            <a:r>
              <a:rPr lang="vi-VN"/>
              <a:t>Trong mặt phẳng W, từ tâm chụp S kẻ đường song song với mặt phẳng vật E giao điểm của nó với mặt phẳng P được gọi là điểm tụ chính </a:t>
            </a:r>
            <a:r>
              <a:rPr lang="en-US"/>
              <a:t>i</a:t>
            </a:r>
            <a:r>
              <a:rPr lang="vi-VN"/>
              <a:t>.</a:t>
            </a:r>
            <a:endParaRPr lang="en-US"/>
          </a:p>
        </p:txBody>
      </p:sp>
      <p:sp>
        <p:nvSpPr>
          <p:cNvPr id="1085" name="TextBox 1084">
            <a:extLst>
              <a:ext uri="{FF2B5EF4-FFF2-40B4-BE49-F238E27FC236}">
                <a16:creationId xmlns:a16="http://schemas.microsoft.com/office/drawing/2014/main" id="{10653F19-77D3-75C7-1C34-391D07C6593C}"/>
              </a:ext>
            </a:extLst>
          </p:cNvPr>
          <p:cNvSpPr txBox="1"/>
          <p:nvPr/>
        </p:nvSpPr>
        <p:spPr>
          <a:xfrm>
            <a:off x="279471" y="4133644"/>
            <a:ext cx="6679258" cy="923330"/>
          </a:xfrm>
          <a:prstGeom prst="rect">
            <a:avLst/>
          </a:prstGeom>
          <a:noFill/>
        </p:spPr>
        <p:txBody>
          <a:bodyPr wrap="square">
            <a:spAutoFit/>
          </a:bodyPr>
          <a:lstStyle/>
          <a:p>
            <a:pPr algn="just"/>
            <a:r>
              <a:rPr lang="vi-VN"/>
              <a:t>-</a:t>
            </a:r>
            <a:r>
              <a:rPr lang="en-US"/>
              <a:t> </a:t>
            </a:r>
            <a:r>
              <a:rPr lang="vi-VN"/>
              <a:t>Trong mặt phẳng W từ tâm chụp S là đường phân giác của góc </a:t>
            </a:r>
            <a:r>
              <a:rPr lang="en-US"/>
              <a:t>o</a:t>
            </a:r>
            <a:r>
              <a:rPr lang="vi-VN"/>
              <a:t>Sn = </a:t>
            </a:r>
            <a:r>
              <a:rPr lang="el-GR"/>
              <a:t>α, </a:t>
            </a:r>
            <a:r>
              <a:rPr lang="vi-VN"/>
              <a:t>giao điểm của nó với mặt phẳng P gọi là điểm đẳng giác </a:t>
            </a:r>
            <a:r>
              <a:rPr lang="en-US"/>
              <a:t>c</a:t>
            </a:r>
            <a:r>
              <a:rPr lang="vi-VN"/>
              <a:t>.</a:t>
            </a:r>
            <a:endParaRPr lang="en-US"/>
          </a:p>
        </p:txBody>
      </p:sp>
      <p:cxnSp>
        <p:nvCxnSpPr>
          <p:cNvPr id="1087" name="Straight Connector 1086">
            <a:extLst>
              <a:ext uri="{FF2B5EF4-FFF2-40B4-BE49-F238E27FC236}">
                <a16:creationId xmlns:a16="http://schemas.microsoft.com/office/drawing/2014/main" id="{C66AECEF-A3A7-4256-D159-7F4A59025433}"/>
              </a:ext>
            </a:extLst>
          </p:cNvPr>
          <p:cNvCxnSpPr>
            <a:cxnSpLocks/>
          </p:cNvCxnSpPr>
          <p:nvPr/>
        </p:nvCxnSpPr>
        <p:spPr>
          <a:xfrm flipH="1">
            <a:off x="9556003" y="2302608"/>
            <a:ext cx="243548" cy="541645"/>
          </a:xfrm>
          <a:prstGeom prst="line">
            <a:avLst/>
          </a:prstGeom>
        </p:spPr>
        <p:style>
          <a:lnRef idx="1">
            <a:schemeClr val="accent1"/>
          </a:lnRef>
          <a:fillRef idx="0">
            <a:schemeClr val="accent1"/>
          </a:fillRef>
          <a:effectRef idx="0">
            <a:schemeClr val="accent1"/>
          </a:effectRef>
          <a:fontRef idx="minor">
            <a:schemeClr val="tx1"/>
          </a:fontRef>
        </p:style>
      </p:cxnSp>
      <p:sp>
        <p:nvSpPr>
          <p:cNvPr id="1090" name="TextBox 1089">
            <a:extLst>
              <a:ext uri="{FF2B5EF4-FFF2-40B4-BE49-F238E27FC236}">
                <a16:creationId xmlns:a16="http://schemas.microsoft.com/office/drawing/2014/main" id="{B09F14CA-27AB-B931-2B3B-50958E6F473A}"/>
              </a:ext>
            </a:extLst>
          </p:cNvPr>
          <p:cNvSpPr txBox="1"/>
          <p:nvPr/>
        </p:nvSpPr>
        <p:spPr>
          <a:xfrm>
            <a:off x="9285062" y="2737548"/>
            <a:ext cx="229540" cy="369332"/>
          </a:xfrm>
          <a:prstGeom prst="rect">
            <a:avLst/>
          </a:prstGeom>
          <a:noFill/>
        </p:spPr>
        <p:txBody>
          <a:bodyPr wrap="square">
            <a:spAutoFit/>
          </a:bodyPr>
          <a:lstStyle/>
          <a:p>
            <a:r>
              <a:rPr lang="en-US" b="1"/>
              <a:t>c</a:t>
            </a:r>
          </a:p>
        </p:txBody>
      </p:sp>
      <p:sp>
        <p:nvSpPr>
          <p:cNvPr id="1092" name="TextBox 1091">
            <a:extLst>
              <a:ext uri="{FF2B5EF4-FFF2-40B4-BE49-F238E27FC236}">
                <a16:creationId xmlns:a16="http://schemas.microsoft.com/office/drawing/2014/main" id="{6BE4706A-8556-E712-772E-CC2A63F22293}"/>
              </a:ext>
            </a:extLst>
          </p:cNvPr>
          <p:cNvSpPr txBox="1"/>
          <p:nvPr/>
        </p:nvSpPr>
        <p:spPr>
          <a:xfrm>
            <a:off x="391155" y="5277944"/>
            <a:ext cx="7387685" cy="646331"/>
          </a:xfrm>
          <a:prstGeom prst="rect">
            <a:avLst/>
          </a:prstGeom>
          <a:noFill/>
        </p:spPr>
        <p:txBody>
          <a:bodyPr wrap="square">
            <a:spAutoFit/>
          </a:bodyPr>
          <a:lstStyle/>
          <a:p>
            <a:r>
              <a:rPr lang="vi-VN"/>
              <a:t>-</a:t>
            </a:r>
            <a:r>
              <a:rPr lang="en-US"/>
              <a:t> </a:t>
            </a:r>
            <a:r>
              <a:rPr lang="vi-VN"/>
              <a:t>Trong mặt phẳng P</a:t>
            </a:r>
            <a:r>
              <a:rPr lang="en-US"/>
              <a:t>, </a:t>
            </a:r>
            <a:r>
              <a:rPr lang="vi-VN"/>
              <a:t> qua </a:t>
            </a:r>
            <a:r>
              <a:rPr lang="en-US"/>
              <a:t>i</a:t>
            </a:r>
            <a:r>
              <a:rPr lang="vi-VN"/>
              <a:t> kẻ đường song song với đường nằm ngang TT sẽ có đường chân trời hihi.</a:t>
            </a:r>
            <a:endParaRPr lang="en-US"/>
          </a:p>
        </p:txBody>
      </p:sp>
      <p:cxnSp>
        <p:nvCxnSpPr>
          <p:cNvPr id="1094" name="Straight Connector 1093">
            <a:extLst>
              <a:ext uri="{FF2B5EF4-FFF2-40B4-BE49-F238E27FC236}">
                <a16:creationId xmlns:a16="http://schemas.microsoft.com/office/drawing/2014/main" id="{4222685A-D47A-92BB-4CB9-E493115BDF50}"/>
              </a:ext>
            </a:extLst>
          </p:cNvPr>
          <p:cNvCxnSpPr/>
          <p:nvPr/>
        </p:nvCxnSpPr>
        <p:spPr>
          <a:xfrm flipV="1">
            <a:off x="8709137" y="1985964"/>
            <a:ext cx="1034941" cy="640418"/>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95" name="TextBox 1094">
            <a:extLst>
              <a:ext uri="{FF2B5EF4-FFF2-40B4-BE49-F238E27FC236}">
                <a16:creationId xmlns:a16="http://schemas.microsoft.com/office/drawing/2014/main" id="{79886B4E-5D5C-BE74-D5C9-32BD501EA596}"/>
              </a:ext>
            </a:extLst>
          </p:cNvPr>
          <p:cNvSpPr txBox="1"/>
          <p:nvPr/>
        </p:nvSpPr>
        <p:spPr>
          <a:xfrm>
            <a:off x="8389467" y="2442421"/>
            <a:ext cx="451849" cy="369332"/>
          </a:xfrm>
          <a:prstGeom prst="rect">
            <a:avLst/>
          </a:prstGeom>
          <a:noFill/>
        </p:spPr>
        <p:txBody>
          <a:bodyPr wrap="square">
            <a:spAutoFit/>
          </a:bodyPr>
          <a:lstStyle/>
          <a:p>
            <a:r>
              <a:rPr lang="en-US" b="1"/>
              <a:t>h</a:t>
            </a:r>
            <a:r>
              <a:rPr lang="en-US" sz="1400" b="1"/>
              <a:t>i</a:t>
            </a:r>
          </a:p>
        </p:txBody>
      </p:sp>
      <p:sp>
        <p:nvSpPr>
          <p:cNvPr id="1096" name="TextBox 1095">
            <a:extLst>
              <a:ext uri="{FF2B5EF4-FFF2-40B4-BE49-F238E27FC236}">
                <a16:creationId xmlns:a16="http://schemas.microsoft.com/office/drawing/2014/main" id="{1CC8A875-458C-D847-3A91-06D78A6F2E45}"/>
              </a:ext>
            </a:extLst>
          </p:cNvPr>
          <p:cNvSpPr txBox="1"/>
          <p:nvPr/>
        </p:nvSpPr>
        <p:spPr>
          <a:xfrm>
            <a:off x="9677396" y="1713806"/>
            <a:ext cx="451849" cy="369332"/>
          </a:xfrm>
          <a:prstGeom prst="rect">
            <a:avLst/>
          </a:prstGeom>
          <a:noFill/>
        </p:spPr>
        <p:txBody>
          <a:bodyPr wrap="square">
            <a:spAutoFit/>
          </a:bodyPr>
          <a:lstStyle/>
          <a:p>
            <a:r>
              <a:rPr lang="en-US" b="1"/>
              <a:t>h</a:t>
            </a:r>
            <a:r>
              <a:rPr lang="en-US" sz="1400" b="1"/>
              <a:t>i</a:t>
            </a:r>
          </a:p>
        </p:txBody>
      </p:sp>
    </p:spTree>
    <p:extLst>
      <p:ext uri="{BB962C8B-B14F-4D97-AF65-F5344CB8AC3E}">
        <p14:creationId xmlns:p14="http://schemas.microsoft.com/office/powerpoint/2010/main" val="42185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61"/>
                                        </p:tgtEl>
                                        <p:attrNameLst>
                                          <p:attrName>style.visibility</p:attrName>
                                        </p:attrNameLst>
                                      </p:cBhvr>
                                      <p:to>
                                        <p:strVal val="visible"/>
                                      </p:to>
                                    </p:set>
                                    <p:animEffect transition="in" filter="randombar(horizontal)">
                                      <p:cBhvr>
                                        <p:cTn id="7" dur="2000"/>
                                        <p:tgtEl>
                                          <p:spTgt spid="106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randombar(horizontal)">
                                      <p:cBhvr>
                                        <p:cTn id="12" dur="2000"/>
                                        <p:tgtEl>
                                          <p:spTgt spid="106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70"/>
                                        </p:tgtEl>
                                        <p:attrNameLst>
                                          <p:attrName>style.visibility</p:attrName>
                                        </p:attrNameLst>
                                      </p:cBhvr>
                                      <p:to>
                                        <p:strVal val="visible"/>
                                      </p:to>
                                    </p:set>
                                    <p:animEffect transition="in" filter="randombar(horizontal)">
                                      <p:cBhvr>
                                        <p:cTn id="15" dur="2000"/>
                                        <p:tgtEl>
                                          <p:spTgt spid="107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73"/>
                                        </p:tgtEl>
                                        <p:attrNameLst>
                                          <p:attrName>style.visibility</p:attrName>
                                        </p:attrNameLst>
                                      </p:cBhvr>
                                      <p:to>
                                        <p:strVal val="visible"/>
                                      </p:to>
                                    </p:set>
                                    <p:animEffect transition="in" filter="randombar(horizontal)">
                                      <p:cBhvr>
                                        <p:cTn id="20" dur="2000"/>
                                        <p:tgtEl>
                                          <p:spTgt spid="107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74"/>
                                        </p:tgtEl>
                                        <p:attrNameLst>
                                          <p:attrName>style.visibility</p:attrName>
                                        </p:attrNameLst>
                                      </p:cBhvr>
                                      <p:to>
                                        <p:strVal val="visible"/>
                                      </p:to>
                                    </p:set>
                                    <p:animEffect transition="in" filter="randombar(horizontal)">
                                      <p:cBhvr>
                                        <p:cTn id="23" dur="2000"/>
                                        <p:tgtEl>
                                          <p:spTgt spid="107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79"/>
                                        </p:tgtEl>
                                        <p:attrNameLst>
                                          <p:attrName>style.visibility</p:attrName>
                                        </p:attrNameLst>
                                      </p:cBhvr>
                                      <p:to>
                                        <p:strVal val="visible"/>
                                      </p:to>
                                    </p:set>
                                    <p:animEffect transition="in" filter="randombar(horizontal)">
                                      <p:cBhvr>
                                        <p:cTn id="28" dur="500"/>
                                        <p:tgtEl>
                                          <p:spTgt spid="1079"/>
                                        </p:tgtEl>
                                      </p:cBhvr>
                                    </p:animEffect>
                                  </p:childTnLst>
                                </p:cTn>
                              </p:par>
                              <p:par>
                                <p:cTn id="29" presetID="14" presetClass="entr" presetSubtype="10" fill="hold" nodeType="withEffect">
                                  <p:stCondLst>
                                    <p:cond delay="0"/>
                                  </p:stCondLst>
                                  <p:childTnLst>
                                    <p:set>
                                      <p:cBhvr>
                                        <p:cTn id="30" dur="1" fill="hold">
                                          <p:stCondLst>
                                            <p:cond delay="0"/>
                                          </p:stCondLst>
                                        </p:cTn>
                                        <p:tgtEl>
                                          <p:spTgt spid="1076"/>
                                        </p:tgtEl>
                                        <p:attrNameLst>
                                          <p:attrName>style.visibility</p:attrName>
                                        </p:attrNameLst>
                                      </p:cBhvr>
                                      <p:to>
                                        <p:strVal val="visible"/>
                                      </p:to>
                                    </p:set>
                                    <p:animEffect transition="in" filter="randombar(horizontal)">
                                      <p:cBhvr>
                                        <p:cTn id="31" dur="500"/>
                                        <p:tgtEl>
                                          <p:spTgt spid="107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90"/>
                                        </p:tgtEl>
                                        <p:attrNameLst>
                                          <p:attrName>style.visibility</p:attrName>
                                        </p:attrNameLst>
                                      </p:cBhvr>
                                      <p:to>
                                        <p:strVal val="visible"/>
                                      </p:to>
                                    </p:set>
                                    <p:animEffect transition="in" filter="circle(in)">
                                      <p:cBhvr>
                                        <p:cTn id="36" dur="2000"/>
                                        <p:tgtEl>
                                          <p:spTgt spid="1090"/>
                                        </p:tgtEl>
                                      </p:cBhvr>
                                    </p:animEffect>
                                  </p:childTnLst>
                                </p:cTn>
                              </p:par>
                              <p:par>
                                <p:cTn id="37" presetID="6" presetClass="entr" presetSubtype="16" fill="hold" nodeType="withEffect">
                                  <p:stCondLst>
                                    <p:cond delay="0"/>
                                  </p:stCondLst>
                                  <p:childTnLst>
                                    <p:set>
                                      <p:cBhvr>
                                        <p:cTn id="38" dur="1" fill="hold">
                                          <p:stCondLst>
                                            <p:cond delay="0"/>
                                          </p:stCondLst>
                                        </p:cTn>
                                        <p:tgtEl>
                                          <p:spTgt spid="1087"/>
                                        </p:tgtEl>
                                        <p:attrNameLst>
                                          <p:attrName>style.visibility</p:attrName>
                                        </p:attrNameLst>
                                      </p:cBhvr>
                                      <p:to>
                                        <p:strVal val="visible"/>
                                      </p:to>
                                    </p:set>
                                    <p:animEffect transition="in" filter="circle(in)">
                                      <p:cBhvr>
                                        <p:cTn id="39" dur="2000"/>
                                        <p:tgtEl>
                                          <p:spTgt spid="108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095"/>
                                        </p:tgtEl>
                                        <p:attrNameLst>
                                          <p:attrName>style.visibility</p:attrName>
                                        </p:attrNameLst>
                                      </p:cBhvr>
                                      <p:to>
                                        <p:strVal val="visible"/>
                                      </p:to>
                                    </p:set>
                                    <p:animEffect transition="in" filter="wheel(1)">
                                      <p:cBhvr>
                                        <p:cTn id="44" dur="2000"/>
                                        <p:tgtEl>
                                          <p:spTgt spid="1095"/>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096"/>
                                        </p:tgtEl>
                                        <p:attrNameLst>
                                          <p:attrName>style.visibility</p:attrName>
                                        </p:attrNameLst>
                                      </p:cBhvr>
                                      <p:to>
                                        <p:strVal val="visible"/>
                                      </p:to>
                                    </p:set>
                                    <p:animEffect transition="in" filter="wheel(1)">
                                      <p:cBhvr>
                                        <p:cTn id="47" dur="2000"/>
                                        <p:tgtEl>
                                          <p:spTgt spid="1096"/>
                                        </p:tgtEl>
                                      </p:cBhvr>
                                    </p:animEffect>
                                  </p:childTnLst>
                                </p:cTn>
                              </p:par>
                              <p:par>
                                <p:cTn id="48" presetID="21" presetClass="entr" presetSubtype="1" fill="hold" nodeType="withEffect">
                                  <p:stCondLst>
                                    <p:cond delay="0"/>
                                  </p:stCondLst>
                                  <p:childTnLst>
                                    <p:set>
                                      <p:cBhvr>
                                        <p:cTn id="49" dur="1" fill="hold">
                                          <p:stCondLst>
                                            <p:cond delay="0"/>
                                          </p:stCondLst>
                                        </p:cTn>
                                        <p:tgtEl>
                                          <p:spTgt spid="1094"/>
                                        </p:tgtEl>
                                        <p:attrNameLst>
                                          <p:attrName>style.visibility</p:attrName>
                                        </p:attrNameLst>
                                      </p:cBhvr>
                                      <p:to>
                                        <p:strVal val="visible"/>
                                      </p:to>
                                    </p:set>
                                    <p:animEffect transition="in" filter="wheel(1)">
                                      <p:cBhvr>
                                        <p:cTn id="50" dur="2000"/>
                                        <p:tgtEl>
                                          <p:spTgt spid="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 grpId="0"/>
      <p:bldP spid="1074" grpId="0"/>
      <p:bldP spid="1079" grpId="0"/>
      <p:bldP spid="1090" grpId="0"/>
      <p:bldP spid="1095" grpId="0"/>
      <p:bldP spid="10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36</a:t>
            </a:fld>
            <a:endParaRPr lang="en-US"/>
          </a:p>
        </p:txBody>
      </p:sp>
      <p:grpSp>
        <p:nvGrpSpPr>
          <p:cNvPr id="48" name="Group 47">
            <a:extLst>
              <a:ext uri="{FF2B5EF4-FFF2-40B4-BE49-F238E27FC236}">
                <a16:creationId xmlns:a16="http://schemas.microsoft.com/office/drawing/2014/main" id="{3E034316-4C3C-FB99-3234-2F37B82807A9}"/>
              </a:ext>
            </a:extLst>
          </p:cNvPr>
          <p:cNvGrpSpPr/>
          <p:nvPr/>
        </p:nvGrpSpPr>
        <p:grpSpPr>
          <a:xfrm>
            <a:off x="7778840" y="1426471"/>
            <a:ext cx="3876578" cy="2551379"/>
            <a:chOff x="7778840" y="1426471"/>
            <a:chExt cx="3876578" cy="2551379"/>
          </a:xfrm>
        </p:grpSpPr>
        <p:grpSp>
          <p:nvGrpSpPr>
            <p:cNvPr id="2" name="Group 1">
              <a:extLst>
                <a:ext uri="{FF2B5EF4-FFF2-40B4-BE49-F238E27FC236}">
                  <a16:creationId xmlns:a16="http://schemas.microsoft.com/office/drawing/2014/main" id="{5AE5C45A-B563-E260-7E18-88E50C58650C}"/>
                </a:ext>
              </a:extLst>
            </p:cNvPr>
            <p:cNvGrpSpPr/>
            <p:nvPr/>
          </p:nvGrpSpPr>
          <p:grpSpPr>
            <a:xfrm>
              <a:off x="7778840" y="1426471"/>
              <a:ext cx="3876578" cy="2415017"/>
              <a:chOff x="4114895" y="2867182"/>
              <a:chExt cx="3876578" cy="2415017"/>
            </a:xfrm>
          </p:grpSpPr>
          <p:grpSp>
            <p:nvGrpSpPr>
              <p:cNvPr id="3" name="Group 2">
                <a:extLst>
                  <a:ext uri="{FF2B5EF4-FFF2-40B4-BE49-F238E27FC236}">
                    <a16:creationId xmlns:a16="http://schemas.microsoft.com/office/drawing/2014/main" id="{1644D339-27CA-E654-614F-2ED0DFE5848C}"/>
                  </a:ext>
                </a:extLst>
              </p:cNvPr>
              <p:cNvGrpSpPr/>
              <p:nvPr/>
            </p:nvGrpSpPr>
            <p:grpSpPr>
              <a:xfrm>
                <a:off x="4465261" y="3539776"/>
                <a:ext cx="3052488" cy="1478627"/>
                <a:chOff x="7310220" y="3354901"/>
                <a:chExt cx="3052488" cy="1478627"/>
              </a:xfrm>
            </p:grpSpPr>
            <p:cxnSp>
              <p:nvCxnSpPr>
                <p:cNvPr id="29" name="Straight Connector 28">
                  <a:extLst>
                    <a:ext uri="{FF2B5EF4-FFF2-40B4-BE49-F238E27FC236}">
                      <a16:creationId xmlns:a16="http://schemas.microsoft.com/office/drawing/2014/main" id="{835BBEC9-C413-57C8-BAE7-A8EF623AF80D}"/>
                    </a:ext>
                  </a:extLst>
                </p:cNvPr>
                <p:cNvCxnSpPr>
                  <a:cxnSpLocks/>
                </p:cNvCxnSpPr>
                <p:nvPr/>
              </p:nvCxnSpPr>
              <p:spPr>
                <a:xfrm flipH="1">
                  <a:off x="7310220" y="3354901"/>
                  <a:ext cx="53748" cy="140246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30" name="Straight Connector 29">
                  <a:extLst>
                    <a:ext uri="{FF2B5EF4-FFF2-40B4-BE49-F238E27FC236}">
                      <a16:creationId xmlns:a16="http://schemas.microsoft.com/office/drawing/2014/main" id="{F0E75428-0EF2-95FD-4A29-E21E6C7B1417}"/>
                    </a:ext>
                  </a:extLst>
                </p:cNvPr>
                <p:cNvCxnSpPr>
                  <a:cxnSpLocks/>
                </p:cNvCxnSpPr>
                <p:nvPr/>
              </p:nvCxnSpPr>
              <p:spPr>
                <a:xfrm flipH="1">
                  <a:off x="10308960" y="3431885"/>
                  <a:ext cx="53748" cy="1401643"/>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31" name="Straight Connector 30">
                  <a:extLst>
                    <a:ext uri="{FF2B5EF4-FFF2-40B4-BE49-F238E27FC236}">
                      <a16:creationId xmlns:a16="http://schemas.microsoft.com/office/drawing/2014/main" id="{E712AD0C-D1BF-27C4-4FD9-B1DCA626011B}"/>
                    </a:ext>
                  </a:extLst>
                </p:cNvPr>
                <p:cNvCxnSpPr>
                  <a:cxnSpLocks/>
                </p:cNvCxnSpPr>
                <p:nvPr/>
              </p:nvCxnSpPr>
              <p:spPr>
                <a:xfrm>
                  <a:off x="7363968" y="3354901"/>
                  <a:ext cx="2998740" cy="75416"/>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32" name="Straight Connector 31">
                  <a:extLst>
                    <a:ext uri="{FF2B5EF4-FFF2-40B4-BE49-F238E27FC236}">
                      <a16:creationId xmlns:a16="http://schemas.microsoft.com/office/drawing/2014/main" id="{26E7A3FE-001C-0406-03D6-86C94CA101C7}"/>
                    </a:ext>
                  </a:extLst>
                </p:cNvPr>
                <p:cNvCxnSpPr>
                  <a:cxnSpLocks/>
                </p:cNvCxnSpPr>
                <p:nvPr/>
              </p:nvCxnSpPr>
              <p:spPr>
                <a:xfrm>
                  <a:off x="7310220" y="4754168"/>
                  <a:ext cx="2998740" cy="60994"/>
                </a:xfrm>
                <a:prstGeom prst="line">
                  <a:avLst/>
                </a:prstGeom>
                <a:ln w="28575">
                  <a:solidFill>
                    <a:srgbClr val="0000FF"/>
                  </a:solidFill>
                </a:ln>
              </p:spPr>
              <p:style>
                <a:lnRef idx="3">
                  <a:schemeClr val="accent5"/>
                </a:lnRef>
                <a:fillRef idx="0">
                  <a:schemeClr val="accent5"/>
                </a:fillRef>
                <a:effectRef idx="2">
                  <a:schemeClr val="accent5"/>
                </a:effectRef>
                <a:fontRef idx="minor">
                  <a:schemeClr val="tx1"/>
                </a:fontRef>
              </p:style>
            </p:cxnSp>
          </p:grpSp>
          <p:sp>
            <p:nvSpPr>
              <p:cNvPr id="5" name="TextBox 4">
                <a:extLst>
                  <a:ext uri="{FF2B5EF4-FFF2-40B4-BE49-F238E27FC236}">
                    <a16:creationId xmlns:a16="http://schemas.microsoft.com/office/drawing/2014/main" id="{27712A82-9A4A-F362-519D-576B120B7D91}"/>
                  </a:ext>
                </a:extLst>
              </p:cNvPr>
              <p:cNvSpPr txBox="1"/>
              <p:nvPr/>
            </p:nvSpPr>
            <p:spPr>
              <a:xfrm>
                <a:off x="4499118" y="3520895"/>
                <a:ext cx="415498" cy="369332"/>
              </a:xfrm>
              <a:prstGeom prst="rect">
                <a:avLst/>
              </a:prstGeom>
              <a:noFill/>
            </p:spPr>
            <p:txBody>
              <a:bodyPr wrap="none" rtlCol="0">
                <a:spAutoFit/>
              </a:bodyPr>
              <a:lstStyle/>
              <a:p>
                <a:r>
                  <a:rPr lang="en-US" b="1">
                    <a:solidFill>
                      <a:srgbClr val="0000FF"/>
                    </a:solidFill>
                    <a:latin typeface="Times New Roman" panose="02020603050405020304" pitchFamily="18" charset="0"/>
                    <a:cs typeface="Times New Roman" panose="02020603050405020304" pitchFamily="18" charset="0"/>
                  </a:rPr>
                  <a:t>W</a:t>
                </a:r>
              </a:p>
            </p:txBody>
          </p:sp>
          <p:cxnSp>
            <p:nvCxnSpPr>
              <p:cNvPr id="6" name="Straight Connector 5">
                <a:extLst>
                  <a:ext uri="{FF2B5EF4-FFF2-40B4-BE49-F238E27FC236}">
                    <a16:creationId xmlns:a16="http://schemas.microsoft.com/office/drawing/2014/main" id="{E4B8532E-C028-E0CA-274A-730AEEDE69D1}"/>
                  </a:ext>
                </a:extLst>
              </p:cNvPr>
              <p:cNvCxnSpPr>
                <a:cxnSpLocks/>
              </p:cNvCxnSpPr>
              <p:nvPr/>
            </p:nvCxnSpPr>
            <p:spPr>
              <a:xfrm>
                <a:off x="5458463" y="3565048"/>
                <a:ext cx="861608" cy="137334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1A0EAD-6723-E996-FFEA-E7C8459B38E1}"/>
                  </a:ext>
                </a:extLst>
              </p:cNvPr>
              <p:cNvSpPr txBox="1"/>
              <p:nvPr/>
            </p:nvSpPr>
            <p:spPr>
              <a:xfrm>
                <a:off x="5272459" y="3269683"/>
                <a:ext cx="295274" cy="276999"/>
              </a:xfrm>
              <a:prstGeom prst="rect">
                <a:avLst/>
              </a:prstGeom>
              <a:noFill/>
            </p:spPr>
            <p:txBody>
              <a:bodyPr wrap="none" rtlCol="0">
                <a:spAutoFit/>
              </a:bodyPr>
              <a:lstStyle/>
              <a:p>
                <a:r>
                  <a:rPr lang="en-US" sz="1200" b="1">
                    <a:solidFill>
                      <a:srgbClr val="0000FF"/>
                    </a:solidFill>
                    <a:latin typeface="Times New Roman" panose="02020603050405020304" pitchFamily="18" charset="0"/>
                    <a:cs typeface="Times New Roman" panose="02020603050405020304" pitchFamily="18" charset="0"/>
                  </a:rPr>
                  <a:t>V</a:t>
                </a:r>
              </a:p>
            </p:txBody>
          </p:sp>
          <p:sp>
            <p:nvSpPr>
              <p:cNvPr id="8" name="TextBox 7">
                <a:extLst>
                  <a:ext uri="{FF2B5EF4-FFF2-40B4-BE49-F238E27FC236}">
                    <a16:creationId xmlns:a16="http://schemas.microsoft.com/office/drawing/2014/main" id="{C730DCAE-0280-6582-A14F-5AD24832AF13}"/>
                  </a:ext>
                </a:extLst>
              </p:cNvPr>
              <p:cNvSpPr txBox="1"/>
              <p:nvPr/>
            </p:nvSpPr>
            <p:spPr>
              <a:xfrm>
                <a:off x="6290572" y="4924641"/>
                <a:ext cx="295274" cy="276999"/>
              </a:xfrm>
              <a:prstGeom prst="rect">
                <a:avLst/>
              </a:prstGeom>
              <a:noFill/>
            </p:spPr>
            <p:txBody>
              <a:bodyPr wrap="none" rtlCol="0">
                <a:spAutoFit/>
              </a:bodyPr>
              <a:lstStyle/>
              <a:p>
                <a:r>
                  <a:rPr lang="en-US" sz="1200" b="1">
                    <a:solidFill>
                      <a:srgbClr val="0000FF"/>
                    </a:solidFill>
                    <a:latin typeface="Times New Roman" panose="02020603050405020304" pitchFamily="18" charset="0"/>
                    <a:cs typeface="Times New Roman" panose="02020603050405020304" pitchFamily="18" charset="0"/>
                  </a:rPr>
                  <a:t>V</a:t>
                </a:r>
              </a:p>
            </p:txBody>
          </p:sp>
          <p:grpSp>
            <p:nvGrpSpPr>
              <p:cNvPr id="9" name="Group 8">
                <a:extLst>
                  <a:ext uri="{FF2B5EF4-FFF2-40B4-BE49-F238E27FC236}">
                    <a16:creationId xmlns:a16="http://schemas.microsoft.com/office/drawing/2014/main" id="{601CE409-34B8-0E08-41D4-0B81966870C4}"/>
                  </a:ext>
                </a:extLst>
              </p:cNvPr>
              <p:cNvGrpSpPr/>
              <p:nvPr/>
            </p:nvGrpSpPr>
            <p:grpSpPr>
              <a:xfrm>
                <a:off x="6092802" y="3683472"/>
                <a:ext cx="320261" cy="369332"/>
                <a:chOff x="2532327" y="3615015"/>
                <a:chExt cx="320261" cy="369332"/>
              </a:xfrm>
            </p:grpSpPr>
            <p:sp>
              <p:nvSpPr>
                <p:cNvPr id="27" name="Oval 26">
                  <a:extLst>
                    <a:ext uri="{FF2B5EF4-FFF2-40B4-BE49-F238E27FC236}">
                      <a16:creationId xmlns:a16="http://schemas.microsoft.com/office/drawing/2014/main" id="{B8262069-04CA-392F-FC18-FB69D3326243}"/>
                    </a:ext>
                  </a:extLst>
                </p:cNvPr>
                <p:cNvSpPr/>
                <p:nvPr/>
              </p:nvSpPr>
              <p:spPr>
                <a:xfrm>
                  <a:off x="2532327" y="3641392"/>
                  <a:ext cx="85608" cy="8218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C0219D4-F970-02E3-D8E2-BCE915736EB5}"/>
                    </a:ext>
                  </a:extLst>
                </p:cNvPr>
                <p:cNvSpPr txBox="1"/>
                <p:nvPr/>
              </p:nvSpPr>
              <p:spPr>
                <a:xfrm>
                  <a:off x="2539682" y="3615015"/>
                  <a:ext cx="312906" cy="369332"/>
                </a:xfrm>
                <a:prstGeom prst="rect">
                  <a:avLst/>
                </a:prstGeom>
                <a:noFill/>
              </p:spPr>
              <p:txBody>
                <a:bodyPr wrap="none" rtlCol="0">
                  <a:spAutoFit/>
                </a:bodyPr>
                <a:lstStyle/>
                <a:p>
                  <a:r>
                    <a:rPr lang="en-US" b="1">
                      <a:solidFill>
                        <a:schemeClr val="tx2">
                          <a:lumMod val="90000"/>
                          <a:lumOff val="10000"/>
                        </a:schemeClr>
                      </a:solidFill>
                      <a:latin typeface="Times New Roman" panose="02020603050405020304" pitchFamily="18" charset="0"/>
                      <a:cs typeface="Times New Roman" panose="02020603050405020304" pitchFamily="18" charset="0"/>
                    </a:rPr>
                    <a:t>S</a:t>
                  </a:r>
                </a:p>
              </p:txBody>
            </p:sp>
          </p:grpSp>
          <p:grpSp>
            <p:nvGrpSpPr>
              <p:cNvPr id="10" name="Group 9">
                <a:extLst>
                  <a:ext uri="{FF2B5EF4-FFF2-40B4-BE49-F238E27FC236}">
                    <a16:creationId xmlns:a16="http://schemas.microsoft.com/office/drawing/2014/main" id="{5A91E5F9-6BD5-AFA2-9569-F50CC6D19494}"/>
                  </a:ext>
                </a:extLst>
              </p:cNvPr>
              <p:cNvGrpSpPr/>
              <p:nvPr/>
            </p:nvGrpSpPr>
            <p:grpSpPr>
              <a:xfrm>
                <a:off x="4200526" y="4485351"/>
                <a:ext cx="3790947" cy="796848"/>
                <a:chOff x="1094563" y="3944192"/>
                <a:chExt cx="3790947" cy="796848"/>
              </a:xfrm>
            </p:grpSpPr>
            <p:grpSp>
              <p:nvGrpSpPr>
                <p:cNvPr id="21" name="Group 20">
                  <a:extLst>
                    <a:ext uri="{FF2B5EF4-FFF2-40B4-BE49-F238E27FC236}">
                      <a16:creationId xmlns:a16="http://schemas.microsoft.com/office/drawing/2014/main" id="{7F81DD55-16BC-6D09-0EA6-BC6EBB2A4BC2}"/>
                    </a:ext>
                  </a:extLst>
                </p:cNvPr>
                <p:cNvGrpSpPr/>
                <p:nvPr/>
              </p:nvGrpSpPr>
              <p:grpSpPr>
                <a:xfrm>
                  <a:off x="1094563" y="3944192"/>
                  <a:ext cx="3790947" cy="796848"/>
                  <a:chOff x="6711043" y="4245769"/>
                  <a:chExt cx="3790947" cy="796848"/>
                </a:xfrm>
              </p:grpSpPr>
              <p:cxnSp>
                <p:nvCxnSpPr>
                  <p:cNvPr id="23" name="Straight Connector 22">
                    <a:extLst>
                      <a:ext uri="{FF2B5EF4-FFF2-40B4-BE49-F238E27FC236}">
                        <a16:creationId xmlns:a16="http://schemas.microsoft.com/office/drawing/2014/main" id="{7C3DF0FE-4F3E-2A11-C780-D46DD88F6AB4}"/>
                      </a:ext>
                    </a:extLst>
                  </p:cNvPr>
                  <p:cNvCxnSpPr>
                    <a:cxnSpLocks/>
                  </p:cNvCxnSpPr>
                  <p:nvPr/>
                </p:nvCxnSpPr>
                <p:spPr>
                  <a:xfrm flipH="1">
                    <a:off x="6711043" y="4245769"/>
                    <a:ext cx="820851" cy="721432"/>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62B1145-A716-A14C-8179-DD178FA61814}"/>
                      </a:ext>
                    </a:extLst>
                  </p:cNvPr>
                  <p:cNvCxnSpPr>
                    <a:cxnSpLocks/>
                  </p:cNvCxnSpPr>
                  <p:nvPr/>
                </p:nvCxnSpPr>
                <p:spPr>
                  <a:xfrm flipH="1" flipV="1">
                    <a:off x="6711043" y="4967201"/>
                    <a:ext cx="2846340" cy="75416"/>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184276F-9342-46F6-D4D8-F84E76D04C36}"/>
                      </a:ext>
                    </a:extLst>
                  </p:cNvPr>
                  <p:cNvCxnSpPr>
                    <a:cxnSpLocks/>
                  </p:cNvCxnSpPr>
                  <p:nvPr/>
                </p:nvCxnSpPr>
                <p:spPr>
                  <a:xfrm flipV="1">
                    <a:off x="9557383" y="4311650"/>
                    <a:ext cx="944607" cy="730967"/>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1C99439-520B-33CA-5398-E80B0D8CBBD0}"/>
                      </a:ext>
                    </a:extLst>
                  </p:cNvPr>
                  <p:cNvCxnSpPr>
                    <a:cxnSpLocks/>
                  </p:cNvCxnSpPr>
                  <p:nvPr/>
                </p:nvCxnSpPr>
                <p:spPr>
                  <a:xfrm flipH="1" flipV="1">
                    <a:off x="7531894" y="4245769"/>
                    <a:ext cx="2970096" cy="65881"/>
                  </a:xfrm>
                  <a:prstGeom prst="line">
                    <a:avLst/>
                  </a:prstGeom>
                  <a:ln w="38100">
                    <a:solidFill>
                      <a:srgbClr val="EA1606"/>
                    </a:solidFill>
                    <a:prstDash val="dash"/>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FC1D3F86-8114-C182-C29C-66DA50A34954}"/>
                    </a:ext>
                  </a:extLst>
                </p:cNvPr>
                <p:cNvSpPr txBox="1"/>
                <p:nvPr/>
              </p:nvSpPr>
              <p:spPr>
                <a:xfrm>
                  <a:off x="1294519" y="4371708"/>
                  <a:ext cx="338554"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E</a:t>
                  </a:r>
                </a:p>
              </p:txBody>
            </p:sp>
          </p:grpSp>
          <p:grpSp>
            <p:nvGrpSpPr>
              <p:cNvPr id="11" name="Group 10">
                <a:extLst>
                  <a:ext uri="{FF2B5EF4-FFF2-40B4-BE49-F238E27FC236}">
                    <a16:creationId xmlns:a16="http://schemas.microsoft.com/office/drawing/2014/main" id="{A138DA4E-90D8-E459-28F1-FAB0CF8FE7C5}"/>
                  </a:ext>
                </a:extLst>
              </p:cNvPr>
              <p:cNvGrpSpPr/>
              <p:nvPr/>
            </p:nvGrpSpPr>
            <p:grpSpPr>
              <a:xfrm>
                <a:off x="4937617" y="2867182"/>
                <a:ext cx="1933119" cy="2342830"/>
                <a:chOff x="1837097" y="3185964"/>
                <a:chExt cx="1933119" cy="2342830"/>
              </a:xfrm>
            </p:grpSpPr>
            <p:grpSp>
              <p:nvGrpSpPr>
                <p:cNvPr id="15" name="Group 14">
                  <a:extLst>
                    <a:ext uri="{FF2B5EF4-FFF2-40B4-BE49-F238E27FC236}">
                      <a16:creationId xmlns:a16="http://schemas.microsoft.com/office/drawing/2014/main" id="{E61D222C-4165-D606-8006-0F01B07752C1}"/>
                    </a:ext>
                  </a:extLst>
                </p:cNvPr>
                <p:cNvGrpSpPr/>
                <p:nvPr/>
              </p:nvGrpSpPr>
              <p:grpSpPr>
                <a:xfrm>
                  <a:off x="1837097" y="3556000"/>
                  <a:ext cx="1933119" cy="1972794"/>
                  <a:chOff x="7562850" y="3048344"/>
                  <a:chExt cx="1933119" cy="1972794"/>
                </a:xfrm>
              </p:grpSpPr>
              <p:cxnSp>
                <p:nvCxnSpPr>
                  <p:cNvPr id="17" name="Straight Connector 16">
                    <a:extLst>
                      <a:ext uri="{FF2B5EF4-FFF2-40B4-BE49-F238E27FC236}">
                        <a16:creationId xmlns:a16="http://schemas.microsoft.com/office/drawing/2014/main" id="{971F3356-054C-D0E7-604A-00F2CAFE6903}"/>
                      </a:ext>
                    </a:extLst>
                  </p:cNvPr>
                  <p:cNvCxnSpPr>
                    <a:cxnSpLocks/>
                  </p:cNvCxnSpPr>
                  <p:nvPr/>
                </p:nvCxnSpPr>
                <p:spPr>
                  <a:xfrm>
                    <a:off x="7562850" y="3679825"/>
                    <a:ext cx="927100" cy="133667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279669-5B13-1114-5C2F-523C04097130}"/>
                      </a:ext>
                    </a:extLst>
                  </p:cNvPr>
                  <p:cNvCxnSpPr>
                    <a:cxnSpLocks/>
                  </p:cNvCxnSpPr>
                  <p:nvPr/>
                </p:nvCxnSpPr>
                <p:spPr>
                  <a:xfrm flipV="1">
                    <a:off x="7562850" y="3054350"/>
                    <a:ext cx="1000125" cy="6484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FF0B4-C5B5-3305-2B3C-E3A7009A69FC}"/>
                      </a:ext>
                    </a:extLst>
                  </p:cNvPr>
                  <p:cNvCxnSpPr>
                    <a:cxnSpLocks/>
                  </p:cNvCxnSpPr>
                  <p:nvPr/>
                </p:nvCxnSpPr>
                <p:spPr>
                  <a:xfrm flipV="1">
                    <a:off x="8495844" y="4372644"/>
                    <a:ext cx="1000125" cy="6484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27480B-9AF4-F40E-6ADF-B49FFFFED8E9}"/>
                      </a:ext>
                    </a:extLst>
                  </p:cNvPr>
                  <p:cNvCxnSpPr>
                    <a:cxnSpLocks/>
                  </p:cNvCxnSpPr>
                  <p:nvPr/>
                </p:nvCxnSpPr>
                <p:spPr>
                  <a:xfrm>
                    <a:off x="8560116" y="3048344"/>
                    <a:ext cx="927100" cy="1336675"/>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5510E8A-0230-11B6-94F5-5B820AB62F8B}"/>
                    </a:ext>
                  </a:extLst>
                </p:cNvPr>
                <p:cNvSpPr txBox="1"/>
                <p:nvPr/>
              </p:nvSpPr>
              <p:spPr>
                <a:xfrm>
                  <a:off x="2708320" y="3185964"/>
                  <a:ext cx="338554" cy="369332"/>
                </a:xfrm>
                <a:prstGeom prst="rect">
                  <a:avLst/>
                </a:prstGeom>
                <a:noFill/>
              </p:spPr>
              <p:txBody>
                <a:bodyPr wrap="none" rtlCol="0">
                  <a:spAutoFit/>
                </a:bodyPr>
                <a:lstStyle/>
                <a:p>
                  <a:r>
                    <a:rPr lang="en-US" b="1">
                      <a:solidFill>
                        <a:schemeClr val="tx2">
                          <a:lumMod val="90000"/>
                          <a:lumOff val="10000"/>
                        </a:schemeClr>
                      </a:solidFill>
                      <a:latin typeface="Times New Roman" panose="02020603050405020304" pitchFamily="18" charset="0"/>
                      <a:cs typeface="Times New Roman" panose="02020603050405020304" pitchFamily="18" charset="0"/>
                    </a:rPr>
                    <a:t>P</a:t>
                  </a:r>
                </a:p>
              </p:txBody>
            </p:sp>
          </p:grpSp>
          <p:sp>
            <p:nvSpPr>
              <p:cNvPr id="12" name="TextBox 11">
                <a:extLst>
                  <a:ext uri="{FF2B5EF4-FFF2-40B4-BE49-F238E27FC236}">
                    <a16:creationId xmlns:a16="http://schemas.microsoft.com/office/drawing/2014/main" id="{A87B739B-D99C-EDD1-E56D-4E5275E68963}"/>
                  </a:ext>
                </a:extLst>
              </p:cNvPr>
              <p:cNvSpPr txBox="1"/>
              <p:nvPr/>
            </p:nvSpPr>
            <p:spPr>
              <a:xfrm>
                <a:off x="7450637" y="4860780"/>
                <a:ext cx="397559" cy="36933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V</a:t>
                </a:r>
              </a:p>
            </p:txBody>
          </p:sp>
          <p:sp>
            <p:nvSpPr>
              <p:cNvPr id="13" name="TextBox 12">
                <a:extLst>
                  <a:ext uri="{FF2B5EF4-FFF2-40B4-BE49-F238E27FC236}">
                    <a16:creationId xmlns:a16="http://schemas.microsoft.com/office/drawing/2014/main" id="{34F7F9CE-D606-7313-1E8B-5146A5DC607C}"/>
                  </a:ext>
                </a:extLst>
              </p:cNvPr>
              <p:cNvSpPr txBox="1"/>
              <p:nvPr/>
            </p:nvSpPr>
            <p:spPr>
              <a:xfrm>
                <a:off x="4114895" y="4757935"/>
                <a:ext cx="397559" cy="36933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V</a:t>
                </a:r>
              </a:p>
            </p:txBody>
          </p:sp>
          <p:cxnSp>
            <p:nvCxnSpPr>
              <p:cNvPr id="14" name="Straight Connector 13">
                <a:extLst>
                  <a:ext uri="{FF2B5EF4-FFF2-40B4-BE49-F238E27FC236}">
                    <a16:creationId xmlns:a16="http://schemas.microsoft.com/office/drawing/2014/main" id="{D0F64941-2EF4-D1FE-E709-B213ED40C55B}"/>
                  </a:ext>
                </a:extLst>
              </p:cNvPr>
              <p:cNvCxnSpPr>
                <a:cxnSpLocks/>
              </p:cNvCxnSpPr>
              <p:nvPr/>
            </p:nvCxnSpPr>
            <p:spPr>
              <a:xfrm>
                <a:off x="4445342" y="4914774"/>
                <a:ext cx="3008357" cy="5109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069A287-BF82-65E1-300F-CA229FDA7F64}"/>
                </a:ext>
              </a:extLst>
            </p:cNvPr>
            <p:cNvGrpSpPr/>
            <p:nvPr/>
          </p:nvGrpSpPr>
          <p:grpSpPr>
            <a:xfrm>
              <a:off x="9220655" y="2795527"/>
              <a:ext cx="1580471" cy="1182323"/>
              <a:chOff x="3945673" y="3829388"/>
              <a:chExt cx="1580471" cy="1182323"/>
            </a:xfrm>
          </p:grpSpPr>
          <p:cxnSp>
            <p:nvCxnSpPr>
              <p:cNvPr id="34" name="Straight Connector 33">
                <a:extLst>
                  <a:ext uri="{FF2B5EF4-FFF2-40B4-BE49-F238E27FC236}">
                    <a16:creationId xmlns:a16="http://schemas.microsoft.com/office/drawing/2014/main" id="{DEFB4F7B-7038-FF95-8C16-13D880C2940D}"/>
                  </a:ext>
                </a:extLst>
              </p:cNvPr>
              <p:cNvCxnSpPr>
                <a:cxnSpLocks/>
              </p:cNvCxnSpPr>
              <p:nvPr/>
            </p:nvCxnSpPr>
            <p:spPr>
              <a:xfrm flipV="1">
                <a:off x="4250971" y="4148165"/>
                <a:ext cx="1011232" cy="64534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7B059F-4825-6ECE-61F2-E8A419D34D76}"/>
                  </a:ext>
                </a:extLst>
              </p:cNvPr>
              <p:cNvSpPr txBox="1"/>
              <p:nvPr/>
            </p:nvSpPr>
            <p:spPr>
              <a:xfrm>
                <a:off x="5190796" y="3829388"/>
                <a:ext cx="335348" cy="369332"/>
              </a:xfrm>
              <a:prstGeom prst="rect">
                <a:avLst/>
              </a:prstGeom>
              <a:noFill/>
            </p:spPr>
            <p:txBody>
              <a:bodyPr wrap="none" rtlCol="0">
                <a:spAutoFit/>
              </a:bodyPr>
              <a:lstStyle/>
              <a:p>
                <a:r>
                  <a:rPr lang="en-US"/>
                  <a:t>T</a:t>
                </a:r>
              </a:p>
            </p:txBody>
          </p:sp>
          <p:sp>
            <p:nvSpPr>
              <p:cNvPr id="36" name="TextBox 35">
                <a:extLst>
                  <a:ext uri="{FF2B5EF4-FFF2-40B4-BE49-F238E27FC236}">
                    <a16:creationId xmlns:a16="http://schemas.microsoft.com/office/drawing/2014/main" id="{D69E7906-1E20-DFBD-13FE-84A282E080C2}"/>
                  </a:ext>
                </a:extLst>
              </p:cNvPr>
              <p:cNvSpPr txBox="1"/>
              <p:nvPr/>
            </p:nvSpPr>
            <p:spPr>
              <a:xfrm>
                <a:off x="3945673" y="4642379"/>
                <a:ext cx="335348" cy="369332"/>
              </a:xfrm>
              <a:prstGeom prst="rect">
                <a:avLst/>
              </a:prstGeom>
              <a:noFill/>
            </p:spPr>
            <p:txBody>
              <a:bodyPr wrap="none" rtlCol="0">
                <a:spAutoFit/>
              </a:bodyPr>
              <a:lstStyle/>
              <a:p>
                <a:r>
                  <a:rPr lang="en-US"/>
                  <a:t>T</a:t>
                </a:r>
              </a:p>
            </p:txBody>
          </p:sp>
        </p:grpSp>
        <p:cxnSp>
          <p:nvCxnSpPr>
            <p:cNvPr id="37" name="Straight Connector 36">
              <a:extLst>
                <a:ext uri="{FF2B5EF4-FFF2-40B4-BE49-F238E27FC236}">
                  <a16:creationId xmlns:a16="http://schemas.microsoft.com/office/drawing/2014/main" id="{157A1396-30C5-8065-071C-13C1BE724E8F}"/>
                </a:ext>
              </a:extLst>
            </p:cNvPr>
            <p:cNvCxnSpPr>
              <a:cxnSpLocks/>
              <a:stCxn id="27" idx="3"/>
            </p:cNvCxnSpPr>
            <p:nvPr/>
          </p:nvCxnSpPr>
          <p:spPr>
            <a:xfrm flipH="1">
              <a:off x="9402388" y="2339283"/>
              <a:ext cx="366896" cy="2466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469E999-7AA6-CEF3-95D2-5E82EE18E850}"/>
                </a:ext>
              </a:extLst>
            </p:cNvPr>
            <p:cNvSpPr txBox="1"/>
            <p:nvPr/>
          </p:nvSpPr>
          <p:spPr>
            <a:xfrm>
              <a:off x="9116514" y="2542641"/>
              <a:ext cx="300082"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o</a:t>
              </a:r>
            </a:p>
          </p:txBody>
        </p:sp>
        <p:cxnSp>
          <p:nvCxnSpPr>
            <p:cNvPr id="39" name="Straight Connector 38">
              <a:extLst>
                <a:ext uri="{FF2B5EF4-FFF2-40B4-BE49-F238E27FC236}">
                  <a16:creationId xmlns:a16="http://schemas.microsoft.com/office/drawing/2014/main" id="{2468DD05-925C-1773-2808-B7EF95C9F33C}"/>
                </a:ext>
              </a:extLst>
            </p:cNvPr>
            <p:cNvCxnSpPr>
              <a:stCxn id="27" idx="4"/>
            </p:cNvCxnSpPr>
            <p:nvPr/>
          </p:nvCxnSpPr>
          <p:spPr>
            <a:xfrm flipH="1">
              <a:off x="9782648" y="2351318"/>
              <a:ext cx="16903" cy="1173837"/>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6B5E7F1-3E95-A86A-7804-3EE0C9135AA1}"/>
                </a:ext>
              </a:extLst>
            </p:cNvPr>
            <p:cNvSpPr txBox="1"/>
            <p:nvPr/>
          </p:nvSpPr>
          <p:spPr>
            <a:xfrm>
              <a:off x="9452882" y="2988858"/>
              <a:ext cx="312906"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n</a:t>
              </a:r>
            </a:p>
          </p:txBody>
        </p:sp>
        <p:cxnSp>
          <p:nvCxnSpPr>
            <p:cNvPr id="41" name="Straight Connector 40">
              <a:extLst>
                <a:ext uri="{FF2B5EF4-FFF2-40B4-BE49-F238E27FC236}">
                  <a16:creationId xmlns:a16="http://schemas.microsoft.com/office/drawing/2014/main" id="{1281429F-6781-8A6A-47B4-56C166F85DE5}"/>
                </a:ext>
              </a:extLst>
            </p:cNvPr>
            <p:cNvCxnSpPr>
              <a:cxnSpLocks/>
            </p:cNvCxnSpPr>
            <p:nvPr/>
          </p:nvCxnSpPr>
          <p:spPr>
            <a:xfrm>
              <a:off x="9231678" y="2302608"/>
              <a:ext cx="605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91E0D43-831B-B4CD-CF6B-84A121F024B3}"/>
                </a:ext>
              </a:extLst>
            </p:cNvPr>
            <p:cNvSpPr txBox="1"/>
            <p:nvPr/>
          </p:nvSpPr>
          <p:spPr>
            <a:xfrm>
              <a:off x="8993423" y="2090853"/>
              <a:ext cx="229540" cy="369332"/>
            </a:xfrm>
            <a:prstGeom prst="rect">
              <a:avLst/>
            </a:prstGeom>
            <a:noFill/>
          </p:spPr>
          <p:txBody>
            <a:bodyPr wrap="square">
              <a:spAutoFit/>
            </a:bodyPr>
            <a:lstStyle/>
            <a:p>
              <a:r>
                <a:rPr lang="en-US" b="1"/>
                <a:t>i</a:t>
              </a:r>
            </a:p>
          </p:txBody>
        </p:sp>
        <p:cxnSp>
          <p:nvCxnSpPr>
            <p:cNvPr id="43" name="Straight Connector 42">
              <a:extLst>
                <a:ext uri="{FF2B5EF4-FFF2-40B4-BE49-F238E27FC236}">
                  <a16:creationId xmlns:a16="http://schemas.microsoft.com/office/drawing/2014/main" id="{525FF5C6-5FE5-DA27-516B-EA24670006B8}"/>
                </a:ext>
              </a:extLst>
            </p:cNvPr>
            <p:cNvCxnSpPr>
              <a:cxnSpLocks/>
            </p:cNvCxnSpPr>
            <p:nvPr/>
          </p:nvCxnSpPr>
          <p:spPr>
            <a:xfrm flipH="1">
              <a:off x="9556003" y="2302608"/>
              <a:ext cx="243548" cy="541645"/>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84B27A7-0D2F-BC94-7B12-2EA3F145FCC1}"/>
                </a:ext>
              </a:extLst>
            </p:cNvPr>
            <p:cNvSpPr txBox="1"/>
            <p:nvPr/>
          </p:nvSpPr>
          <p:spPr>
            <a:xfrm>
              <a:off x="9285062" y="2737548"/>
              <a:ext cx="229540" cy="369332"/>
            </a:xfrm>
            <a:prstGeom prst="rect">
              <a:avLst/>
            </a:prstGeom>
            <a:noFill/>
          </p:spPr>
          <p:txBody>
            <a:bodyPr wrap="square">
              <a:spAutoFit/>
            </a:bodyPr>
            <a:lstStyle/>
            <a:p>
              <a:r>
                <a:rPr lang="en-US" b="1"/>
                <a:t>c</a:t>
              </a:r>
            </a:p>
          </p:txBody>
        </p:sp>
        <p:cxnSp>
          <p:nvCxnSpPr>
            <p:cNvPr id="45" name="Straight Connector 44">
              <a:extLst>
                <a:ext uri="{FF2B5EF4-FFF2-40B4-BE49-F238E27FC236}">
                  <a16:creationId xmlns:a16="http://schemas.microsoft.com/office/drawing/2014/main" id="{F1DEC656-BD60-FF8D-F02E-586F3C870905}"/>
                </a:ext>
              </a:extLst>
            </p:cNvPr>
            <p:cNvCxnSpPr/>
            <p:nvPr/>
          </p:nvCxnSpPr>
          <p:spPr>
            <a:xfrm flipV="1">
              <a:off x="8709137" y="1985964"/>
              <a:ext cx="1034941" cy="640418"/>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75B19AF-E867-E941-6BF9-5DAD636EBFCC}"/>
                </a:ext>
              </a:extLst>
            </p:cNvPr>
            <p:cNvSpPr txBox="1"/>
            <p:nvPr/>
          </p:nvSpPr>
          <p:spPr>
            <a:xfrm>
              <a:off x="8389467" y="2442421"/>
              <a:ext cx="451849" cy="369332"/>
            </a:xfrm>
            <a:prstGeom prst="rect">
              <a:avLst/>
            </a:prstGeom>
            <a:noFill/>
          </p:spPr>
          <p:txBody>
            <a:bodyPr wrap="square">
              <a:spAutoFit/>
            </a:bodyPr>
            <a:lstStyle/>
            <a:p>
              <a:r>
                <a:rPr lang="en-US" b="1"/>
                <a:t>h</a:t>
              </a:r>
              <a:r>
                <a:rPr lang="en-US" sz="1400" b="1"/>
                <a:t>i</a:t>
              </a:r>
            </a:p>
          </p:txBody>
        </p:sp>
        <p:sp>
          <p:nvSpPr>
            <p:cNvPr id="47" name="TextBox 46">
              <a:extLst>
                <a:ext uri="{FF2B5EF4-FFF2-40B4-BE49-F238E27FC236}">
                  <a16:creationId xmlns:a16="http://schemas.microsoft.com/office/drawing/2014/main" id="{537F2E77-1520-C30A-EE4B-6A5B1855F826}"/>
                </a:ext>
              </a:extLst>
            </p:cNvPr>
            <p:cNvSpPr txBox="1"/>
            <p:nvPr/>
          </p:nvSpPr>
          <p:spPr>
            <a:xfrm>
              <a:off x="9677396" y="1713806"/>
              <a:ext cx="451849" cy="369332"/>
            </a:xfrm>
            <a:prstGeom prst="rect">
              <a:avLst/>
            </a:prstGeom>
            <a:noFill/>
          </p:spPr>
          <p:txBody>
            <a:bodyPr wrap="square">
              <a:spAutoFit/>
            </a:bodyPr>
            <a:lstStyle/>
            <a:p>
              <a:r>
                <a:rPr lang="en-US" b="1"/>
                <a:t>h</a:t>
              </a:r>
              <a:r>
                <a:rPr lang="en-US" sz="1400" b="1"/>
                <a:t>i</a:t>
              </a:r>
            </a:p>
          </p:txBody>
        </p:sp>
      </p:grpSp>
      <p:sp>
        <p:nvSpPr>
          <p:cNvPr id="50" name="TextBox 49">
            <a:extLst>
              <a:ext uri="{FF2B5EF4-FFF2-40B4-BE49-F238E27FC236}">
                <a16:creationId xmlns:a16="http://schemas.microsoft.com/office/drawing/2014/main" id="{205CD86B-D5FD-0D28-2A80-6CA3201FCBA9}"/>
              </a:ext>
            </a:extLst>
          </p:cNvPr>
          <p:cNvSpPr txBox="1"/>
          <p:nvPr/>
        </p:nvSpPr>
        <p:spPr>
          <a:xfrm>
            <a:off x="314406" y="372338"/>
            <a:ext cx="7146073" cy="646331"/>
          </a:xfrm>
          <a:prstGeom prst="rect">
            <a:avLst/>
          </a:prstGeom>
          <a:noFill/>
        </p:spPr>
        <p:txBody>
          <a:bodyPr wrap="square">
            <a:spAutoFit/>
          </a:bodyPr>
          <a:lstStyle/>
          <a:p>
            <a:r>
              <a:rPr lang="vi-VN"/>
              <a:t>-</a:t>
            </a:r>
            <a:r>
              <a:rPr lang="en-US"/>
              <a:t> </a:t>
            </a:r>
            <a:r>
              <a:rPr lang="vi-VN"/>
              <a:t>Trong mặt phẳng P</a:t>
            </a:r>
            <a:r>
              <a:rPr lang="en-US"/>
              <a:t>,</a:t>
            </a:r>
            <a:r>
              <a:rPr lang="vi-VN"/>
              <a:t> qua điểm chính ảnh </a:t>
            </a:r>
            <a:r>
              <a:rPr lang="en-US"/>
              <a:t>o</a:t>
            </a:r>
            <a:r>
              <a:rPr lang="vi-VN"/>
              <a:t> kẻ đường song song với đường nằm ngang TT sẽ có đường nằm ngang chính h</a:t>
            </a:r>
            <a:r>
              <a:rPr lang="vi-VN" sz="1200"/>
              <a:t>0</a:t>
            </a:r>
            <a:r>
              <a:rPr lang="vi-VN"/>
              <a:t>h</a:t>
            </a:r>
            <a:r>
              <a:rPr lang="vi-VN" sz="1200"/>
              <a:t>0</a:t>
            </a:r>
            <a:r>
              <a:rPr lang="vi-VN"/>
              <a:t>.</a:t>
            </a:r>
            <a:endParaRPr lang="en-US"/>
          </a:p>
        </p:txBody>
      </p:sp>
      <p:cxnSp>
        <p:nvCxnSpPr>
          <p:cNvPr id="52" name="Straight Connector 51">
            <a:extLst>
              <a:ext uri="{FF2B5EF4-FFF2-40B4-BE49-F238E27FC236}">
                <a16:creationId xmlns:a16="http://schemas.microsoft.com/office/drawing/2014/main" id="{EEDF0B8A-8323-E705-CC02-6DE0A0607C7B}"/>
              </a:ext>
            </a:extLst>
          </p:cNvPr>
          <p:cNvCxnSpPr>
            <a:endCxn id="28" idx="0"/>
          </p:cNvCxnSpPr>
          <p:nvPr/>
        </p:nvCxnSpPr>
        <p:spPr>
          <a:xfrm flipV="1">
            <a:off x="8911482" y="2242761"/>
            <a:ext cx="1009073" cy="634109"/>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B2581E2-3C05-5DF7-1D76-3242ECFCE128}"/>
              </a:ext>
            </a:extLst>
          </p:cNvPr>
          <p:cNvSpPr txBox="1"/>
          <p:nvPr/>
        </p:nvSpPr>
        <p:spPr>
          <a:xfrm>
            <a:off x="8608693" y="2697347"/>
            <a:ext cx="451849" cy="369332"/>
          </a:xfrm>
          <a:prstGeom prst="rect">
            <a:avLst/>
          </a:prstGeom>
          <a:noFill/>
        </p:spPr>
        <p:txBody>
          <a:bodyPr wrap="square">
            <a:spAutoFit/>
          </a:bodyPr>
          <a:lstStyle/>
          <a:p>
            <a:r>
              <a:rPr lang="en-US" b="1"/>
              <a:t>h</a:t>
            </a:r>
            <a:r>
              <a:rPr lang="en-US" sz="1400" b="1"/>
              <a:t>o</a:t>
            </a:r>
          </a:p>
        </p:txBody>
      </p:sp>
      <p:sp>
        <p:nvSpPr>
          <p:cNvPr id="54" name="TextBox 53">
            <a:extLst>
              <a:ext uri="{FF2B5EF4-FFF2-40B4-BE49-F238E27FC236}">
                <a16:creationId xmlns:a16="http://schemas.microsoft.com/office/drawing/2014/main" id="{A14B15F1-4718-DC1F-7A7A-8DC9273A1691}"/>
              </a:ext>
            </a:extLst>
          </p:cNvPr>
          <p:cNvSpPr txBox="1"/>
          <p:nvPr/>
        </p:nvSpPr>
        <p:spPr>
          <a:xfrm>
            <a:off x="9880419" y="2045459"/>
            <a:ext cx="451849" cy="369332"/>
          </a:xfrm>
          <a:prstGeom prst="rect">
            <a:avLst/>
          </a:prstGeom>
          <a:noFill/>
        </p:spPr>
        <p:txBody>
          <a:bodyPr wrap="square">
            <a:spAutoFit/>
          </a:bodyPr>
          <a:lstStyle/>
          <a:p>
            <a:r>
              <a:rPr lang="en-US" b="1"/>
              <a:t>h</a:t>
            </a:r>
            <a:r>
              <a:rPr lang="en-US" sz="1400" b="1"/>
              <a:t>o</a:t>
            </a:r>
          </a:p>
        </p:txBody>
      </p:sp>
      <p:cxnSp>
        <p:nvCxnSpPr>
          <p:cNvPr id="55" name="Straight Connector 54">
            <a:extLst>
              <a:ext uri="{FF2B5EF4-FFF2-40B4-BE49-F238E27FC236}">
                <a16:creationId xmlns:a16="http://schemas.microsoft.com/office/drawing/2014/main" id="{5144A9F5-82CF-8645-4F85-039633C2A2E2}"/>
              </a:ext>
            </a:extLst>
          </p:cNvPr>
          <p:cNvCxnSpPr/>
          <p:nvPr/>
        </p:nvCxnSpPr>
        <p:spPr>
          <a:xfrm flipV="1">
            <a:off x="9081299" y="2472845"/>
            <a:ext cx="1009073" cy="634109"/>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346C8E9-898A-E970-E8F5-D6BFAF9F306B}"/>
              </a:ext>
            </a:extLst>
          </p:cNvPr>
          <p:cNvSpPr txBox="1"/>
          <p:nvPr/>
        </p:nvSpPr>
        <p:spPr>
          <a:xfrm>
            <a:off x="8761280" y="2944126"/>
            <a:ext cx="451849" cy="369332"/>
          </a:xfrm>
          <a:prstGeom prst="rect">
            <a:avLst/>
          </a:prstGeom>
          <a:noFill/>
        </p:spPr>
        <p:txBody>
          <a:bodyPr wrap="square">
            <a:spAutoFit/>
          </a:bodyPr>
          <a:lstStyle/>
          <a:p>
            <a:r>
              <a:rPr lang="en-US" b="1"/>
              <a:t>h</a:t>
            </a:r>
            <a:r>
              <a:rPr lang="en-US" sz="1400" b="1"/>
              <a:t>c</a:t>
            </a:r>
          </a:p>
        </p:txBody>
      </p:sp>
      <p:sp>
        <p:nvSpPr>
          <p:cNvPr id="57" name="TextBox 56">
            <a:extLst>
              <a:ext uri="{FF2B5EF4-FFF2-40B4-BE49-F238E27FC236}">
                <a16:creationId xmlns:a16="http://schemas.microsoft.com/office/drawing/2014/main" id="{EDB469AD-DFD1-544E-7723-C7F3086B465E}"/>
              </a:ext>
            </a:extLst>
          </p:cNvPr>
          <p:cNvSpPr txBox="1"/>
          <p:nvPr/>
        </p:nvSpPr>
        <p:spPr>
          <a:xfrm>
            <a:off x="10052151" y="2250908"/>
            <a:ext cx="451849" cy="369332"/>
          </a:xfrm>
          <a:prstGeom prst="rect">
            <a:avLst/>
          </a:prstGeom>
          <a:noFill/>
        </p:spPr>
        <p:txBody>
          <a:bodyPr wrap="square">
            <a:spAutoFit/>
          </a:bodyPr>
          <a:lstStyle/>
          <a:p>
            <a:r>
              <a:rPr lang="en-US" b="1"/>
              <a:t>h</a:t>
            </a:r>
            <a:r>
              <a:rPr lang="en-US" sz="1400" b="1"/>
              <a:t>c</a:t>
            </a:r>
          </a:p>
        </p:txBody>
      </p:sp>
      <p:sp>
        <p:nvSpPr>
          <p:cNvPr id="60" name="TextBox 59">
            <a:extLst>
              <a:ext uri="{FF2B5EF4-FFF2-40B4-BE49-F238E27FC236}">
                <a16:creationId xmlns:a16="http://schemas.microsoft.com/office/drawing/2014/main" id="{BFD24336-29E7-BE97-2738-43819E202E6A}"/>
              </a:ext>
            </a:extLst>
          </p:cNvPr>
          <p:cNvSpPr txBox="1"/>
          <p:nvPr/>
        </p:nvSpPr>
        <p:spPr>
          <a:xfrm>
            <a:off x="314406" y="1431644"/>
            <a:ext cx="6799348" cy="646331"/>
          </a:xfrm>
          <a:prstGeom prst="rect">
            <a:avLst/>
          </a:prstGeom>
          <a:noFill/>
        </p:spPr>
        <p:txBody>
          <a:bodyPr wrap="square">
            <a:spAutoFit/>
          </a:bodyPr>
          <a:lstStyle/>
          <a:p>
            <a:r>
              <a:rPr lang="vi-VN"/>
              <a:t>-</a:t>
            </a:r>
            <a:r>
              <a:rPr lang="en-US"/>
              <a:t> </a:t>
            </a:r>
            <a:r>
              <a:rPr lang="vi-VN"/>
              <a:t>Trong mặt phẳng P, qua điểm đẳng giác </a:t>
            </a:r>
            <a:r>
              <a:rPr lang="en-US"/>
              <a:t>c</a:t>
            </a:r>
            <a:r>
              <a:rPr lang="vi-VN"/>
              <a:t> kẻ đường song song với đường nằm ngang TT sẽ có đường đẳng tỷ lệ hchc.</a:t>
            </a:r>
            <a:endParaRPr lang="en-US"/>
          </a:p>
        </p:txBody>
      </p:sp>
      <p:sp>
        <p:nvSpPr>
          <p:cNvPr id="1024" name="TextBox 1023">
            <a:extLst>
              <a:ext uri="{FF2B5EF4-FFF2-40B4-BE49-F238E27FC236}">
                <a16:creationId xmlns:a16="http://schemas.microsoft.com/office/drawing/2014/main" id="{7DC78ED5-4263-7DBD-3E81-11757318E5C2}"/>
              </a:ext>
            </a:extLst>
          </p:cNvPr>
          <p:cNvSpPr txBox="1"/>
          <p:nvPr/>
        </p:nvSpPr>
        <p:spPr>
          <a:xfrm>
            <a:off x="406617" y="2398161"/>
            <a:ext cx="6707137" cy="646331"/>
          </a:xfrm>
          <a:prstGeom prst="rect">
            <a:avLst/>
          </a:prstGeom>
          <a:noFill/>
        </p:spPr>
        <p:txBody>
          <a:bodyPr wrap="square">
            <a:spAutoFit/>
          </a:bodyPr>
          <a:lstStyle/>
          <a:p>
            <a:r>
              <a:rPr lang="vi-VN"/>
              <a:t>-</a:t>
            </a:r>
            <a:r>
              <a:rPr lang="en-US"/>
              <a:t> </a:t>
            </a:r>
            <a:r>
              <a:rPr lang="vi-VN"/>
              <a:t>Khoảng cách từ tâm chụp S đến mặt phẳng vật E theo đường dây dọi được gọi là độ cao bay chụp, S</a:t>
            </a:r>
            <a:r>
              <a:rPr lang="en-US"/>
              <a:t>N</a:t>
            </a:r>
            <a:r>
              <a:rPr lang="vi-VN"/>
              <a:t> = H.</a:t>
            </a:r>
            <a:endParaRPr lang="en-US"/>
          </a:p>
        </p:txBody>
      </p:sp>
      <p:sp>
        <p:nvSpPr>
          <p:cNvPr id="1025" name="TextBox 1024">
            <a:extLst>
              <a:ext uri="{FF2B5EF4-FFF2-40B4-BE49-F238E27FC236}">
                <a16:creationId xmlns:a16="http://schemas.microsoft.com/office/drawing/2014/main" id="{60F3F2A7-800D-0DB3-3303-3541E04ABD48}"/>
              </a:ext>
            </a:extLst>
          </p:cNvPr>
          <p:cNvSpPr txBox="1"/>
          <p:nvPr/>
        </p:nvSpPr>
        <p:spPr>
          <a:xfrm>
            <a:off x="9809930" y="2695418"/>
            <a:ext cx="364202"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H</a:t>
            </a:r>
          </a:p>
        </p:txBody>
      </p:sp>
      <p:sp>
        <p:nvSpPr>
          <p:cNvPr id="1027" name="TextBox 1026">
            <a:extLst>
              <a:ext uri="{FF2B5EF4-FFF2-40B4-BE49-F238E27FC236}">
                <a16:creationId xmlns:a16="http://schemas.microsoft.com/office/drawing/2014/main" id="{4575584C-91E5-3E0C-A691-AE76FF6A8DB7}"/>
              </a:ext>
            </a:extLst>
          </p:cNvPr>
          <p:cNvSpPr txBox="1"/>
          <p:nvPr/>
        </p:nvSpPr>
        <p:spPr>
          <a:xfrm>
            <a:off x="9479024" y="3182012"/>
            <a:ext cx="351378"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N</a:t>
            </a:r>
          </a:p>
        </p:txBody>
      </p:sp>
      <p:sp>
        <p:nvSpPr>
          <p:cNvPr id="1028" name="Right Brace 1027">
            <a:extLst>
              <a:ext uri="{FF2B5EF4-FFF2-40B4-BE49-F238E27FC236}">
                <a16:creationId xmlns:a16="http://schemas.microsoft.com/office/drawing/2014/main" id="{B4C8E1D5-2EED-1942-502F-0A4C33B032DA}"/>
              </a:ext>
            </a:extLst>
          </p:cNvPr>
          <p:cNvSpPr/>
          <p:nvPr/>
        </p:nvSpPr>
        <p:spPr>
          <a:xfrm>
            <a:off x="9796768" y="2330782"/>
            <a:ext cx="115478" cy="112146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465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horizontal)">
                                      <p:cBhvr>
                                        <p:cTn id="7" dur="500"/>
                                        <p:tgtEl>
                                          <p:spTgt spid="54"/>
                                        </p:tgtEl>
                                      </p:cBhvr>
                                    </p:animEffect>
                                  </p:childTnLst>
                                </p:cTn>
                              </p:par>
                              <p:par>
                                <p:cTn id="8" presetID="14" presetClass="entr" presetSubtype="1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randombar(horizontal)">
                                      <p:cBhvr>
                                        <p:cTn id="10" dur="500"/>
                                        <p:tgtEl>
                                          <p:spTgt spid="5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randombar(horizontal)">
                                      <p:cBhvr>
                                        <p:cTn id="13" dur="500"/>
                                        <p:tgtEl>
                                          <p:spTgt spid="53"/>
                                        </p:tgtEl>
                                      </p:cBhvr>
                                    </p:animEffect>
                                  </p:childTnLst>
                                </p:cTn>
                              </p:par>
                              <p:par>
                                <p:cTn id="14" presetID="14" presetClass="entr" presetSubtype="1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randombar(horizontal)">
                                      <p:cBhvr>
                                        <p:cTn id="16" dur="500"/>
                                        <p:tgtEl>
                                          <p:spTgt spid="5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randombar(horizontal)">
                                      <p:cBhvr>
                                        <p:cTn id="19" dur="500"/>
                                        <p:tgtEl>
                                          <p:spTgt spid="5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randombar(horizontal)">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randombar(horizontal)">
                                      <p:cBhvr>
                                        <p:cTn id="27" dur="500"/>
                                        <p:tgtEl>
                                          <p:spTgt spid="102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25"/>
                                        </p:tgtEl>
                                        <p:attrNameLst>
                                          <p:attrName>style.visibility</p:attrName>
                                        </p:attrNameLst>
                                      </p:cBhvr>
                                      <p:to>
                                        <p:strVal val="visible"/>
                                      </p:to>
                                    </p:set>
                                    <p:animEffect transition="in" filter="randombar(horizontal)">
                                      <p:cBhvr>
                                        <p:cTn id="30" dur="500"/>
                                        <p:tgtEl>
                                          <p:spTgt spid="102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randombar(horizontal)">
                                      <p:cBhvr>
                                        <p:cTn id="3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6" grpId="0"/>
      <p:bldP spid="57" grpId="0"/>
      <p:bldP spid="1025" grpId="0"/>
      <p:bldP spid="1027" grpId="0"/>
      <p:bldP spid="10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85366-426C-9F15-4F9D-B32BE8E43F6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B31F6F-AEB6-8481-4876-EF2D3925BA65}"/>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37</a:t>
            </a:fld>
            <a:endParaRPr lang="en-US"/>
          </a:p>
        </p:txBody>
      </p:sp>
      <p:grpSp>
        <p:nvGrpSpPr>
          <p:cNvPr id="63" name="Group 62">
            <a:extLst>
              <a:ext uri="{FF2B5EF4-FFF2-40B4-BE49-F238E27FC236}">
                <a16:creationId xmlns:a16="http://schemas.microsoft.com/office/drawing/2014/main" id="{0C5539C8-4542-51C4-B1DA-C6027EF683E5}"/>
              </a:ext>
            </a:extLst>
          </p:cNvPr>
          <p:cNvGrpSpPr/>
          <p:nvPr/>
        </p:nvGrpSpPr>
        <p:grpSpPr>
          <a:xfrm>
            <a:off x="6795136" y="3105620"/>
            <a:ext cx="3094577" cy="2031275"/>
            <a:chOff x="3816992" y="2863132"/>
            <a:chExt cx="3094577" cy="2031275"/>
          </a:xfrm>
        </p:grpSpPr>
        <p:cxnSp>
          <p:nvCxnSpPr>
            <p:cNvPr id="5" name="Straight Connector 4">
              <a:extLst>
                <a:ext uri="{FF2B5EF4-FFF2-40B4-BE49-F238E27FC236}">
                  <a16:creationId xmlns:a16="http://schemas.microsoft.com/office/drawing/2014/main" id="{FD75BF87-5437-1479-AED3-5B7385E78920}"/>
                </a:ext>
              </a:extLst>
            </p:cNvPr>
            <p:cNvCxnSpPr/>
            <p:nvPr/>
          </p:nvCxnSpPr>
          <p:spPr>
            <a:xfrm>
              <a:off x="4244829" y="4488110"/>
              <a:ext cx="2315362" cy="67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AB5D79-C966-BF66-CA51-E4FC77CE6FB0}"/>
                </a:ext>
              </a:extLst>
            </p:cNvPr>
            <p:cNvSpPr txBox="1"/>
            <p:nvPr/>
          </p:nvSpPr>
          <p:spPr>
            <a:xfrm>
              <a:off x="3816992" y="4303444"/>
              <a:ext cx="351378" cy="369332"/>
            </a:xfrm>
            <a:prstGeom prst="rect">
              <a:avLst/>
            </a:prstGeom>
            <a:noFill/>
          </p:spPr>
          <p:txBody>
            <a:bodyPr wrap="none" rtlCol="0">
              <a:spAutoFit/>
            </a:bodyPr>
            <a:lstStyle/>
            <a:p>
              <a:r>
                <a:rPr lang="en-US" b="1"/>
                <a:t>V</a:t>
              </a:r>
            </a:p>
          </p:txBody>
        </p:sp>
        <p:sp>
          <p:nvSpPr>
            <p:cNvPr id="7" name="TextBox 6">
              <a:extLst>
                <a:ext uri="{FF2B5EF4-FFF2-40B4-BE49-F238E27FC236}">
                  <a16:creationId xmlns:a16="http://schemas.microsoft.com/office/drawing/2014/main" id="{50F1C038-C8A1-249D-A7C5-11863535809B}"/>
                </a:ext>
              </a:extLst>
            </p:cNvPr>
            <p:cNvSpPr txBox="1"/>
            <p:nvPr/>
          </p:nvSpPr>
          <p:spPr>
            <a:xfrm>
              <a:off x="6560191" y="4370556"/>
              <a:ext cx="351378" cy="369332"/>
            </a:xfrm>
            <a:prstGeom prst="rect">
              <a:avLst/>
            </a:prstGeom>
            <a:noFill/>
          </p:spPr>
          <p:txBody>
            <a:bodyPr wrap="none" rtlCol="0">
              <a:spAutoFit/>
            </a:bodyPr>
            <a:lstStyle/>
            <a:p>
              <a:r>
                <a:rPr lang="en-US" b="1"/>
                <a:t>V</a:t>
              </a:r>
            </a:p>
          </p:txBody>
        </p:sp>
        <p:sp>
          <p:nvSpPr>
            <p:cNvPr id="8" name="TextBox 7">
              <a:extLst>
                <a:ext uri="{FF2B5EF4-FFF2-40B4-BE49-F238E27FC236}">
                  <a16:creationId xmlns:a16="http://schemas.microsoft.com/office/drawing/2014/main" id="{2D473506-9D94-23EE-A24E-2C591D369BFA}"/>
                </a:ext>
              </a:extLst>
            </p:cNvPr>
            <p:cNvSpPr txBox="1"/>
            <p:nvPr/>
          </p:nvSpPr>
          <p:spPr>
            <a:xfrm>
              <a:off x="4069140" y="4503994"/>
              <a:ext cx="372218" cy="369332"/>
            </a:xfrm>
            <a:prstGeom prst="rect">
              <a:avLst/>
            </a:prstGeom>
            <a:noFill/>
          </p:spPr>
          <p:txBody>
            <a:bodyPr wrap="none" rtlCol="0">
              <a:spAutoFit/>
            </a:bodyPr>
            <a:lstStyle/>
            <a:p>
              <a:r>
                <a:rPr lang="en-US" b="1"/>
                <a:t>O</a:t>
              </a:r>
            </a:p>
          </p:txBody>
        </p:sp>
        <p:sp>
          <p:nvSpPr>
            <p:cNvPr id="9" name="TextBox 8">
              <a:extLst>
                <a:ext uri="{FF2B5EF4-FFF2-40B4-BE49-F238E27FC236}">
                  <a16:creationId xmlns:a16="http://schemas.microsoft.com/office/drawing/2014/main" id="{09528F14-E238-D8C1-9440-A5B1C5DBF11A}"/>
                </a:ext>
              </a:extLst>
            </p:cNvPr>
            <p:cNvSpPr txBox="1"/>
            <p:nvPr/>
          </p:nvSpPr>
          <p:spPr>
            <a:xfrm>
              <a:off x="5124362" y="4525075"/>
              <a:ext cx="359394" cy="369332"/>
            </a:xfrm>
            <a:prstGeom prst="rect">
              <a:avLst/>
            </a:prstGeom>
            <a:noFill/>
          </p:spPr>
          <p:txBody>
            <a:bodyPr wrap="none" rtlCol="0">
              <a:spAutoFit/>
            </a:bodyPr>
            <a:lstStyle/>
            <a:p>
              <a:r>
                <a:rPr lang="en-US" b="1"/>
                <a:t>C</a:t>
              </a:r>
            </a:p>
          </p:txBody>
        </p:sp>
        <p:sp>
          <p:nvSpPr>
            <p:cNvPr id="10" name="TextBox 9">
              <a:extLst>
                <a:ext uri="{FF2B5EF4-FFF2-40B4-BE49-F238E27FC236}">
                  <a16:creationId xmlns:a16="http://schemas.microsoft.com/office/drawing/2014/main" id="{2F007B3F-388F-E69A-1A84-7F5A3BB09577}"/>
                </a:ext>
              </a:extLst>
            </p:cNvPr>
            <p:cNvSpPr txBox="1"/>
            <p:nvPr/>
          </p:nvSpPr>
          <p:spPr>
            <a:xfrm>
              <a:off x="5723782" y="4525075"/>
              <a:ext cx="369012" cy="369332"/>
            </a:xfrm>
            <a:prstGeom prst="rect">
              <a:avLst/>
            </a:prstGeom>
            <a:noFill/>
          </p:spPr>
          <p:txBody>
            <a:bodyPr wrap="none" rtlCol="0">
              <a:spAutoFit/>
            </a:bodyPr>
            <a:lstStyle/>
            <a:p>
              <a:r>
                <a:rPr lang="en-US" b="1"/>
                <a:t>N</a:t>
              </a:r>
            </a:p>
          </p:txBody>
        </p:sp>
        <p:sp>
          <p:nvSpPr>
            <p:cNvPr id="11" name="Oval 10">
              <a:extLst>
                <a:ext uri="{FF2B5EF4-FFF2-40B4-BE49-F238E27FC236}">
                  <a16:creationId xmlns:a16="http://schemas.microsoft.com/office/drawing/2014/main" id="{50A5B632-EF97-6824-306D-52B6CEE60688}"/>
                </a:ext>
              </a:extLst>
            </p:cNvPr>
            <p:cNvSpPr/>
            <p:nvPr/>
          </p:nvSpPr>
          <p:spPr>
            <a:xfrm>
              <a:off x="6028888" y="3212984"/>
              <a:ext cx="67112" cy="6711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B3E1B83-F1EE-7137-2698-F0B7A4347091}"/>
                </a:ext>
              </a:extLst>
            </p:cNvPr>
            <p:cNvSpPr txBox="1"/>
            <p:nvPr/>
          </p:nvSpPr>
          <p:spPr>
            <a:xfrm>
              <a:off x="5995332" y="2877208"/>
              <a:ext cx="311304" cy="369332"/>
            </a:xfrm>
            <a:prstGeom prst="rect">
              <a:avLst/>
            </a:prstGeom>
            <a:noFill/>
          </p:spPr>
          <p:txBody>
            <a:bodyPr wrap="none" rtlCol="0">
              <a:spAutoFit/>
            </a:bodyPr>
            <a:lstStyle/>
            <a:p>
              <a:r>
                <a:rPr lang="en-US" b="1"/>
                <a:t>S</a:t>
              </a:r>
            </a:p>
          </p:txBody>
        </p:sp>
        <p:sp>
          <p:nvSpPr>
            <p:cNvPr id="13" name="TextBox 12">
              <a:extLst>
                <a:ext uri="{FF2B5EF4-FFF2-40B4-BE49-F238E27FC236}">
                  <a16:creationId xmlns:a16="http://schemas.microsoft.com/office/drawing/2014/main" id="{05D838C8-B7C8-9951-352B-5FFA1DAAE5D6}"/>
                </a:ext>
              </a:extLst>
            </p:cNvPr>
            <p:cNvSpPr txBox="1"/>
            <p:nvPr/>
          </p:nvSpPr>
          <p:spPr>
            <a:xfrm>
              <a:off x="4948673" y="2944320"/>
              <a:ext cx="306494" cy="369332"/>
            </a:xfrm>
            <a:prstGeom prst="rect">
              <a:avLst/>
            </a:prstGeom>
            <a:noFill/>
          </p:spPr>
          <p:txBody>
            <a:bodyPr wrap="none" rtlCol="0">
              <a:spAutoFit/>
            </a:bodyPr>
            <a:lstStyle/>
            <a:p>
              <a:r>
                <a:rPr lang="en-US" b="1"/>
                <a:t>v</a:t>
              </a:r>
            </a:p>
          </p:txBody>
        </p:sp>
        <p:sp>
          <p:nvSpPr>
            <p:cNvPr id="14" name="TextBox 13">
              <a:extLst>
                <a:ext uri="{FF2B5EF4-FFF2-40B4-BE49-F238E27FC236}">
                  <a16:creationId xmlns:a16="http://schemas.microsoft.com/office/drawing/2014/main" id="{4B5EF418-2615-03A9-77BC-2031EBF36F86}"/>
                </a:ext>
              </a:extLst>
            </p:cNvPr>
            <p:cNvSpPr txBox="1"/>
            <p:nvPr/>
          </p:nvSpPr>
          <p:spPr>
            <a:xfrm>
              <a:off x="6199011" y="4478827"/>
              <a:ext cx="306494" cy="369332"/>
            </a:xfrm>
            <a:prstGeom prst="rect">
              <a:avLst/>
            </a:prstGeom>
            <a:noFill/>
          </p:spPr>
          <p:txBody>
            <a:bodyPr wrap="none" rtlCol="0">
              <a:spAutoFit/>
            </a:bodyPr>
            <a:lstStyle/>
            <a:p>
              <a:r>
                <a:rPr lang="en-US" b="1"/>
                <a:t>v</a:t>
              </a:r>
            </a:p>
          </p:txBody>
        </p:sp>
        <p:cxnSp>
          <p:nvCxnSpPr>
            <p:cNvPr id="16" name="Straight Connector 15">
              <a:extLst>
                <a:ext uri="{FF2B5EF4-FFF2-40B4-BE49-F238E27FC236}">
                  <a16:creationId xmlns:a16="http://schemas.microsoft.com/office/drawing/2014/main" id="{319629E2-8F87-EB16-4689-50FE64E41B8F}"/>
                </a:ext>
              </a:extLst>
            </p:cNvPr>
            <p:cNvCxnSpPr>
              <a:cxnSpLocks/>
            </p:cNvCxnSpPr>
            <p:nvPr/>
          </p:nvCxnSpPr>
          <p:spPr>
            <a:xfrm>
              <a:off x="5329628" y="3229762"/>
              <a:ext cx="918492" cy="1325460"/>
            </a:xfrm>
            <a:prstGeom prst="line">
              <a:avLst/>
            </a:prstGeom>
            <a:ln w="28575">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EA9E31D-CD05-56D1-6815-998508AC18C3}"/>
                </a:ext>
              </a:extLst>
            </p:cNvPr>
            <p:cNvSpPr txBox="1"/>
            <p:nvPr/>
          </p:nvSpPr>
          <p:spPr>
            <a:xfrm>
              <a:off x="6035144" y="3757835"/>
              <a:ext cx="369012" cy="369332"/>
            </a:xfrm>
            <a:prstGeom prst="rect">
              <a:avLst/>
            </a:prstGeom>
            <a:noFill/>
          </p:spPr>
          <p:txBody>
            <a:bodyPr wrap="none" rtlCol="0">
              <a:spAutoFit/>
            </a:bodyPr>
            <a:lstStyle/>
            <a:p>
              <a:r>
                <a:rPr lang="en-US" b="1"/>
                <a:t>H</a:t>
              </a:r>
            </a:p>
          </p:txBody>
        </p:sp>
        <p:cxnSp>
          <p:nvCxnSpPr>
            <p:cNvPr id="23" name="Straight Connector 22">
              <a:extLst>
                <a:ext uri="{FF2B5EF4-FFF2-40B4-BE49-F238E27FC236}">
                  <a16:creationId xmlns:a16="http://schemas.microsoft.com/office/drawing/2014/main" id="{F91E9616-82F0-C7F9-C314-DAF6CBC57561}"/>
                </a:ext>
              </a:extLst>
            </p:cNvPr>
            <p:cNvCxnSpPr>
              <a:cxnSpLocks/>
              <a:stCxn id="11" idx="4"/>
            </p:cNvCxnSpPr>
            <p:nvPr/>
          </p:nvCxnSpPr>
          <p:spPr>
            <a:xfrm flipH="1">
              <a:off x="4244829" y="3280096"/>
              <a:ext cx="1817615" cy="1208014"/>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135A00-BCA1-AD33-84A0-01C72C9DCBF9}"/>
                </a:ext>
              </a:extLst>
            </p:cNvPr>
            <p:cNvCxnSpPr>
              <a:cxnSpLocks/>
              <a:stCxn id="11" idx="4"/>
            </p:cNvCxnSpPr>
            <p:nvPr/>
          </p:nvCxnSpPr>
          <p:spPr>
            <a:xfrm flipH="1">
              <a:off x="5329628" y="3280096"/>
              <a:ext cx="732816" cy="122389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E52AEB-5347-ACC7-A74D-9090F9C51A12}"/>
                </a:ext>
              </a:extLst>
            </p:cNvPr>
            <p:cNvCxnSpPr>
              <a:cxnSpLocks/>
            </p:cNvCxnSpPr>
            <p:nvPr/>
          </p:nvCxnSpPr>
          <p:spPr>
            <a:xfrm flipH="1">
              <a:off x="6028888" y="3267751"/>
              <a:ext cx="33556" cy="1265843"/>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F726F32-BF35-F2B9-B4BE-DB69C492B5B2}"/>
                </a:ext>
              </a:extLst>
            </p:cNvPr>
            <p:cNvSpPr txBox="1"/>
            <p:nvPr/>
          </p:nvSpPr>
          <p:spPr>
            <a:xfrm>
              <a:off x="5215145" y="3363986"/>
              <a:ext cx="311304" cy="369332"/>
            </a:xfrm>
            <a:prstGeom prst="rect">
              <a:avLst/>
            </a:prstGeom>
            <a:noFill/>
          </p:spPr>
          <p:txBody>
            <a:bodyPr wrap="none" rtlCol="0">
              <a:spAutoFit/>
            </a:bodyPr>
            <a:lstStyle/>
            <a:p>
              <a:r>
                <a:rPr lang="en-US" b="1"/>
                <a:t>o</a:t>
              </a:r>
            </a:p>
          </p:txBody>
        </p:sp>
        <p:sp>
          <p:nvSpPr>
            <p:cNvPr id="33" name="TextBox 32">
              <a:extLst>
                <a:ext uri="{FF2B5EF4-FFF2-40B4-BE49-F238E27FC236}">
                  <a16:creationId xmlns:a16="http://schemas.microsoft.com/office/drawing/2014/main" id="{E5E259CC-74D4-FFC2-389B-768FDEC2B678}"/>
                </a:ext>
              </a:extLst>
            </p:cNvPr>
            <p:cNvSpPr txBox="1"/>
            <p:nvPr/>
          </p:nvSpPr>
          <p:spPr>
            <a:xfrm>
              <a:off x="5401254" y="3668820"/>
              <a:ext cx="288862" cy="369332"/>
            </a:xfrm>
            <a:prstGeom prst="rect">
              <a:avLst/>
            </a:prstGeom>
            <a:noFill/>
          </p:spPr>
          <p:txBody>
            <a:bodyPr wrap="none" rtlCol="0">
              <a:spAutoFit/>
            </a:bodyPr>
            <a:lstStyle/>
            <a:p>
              <a:r>
                <a:rPr lang="en-US" b="1"/>
                <a:t>c</a:t>
              </a:r>
            </a:p>
          </p:txBody>
        </p:sp>
        <p:sp>
          <p:nvSpPr>
            <p:cNvPr id="34" name="TextBox 33">
              <a:extLst>
                <a:ext uri="{FF2B5EF4-FFF2-40B4-BE49-F238E27FC236}">
                  <a16:creationId xmlns:a16="http://schemas.microsoft.com/office/drawing/2014/main" id="{E945DFB0-5CFE-6767-8258-1553C1B7ABA2}"/>
                </a:ext>
              </a:extLst>
            </p:cNvPr>
            <p:cNvSpPr txBox="1"/>
            <p:nvPr/>
          </p:nvSpPr>
          <p:spPr>
            <a:xfrm>
              <a:off x="5775277" y="4108173"/>
              <a:ext cx="314510" cy="369332"/>
            </a:xfrm>
            <a:prstGeom prst="rect">
              <a:avLst/>
            </a:prstGeom>
            <a:noFill/>
          </p:spPr>
          <p:txBody>
            <a:bodyPr wrap="none" rtlCol="0">
              <a:spAutoFit/>
            </a:bodyPr>
            <a:lstStyle/>
            <a:p>
              <a:r>
                <a:rPr lang="en-US" b="1"/>
                <a:t>n</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C43CEDC-84E3-2AB3-FDCE-C8DC03637E5C}"/>
                    </a:ext>
                  </a:extLst>
                </p:cNvPr>
                <p:cNvSpPr txBox="1"/>
                <p:nvPr/>
              </p:nvSpPr>
              <p:spPr>
                <a:xfrm>
                  <a:off x="5812167" y="3438069"/>
                  <a:ext cx="2041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oMath>
                    </m:oMathPara>
                  </a14:m>
                  <a:endParaRPr lang="en-US"/>
                </a:p>
              </p:txBody>
            </p:sp>
          </mc:Choice>
          <mc:Fallback xmlns="">
            <p:sp>
              <p:nvSpPr>
                <p:cNvPr id="38" name="TextBox 37">
                  <a:extLst>
                    <a:ext uri="{FF2B5EF4-FFF2-40B4-BE49-F238E27FC236}">
                      <a16:creationId xmlns:a16="http://schemas.microsoft.com/office/drawing/2014/main" id="{7C43CEDC-84E3-2AB3-FDCE-C8DC03637E5C}"/>
                    </a:ext>
                  </a:extLst>
                </p:cNvPr>
                <p:cNvSpPr txBox="1">
                  <a:spLocks noRot="1" noChangeAspect="1" noMove="1" noResize="1" noEditPoints="1" noAdjustHandles="1" noChangeArrowheads="1" noChangeShapeType="1" noTextEdit="1"/>
                </p:cNvSpPr>
                <p:nvPr/>
              </p:nvSpPr>
              <p:spPr>
                <a:xfrm>
                  <a:off x="5812167" y="3438069"/>
                  <a:ext cx="204158" cy="276999"/>
                </a:xfrm>
                <a:prstGeom prst="rect">
                  <a:avLst/>
                </a:prstGeom>
                <a:blipFill>
                  <a:blip r:embed="rId3"/>
                  <a:stretch>
                    <a:fillRect l="-15152" r="-15152" b="-2222"/>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5CB57490-81CD-2C33-02CC-30958AC0FACF}"/>
                </a:ext>
              </a:extLst>
            </p:cNvPr>
            <p:cNvSpPr txBox="1"/>
            <p:nvPr/>
          </p:nvSpPr>
          <p:spPr>
            <a:xfrm>
              <a:off x="5311359" y="2863132"/>
              <a:ext cx="256802" cy="369332"/>
            </a:xfrm>
            <a:prstGeom prst="rect">
              <a:avLst/>
            </a:prstGeom>
            <a:noFill/>
          </p:spPr>
          <p:txBody>
            <a:bodyPr wrap="none" rtlCol="0">
              <a:spAutoFit/>
            </a:bodyPr>
            <a:lstStyle/>
            <a:p>
              <a:r>
                <a:rPr lang="en-US" b="1"/>
                <a:t>i</a:t>
              </a:r>
            </a:p>
          </p:txBody>
        </p:sp>
        <p:cxnSp>
          <p:nvCxnSpPr>
            <p:cNvPr id="41" name="Straight Connector 40">
              <a:extLst>
                <a:ext uri="{FF2B5EF4-FFF2-40B4-BE49-F238E27FC236}">
                  <a16:creationId xmlns:a16="http://schemas.microsoft.com/office/drawing/2014/main" id="{30840741-7FB8-D163-B7E7-8213D0FCA568}"/>
                </a:ext>
              </a:extLst>
            </p:cNvPr>
            <p:cNvCxnSpPr>
              <a:cxnSpLocks/>
              <a:endCxn id="11" idx="2"/>
            </p:cNvCxnSpPr>
            <p:nvPr/>
          </p:nvCxnSpPr>
          <p:spPr>
            <a:xfrm>
              <a:off x="5329628" y="3236961"/>
              <a:ext cx="699260" cy="95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78E3423-BE7A-A421-8010-398A8AE43C9F}"/>
                </a:ext>
              </a:extLst>
            </p:cNvPr>
            <p:cNvCxnSpPr>
              <a:cxnSpLocks/>
            </p:cNvCxnSpPr>
            <p:nvPr/>
          </p:nvCxnSpPr>
          <p:spPr>
            <a:xfrm flipV="1">
              <a:off x="5544439" y="3483179"/>
              <a:ext cx="60962" cy="434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2A85B46-EF21-A6AB-284E-E4C6698CCCA5}"/>
                </a:ext>
              </a:extLst>
            </p:cNvPr>
            <p:cNvCxnSpPr>
              <a:cxnSpLocks/>
            </p:cNvCxnSpPr>
            <p:nvPr/>
          </p:nvCxnSpPr>
          <p:spPr>
            <a:xfrm flipH="1" flipV="1">
              <a:off x="5584191" y="3477484"/>
              <a:ext cx="53315" cy="7993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6364E6E-C83C-29A0-10E9-CE9DC2AD9C63}"/>
                </a:ext>
              </a:extLst>
            </p:cNvPr>
            <p:cNvSpPr txBox="1"/>
            <p:nvPr/>
          </p:nvSpPr>
          <p:spPr>
            <a:xfrm rot="19491983">
              <a:off x="5517862" y="3163436"/>
              <a:ext cx="348172" cy="369332"/>
            </a:xfrm>
            <a:prstGeom prst="rect">
              <a:avLst/>
            </a:prstGeom>
            <a:noFill/>
          </p:spPr>
          <p:txBody>
            <a:bodyPr wrap="none" rtlCol="0">
              <a:spAutoFit/>
            </a:bodyPr>
            <a:lstStyle/>
            <a:p>
              <a:r>
                <a:rPr lang="en-US" b="1"/>
                <a:t>f</a:t>
              </a:r>
              <a:r>
                <a:rPr lang="en-US" sz="1200" b="1"/>
                <a:t>k</a:t>
              </a:r>
            </a:p>
          </p:txBody>
        </p:sp>
        <p:sp>
          <p:nvSpPr>
            <p:cNvPr id="52" name="Freeform: Shape 51">
              <a:extLst>
                <a:ext uri="{FF2B5EF4-FFF2-40B4-BE49-F238E27FC236}">
                  <a16:creationId xmlns:a16="http://schemas.microsoft.com/office/drawing/2014/main" id="{7CD3FDA8-DB4F-622B-B753-1B79A503EA19}"/>
                </a:ext>
              </a:extLst>
            </p:cNvPr>
            <p:cNvSpPr/>
            <p:nvPr/>
          </p:nvSpPr>
          <p:spPr>
            <a:xfrm>
              <a:off x="5872163" y="3393281"/>
              <a:ext cx="197155" cy="133035"/>
            </a:xfrm>
            <a:custGeom>
              <a:avLst/>
              <a:gdLst>
                <a:gd name="connsiteX0" fmla="*/ 0 w 197155"/>
                <a:gd name="connsiteY0" fmla="*/ 0 h 133035"/>
                <a:gd name="connsiteX1" fmla="*/ 38100 w 197155"/>
                <a:gd name="connsiteY1" fmla="*/ 130969 h 133035"/>
                <a:gd name="connsiteX2" fmla="*/ 185737 w 197155"/>
                <a:gd name="connsiteY2" fmla="*/ 80963 h 133035"/>
                <a:gd name="connsiteX3" fmla="*/ 176212 w 197155"/>
                <a:gd name="connsiteY3" fmla="*/ 90488 h 133035"/>
              </a:gdLst>
              <a:ahLst/>
              <a:cxnLst>
                <a:cxn ang="0">
                  <a:pos x="connsiteX0" y="connsiteY0"/>
                </a:cxn>
                <a:cxn ang="0">
                  <a:pos x="connsiteX1" y="connsiteY1"/>
                </a:cxn>
                <a:cxn ang="0">
                  <a:pos x="connsiteX2" y="connsiteY2"/>
                </a:cxn>
                <a:cxn ang="0">
                  <a:pos x="connsiteX3" y="connsiteY3"/>
                </a:cxn>
              </a:cxnLst>
              <a:rect l="l" t="t" r="r" b="b"/>
              <a:pathLst>
                <a:path w="197155" h="133035">
                  <a:moveTo>
                    <a:pt x="0" y="0"/>
                  </a:moveTo>
                  <a:cubicBezTo>
                    <a:pt x="3572" y="58737"/>
                    <a:pt x="7144" y="117475"/>
                    <a:pt x="38100" y="130969"/>
                  </a:cubicBezTo>
                  <a:cubicBezTo>
                    <a:pt x="69056" y="144463"/>
                    <a:pt x="162718" y="87710"/>
                    <a:pt x="185737" y="80963"/>
                  </a:cubicBezTo>
                  <a:cubicBezTo>
                    <a:pt x="208756" y="74216"/>
                    <a:pt x="192484" y="82352"/>
                    <a:pt x="176212" y="9048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F0F11B20-7BB8-2D15-8BF8-BDEADFF8AB34}"/>
              </a:ext>
            </a:extLst>
          </p:cNvPr>
          <p:cNvSpPr txBox="1"/>
          <p:nvPr/>
        </p:nvSpPr>
        <p:spPr>
          <a:xfrm>
            <a:off x="2748133" y="1104554"/>
            <a:ext cx="856325" cy="369332"/>
          </a:xfrm>
          <a:prstGeom prst="rect">
            <a:avLst/>
          </a:prstGeom>
          <a:noFill/>
        </p:spPr>
        <p:txBody>
          <a:bodyPr wrap="none" rtlCol="0">
            <a:spAutoFit/>
          </a:bodyPr>
          <a:lstStyle/>
          <a:p>
            <a:r>
              <a:rPr lang="en-US"/>
              <a:t>So = f</a:t>
            </a:r>
            <a:r>
              <a:rPr lang="en-US" sz="1200"/>
              <a:t>k</a:t>
            </a: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26202EB-89B6-C1A6-99AA-D427EC9B5CA9}"/>
                  </a:ext>
                </a:extLst>
              </p:cNvPr>
              <p:cNvSpPr txBox="1"/>
              <p:nvPr/>
            </p:nvSpPr>
            <p:spPr>
              <a:xfrm>
                <a:off x="4016168" y="922830"/>
                <a:ext cx="1332801" cy="535981"/>
              </a:xfrm>
              <a:prstGeom prst="rect">
                <a:avLst/>
              </a:prstGeom>
              <a:noFill/>
            </p:spPr>
            <p:txBody>
              <a:bodyPr wrap="none" lIns="0" tIns="0" rIns="0" bIns="0" rtlCol="0">
                <a:spAutoFit/>
              </a:bodyPr>
              <a:lstStyle/>
              <a:p>
                <a:r>
                  <a:rPr lang="en-US"/>
                  <a:t>Sn </a:t>
                </a:r>
                <a14:m>
                  <m:oMath xmlns:m="http://schemas.openxmlformats.org/officeDocument/2006/math">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𝑓𝑘</m:t>
                        </m:r>
                      </m:num>
                      <m:den>
                        <m:r>
                          <a:rPr lang="en-US" sz="2400" b="0" i="1" smtClean="0">
                            <a:latin typeface="Cambria Math" panose="02040503050406030204" pitchFamily="18" charset="0"/>
                          </a:rPr>
                          <m:t>𝐶𝑜𝑠</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rPr>
                          <m:t> </m:t>
                        </m:r>
                      </m:den>
                    </m:f>
                  </m:oMath>
                </a14:m>
                <a:endParaRPr lang="en-US" sz="2400"/>
              </a:p>
            </p:txBody>
          </p:sp>
        </mc:Choice>
        <mc:Fallback xmlns="">
          <p:sp>
            <p:nvSpPr>
              <p:cNvPr id="66" name="TextBox 65">
                <a:extLst>
                  <a:ext uri="{FF2B5EF4-FFF2-40B4-BE49-F238E27FC236}">
                    <a16:creationId xmlns:a16="http://schemas.microsoft.com/office/drawing/2014/main" id="{A26202EB-89B6-C1A6-99AA-D427EC9B5CA9}"/>
                  </a:ext>
                </a:extLst>
              </p:cNvPr>
              <p:cNvSpPr txBox="1">
                <a:spLocks noRot="1" noChangeAspect="1" noMove="1" noResize="1" noEditPoints="1" noAdjustHandles="1" noChangeArrowheads="1" noChangeShapeType="1" noTextEdit="1"/>
              </p:cNvSpPr>
              <p:nvPr/>
            </p:nvSpPr>
            <p:spPr>
              <a:xfrm>
                <a:off x="4016168" y="922830"/>
                <a:ext cx="1332801" cy="535981"/>
              </a:xfrm>
              <a:prstGeom prst="rect">
                <a:avLst/>
              </a:prstGeom>
              <a:blipFill>
                <a:blip r:embed="rId4"/>
                <a:stretch>
                  <a:fillRect l="-11009" b="-7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F1EE144-640B-5A1B-8DAB-063F1DA57004}"/>
                  </a:ext>
                </a:extLst>
              </p:cNvPr>
              <p:cNvSpPr txBox="1"/>
              <p:nvPr/>
            </p:nvSpPr>
            <p:spPr>
              <a:xfrm>
                <a:off x="5760679" y="980645"/>
                <a:ext cx="974882" cy="510781"/>
              </a:xfrm>
              <a:prstGeom prst="rect">
                <a:avLst/>
              </a:prstGeom>
              <a:noFill/>
            </p:spPr>
            <p:txBody>
              <a:bodyPr wrap="none" lIns="0" tIns="0" rIns="0" bIns="0" rtlCol="0">
                <a:spAutoFit/>
              </a:bodyPr>
              <a:lstStyle/>
              <a:p>
                <a:r>
                  <a:rPr lang="en-US"/>
                  <a:t>Sc </a:t>
                </a:r>
                <a14:m>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𝑓𝑘</m:t>
                        </m:r>
                      </m:num>
                      <m:den>
                        <m:r>
                          <a:rPr lang="en-US" b="0" i="1" smtClean="0">
                            <a:latin typeface="Cambria Math" panose="02040503050406030204" pitchFamily="18" charset="0"/>
                          </a:rPr>
                          <m:t>𝑐𝑜𝑠</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den>
                    </m:f>
                  </m:oMath>
                </a14:m>
                <a:endParaRPr lang="en-US"/>
              </a:p>
            </p:txBody>
          </p:sp>
        </mc:Choice>
        <mc:Fallback xmlns="">
          <p:sp>
            <p:nvSpPr>
              <p:cNvPr id="67" name="TextBox 66">
                <a:extLst>
                  <a:ext uri="{FF2B5EF4-FFF2-40B4-BE49-F238E27FC236}">
                    <a16:creationId xmlns:a16="http://schemas.microsoft.com/office/drawing/2014/main" id="{CF1EE144-640B-5A1B-8DAB-063F1DA57004}"/>
                  </a:ext>
                </a:extLst>
              </p:cNvPr>
              <p:cNvSpPr txBox="1">
                <a:spLocks noRot="1" noChangeAspect="1" noMove="1" noResize="1" noEditPoints="1" noAdjustHandles="1" noChangeArrowheads="1" noChangeShapeType="1" noTextEdit="1"/>
              </p:cNvSpPr>
              <p:nvPr/>
            </p:nvSpPr>
            <p:spPr>
              <a:xfrm>
                <a:off x="5760679" y="980645"/>
                <a:ext cx="974882" cy="510781"/>
              </a:xfrm>
              <a:prstGeom prst="rect">
                <a:avLst/>
              </a:prstGeom>
              <a:blipFill>
                <a:blip r:embed="rId5"/>
                <a:stretch>
                  <a:fillRect l="-15000" t="-3571" r="-625"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6957FB9C-1D22-7FAE-9C70-430C94FCEBC0}"/>
                  </a:ext>
                </a:extLst>
              </p:cNvPr>
              <p:cNvSpPr txBox="1"/>
              <p:nvPr/>
            </p:nvSpPr>
            <p:spPr>
              <a:xfrm>
                <a:off x="7192059" y="900934"/>
                <a:ext cx="1679883" cy="535981"/>
              </a:xfrm>
              <a:prstGeom prst="rect">
                <a:avLst/>
              </a:prstGeom>
              <a:noFill/>
            </p:spPr>
            <p:txBody>
              <a:bodyPr wrap="none" lIns="0" tIns="0" rIns="0" bIns="0" rtlCol="0">
                <a:spAutoFit/>
              </a:bodyPr>
              <a:lstStyle/>
              <a:p>
                <a:r>
                  <a:rPr lang="en-US"/>
                  <a:t>Si = ic </a:t>
                </a:r>
                <a14:m>
                  <m:oMath xmlns:m="http://schemas.openxmlformats.org/officeDocument/2006/math">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𝑓𝑘</m:t>
                        </m:r>
                      </m:num>
                      <m:den>
                        <m:r>
                          <a:rPr lang="en-US" sz="2400" b="0" i="1" smtClean="0">
                            <a:latin typeface="Cambria Math" panose="02040503050406030204" pitchFamily="18" charset="0"/>
                          </a:rPr>
                          <m:t>𝑆𝑖𝑛</m:t>
                        </m: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rPr>
                          <m:t> </m:t>
                        </m:r>
                      </m:den>
                    </m:f>
                  </m:oMath>
                </a14:m>
                <a:endParaRPr lang="en-US" sz="2400"/>
              </a:p>
            </p:txBody>
          </p:sp>
        </mc:Choice>
        <mc:Fallback xmlns="">
          <p:sp>
            <p:nvSpPr>
              <p:cNvPr id="68" name="TextBox 67">
                <a:extLst>
                  <a:ext uri="{FF2B5EF4-FFF2-40B4-BE49-F238E27FC236}">
                    <a16:creationId xmlns:a16="http://schemas.microsoft.com/office/drawing/2014/main" id="{6957FB9C-1D22-7FAE-9C70-430C94FCEBC0}"/>
                  </a:ext>
                </a:extLst>
              </p:cNvPr>
              <p:cNvSpPr txBox="1">
                <a:spLocks noRot="1" noChangeAspect="1" noMove="1" noResize="1" noEditPoints="1" noAdjustHandles="1" noChangeArrowheads="1" noChangeShapeType="1" noTextEdit="1"/>
              </p:cNvSpPr>
              <p:nvPr/>
            </p:nvSpPr>
            <p:spPr>
              <a:xfrm>
                <a:off x="7192059" y="900934"/>
                <a:ext cx="1679883" cy="535981"/>
              </a:xfrm>
              <a:prstGeom prst="rect">
                <a:avLst/>
              </a:prstGeom>
              <a:blipFill>
                <a:blip r:embed="rId6"/>
                <a:stretch>
                  <a:fillRect l="-8727"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A70F619-5FBD-BA5D-BC56-BA58B32736C7}"/>
                  </a:ext>
                </a:extLst>
              </p:cNvPr>
              <p:cNvSpPr txBox="1"/>
              <p:nvPr/>
            </p:nvSpPr>
            <p:spPr>
              <a:xfrm>
                <a:off x="2870457" y="1849257"/>
                <a:ext cx="13449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𝑜𝑛</m:t>
                      </m:r>
                      <m:r>
                        <a:rPr lang="en-US" b="0" i="1" smtClean="0">
                          <a:latin typeface="Cambria Math" panose="02040503050406030204" pitchFamily="18" charset="0"/>
                        </a:rPr>
                        <m:t>=</m:t>
                      </m:r>
                      <m:r>
                        <a:rPr lang="en-US" b="0" i="1" smtClean="0">
                          <a:latin typeface="Cambria Math" panose="02040503050406030204" pitchFamily="18" charset="0"/>
                        </a:rPr>
                        <m:t>𝑓𝑘</m:t>
                      </m:r>
                      <m:r>
                        <a:rPr lang="en-US" b="0" i="1" smtClean="0">
                          <a:latin typeface="Cambria Math" panose="02040503050406030204" pitchFamily="18" charset="0"/>
                        </a:rPr>
                        <m:t>.</m:t>
                      </m:r>
                      <m:r>
                        <a:rPr lang="en-US" b="0" i="1" smtClean="0">
                          <a:latin typeface="Cambria Math" panose="02040503050406030204" pitchFamily="18" charset="0"/>
                        </a:rPr>
                        <m:t>𝑡𝑔</m:t>
                      </m:r>
                      <m:r>
                        <a:rPr lang="en-US" b="0" i="1" smtClean="0">
                          <a:latin typeface="Cambria Math" panose="02040503050406030204" pitchFamily="18" charset="0"/>
                          <a:ea typeface="Cambria Math" panose="02040503050406030204" pitchFamily="18" charset="0"/>
                        </a:rPr>
                        <m:t>𝛼</m:t>
                      </m:r>
                    </m:oMath>
                  </m:oMathPara>
                </a14:m>
                <a:endParaRPr lang="en-US"/>
              </a:p>
            </p:txBody>
          </p:sp>
        </mc:Choice>
        <mc:Fallback xmlns="">
          <p:sp>
            <p:nvSpPr>
              <p:cNvPr id="69" name="TextBox 68">
                <a:extLst>
                  <a:ext uri="{FF2B5EF4-FFF2-40B4-BE49-F238E27FC236}">
                    <a16:creationId xmlns:a16="http://schemas.microsoft.com/office/drawing/2014/main" id="{6A70F619-5FBD-BA5D-BC56-BA58B32736C7}"/>
                  </a:ext>
                </a:extLst>
              </p:cNvPr>
              <p:cNvSpPr txBox="1">
                <a:spLocks noRot="1" noChangeAspect="1" noMove="1" noResize="1" noEditPoints="1" noAdjustHandles="1" noChangeArrowheads="1" noChangeShapeType="1" noTextEdit="1"/>
              </p:cNvSpPr>
              <p:nvPr/>
            </p:nvSpPr>
            <p:spPr>
              <a:xfrm>
                <a:off x="2870457" y="1849257"/>
                <a:ext cx="1344984" cy="276999"/>
              </a:xfrm>
              <a:prstGeom prst="rect">
                <a:avLst/>
              </a:prstGeom>
              <a:blipFill>
                <a:blip r:embed="rId7"/>
                <a:stretch>
                  <a:fillRect l="-1810" r="-1357"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9693F1B-0DE4-8BD2-12B5-3CC97B3482AB}"/>
                  </a:ext>
                </a:extLst>
              </p:cNvPr>
              <p:cNvSpPr txBox="1"/>
              <p:nvPr/>
            </p:nvSpPr>
            <p:spPr>
              <a:xfrm>
                <a:off x="4479100" y="1856669"/>
                <a:ext cx="14268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𝑜𝑖</m:t>
                      </m:r>
                      <m:r>
                        <a:rPr lang="en-US" b="0" i="1" smtClean="0">
                          <a:latin typeface="Cambria Math" panose="02040503050406030204" pitchFamily="18" charset="0"/>
                        </a:rPr>
                        <m:t>=</m:t>
                      </m:r>
                      <m:r>
                        <a:rPr lang="en-US" b="0" i="1" smtClean="0">
                          <a:latin typeface="Cambria Math" panose="02040503050406030204" pitchFamily="18" charset="0"/>
                        </a:rPr>
                        <m:t>𝑓𝑘</m:t>
                      </m:r>
                      <m:r>
                        <a:rPr lang="en-US" b="0" i="1" smtClean="0">
                          <a:latin typeface="Cambria Math" panose="02040503050406030204" pitchFamily="18" charset="0"/>
                        </a:rPr>
                        <m:t>.</m:t>
                      </m:r>
                      <m:r>
                        <a:rPr lang="en-US" b="0" i="1" smtClean="0">
                          <a:latin typeface="Cambria Math" panose="02040503050406030204" pitchFamily="18" charset="0"/>
                        </a:rPr>
                        <m:t>𝑐𝑡𝑔</m:t>
                      </m:r>
                      <m:r>
                        <a:rPr lang="en-US" b="0" i="1" smtClean="0">
                          <a:latin typeface="Cambria Math" panose="02040503050406030204" pitchFamily="18" charset="0"/>
                          <a:ea typeface="Cambria Math" panose="02040503050406030204" pitchFamily="18" charset="0"/>
                        </a:rPr>
                        <m:t>𝛼</m:t>
                      </m:r>
                    </m:oMath>
                  </m:oMathPara>
                </a14:m>
                <a:endParaRPr lang="en-US"/>
              </a:p>
            </p:txBody>
          </p:sp>
        </mc:Choice>
        <mc:Fallback xmlns="">
          <p:sp>
            <p:nvSpPr>
              <p:cNvPr id="70" name="TextBox 69">
                <a:extLst>
                  <a:ext uri="{FF2B5EF4-FFF2-40B4-BE49-F238E27FC236}">
                    <a16:creationId xmlns:a16="http://schemas.microsoft.com/office/drawing/2014/main" id="{29693F1B-0DE4-8BD2-12B5-3CC97B3482AB}"/>
                  </a:ext>
                </a:extLst>
              </p:cNvPr>
              <p:cNvSpPr txBox="1">
                <a:spLocks noRot="1" noChangeAspect="1" noMove="1" noResize="1" noEditPoints="1" noAdjustHandles="1" noChangeArrowheads="1" noChangeShapeType="1" noTextEdit="1"/>
              </p:cNvSpPr>
              <p:nvPr/>
            </p:nvSpPr>
            <p:spPr>
              <a:xfrm>
                <a:off x="4479100" y="1856669"/>
                <a:ext cx="1426865" cy="276999"/>
              </a:xfrm>
              <a:prstGeom prst="rect">
                <a:avLst/>
              </a:prstGeom>
              <a:blipFill>
                <a:blip r:embed="rId8"/>
                <a:stretch>
                  <a:fillRect l="-2564" t="-2222" r="-427"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9415A36-4231-470D-45F7-E44EF388406D}"/>
                  </a:ext>
                </a:extLst>
              </p:cNvPr>
              <p:cNvSpPr txBox="1"/>
              <p:nvPr/>
            </p:nvSpPr>
            <p:spPr>
              <a:xfrm>
                <a:off x="6169624" y="1751505"/>
                <a:ext cx="1363515" cy="4725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𝑜𝑐</m:t>
                      </m:r>
                      <m:r>
                        <a:rPr lang="en-US" b="0" i="1" smtClean="0">
                          <a:latin typeface="Cambria Math" panose="02040503050406030204" pitchFamily="18" charset="0"/>
                        </a:rPr>
                        <m:t>=</m:t>
                      </m:r>
                      <m:r>
                        <a:rPr lang="en-US" b="0" i="1" smtClean="0">
                          <a:latin typeface="Cambria Math" panose="02040503050406030204" pitchFamily="18" charset="0"/>
                        </a:rPr>
                        <m:t>𝑓𝑘</m:t>
                      </m:r>
                      <m:r>
                        <a:rPr lang="en-US" b="0" i="1" smtClean="0">
                          <a:latin typeface="Cambria Math" panose="02040503050406030204" pitchFamily="18" charset="0"/>
                        </a:rPr>
                        <m:t>.</m:t>
                      </m:r>
                      <m:r>
                        <a:rPr lang="en-US" b="0" i="1" smtClean="0">
                          <a:latin typeface="Cambria Math" panose="02040503050406030204" pitchFamily="18" charset="0"/>
                        </a:rPr>
                        <m:t>𝑡𝑔</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oMath>
                  </m:oMathPara>
                </a14:m>
                <a:endParaRPr lang="en-US"/>
              </a:p>
            </p:txBody>
          </p:sp>
        </mc:Choice>
        <mc:Fallback xmlns="">
          <p:sp>
            <p:nvSpPr>
              <p:cNvPr id="71" name="TextBox 70">
                <a:extLst>
                  <a:ext uri="{FF2B5EF4-FFF2-40B4-BE49-F238E27FC236}">
                    <a16:creationId xmlns:a16="http://schemas.microsoft.com/office/drawing/2014/main" id="{19415A36-4231-470D-45F7-E44EF388406D}"/>
                  </a:ext>
                </a:extLst>
              </p:cNvPr>
              <p:cNvSpPr txBox="1">
                <a:spLocks noRot="1" noChangeAspect="1" noMove="1" noResize="1" noEditPoints="1" noAdjustHandles="1" noChangeArrowheads="1" noChangeShapeType="1" noTextEdit="1"/>
              </p:cNvSpPr>
              <p:nvPr/>
            </p:nvSpPr>
            <p:spPr>
              <a:xfrm>
                <a:off x="6169624" y="1751505"/>
                <a:ext cx="1363515" cy="472502"/>
              </a:xfrm>
              <a:prstGeom prst="rect">
                <a:avLst/>
              </a:prstGeom>
              <a:blipFill>
                <a:blip r:embed="rId9"/>
                <a:stretch>
                  <a:fillRect/>
                </a:stretch>
              </a:blipFill>
            </p:spPr>
            <p:txBody>
              <a:bodyPr/>
              <a:lstStyle/>
              <a:p>
                <a:r>
                  <a:rPr lang="en-US">
                    <a:noFill/>
                  </a:rPr>
                  <a:t> </a:t>
                </a:r>
              </a:p>
            </p:txBody>
          </p:sp>
        </mc:Fallback>
      </mc:AlternateContent>
      <p:grpSp>
        <p:nvGrpSpPr>
          <p:cNvPr id="127" name="Group 126">
            <a:extLst>
              <a:ext uri="{FF2B5EF4-FFF2-40B4-BE49-F238E27FC236}">
                <a16:creationId xmlns:a16="http://schemas.microsoft.com/office/drawing/2014/main" id="{BC4F34AC-5571-47E9-3F22-6179443B9A54}"/>
              </a:ext>
            </a:extLst>
          </p:cNvPr>
          <p:cNvGrpSpPr/>
          <p:nvPr/>
        </p:nvGrpSpPr>
        <p:grpSpPr>
          <a:xfrm>
            <a:off x="1451198" y="2700116"/>
            <a:ext cx="3876578" cy="2551379"/>
            <a:chOff x="657573" y="2393130"/>
            <a:chExt cx="3876578" cy="2551379"/>
          </a:xfrm>
        </p:grpSpPr>
        <p:grpSp>
          <p:nvGrpSpPr>
            <p:cNvPr id="72" name="Group 71">
              <a:extLst>
                <a:ext uri="{FF2B5EF4-FFF2-40B4-BE49-F238E27FC236}">
                  <a16:creationId xmlns:a16="http://schemas.microsoft.com/office/drawing/2014/main" id="{4B551A8A-C97C-FA99-2F9D-5DFAEFA9D741}"/>
                </a:ext>
              </a:extLst>
            </p:cNvPr>
            <p:cNvGrpSpPr/>
            <p:nvPr/>
          </p:nvGrpSpPr>
          <p:grpSpPr>
            <a:xfrm>
              <a:off x="657573" y="2393130"/>
              <a:ext cx="3876578" cy="2551379"/>
              <a:chOff x="7778840" y="1426471"/>
              <a:chExt cx="3876578" cy="2551379"/>
            </a:xfrm>
          </p:grpSpPr>
          <p:grpSp>
            <p:nvGrpSpPr>
              <p:cNvPr id="73" name="Group 72">
                <a:extLst>
                  <a:ext uri="{FF2B5EF4-FFF2-40B4-BE49-F238E27FC236}">
                    <a16:creationId xmlns:a16="http://schemas.microsoft.com/office/drawing/2014/main" id="{64E0E705-2036-555B-8B77-D9ACFDC1B3ED}"/>
                  </a:ext>
                </a:extLst>
              </p:cNvPr>
              <p:cNvGrpSpPr/>
              <p:nvPr/>
            </p:nvGrpSpPr>
            <p:grpSpPr>
              <a:xfrm>
                <a:off x="7778840" y="1426471"/>
                <a:ext cx="3876578" cy="2415017"/>
                <a:chOff x="4114895" y="2867182"/>
                <a:chExt cx="3876578" cy="2415017"/>
              </a:xfrm>
            </p:grpSpPr>
            <p:grpSp>
              <p:nvGrpSpPr>
                <p:cNvPr id="89" name="Group 88">
                  <a:extLst>
                    <a:ext uri="{FF2B5EF4-FFF2-40B4-BE49-F238E27FC236}">
                      <a16:creationId xmlns:a16="http://schemas.microsoft.com/office/drawing/2014/main" id="{6072C3DA-2282-7F14-02CC-0496460D2443}"/>
                    </a:ext>
                  </a:extLst>
                </p:cNvPr>
                <p:cNvGrpSpPr/>
                <p:nvPr/>
              </p:nvGrpSpPr>
              <p:grpSpPr>
                <a:xfrm>
                  <a:off x="4465261" y="3539776"/>
                  <a:ext cx="3052488" cy="1478627"/>
                  <a:chOff x="7310220" y="3354901"/>
                  <a:chExt cx="3052488" cy="1478627"/>
                </a:xfrm>
              </p:grpSpPr>
              <p:cxnSp>
                <p:nvCxnSpPr>
                  <p:cNvPr id="114" name="Straight Connector 113">
                    <a:extLst>
                      <a:ext uri="{FF2B5EF4-FFF2-40B4-BE49-F238E27FC236}">
                        <a16:creationId xmlns:a16="http://schemas.microsoft.com/office/drawing/2014/main" id="{32549E4F-2D5D-30C2-7C79-70DF4F06C981}"/>
                      </a:ext>
                    </a:extLst>
                  </p:cNvPr>
                  <p:cNvCxnSpPr>
                    <a:cxnSpLocks/>
                  </p:cNvCxnSpPr>
                  <p:nvPr/>
                </p:nvCxnSpPr>
                <p:spPr>
                  <a:xfrm flipH="1">
                    <a:off x="7310220" y="3354901"/>
                    <a:ext cx="53748" cy="1402460"/>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115" name="Straight Connector 114">
                    <a:extLst>
                      <a:ext uri="{FF2B5EF4-FFF2-40B4-BE49-F238E27FC236}">
                        <a16:creationId xmlns:a16="http://schemas.microsoft.com/office/drawing/2014/main" id="{947A7F4C-C3BC-AB01-B3CE-E3A4FC6ECE26}"/>
                      </a:ext>
                    </a:extLst>
                  </p:cNvPr>
                  <p:cNvCxnSpPr>
                    <a:cxnSpLocks/>
                  </p:cNvCxnSpPr>
                  <p:nvPr/>
                </p:nvCxnSpPr>
                <p:spPr>
                  <a:xfrm flipH="1">
                    <a:off x="10308960" y="3431885"/>
                    <a:ext cx="53748" cy="1401643"/>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116" name="Straight Connector 115">
                    <a:extLst>
                      <a:ext uri="{FF2B5EF4-FFF2-40B4-BE49-F238E27FC236}">
                        <a16:creationId xmlns:a16="http://schemas.microsoft.com/office/drawing/2014/main" id="{F36DFC70-9924-29CD-9C2B-5977DCF734CE}"/>
                      </a:ext>
                    </a:extLst>
                  </p:cNvPr>
                  <p:cNvCxnSpPr>
                    <a:cxnSpLocks/>
                  </p:cNvCxnSpPr>
                  <p:nvPr/>
                </p:nvCxnSpPr>
                <p:spPr>
                  <a:xfrm>
                    <a:off x="7363968" y="3354901"/>
                    <a:ext cx="2998740" cy="75416"/>
                  </a:xfrm>
                  <a:prstGeom prst="line">
                    <a:avLst/>
                  </a:prstGeom>
                  <a:ln>
                    <a:solidFill>
                      <a:srgbClr val="0000FF"/>
                    </a:solidFill>
                  </a:ln>
                </p:spPr>
                <p:style>
                  <a:lnRef idx="3">
                    <a:schemeClr val="accent5"/>
                  </a:lnRef>
                  <a:fillRef idx="0">
                    <a:schemeClr val="accent5"/>
                  </a:fillRef>
                  <a:effectRef idx="2">
                    <a:schemeClr val="accent5"/>
                  </a:effectRef>
                  <a:fontRef idx="minor">
                    <a:schemeClr val="tx1"/>
                  </a:fontRef>
                </p:style>
              </p:cxnSp>
              <p:cxnSp>
                <p:nvCxnSpPr>
                  <p:cNvPr id="117" name="Straight Connector 116">
                    <a:extLst>
                      <a:ext uri="{FF2B5EF4-FFF2-40B4-BE49-F238E27FC236}">
                        <a16:creationId xmlns:a16="http://schemas.microsoft.com/office/drawing/2014/main" id="{84AED86E-FBF6-7449-8ABA-13A0C9607E2E}"/>
                      </a:ext>
                    </a:extLst>
                  </p:cNvPr>
                  <p:cNvCxnSpPr>
                    <a:cxnSpLocks/>
                  </p:cNvCxnSpPr>
                  <p:nvPr/>
                </p:nvCxnSpPr>
                <p:spPr>
                  <a:xfrm>
                    <a:off x="7310220" y="4754168"/>
                    <a:ext cx="2998740" cy="60994"/>
                  </a:xfrm>
                  <a:prstGeom prst="line">
                    <a:avLst/>
                  </a:prstGeom>
                  <a:ln w="28575">
                    <a:solidFill>
                      <a:srgbClr val="0000FF"/>
                    </a:solidFill>
                  </a:ln>
                </p:spPr>
                <p:style>
                  <a:lnRef idx="3">
                    <a:schemeClr val="accent5"/>
                  </a:lnRef>
                  <a:fillRef idx="0">
                    <a:schemeClr val="accent5"/>
                  </a:fillRef>
                  <a:effectRef idx="2">
                    <a:schemeClr val="accent5"/>
                  </a:effectRef>
                  <a:fontRef idx="minor">
                    <a:schemeClr val="tx1"/>
                  </a:fontRef>
                </p:style>
              </p:cxnSp>
            </p:grpSp>
            <p:sp>
              <p:nvSpPr>
                <p:cNvPr id="90" name="TextBox 89">
                  <a:extLst>
                    <a:ext uri="{FF2B5EF4-FFF2-40B4-BE49-F238E27FC236}">
                      <a16:creationId xmlns:a16="http://schemas.microsoft.com/office/drawing/2014/main" id="{529800BC-0175-87BC-9E3B-68445583164E}"/>
                    </a:ext>
                  </a:extLst>
                </p:cNvPr>
                <p:cNvSpPr txBox="1"/>
                <p:nvPr/>
              </p:nvSpPr>
              <p:spPr>
                <a:xfrm>
                  <a:off x="4499118" y="3520895"/>
                  <a:ext cx="415498" cy="369332"/>
                </a:xfrm>
                <a:prstGeom prst="rect">
                  <a:avLst/>
                </a:prstGeom>
                <a:noFill/>
              </p:spPr>
              <p:txBody>
                <a:bodyPr wrap="none" rtlCol="0">
                  <a:spAutoFit/>
                </a:bodyPr>
                <a:lstStyle/>
                <a:p>
                  <a:r>
                    <a:rPr lang="en-US" b="1">
                      <a:solidFill>
                        <a:srgbClr val="0000FF"/>
                      </a:solidFill>
                      <a:latin typeface="Times New Roman" panose="02020603050405020304" pitchFamily="18" charset="0"/>
                      <a:cs typeface="Times New Roman" panose="02020603050405020304" pitchFamily="18" charset="0"/>
                    </a:rPr>
                    <a:t>W</a:t>
                  </a:r>
                </a:p>
              </p:txBody>
            </p:sp>
            <p:cxnSp>
              <p:nvCxnSpPr>
                <p:cNvPr id="91" name="Straight Connector 90">
                  <a:extLst>
                    <a:ext uri="{FF2B5EF4-FFF2-40B4-BE49-F238E27FC236}">
                      <a16:creationId xmlns:a16="http://schemas.microsoft.com/office/drawing/2014/main" id="{3B964DEA-F6D7-63D4-5243-0128B597D02C}"/>
                    </a:ext>
                  </a:extLst>
                </p:cNvPr>
                <p:cNvCxnSpPr>
                  <a:cxnSpLocks/>
                </p:cNvCxnSpPr>
                <p:nvPr/>
              </p:nvCxnSpPr>
              <p:spPr>
                <a:xfrm>
                  <a:off x="5458463" y="3565048"/>
                  <a:ext cx="861608" cy="137334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BA984B92-2B62-9E7F-DC7C-B5DF99547B3E}"/>
                    </a:ext>
                  </a:extLst>
                </p:cNvPr>
                <p:cNvSpPr txBox="1"/>
                <p:nvPr/>
              </p:nvSpPr>
              <p:spPr>
                <a:xfrm>
                  <a:off x="5272459" y="3269683"/>
                  <a:ext cx="295274" cy="276999"/>
                </a:xfrm>
                <a:prstGeom prst="rect">
                  <a:avLst/>
                </a:prstGeom>
                <a:noFill/>
              </p:spPr>
              <p:txBody>
                <a:bodyPr wrap="none" rtlCol="0">
                  <a:spAutoFit/>
                </a:bodyPr>
                <a:lstStyle/>
                <a:p>
                  <a:r>
                    <a:rPr lang="en-US" sz="1200" b="1">
                      <a:solidFill>
                        <a:srgbClr val="0000FF"/>
                      </a:solidFill>
                      <a:latin typeface="Times New Roman" panose="02020603050405020304" pitchFamily="18" charset="0"/>
                      <a:cs typeface="Times New Roman" panose="02020603050405020304" pitchFamily="18" charset="0"/>
                    </a:rPr>
                    <a:t>V</a:t>
                  </a:r>
                </a:p>
              </p:txBody>
            </p:sp>
            <p:sp>
              <p:nvSpPr>
                <p:cNvPr id="93" name="TextBox 92">
                  <a:extLst>
                    <a:ext uri="{FF2B5EF4-FFF2-40B4-BE49-F238E27FC236}">
                      <a16:creationId xmlns:a16="http://schemas.microsoft.com/office/drawing/2014/main" id="{91EFE07B-18F6-3F06-57DD-B08DD1EB62A6}"/>
                    </a:ext>
                  </a:extLst>
                </p:cNvPr>
                <p:cNvSpPr txBox="1"/>
                <p:nvPr/>
              </p:nvSpPr>
              <p:spPr>
                <a:xfrm>
                  <a:off x="6290572" y="4924641"/>
                  <a:ext cx="295274" cy="276999"/>
                </a:xfrm>
                <a:prstGeom prst="rect">
                  <a:avLst/>
                </a:prstGeom>
                <a:noFill/>
              </p:spPr>
              <p:txBody>
                <a:bodyPr wrap="none" rtlCol="0">
                  <a:spAutoFit/>
                </a:bodyPr>
                <a:lstStyle/>
                <a:p>
                  <a:r>
                    <a:rPr lang="en-US" sz="1200" b="1">
                      <a:solidFill>
                        <a:srgbClr val="0000FF"/>
                      </a:solidFill>
                      <a:latin typeface="Times New Roman" panose="02020603050405020304" pitchFamily="18" charset="0"/>
                      <a:cs typeface="Times New Roman" panose="02020603050405020304" pitchFamily="18" charset="0"/>
                    </a:rPr>
                    <a:t>V</a:t>
                  </a:r>
                </a:p>
              </p:txBody>
            </p:sp>
            <p:grpSp>
              <p:nvGrpSpPr>
                <p:cNvPr id="94" name="Group 93">
                  <a:extLst>
                    <a:ext uri="{FF2B5EF4-FFF2-40B4-BE49-F238E27FC236}">
                      <a16:creationId xmlns:a16="http://schemas.microsoft.com/office/drawing/2014/main" id="{7730C7B4-C16C-BE82-084B-F70C1D59295B}"/>
                    </a:ext>
                  </a:extLst>
                </p:cNvPr>
                <p:cNvGrpSpPr/>
                <p:nvPr/>
              </p:nvGrpSpPr>
              <p:grpSpPr>
                <a:xfrm>
                  <a:off x="6092802" y="3683472"/>
                  <a:ext cx="320261" cy="369332"/>
                  <a:chOff x="2532327" y="3615015"/>
                  <a:chExt cx="320261" cy="369332"/>
                </a:xfrm>
              </p:grpSpPr>
              <p:sp>
                <p:nvSpPr>
                  <p:cNvPr id="112" name="Oval 111">
                    <a:extLst>
                      <a:ext uri="{FF2B5EF4-FFF2-40B4-BE49-F238E27FC236}">
                        <a16:creationId xmlns:a16="http://schemas.microsoft.com/office/drawing/2014/main" id="{36D0D2F8-923E-7D56-C04F-E5812E2381B7}"/>
                      </a:ext>
                    </a:extLst>
                  </p:cNvPr>
                  <p:cNvSpPr/>
                  <p:nvPr/>
                </p:nvSpPr>
                <p:spPr>
                  <a:xfrm>
                    <a:off x="2532327" y="3641392"/>
                    <a:ext cx="85608" cy="8218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5CA31283-25C5-577A-FCBE-808CE28947EF}"/>
                      </a:ext>
                    </a:extLst>
                  </p:cNvPr>
                  <p:cNvSpPr txBox="1"/>
                  <p:nvPr/>
                </p:nvSpPr>
                <p:spPr>
                  <a:xfrm>
                    <a:off x="2539682" y="3615015"/>
                    <a:ext cx="312906" cy="369332"/>
                  </a:xfrm>
                  <a:prstGeom prst="rect">
                    <a:avLst/>
                  </a:prstGeom>
                  <a:noFill/>
                </p:spPr>
                <p:txBody>
                  <a:bodyPr wrap="none" rtlCol="0">
                    <a:spAutoFit/>
                  </a:bodyPr>
                  <a:lstStyle/>
                  <a:p>
                    <a:r>
                      <a:rPr lang="en-US" b="1">
                        <a:solidFill>
                          <a:schemeClr val="tx2">
                            <a:lumMod val="90000"/>
                            <a:lumOff val="10000"/>
                          </a:schemeClr>
                        </a:solidFill>
                        <a:latin typeface="Times New Roman" panose="02020603050405020304" pitchFamily="18" charset="0"/>
                        <a:cs typeface="Times New Roman" panose="02020603050405020304" pitchFamily="18" charset="0"/>
                      </a:rPr>
                      <a:t>S</a:t>
                    </a:r>
                  </a:p>
                </p:txBody>
              </p:sp>
            </p:grpSp>
            <p:grpSp>
              <p:nvGrpSpPr>
                <p:cNvPr id="95" name="Group 94">
                  <a:extLst>
                    <a:ext uri="{FF2B5EF4-FFF2-40B4-BE49-F238E27FC236}">
                      <a16:creationId xmlns:a16="http://schemas.microsoft.com/office/drawing/2014/main" id="{3A008687-30C2-CB3D-411F-BD2BDBB43103}"/>
                    </a:ext>
                  </a:extLst>
                </p:cNvPr>
                <p:cNvGrpSpPr/>
                <p:nvPr/>
              </p:nvGrpSpPr>
              <p:grpSpPr>
                <a:xfrm>
                  <a:off x="4200526" y="4485351"/>
                  <a:ext cx="3790947" cy="796848"/>
                  <a:chOff x="1094563" y="3944192"/>
                  <a:chExt cx="3790947" cy="796848"/>
                </a:xfrm>
              </p:grpSpPr>
              <p:grpSp>
                <p:nvGrpSpPr>
                  <p:cNvPr id="106" name="Group 105">
                    <a:extLst>
                      <a:ext uri="{FF2B5EF4-FFF2-40B4-BE49-F238E27FC236}">
                        <a16:creationId xmlns:a16="http://schemas.microsoft.com/office/drawing/2014/main" id="{6C8EA7AC-BDF0-1EBA-1168-F1D26CF81CB1}"/>
                      </a:ext>
                    </a:extLst>
                  </p:cNvPr>
                  <p:cNvGrpSpPr/>
                  <p:nvPr/>
                </p:nvGrpSpPr>
                <p:grpSpPr>
                  <a:xfrm>
                    <a:off x="1094563" y="3944192"/>
                    <a:ext cx="3790947" cy="796848"/>
                    <a:chOff x="6711043" y="4245769"/>
                    <a:chExt cx="3790947" cy="796848"/>
                  </a:xfrm>
                </p:grpSpPr>
                <p:cxnSp>
                  <p:nvCxnSpPr>
                    <p:cNvPr id="108" name="Straight Connector 107">
                      <a:extLst>
                        <a:ext uri="{FF2B5EF4-FFF2-40B4-BE49-F238E27FC236}">
                          <a16:creationId xmlns:a16="http://schemas.microsoft.com/office/drawing/2014/main" id="{E60C6A8A-51C0-5B92-6EEE-F6FAAD1F1BAC}"/>
                        </a:ext>
                      </a:extLst>
                    </p:cNvPr>
                    <p:cNvCxnSpPr>
                      <a:cxnSpLocks/>
                    </p:cNvCxnSpPr>
                    <p:nvPr/>
                  </p:nvCxnSpPr>
                  <p:spPr>
                    <a:xfrm flipH="1">
                      <a:off x="6711043" y="4245769"/>
                      <a:ext cx="820851" cy="721432"/>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6B1D7DD-3F83-70A4-D1E6-362AF2136296}"/>
                        </a:ext>
                      </a:extLst>
                    </p:cNvPr>
                    <p:cNvCxnSpPr>
                      <a:cxnSpLocks/>
                    </p:cNvCxnSpPr>
                    <p:nvPr/>
                  </p:nvCxnSpPr>
                  <p:spPr>
                    <a:xfrm flipH="1" flipV="1">
                      <a:off x="6711043" y="4967201"/>
                      <a:ext cx="2846340" cy="75416"/>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D18CA05-6D3A-6C59-C786-B05CBB089054}"/>
                        </a:ext>
                      </a:extLst>
                    </p:cNvPr>
                    <p:cNvCxnSpPr>
                      <a:cxnSpLocks/>
                    </p:cNvCxnSpPr>
                    <p:nvPr/>
                  </p:nvCxnSpPr>
                  <p:spPr>
                    <a:xfrm flipV="1">
                      <a:off x="9557383" y="4311650"/>
                      <a:ext cx="944607" cy="730967"/>
                    </a:xfrm>
                    <a:prstGeom prst="line">
                      <a:avLst/>
                    </a:prstGeom>
                    <a:ln w="38100">
                      <a:solidFill>
                        <a:srgbClr val="EA1606"/>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93CEB75-8319-A801-7276-D675BD7616A8}"/>
                        </a:ext>
                      </a:extLst>
                    </p:cNvPr>
                    <p:cNvCxnSpPr>
                      <a:cxnSpLocks/>
                    </p:cNvCxnSpPr>
                    <p:nvPr/>
                  </p:nvCxnSpPr>
                  <p:spPr>
                    <a:xfrm flipH="1" flipV="1">
                      <a:off x="7531894" y="4245769"/>
                      <a:ext cx="2970096" cy="65881"/>
                    </a:xfrm>
                    <a:prstGeom prst="line">
                      <a:avLst/>
                    </a:prstGeom>
                    <a:ln w="38100">
                      <a:solidFill>
                        <a:srgbClr val="EA1606"/>
                      </a:solidFill>
                      <a:prstDash val="dash"/>
                    </a:ln>
                  </p:spPr>
                  <p:style>
                    <a:lnRef idx="1">
                      <a:schemeClr val="accent1"/>
                    </a:lnRef>
                    <a:fillRef idx="0">
                      <a:schemeClr val="accent1"/>
                    </a:fillRef>
                    <a:effectRef idx="0">
                      <a:schemeClr val="accent1"/>
                    </a:effectRef>
                    <a:fontRef idx="minor">
                      <a:schemeClr val="tx1"/>
                    </a:fontRef>
                  </p:style>
                </p:cxnSp>
              </p:grpSp>
              <p:sp>
                <p:nvSpPr>
                  <p:cNvPr id="107" name="TextBox 106">
                    <a:extLst>
                      <a:ext uri="{FF2B5EF4-FFF2-40B4-BE49-F238E27FC236}">
                        <a16:creationId xmlns:a16="http://schemas.microsoft.com/office/drawing/2014/main" id="{FA6B274B-8F01-6EA1-39F6-9CB9D23E888D}"/>
                      </a:ext>
                    </a:extLst>
                  </p:cNvPr>
                  <p:cNvSpPr txBox="1"/>
                  <p:nvPr/>
                </p:nvSpPr>
                <p:spPr>
                  <a:xfrm>
                    <a:off x="1294519" y="4371708"/>
                    <a:ext cx="338554" cy="369332"/>
                  </a:xfrm>
                  <a:prstGeom prst="rect">
                    <a:avLst/>
                  </a:prstGeom>
                  <a:noFill/>
                </p:spPr>
                <p:txBody>
                  <a:bodyPr wrap="none" rtlCol="0">
                    <a:spAutoFit/>
                  </a:bodyPr>
                  <a:lstStyle/>
                  <a:p>
                    <a:r>
                      <a:rPr lang="en-US" b="1">
                        <a:solidFill>
                          <a:srgbClr val="FF0000"/>
                        </a:solidFill>
                        <a:latin typeface="Times New Roman" panose="02020603050405020304" pitchFamily="18" charset="0"/>
                        <a:cs typeface="Times New Roman" panose="02020603050405020304" pitchFamily="18" charset="0"/>
                      </a:rPr>
                      <a:t>E</a:t>
                    </a:r>
                  </a:p>
                </p:txBody>
              </p:sp>
            </p:grpSp>
            <p:grpSp>
              <p:nvGrpSpPr>
                <p:cNvPr id="96" name="Group 95">
                  <a:extLst>
                    <a:ext uri="{FF2B5EF4-FFF2-40B4-BE49-F238E27FC236}">
                      <a16:creationId xmlns:a16="http://schemas.microsoft.com/office/drawing/2014/main" id="{4942E503-8606-5A7C-CE63-9F5EF2F95E5E}"/>
                    </a:ext>
                  </a:extLst>
                </p:cNvPr>
                <p:cNvGrpSpPr/>
                <p:nvPr/>
              </p:nvGrpSpPr>
              <p:grpSpPr>
                <a:xfrm>
                  <a:off x="4937617" y="2867182"/>
                  <a:ext cx="1933119" cy="2342830"/>
                  <a:chOff x="1837097" y="3185964"/>
                  <a:chExt cx="1933119" cy="2342830"/>
                </a:xfrm>
              </p:grpSpPr>
              <p:grpSp>
                <p:nvGrpSpPr>
                  <p:cNvPr id="100" name="Group 99">
                    <a:extLst>
                      <a:ext uri="{FF2B5EF4-FFF2-40B4-BE49-F238E27FC236}">
                        <a16:creationId xmlns:a16="http://schemas.microsoft.com/office/drawing/2014/main" id="{296B20D4-0F15-7B60-C21D-B6FF558A0226}"/>
                      </a:ext>
                    </a:extLst>
                  </p:cNvPr>
                  <p:cNvGrpSpPr/>
                  <p:nvPr/>
                </p:nvGrpSpPr>
                <p:grpSpPr>
                  <a:xfrm>
                    <a:off x="1837097" y="3556000"/>
                    <a:ext cx="1933119" cy="1972794"/>
                    <a:chOff x="7562850" y="3048344"/>
                    <a:chExt cx="1933119" cy="1972794"/>
                  </a:xfrm>
                </p:grpSpPr>
                <p:cxnSp>
                  <p:nvCxnSpPr>
                    <p:cNvPr id="102" name="Straight Connector 101">
                      <a:extLst>
                        <a:ext uri="{FF2B5EF4-FFF2-40B4-BE49-F238E27FC236}">
                          <a16:creationId xmlns:a16="http://schemas.microsoft.com/office/drawing/2014/main" id="{31EFD0CD-8E6C-5260-6E6E-107F0D83154E}"/>
                        </a:ext>
                      </a:extLst>
                    </p:cNvPr>
                    <p:cNvCxnSpPr>
                      <a:cxnSpLocks/>
                    </p:cNvCxnSpPr>
                    <p:nvPr/>
                  </p:nvCxnSpPr>
                  <p:spPr>
                    <a:xfrm>
                      <a:off x="7562850" y="3679825"/>
                      <a:ext cx="927100" cy="133667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9D6DE0A-A6FB-DA7E-FD93-9AFB14C0137D}"/>
                        </a:ext>
                      </a:extLst>
                    </p:cNvPr>
                    <p:cNvCxnSpPr>
                      <a:cxnSpLocks/>
                    </p:cNvCxnSpPr>
                    <p:nvPr/>
                  </p:nvCxnSpPr>
                  <p:spPr>
                    <a:xfrm flipV="1">
                      <a:off x="7562850" y="3054350"/>
                      <a:ext cx="1000125" cy="6484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4EC548F-397F-C265-5D1B-18B402736EEB}"/>
                        </a:ext>
                      </a:extLst>
                    </p:cNvPr>
                    <p:cNvCxnSpPr>
                      <a:cxnSpLocks/>
                    </p:cNvCxnSpPr>
                    <p:nvPr/>
                  </p:nvCxnSpPr>
                  <p:spPr>
                    <a:xfrm flipV="1">
                      <a:off x="8495844" y="4372644"/>
                      <a:ext cx="1000125" cy="64849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C1D29F7-7721-2F24-9136-F450B7C8F8EC}"/>
                        </a:ext>
                      </a:extLst>
                    </p:cNvPr>
                    <p:cNvCxnSpPr>
                      <a:cxnSpLocks/>
                    </p:cNvCxnSpPr>
                    <p:nvPr/>
                  </p:nvCxnSpPr>
                  <p:spPr>
                    <a:xfrm>
                      <a:off x="8560116" y="3048344"/>
                      <a:ext cx="927100" cy="1336675"/>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9CC0C7D0-0B36-B979-E0B0-AB5941D545CF}"/>
                      </a:ext>
                    </a:extLst>
                  </p:cNvPr>
                  <p:cNvSpPr txBox="1"/>
                  <p:nvPr/>
                </p:nvSpPr>
                <p:spPr>
                  <a:xfrm>
                    <a:off x="2708320" y="3185964"/>
                    <a:ext cx="338554" cy="369332"/>
                  </a:xfrm>
                  <a:prstGeom prst="rect">
                    <a:avLst/>
                  </a:prstGeom>
                  <a:noFill/>
                </p:spPr>
                <p:txBody>
                  <a:bodyPr wrap="none" rtlCol="0">
                    <a:spAutoFit/>
                  </a:bodyPr>
                  <a:lstStyle/>
                  <a:p>
                    <a:r>
                      <a:rPr lang="en-US" b="1">
                        <a:solidFill>
                          <a:schemeClr val="tx2">
                            <a:lumMod val="90000"/>
                            <a:lumOff val="10000"/>
                          </a:schemeClr>
                        </a:solidFill>
                        <a:latin typeface="Times New Roman" panose="02020603050405020304" pitchFamily="18" charset="0"/>
                        <a:cs typeface="Times New Roman" panose="02020603050405020304" pitchFamily="18" charset="0"/>
                      </a:rPr>
                      <a:t>P</a:t>
                    </a:r>
                  </a:p>
                </p:txBody>
              </p:sp>
            </p:grpSp>
            <p:sp>
              <p:nvSpPr>
                <p:cNvPr id="97" name="TextBox 96">
                  <a:extLst>
                    <a:ext uri="{FF2B5EF4-FFF2-40B4-BE49-F238E27FC236}">
                      <a16:creationId xmlns:a16="http://schemas.microsoft.com/office/drawing/2014/main" id="{E7CC5F1D-E2B0-83C9-D3E3-4CB40ED2B355}"/>
                    </a:ext>
                  </a:extLst>
                </p:cNvPr>
                <p:cNvSpPr txBox="1"/>
                <p:nvPr/>
              </p:nvSpPr>
              <p:spPr>
                <a:xfrm>
                  <a:off x="7450637" y="4860780"/>
                  <a:ext cx="397559" cy="36933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V</a:t>
                  </a:r>
                </a:p>
              </p:txBody>
            </p:sp>
            <p:sp>
              <p:nvSpPr>
                <p:cNvPr id="98" name="TextBox 97">
                  <a:extLst>
                    <a:ext uri="{FF2B5EF4-FFF2-40B4-BE49-F238E27FC236}">
                      <a16:creationId xmlns:a16="http://schemas.microsoft.com/office/drawing/2014/main" id="{E7EF591D-9E7D-E11E-049A-BA31B2AA74B9}"/>
                    </a:ext>
                  </a:extLst>
                </p:cNvPr>
                <p:cNvSpPr txBox="1"/>
                <p:nvPr/>
              </p:nvSpPr>
              <p:spPr>
                <a:xfrm>
                  <a:off x="4114895" y="4757935"/>
                  <a:ext cx="397559" cy="36933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V</a:t>
                  </a:r>
                </a:p>
              </p:txBody>
            </p:sp>
            <p:cxnSp>
              <p:nvCxnSpPr>
                <p:cNvPr id="99" name="Straight Connector 98">
                  <a:extLst>
                    <a:ext uri="{FF2B5EF4-FFF2-40B4-BE49-F238E27FC236}">
                      <a16:creationId xmlns:a16="http://schemas.microsoft.com/office/drawing/2014/main" id="{B3E07512-D0E1-3C17-6E64-F2EB94E49759}"/>
                    </a:ext>
                  </a:extLst>
                </p:cNvPr>
                <p:cNvCxnSpPr>
                  <a:cxnSpLocks/>
                </p:cNvCxnSpPr>
                <p:nvPr/>
              </p:nvCxnSpPr>
              <p:spPr>
                <a:xfrm>
                  <a:off x="4445342" y="4914774"/>
                  <a:ext cx="3008357" cy="5109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26C3DBF-52C0-7754-7042-EB3EA12B10F7}"/>
                  </a:ext>
                </a:extLst>
              </p:cNvPr>
              <p:cNvGrpSpPr/>
              <p:nvPr/>
            </p:nvGrpSpPr>
            <p:grpSpPr>
              <a:xfrm>
                <a:off x="9220655" y="2795527"/>
                <a:ext cx="1580471" cy="1182323"/>
                <a:chOff x="3945673" y="3829388"/>
                <a:chExt cx="1580471" cy="1182323"/>
              </a:xfrm>
            </p:grpSpPr>
            <p:cxnSp>
              <p:nvCxnSpPr>
                <p:cNvPr id="86" name="Straight Connector 85">
                  <a:extLst>
                    <a:ext uri="{FF2B5EF4-FFF2-40B4-BE49-F238E27FC236}">
                      <a16:creationId xmlns:a16="http://schemas.microsoft.com/office/drawing/2014/main" id="{F893040C-6472-33B5-538C-6089D8E0B775}"/>
                    </a:ext>
                  </a:extLst>
                </p:cNvPr>
                <p:cNvCxnSpPr>
                  <a:cxnSpLocks/>
                </p:cNvCxnSpPr>
                <p:nvPr/>
              </p:nvCxnSpPr>
              <p:spPr>
                <a:xfrm flipV="1">
                  <a:off x="4250971" y="4148165"/>
                  <a:ext cx="1011232" cy="645340"/>
                </a:xfrm>
                <a:prstGeom prst="line">
                  <a:avLst/>
                </a:prstGeom>
                <a:ln w="571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481122BB-A1DA-BEC3-33A2-B18FBA57054B}"/>
                    </a:ext>
                  </a:extLst>
                </p:cNvPr>
                <p:cNvSpPr txBox="1"/>
                <p:nvPr/>
              </p:nvSpPr>
              <p:spPr>
                <a:xfrm>
                  <a:off x="5190796" y="3829388"/>
                  <a:ext cx="335348" cy="369332"/>
                </a:xfrm>
                <a:prstGeom prst="rect">
                  <a:avLst/>
                </a:prstGeom>
                <a:noFill/>
              </p:spPr>
              <p:txBody>
                <a:bodyPr wrap="none" rtlCol="0">
                  <a:spAutoFit/>
                </a:bodyPr>
                <a:lstStyle/>
                <a:p>
                  <a:r>
                    <a:rPr lang="en-US"/>
                    <a:t>T</a:t>
                  </a:r>
                </a:p>
              </p:txBody>
            </p:sp>
            <p:sp>
              <p:nvSpPr>
                <p:cNvPr id="88" name="TextBox 87">
                  <a:extLst>
                    <a:ext uri="{FF2B5EF4-FFF2-40B4-BE49-F238E27FC236}">
                      <a16:creationId xmlns:a16="http://schemas.microsoft.com/office/drawing/2014/main" id="{AAA806BE-6A2B-0958-B75B-A3163A4A9A1A}"/>
                    </a:ext>
                  </a:extLst>
                </p:cNvPr>
                <p:cNvSpPr txBox="1"/>
                <p:nvPr/>
              </p:nvSpPr>
              <p:spPr>
                <a:xfrm>
                  <a:off x="3945673" y="4642379"/>
                  <a:ext cx="335348" cy="369332"/>
                </a:xfrm>
                <a:prstGeom prst="rect">
                  <a:avLst/>
                </a:prstGeom>
                <a:noFill/>
              </p:spPr>
              <p:txBody>
                <a:bodyPr wrap="none" rtlCol="0">
                  <a:spAutoFit/>
                </a:bodyPr>
                <a:lstStyle/>
                <a:p>
                  <a:r>
                    <a:rPr lang="en-US"/>
                    <a:t>T</a:t>
                  </a:r>
                </a:p>
              </p:txBody>
            </p:sp>
          </p:grpSp>
          <p:cxnSp>
            <p:nvCxnSpPr>
              <p:cNvPr id="75" name="Straight Connector 74">
                <a:extLst>
                  <a:ext uri="{FF2B5EF4-FFF2-40B4-BE49-F238E27FC236}">
                    <a16:creationId xmlns:a16="http://schemas.microsoft.com/office/drawing/2014/main" id="{87230EF9-4A2A-EE6D-7736-8F1B0395E370}"/>
                  </a:ext>
                </a:extLst>
              </p:cNvPr>
              <p:cNvCxnSpPr>
                <a:cxnSpLocks/>
                <a:stCxn id="112" idx="3"/>
              </p:cNvCxnSpPr>
              <p:nvPr/>
            </p:nvCxnSpPr>
            <p:spPr>
              <a:xfrm flipH="1">
                <a:off x="9402388" y="2339283"/>
                <a:ext cx="366896" cy="2466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64F7FD1-49DA-FE5A-3B4A-2A2B2DFA615D}"/>
                  </a:ext>
                </a:extLst>
              </p:cNvPr>
              <p:cNvSpPr txBox="1"/>
              <p:nvPr/>
            </p:nvSpPr>
            <p:spPr>
              <a:xfrm>
                <a:off x="9116514" y="2542641"/>
                <a:ext cx="300082"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o</a:t>
                </a:r>
              </a:p>
            </p:txBody>
          </p:sp>
          <p:cxnSp>
            <p:nvCxnSpPr>
              <p:cNvPr id="77" name="Straight Connector 76">
                <a:extLst>
                  <a:ext uri="{FF2B5EF4-FFF2-40B4-BE49-F238E27FC236}">
                    <a16:creationId xmlns:a16="http://schemas.microsoft.com/office/drawing/2014/main" id="{07E66AC6-0480-19E2-E0F2-68394F460406}"/>
                  </a:ext>
                </a:extLst>
              </p:cNvPr>
              <p:cNvCxnSpPr>
                <a:stCxn id="112" idx="4"/>
              </p:cNvCxnSpPr>
              <p:nvPr/>
            </p:nvCxnSpPr>
            <p:spPr>
              <a:xfrm flipH="1">
                <a:off x="9782648" y="2351318"/>
                <a:ext cx="16903" cy="1173837"/>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05BB250-1F38-7A7A-812A-48F983A17391}"/>
                  </a:ext>
                </a:extLst>
              </p:cNvPr>
              <p:cNvSpPr txBox="1"/>
              <p:nvPr/>
            </p:nvSpPr>
            <p:spPr>
              <a:xfrm>
                <a:off x="9452882" y="2988858"/>
                <a:ext cx="312906"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n</a:t>
                </a:r>
              </a:p>
            </p:txBody>
          </p:sp>
          <p:cxnSp>
            <p:nvCxnSpPr>
              <p:cNvPr id="79" name="Straight Connector 78">
                <a:extLst>
                  <a:ext uri="{FF2B5EF4-FFF2-40B4-BE49-F238E27FC236}">
                    <a16:creationId xmlns:a16="http://schemas.microsoft.com/office/drawing/2014/main" id="{E54C3073-2D2D-C4C9-D6A9-FDF2A4A4F334}"/>
                  </a:ext>
                </a:extLst>
              </p:cNvPr>
              <p:cNvCxnSpPr>
                <a:cxnSpLocks/>
              </p:cNvCxnSpPr>
              <p:nvPr/>
            </p:nvCxnSpPr>
            <p:spPr>
              <a:xfrm>
                <a:off x="9231678" y="2302608"/>
                <a:ext cx="605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A1AA5E69-8F7D-703F-7B65-668B3DB8C242}"/>
                  </a:ext>
                </a:extLst>
              </p:cNvPr>
              <p:cNvSpPr txBox="1"/>
              <p:nvPr/>
            </p:nvSpPr>
            <p:spPr>
              <a:xfrm>
                <a:off x="8993423" y="2090853"/>
                <a:ext cx="229540" cy="369332"/>
              </a:xfrm>
              <a:prstGeom prst="rect">
                <a:avLst/>
              </a:prstGeom>
              <a:noFill/>
            </p:spPr>
            <p:txBody>
              <a:bodyPr wrap="square">
                <a:spAutoFit/>
              </a:bodyPr>
              <a:lstStyle/>
              <a:p>
                <a:r>
                  <a:rPr lang="en-US" b="1"/>
                  <a:t>i</a:t>
                </a:r>
              </a:p>
            </p:txBody>
          </p:sp>
          <p:cxnSp>
            <p:nvCxnSpPr>
              <p:cNvPr id="81" name="Straight Connector 80">
                <a:extLst>
                  <a:ext uri="{FF2B5EF4-FFF2-40B4-BE49-F238E27FC236}">
                    <a16:creationId xmlns:a16="http://schemas.microsoft.com/office/drawing/2014/main" id="{65A85F16-2B54-67A0-5332-013D99762675}"/>
                  </a:ext>
                </a:extLst>
              </p:cNvPr>
              <p:cNvCxnSpPr>
                <a:cxnSpLocks/>
              </p:cNvCxnSpPr>
              <p:nvPr/>
            </p:nvCxnSpPr>
            <p:spPr>
              <a:xfrm flipH="1">
                <a:off x="9556003" y="2302608"/>
                <a:ext cx="243548" cy="541645"/>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F78D6D3-2EE9-068B-BC33-E3120AE63CD9}"/>
                  </a:ext>
                </a:extLst>
              </p:cNvPr>
              <p:cNvSpPr txBox="1"/>
              <p:nvPr/>
            </p:nvSpPr>
            <p:spPr>
              <a:xfrm>
                <a:off x="9285062" y="2737548"/>
                <a:ext cx="229540" cy="369332"/>
              </a:xfrm>
              <a:prstGeom prst="rect">
                <a:avLst/>
              </a:prstGeom>
              <a:noFill/>
            </p:spPr>
            <p:txBody>
              <a:bodyPr wrap="square">
                <a:spAutoFit/>
              </a:bodyPr>
              <a:lstStyle/>
              <a:p>
                <a:r>
                  <a:rPr lang="en-US" b="1"/>
                  <a:t>c</a:t>
                </a:r>
              </a:p>
            </p:txBody>
          </p:sp>
          <p:cxnSp>
            <p:nvCxnSpPr>
              <p:cNvPr id="83" name="Straight Connector 82">
                <a:extLst>
                  <a:ext uri="{FF2B5EF4-FFF2-40B4-BE49-F238E27FC236}">
                    <a16:creationId xmlns:a16="http://schemas.microsoft.com/office/drawing/2014/main" id="{5A209524-8877-4250-64B3-A4BE73212C4A}"/>
                  </a:ext>
                </a:extLst>
              </p:cNvPr>
              <p:cNvCxnSpPr/>
              <p:nvPr/>
            </p:nvCxnSpPr>
            <p:spPr>
              <a:xfrm flipV="1">
                <a:off x="8709137" y="1985964"/>
                <a:ext cx="1034941" cy="640418"/>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72B18A-4A41-A6AD-4258-451FBAA20236}"/>
                  </a:ext>
                </a:extLst>
              </p:cNvPr>
              <p:cNvSpPr txBox="1"/>
              <p:nvPr/>
            </p:nvSpPr>
            <p:spPr>
              <a:xfrm>
                <a:off x="8389467" y="2442421"/>
                <a:ext cx="451849" cy="369332"/>
              </a:xfrm>
              <a:prstGeom prst="rect">
                <a:avLst/>
              </a:prstGeom>
              <a:noFill/>
            </p:spPr>
            <p:txBody>
              <a:bodyPr wrap="square">
                <a:spAutoFit/>
              </a:bodyPr>
              <a:lstStyle/>
              <a:p>
                <a:r>
                  <a:rPr lang="en-US" b="1"/>
                  <a:t>h</a:t>
                </a:r>
                <a:r>
                  <a:rPr lang="en-US" sz="1400" b="1"/>
                  <a:t>i</a:t>
                </a:r>
              </a:p>
            </p:txBody>
          </p:sp>
          <p:sp>
            <p:nvSpPr>
              <p:cNvPr id="85" name="TextBox 84">
                <a:extLst>
                  <a:ext uri="{FF2B5EF4-FFF2-40B4-BE49-F238E27FC236}">
                    <a16:creationId xmlns:a16="http://schemas.microsoft.com/office/drawing/2014/main" id="{803402C3-35B2-8DFB-5322-F87EA14B287F}"/>
                  </a:ext>
                </a:extLst>
              </p:cNvPr>
              <p:cNvSpPr txBox="1"/>
              <p:nvPr/>
            </p:nvSpPr>
            <p:spPr>
              <a:xfrm>
                <a:off x="9677396" y="1713806"/>
                <a:ext cx="451849" cy="369332"/>
              </a:xfrm>
              <a:prstGeom prst="rect">
                <a:avLst/>
              </a:prstGeom>
              <a:noFill/>
            </p:spPr>
            <p:txBody>
              <a:bodyPr wrap="square">
                <a:spAutoFit/>
              </a:bodyPr>
              <a:lstStyle/>
              <a:p>
                <a:r>
                  <a:rPr lang="en-US" b="1"/>
                  <a:t>h</a:t>
                </a:r>
                <a:r>
                  <a:rPr lang="en-US" sz="1400" b="1"/>
                  <a:t>i</a:t>
                </a:r>
              </a:p>
            </p:txBody>
          </p:sp>
        </p:grpSp>
        <p:cxnSp>
          <p:nvCxnSpPr>
            <p:cNvPr id="118" name="Straight Connector 117">
              <a:extLst>
                <a:ext uri="{FF2B5EF4-FFF2-40B4-BE49-F238E27FC236}">
                  <a16:creationId xmlns:a16="http://schemas.microsoft.com/office/drawing/2014/main" id="{6B8B01AB-A4AC-238D-8D09-CDD37F5A2947}"/>
                </a:ext>
              </a:extLst>
            </p:cNvPr>
            <p:cNvCxnSpPr>
              <a:endCxn id="113" idx="0"/>
            </p:cNvCxnSpPr>
            <p:nvPr/>
          </p:nvCxnSpPr>
          <p:spPr>
            <a:xfrm flipV="1">
              <a:off x="1790215" y="3209420"/>
              <a:ext cx="1009073" cy="634109"/>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3F40CEAE-BEFE-C24D-B993-9299A6600AA8}"/>
                </a:ext>
              </a:extLst>
            </p:cNvPr>
            <p:cNvSpPr txBox="1"/>
            <p:nvPr/>
          </p:nvSpPr>
          <p:spPr>
            <a:xfrm>
              <a:off x="1487426" y="3664006"/>
              <a:ext cx="451849" cy="369332"/>
            </a:xfrm>
            <a:prstGeom prst="rect">
              <a:avLst/>
            </a:prstGeom>
            <a:noFill/>
          </p:spPr>
          <p:txBody>
            <a:bodyPr wrap="square">
              <a:spAutoFit/>
            </a:bodyPr>
            <a:lstStyle/>
            <a:p>
              <a:r>
                <a:rPr lang="en-US" b="1"/>
                <a:t>h</a:t>
              </a:r>
              <a:r>
                <a:rPr lang="en-US" sz="1400" b="1"/>
                <a:t>o</a:t>
              </a:r>
            </a:p>
          </p:txBody>
        </p:sp>
        <p:sp>
          <p:nvSpPr>
            <p:cNvPr id="120" name="TextBox 119">
              <a:extLst>
                <a:ext uri="{FF2B5EF4-FFF2-40B4-BE49-F238E27FC236}">
                  <a16:creationId xmlns:a16="http://schemas.microsoft.com/office/drawing/2014/main" id="{31303E65-4450-B558-B61E-B3D2488253E8}"/>
                </a:ext>
              </a:extLst>
            </p:cNvPr>
            <p:cNvSpPr txBox="1"/>
            <p:nvPr/>
          </p:nvSpPr>
          <p:spPr>
            <a:xfrm>
              <a:off x="2759152" y="3012118"/>
              <a:ext cx="451849" cy="369332"/>
            </a:xfrm>
            <a:prstGeom prst="rect">
              <a:avLst/>
            </a:prstGeom>
            <a:noFill/>
          </p:spPr>
          <p:txBody>
            <a:bodyPr wrap="square">
              <a:spAutoFit/>
            </a:bodyPr>
            <a:lstStyle/>
            <a:p>
              <a:r>
                <a:rPr lang="en-US" b="1"/>
                <a:t>h</a:t>
              </a:r>
              <a:r>
                <a:rPr lang="en-US" sz="1400" b="1"/>
                <a:t>o</a:t>
              </a:r>
            </a:p>
          </p:txBody>
        </p:sp>
        <p:cxnSp>
          <p:nvCxnSpPr>
            <p:cNvPr id="121" name="Straight Connector 120">
              <a:extLst>
                <a:ext uri="{FF2B5EF4-FFF2-40B4-BE49-F238E27FC236}">
                  <a16:creationId xmlns:a16="http://schemas.microsoft.com/office/drawing/2014/main" id="{E54CAA29-05A8-0006-337E-29E3364CC1EA}"/>
                </a:ext>
              </a:extLst>
            </p:cNvPr>
            <p:cNvCxnSpPr/>
            <p:nvPr/>
          </p:nvCxnSpPr>
          <p:spPr>
            <a:xfrm flipV="1">
              <a:off x="1960032" y="3439504"/>
              <a:ext cx="1009073" cy="634109"/>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A381DA0B-7A9F-38FE-CBEE-DBE4BC7EC71F}"/>
                </a:ext>
              </a:extLst>
            </p:cNvPr>
            <p:cNvSpPr txBox="1"/>
            <p:nvPr/>
          </p:nvSpPr>
          <p:spPr>
            <a:xfrm>
              <a:off x="1640013" y="3910785"/>
              <a:ext cx="451849" cy="369332"/>
            </a:xfrm>
            <a:prstGeom prst="rect">
              <a:avLst/>
            </a:prstGeom>
            <a:noFill/>
          </p:spPr>
          <p:txBody>
            <a:bodyPr wrap="square">
              <a:spAutoFit/>
            </a:bodyPr>
            <a:lstStyle/>
            <a:p>
              <a:r>
                <a:rPr lang="en-US" b="1"/>
                <a:t>h</a:t>
              </a:r>
              <a:r>
                <a:rPr lang="en-US" sz="1400" b="1"/>
                <a:t>c</a:t>
              </a:r>
            </a:p>
          </p:txBody>
        </p:sp>
        <p:sp>
          <p:nvSpPr>
            <p:cNvPr id="123" name="TextBox 122">
              <a:extLst>
                <a:ext uri="{FF2B5EF4-FFF2-40B4-BE49-F238E27FC236}">
                  <a16:creationId xmlns:a16="http://schemas.microsoft.com/office/drawing/2014/main" id="{FE034F2C-7F95-DAFF-2F79-35521A874E9D}"/>
                </a:ext>
              </a:extLst>
            </p:cNvPr>
            <p:cNvSpPr txBox="1"/>
            <p:nvPr/>
          </p:nvSpPr>
          <p:spPr>
            <a:xfrm>
              <a:off x="2930884" y="3217567"/>
              <a:ext cx="451849" cy="369332"/>
            </a:xfrm>
            <a:prstGeom prst="rect">
              <a:avLst/>
            </a:prstGeom>
            <a:noFill/>
          </p:spPr>
          <p:txBody>
            <a:bodyPr wrap="square">
              <a:spAutoFit/>
            </a:bodyPr>
            <a:lstStyle/>
            <a:p>
              <a:r>
                <a:rPr lang="en-US" b="1"/>
                <a:t>h</a:t>
              </a:r>
              <a:r>
                <a:rPr lang="en-US" sz="1400" b="1"/>
                <a:t>c</a:t>
              </a:r>
            </a:p>
          </p:txBody>
        </p:sp>
        <p:sp>
          <p:nvSpPr>
            <p:cNvPr id="124" name="TextBox 123">
              <a:extLst>
                <a:ext uri="{FF2B5EF4-FFF2-40B4-BE49-F238E27FC236}">
                  <a16:creationId xmlns:a16="http://schemas.microsoft.com/office/drawing/2014/main" id="{EDA08EF9-4C24-D0B2-0982-241D203BAD4A}"/>
                </a:ext>
              </a:extLst>
            </p:cNvPr>
            <p:cNvSpPr txBox="1"/>
            <p:nvPr/>
          </p:nvSpPr>
          <p:spPr>
            <a:xfrm>
              <a:off x="2688663" y="3662077"/>
              <a:ext cx="364202"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H</a:t>
              </a:r>
            </a:p>
          </p:txBody>
        </p:sp>
        <p:sp>
          <p:nvSpPr>
            <p:cNvPr id="125" name="TextBox 124">
              <a:extLst>
                <a:ext uri="{FF2B5EF4-FFF2-40B4-BE49-F238E27FC236}">
                  <a16:creationId xmlns:a16="http://schemas.microsoft.com/office/drawing/2014/main" id="{CE404C90-2FDB-928E-3754-B4D82A9605EE}"/>
                </a:ext>
              </a:extLst>
            </p:cNvPr>
            <p:cNvSpPr txBox="1"/>
            <p:nvPr/>
          </p:nvSpPr>
          <p:spPr>
            <a:xfrm>
              <a:off x="2357757" y="4148671"/>
              <a:ext cx="351378" cy="369332"/>
            </a:xfrm>
            <a:prstGeom prst="rect">
              <a:avLst/>
            </a:prstGeom>
            <a:noFill/>
          </p:spPr>
          <p:txBody>
            <a:bodyPr wrap="none" rtlCol="0">
              <a:spAutoFit/>
            </a:bodyPr>
            <a:lstStyle/>
            <a:p>
              <a:r>
                <a:rPr lang="en-US" b="1">
                  <a:latin typeface="Times New Roman" panose="02020603050405020304" pitchFamily="18" charset="0"/>
                  <a:cs typeface="Times New Roman" panose="02020603050405020304" pitchFamily="18" charset="0"/>
                </a:rPr>
                <a:t>N</a:t>
              </a:r>
            </a:p>
          </p:txBody>
        </p:sp>
      </p:grpSp>
    </p:spTree>
    <p:extLst>
      <p:ext uri="{BB962C8B-B14F-4D97-AF65-F5344CB8AC3E}">
        <p14:creationId xmlns:p14="http://schemas.microsoft.com/office/powerpoint/2010/main" val="4161579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E1AE-5301-16D2-452B-10A30209506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907B54-C320-2138-DAB0-E7CDA7E5BDF1}"/>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38</a:t>
            </a:fld>
            <a:endParaRPr lang="en-US"/>
          </a:p>
        </p:txBody>
      </p:sp>
      <p:sp>
        <p:nvSpPr>
          <p:cNvPr id="6" name="TextBox 5">
            <a:extLst>
              <a:ext uri="{FF2B5EF4-FFF2-40B4-BE49-F238E27FC236}">
                <a16:creationId xmlns:a16="http://schemas.microsoft.com/office/drawing/2014/main" id="{2C9ADED1-F675-2A55-F8A8-EBE8D7E37623}"/>
              </a:ext>
            </a:extLst>
          </p:cNvPr>
          <p:cNvSpPr txBox="1"/>
          <p:nvPr/>
        </p:nvSpPr>
        <p:spPr>
          <a:xfrm>
            <a:off x="581025" y="638681"/>
            <a:ext cx="7953375" cy="1477328"/>
          </a:xfrm>
          <a:prstGeom prst="rect">
            <a:avLst/>
          </a:prstGeom>
          <a:noFill/>
        </p:spPr>
        <p:txBody>
          <a:bodyPr wrap="square">
            <a:spAutoFit/>
          </a:bodyPr>
          <a:lstStyle/>
          <a:p>
            <a:pPr algn="just"/>
            <a:r>
              <a:rPr lang="vi-VN"/>
              <a:t>Các ảnh đo được chụp theo nguyên lý của phép chiếu xuyên tâm. Vì vậy các điểm ảnh trên ảnh đo cũng tuân theo quy luật của phép chiếu này. Việc nghiên cứu các tính chất và định lý của phép chiếu xuyên tâm nhằm phục vụ việc đoán nhận điểm vật khi biết điểm ảnh và ngược lại. Điều này giúp cho việc giải đoán và điều vẽ ảnh được thuận lợi.</a:t>
            </a:r>
            <a:endParaRPr lang="en-US"/>
          </a:p>
        </p:txBody>
      </p:sp>
      <p:sp>
        <p:nvSpPr>
          <p:cNvPr id="8" name="TextBox 7">
            <a:extLst>
              <a:ext uri="{FF2B5EF4-FFF2-40B4-BE49-F238E27FC236}">
                <a16:creationId xmlns:a16="http://schemas.microsoft.com/office/drawing/2014/main" id="{11A01822-EA1E-E076-F153-F0E6867EF6E0}"/>
              </a:ext>
            </a:extLst>
          </p:cNvPr>
          <p:cNvSpPr txBox="1"/>
          <p:nvPr/>
        </p:nvSpPr>
        <p:spPr>
          <a:xfrm>
            <a:off x="581025" y="2176837"/>
            <a:ext cx="6096000" cy="369332"/>
          </a:xfrm>
          <a:prstGeom prst="rect">
            <a:avLst/>
          </a:prstGeom>
          <a:noFill/>
        </p:spPr>
        <p:txBody>
          <a:bodyPr wrap="square">
            <a:spAutoFit/>
          </a:bodyPr>
          <a:lstStyle/>
          <a:p>
            <a:r>
              <a:rPr lang="vi-VN" b="1"/>
              <a:t>Các định lý cơ bản</a:t>
            </a:r>
            <a:endParaRPr lang="en-US" b="1"/>
          </a:p>
        </p:txBody>
      </p:sp>
      <p:sp>
        <p:nvSpPr>
          <p:cNvPr id="10" name="TextBox 9">
            <a:extLst>
              <a:ext uri="{FF2B5EF4-FFF2-40B4-BE49-F238E27FC236}">
                <a16:creationId xmlns:a16="http://schemas.microsoft.com/office/drawing/2014/main" id="{5569C6C4-F1B0-BAE2-D837-F87C3D9985B2}"/>
              </a:ext>
            </a:extLst>
          </p:cNvPr>
          <p:cNvSpPr txBox="1"/>
          <p:nvPr/>
        </p:nvSpPr>
        <p:spPr>
          <a:xfrm>
            <a:off x="581025" y="2600009"/>
            <a:ext cx="6096000" cy="369332"/>
          </a:xfrm>
          <a:prstGeom prst="rect">
            <a:avLst/>
          </a:prstGeom>
          <a:noFill/>
        </p:spPr>
        <p:txBody>
          <a:bodyPr wrap="square">
            <a:spAutoFit/>
          </a:bodyPr>
          <a:lstStyle/>
          <a:p>
            <a:r>
              <a:rPr lang="vi-VN" b="1"/>
              <a:t>Định lý cơ bản về phép chiếu của điểm</a:t>
            </a:r>
            <a:endParaRPr lang="en-US" b="1"/>
          </a:p>
        </p:txBody>
      </p:sp>
      <p:sp>
        <p:nvSpPr>
          <p:cNvPr id="14" name="TextBox 13">
            <a:extLst>
              <a:ext uri="{FF2B5EF4-FFF2-40B4-BE49-F238E27FC236}">
                <a16:creationId xmlns:a16="http://schemas.microsoft.com/office/drawing/2014/main" id="{E8DD5B0B-9790-E082-553A-6CFCEE88D414}"/>
              </a:ext>
            </a:extLst>
          </p:cNvPr>
          <p:cNvSpPr txBox="1"/>
          <p:nvPr/>
        </p:nvSpPr>
        <p:spPr>
          <a:xfrm>
            <a:off x="581025" y="3019973"/>
            <a:ext cx="6096000" cy="369332"/>
          </a:xfrm>
          <a:prstGeom prst="rect">
            <a:avLst/>
          </a:prstGeom>
          <a:noFill/>
        </p:spPr>
        <p:txBody>
          <a:bodyPr wrap="square">
            <a:spAutoFit/>
          </a:bodyPr>
          <a:lstStyle/>
          <a:p>
            <a:r>
              <a:rPr lang="en-US"/>
              <a:t>a. Định lý thuận</a:t>
            </a:r>
          </a:p>
        </p:txBody>
      </p:sp>
      <p:sp>
        <p:nvSpPr>
          <p:cNvPr id="16" name="TextBox 15">
            <a:extLst>
              <a:ext uri="{FF2B5EF4-FFF2-40B4-BE49-F238E27FC236}">
                <a16:creationId xmlns:a16="http://schemas.microsoft.com/office/drawing/2014/main" id="{8C067E06-CF51-1477-9FB8-35EF796BDDFD}"/>
              </a:ext>
            </a:extLst>
          </p:cNvPr>
          <p:cNvSpPr txBox="1"/>
          <p:nvPr/>
        </p:nvSpPr>
        <p:spPr>
          <a:xfrm>
            <a:off x="581026" y="3399501"/>
            <a:ext cx="6276976" cy="923330"/>
          </a:xfrm>
          <a:prstGeom prst="rect">
            <a:avLst/>
          </a:prstGeom>
          <a:noFill/>
        </p:spPr>
        <p:txBody>
          <a:bodyPr wrap="square">
            <a:spAutoFit/>
          </a:bodyPr>
          <a:lstStyle/>
          <a:p>
            <a:r>
              <a:rPr lang="vi-VN"/>
              <a:t>Nếu đã biết mặt phẳng ảnh P, tâm chiếu S và điểm vật A thì hình chiếu của A trên mặt ảnh P cũng được xác định tại điểm a và chỉ có một điểm a mà thôi (hình 2.4a).</a:t>
            </a:r>
            <a:endParaRPr lang="en-US"/>
          </a:p>
        </p:txBody>
      </p:sp>
      <p:sp>
        <p:nvSpPr>
          <p:cNvPr id="19" name="TextBox 18">
            <a:extLst>
              <a:ext uri="{FF2B5EF4-FFF2-40B4-BE49-F238E27FC236}">
                <a16:creationId xmlns:a16="http://schemas.microsoft.com/office/drawing/2014/main" id="{75794DDC-3129-DAC0-D39E-755F197AFC8E}"/>
              </a:ext>
            </a:extLst>
          </p:cNvPr>
          <p:cNvSpPr txBox="1"/>
          <p:nvPr/>
        </p:nvSpPr>
        <p:spPr>
          <a:xfrm>
            <a:off x="581025" y="4285948"/>
            <a:ext cx="6096000" cy="369332"/>
          </a:xfrm>
          <a:prstGeom prst="rect">
            <a:avLst/>
          </a:prstGeom>
          <a:noFill/>
        </p:spPr>
        <p:txBody>
          <a:bodyPr wrap="square">
            <a:spAutoFit/>
          </a:bodyPr>
          <a:lstStyle/>
          <a:p>
            <a:r>
              <a:rPr lang="en-US"/>
              <a:t>b. Định lý đảo</a:t>
            </a:r>
          </a:p>
        </p:txBody>
      </p:sp>
      <p:sp>
        <p:nvSpPr>
          <p:cNvPr id="21" name="TextBox 20">
            <a:extLst>
              <a:ext uri="{FF2B5EF4-FFF2-40B4-BE49-F238E27FC236}">
                <a16:creationId xmlns:a16="http://schemas.microsoft.com/office/drawing/2014/main" id="{2B1C1F22-304F-AC2A-9EB7-C58CF3BAB876}"/>
              </a:ext>
            </a:extLst>
          </p:cNvPr>
          <p:cNvSpPr txBox="1"/>
          <p:nvPr/>
        </p:nvSpPr>
        <p:spPr>
          <a:xfrm>
            <a:off x="581025" y="4618396"/>
            <a:ext cx="6276976" cy="1200329"/>
          </a:xfrm>
          <a:prstGeom prst="rect">
            <a:avLst/>
          </a:prstGeom>
          <a:noFill/>
        </p:spPr>
        <p:txBody>
          <a:bodyPr wrap="square">
            <a:spAutoFit/>
          </a:bodyPr>
          <a:lstStyle/>
          <a:p>
            <a:pPr algn="just"/>
            <a:r>
              <a:rPr lang="vi-VN"/>
              <a:t>Nếu đã biết mặt phẳng P, tâm chiếu S và điểm ảnh a trên mặt P, thì điểm vật tương ứng của điểm ảnh là điểm A nằm trên đường thẳng kéo dài Sa nhưng không phải là duy nhất (hình 2.4b).</a:t>
            </a:r>
            <a:endParaRPr lang="en-US"/>
          </a:p>
        </p:txBody>
      </p:sp>
      <p:pic>
        <p:nvPicPr>
          <p:cNvPr id="1026" name="Shape 47">
            <a:extLst>
              <a:ext uri="{FF2B5EF4-FFF2-40B4-BE49-F238E27FC236}">
                <a16:creationId xmlns:a16="http://schemas.microsoft.com/office/drawing/2014/main" id="{4AC95D60-C384-3E25-16B5-620D32374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942" y="2848757"/>
            <a:ext cx="4436382" cy="206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23A79940-7ED2-0882-AA4E-B9B12382C5F7}"/>
              </a:ext>
            </a:extLst>
          </p:cNvPr>
          <p:cNvSpPr txBox="1"/>
          <p:nvPr/>
        </p:nvSpPr>
        <p:spPr>
          <a:xfrm>
            <a:off x="7610475" y="5172394"/>
            <a:ext cx="4436382" cy="646331"/>
          </a:xfrm>
          <a:prstGeom prst="rect">
            <a:avLst/>
          </a:prstGeom>
          <a:noFill/>
        </p:spPr>
        <p:txBody>
          <a:bodyPr wrap="square">
            <a:spAutoFit/>
          </a:bodyPr>
          <a:lstStyle/>
          <a:p>
            <a:r>
              <a:rPr lang="en-US"/>
              <a:t>a. Định lý thuận                 b. Định lý đảo</a:t>
            </a:r>
          </a:p>
          <a:p>
            <a:r>
              <a:rPr lang="en-US" b="1"/>
              <a:t>Hình 2.4. </a:t>
            </a:r>
            <a:r>
              <a:rPr lang="en-US"/>
              <a:t>Định lý về phép chiếu của điểm</a:t>
            </a:r>
          </a:p>
        </p:txBody>
      </p:sp>
    </p:spTree>
    <p:extLst>
      <p:ext uri="{BB962C8B-B14F-4D97-AF65-F5344CB8AC3E}">
        <p14:creationId xmlns:p14="http://schemas.microsoft.com/office/powerpoint/2010/main" val="419352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4EC3E-F065-BAF1-39FF-71FFB70FB1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46A580-99DC-098B-46C2-9EF440F16BF3}"/>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39</a:t>
            </a:fld>
            <a:endParaRPr lang="en-US"/>
          </a:p>
        </p:txBody>
      </p:sp>
      <p:sp>
        <p:nvSpPr>
          <p:cNvPr id="3" name="TextBox 2">
            <a:extLst>
              <a:ext uri="{FF2B5EF4-FFF2-40B4-BE49-F238E27FC236}">
                <a16:creationId xmlns:a16="http://schemas.microsoft.com/office/drawing/2014/main" id="{5C778239-E7B2-BF99-B14F-D11EF35F1D11}"/>
              </a:ext>
            </a:extLst>
          </p:cNvPr>
          <p:cNvSpPr txBox="1"/>
          <p:nvPr/>
        </p:nvSpPr>
        <p:spPr>
          <a:xfrm>
            <a:off x="597715" y="353050"/>
            <a:ext cx="9813022" cy="4951612"/>
          </a:xfrm>
          <a:prstGeom prst="rect">
            <a:avLst/>
          </a:prstGeom>
          <a:noFill/>
        </p:spPr>
        <p:txBody>
          <a:bodyPr wrap="square">
            <a:spAutoFit/>
          </a:bodyPr>
          <a:lstStyle/>
          <a:p>
            <a:pPr lvl="0">
              <a:lnSpc>
                <a:spcPct val="150000"/>
              </a:lnSpc>
              <a:spcAft>
                <a:spcPts val="600"/>
              </a:spcAft>
              <a:buClr>
                <a:srgbClr val="000000"/>
              </a:buClr>
              <a:buSzPts val="1100"/>
              <a:tabLst>
                <a:tab pos="224790" algn="l"/>
              </a:tabLst>
            </a:pPr>
            <a:r>
              <a:rPr lang="en-US" sz="1600" b="1" u="none" strike="noStrike" spc="0">
                <a:solidFill>
                  <a:srgbClr val="171717"/>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Định lý về phép chiếu của đoạn thẳng</a:t>
            </a:r>
            <a:endParaRPr lang="en-US" sz="1600" u="none" strike="noStrike" spc="0">
              <a:solidFill>
                <a:srgbClr val="00008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600"/>
              </a:spcAft>
              <a:buClr>
                <a:srgbClr val="000000"/>
              </a:buClr>
              <a:buSzPts val="1100"/>
              <a:buFont typeface="+mj-lt"/>
              <a:buAutoNum type="alphaLcPeriod"/>
              <a:tabLst>
                <a:tab pos="224790" algn="l"/>
              </a:tabLst>
            </a:pPr>
            <a:r>
              <a:rPr lang="en-US" b="1" u="none" strike="noStrike" spc="0">
                <a:solidFill>
                  <a:srgbClr val="171717"/>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Định lý thuận</a:t>
            </a:r>
            <a:endParaRPr lang="en-US" u="none" strike="noStrike" spc="0">
              <a:solidFill>
                <a:srgbClr val="00008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31800" algn="just">
              <a:lnSpc>
                <a:spcPct val="150000"/>
              </a:lnSpc>
              <a:spcAft>
                <a:spcPts val="600"/>
              </a:spcAft>
            </a:pPr>
            <a:r>
              <a:rPr lang="en-US">
                <a:solidFill>
                  <a:srgbClr val="171717"/>
                </a:solidFill>
                <a:effectLst/>
                <a:highlight>
                  <a:srgbClr val="FFFFFF"/>
                </a:highlight>
                <a:latin typeface="Times New Roman" panose="02020603050405020304" pitchFamily="18" charset="0"/>
                <a:ea typeface="Times New Roman" panose="02020603050405020304" pitchFamily="18" charset="0"/>
              </a:rPr>
              <a:t>Nếu đã biết mặt phẳng P, tâm chiếu S và một đoạn thẳng trong không gian </a:t>
            </a:r>
            <a:r>
              <a:rPr lang="en-US" u="wavy">
                <a:solidFill>
                  <a:srgbClr val="171717"/>
                </a:solidFill>
                <a:effectLst/>
                <a:highlight>
                  <a:srgbClr val="FFFFFF"/>
                </a:highlight>
                <a:uFill>
                  <a:solidFill>
                    <a:srgbClr val="FF0000"/>
                  </a:solidFill>
                </a:uFill>
                <a:latin typeface="Times New Roman" panose="02020603050405020304" pitchFamily="18" charset="0"/>
                <a:ea typeface="Times New Roman" panose="02020603050405020304" pitchFamily="18" charset="0"/>
              </a:rPr>
              <a:t>AB thì hình chiếu</a:t>
            </a:r>
            <a:r>
              <a:rPr lang="en-US">
                <a:solidFill>
                  <a:srgbClr val="171717"/>
                </a:solidFill>
                <a:effectLst/>
                <a:highlight>
                  <a:srgbClr val="FFFFFF"/>
                </a:highlight>
                <a:latin typeface="Times New Roman" panose="02020603050405020304" pitchFamily="18" charset="0"/>
                <a:ea typeface="Times New Roman" panose="02020603050405020304" pitchFamily="18" charset="0"/>
              </a:rPr>
              <a:t> của đoạn thẳng AB trên mặt phẳng P là một đoạn thẳng xác định ab và chỉ có một đoạn thẳng ab mà thôi (Hình 2.5a).</a:t>
            </a:r>
            <a:endParaRPr lang="en-US">
              <a:solidFill>
                <a:srgbClr val="000080"/>
              </a:solidFill>
              <a:effectLst/>
              <a:highlight>
                <a:srgbClr val="FFFFFF"/>
              </a:highlight>
              <a:latin typeface="Times New Roman" panose="02020603050405020304" pitchFamily="18" charset="0"/>
              <a:ea typeface="Times New Roman" panose="02020603050405020304" pitchFamily="18" charset="0"/>
            </a:endParaRPr>
          </a:p>
          <a:p>
            <a:pPr indent="431800" algn="just">
              <a:lnSpc>
                <a:spcPct val="150000"/>
              </a:lnSpc>
              <a:spcAft>
                <a:spcPts val="600"/>
              </a:spcAft>
            </a:pPr>
            <a:r>
              <a:rPr lang="en-US">
                <a:solidFill>
                  <a:srgbClr val="171717"/>
                </a:solidFill>
                <a:effectLst/>
                <a:highlight>
                  <a:srgbClr val="FFFFFF"/>
                </a:highlight>
                <a:latin typeface="Times New Roman" panose="02020603050405020304" pitchFamily="18" charset="0"/>
                <a:ea typeface="Times New Roman" panose="02020603050405020304" pitchFamily="18" charset="0"/>
              </a:rPr>
              <a:t>Trong trường hợp đặc biệt khi đoạn thẳng AB trùng với tia chiếu SA hoặc </a:t>
            </a:r>
            <a:r>
              <a:rPr lang="en-US" u="wavy">
                <a:solidFill>
                  <a:srgbClr val="171717"/>
                </a:solidFill>
                <a:effectLst/>
                <a:highlight>
                  <a:srgbClr val="FFFFFF"/>
                </a:highlight>
                <a:uFill>
                  <a:solidFill>
                    <a:srgbClr val="FF0000"/>
                  </a:solidFill>
                </a:uFill>
                <a:latin typeface="Times New Roman" panose="02020603050405020304" pitchFamily="18" charset="0"/>
                <a:ea typeface="Times New Roman" panose="02020603050405020304" pitchFamily="18" charset="0"/>
              </a:rPr>
              <a:t>SB</a:t>
            </a:r>
            <a:r>
              <a:rPr lang="en-US">
                <a:solidFill>
                  <a:srgbClr val="171717"/>
                </a:solidFill>
                <a:effectLst/>
                <a:highlight>
                  <a:srgbClr val="FFFFFF"/>
                </a:highlight>
                <a:latin typeface="Times New Roman" panose="02020603050405020304" pitchFamily="18" charset="0"/>
                <a:ea typeface="Times New Roman" panose="02020603050405020304" pitchFamily="18" charset="0"/>
              </a:rPr>
              <a:t> thì hình chiếu của nó trên mặt phẳng P chỉ là 1 điểm (khi đó ảnh của A và B trùng nhau).</a:t>
            </a:r>
            <a:endParaRPr lang="en-US">
              <a:solidFill>
                <a:srgbClr val="000080"/>
              </a:solidFill>
              <a:effectLst/>
              <a:highlight>
                <a:srgbClr val="FFFFFF"/>
              </a:highlight>
              <a:latin typeface="Times New Roman" panose="02020603050405020304" pitchFamily="18" charset="0"/>
              <a:ea typeface="Times New Roman" panose="02020603050405020304" pitchFamily="18" charset="0"/>
            </a:endParaRPr>
          </a:p>
          <a:p>
            <a:pPr marL="342900" lvl="0" indent="-342900">
              <a:lnSpc>
                <a:spcPct val="150000"/>
              </a:lnSpc>
              <a:spcAft>
                <a:spcPts val="600"/>
              </a:spcAft>
              <a:buClr>
                <a:srgbClr val="000000"/>
              </a:buClr>
              <a:buSzPts val="1100"/>
              <a:buFont typeface="+mj-lt"/>
              <a:buAutoNum type="alphaLcPeriod"/>
              <a:tabLst>
                <a:tab pos="236855" algn="l"/>
              </a:tabLst>
            </a:pPr>
            <a:r>
              <a:rPr lang="en-US" b="1" u="none" strike="noStrike" spc="0">
                <a:solidFill>
                  <a:srgbClr val="171717"/>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Định lý đảo</a:t>
            </a:r>
            <a:endParaRPr lang="en-US" u="none" strike="noStrike" spc="0">
              <a:solidFill>
                <a:srgbClr val="00008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indent="431800" algn="just">
              <a:lnSpc>
                <a:spcPct val="150000"/>
              </a:lnSpc>
              <a:spcAft>
                <a:spcPts val="600"/>
              </a:spcAft>
            </a:pPr>
            <a:r>
              <a:rPr lang="en-US">
                <a:solidFill>
                  <a:srgbClr val="171717"/>
                </a:solidFill>
                <a:effectLst/>
                <a:highlight>
                  <a:srgbClr val="FFFFFF"/>
                </a:highlight>
                <a:latin typeface="Times New Roman" panose="02020603050405020304" pitchFamily="18" charset="0"/>
                <a:ea typeface="Times New Roman" panose="02020603050405020304" pitchFamily="18" charset="0"/>
              </a:rPr>
              <a:t>Nếu đã biết mặt phẳng ảnh P, tâm chiếu S và hình chiếu </a:t>
            </a:r>
            <a:r>
              <a:rPr lang="en-US" u="wavy">
                <a:solidFill>
                  <a:srgbClr val="171717"/>
                </a:solidFill>
                <a:effectLst/>
                <a:highlight>
                  <a:srgbClr val="FFFFFF"/>
                </a:highlight>
                <a:uFill>
                  <a:solidFill>
                    <a:srgbClr val="FF0000"/>
                  </a:solidFill>
                </a:uFill>
                <a:latin typeface="Times New Roman" panose="02020603050405020304" pitchFamily="18" charset="0"/>
                <a:ea typeface="Times New Roman" panose="02020603050405020304" pitchFamily="18" charset="0"/>
              </a:rPr>
              <a:t>ab</a:t>
            </a:r>
            <a:r>
              <a:rPr lang="en-US">
                <a:solidFill>
                  <a:srgbClr val="171717"/>
                </a:solidFill>
                <a:effectLst/>
                <a:highlight>
                  <a:srgbClr val="FFFFFF"/>
                </a:highlight>
                <a:latin typeface="Times New Roman" panose="02020603050405020304" pitchFamily="18" charset="0"/>
                <a:ea typeface="Times New Roman" panose="02020603050405020304" pitchFamily="18" charset="0"/>
              </a:rPr>
              <a:t> là một đoạn thẳng thì đường tương ứng của nó trong không gian vật không phải là một đoạn thẳng AB duy nhất và cũng không nhất thiết phải là 1 đoạn thẳng (có thể là 1 đường cong hoặc đường </a:t>
            </a:r>
            <a:r>
              <a:rPr lang="en-US" u="wavy">
                <a:solidFill>
                  <a:srgbClr val="171717"/>
                </a:solidFill>
                <a:effectLst/>
                <a:highlight>
                  <a:srgbClr val="FFFFFF"/>
                </a:highlight>
                <a:uFill>
                  <a:solidFill>
                    <a:srgbClr val="FF0000"/>
                  </a:solidFill>
                </a:uFill>
                <a:latin typeface="Times New Roman" panose="02020603050405020304" pitchFamily="18" charset="0"/>
                <a:ea typeface="Times New Roman" panose="02020603050405020304" pitchFamily="18" charset="0"/>
              </a:rPr>
              <a:t>gẫy khúc</a:t>
            </a:r>
            <a:r>
              <a:rPr lang="en-US">
                <a:solidFill>
                  <a:srgbClr val="171717"/>
                </a:solidFill>
                <a:effectLst/>
                <a:highlight>
                  <a:srgbClr val="FFFFFF"/>
                </a:highlight>
                <a:latin typeface="Times New Roman" panose="02020603050405020304" pitchFamily="18" charset="0"/>
                <a:ea typeface="Times New Roman" panose="02020603050405020304" pitchFamily="18" charset="0"/>
              </a:rPr>
              <a:t>).</a:t>
            </a:r>
            <a:endParaRPr lang="en-US">
              <a:solidFill>
                <a:srgbClr val="000080"/>
              </a:solidFill>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989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C7F04A-6CF6-4CF1-BAEE-2B210EFC6B58}"/>
              </a:ext>
            </a:extLst>
          </p:cNvPr>
          <p:cNvSpPr>
            <a:spLocks noGrp="1"/>
          </p:cNvSpPr>
          <p:nvPr>
            <p:ph type="title"/>
          </p:nvPr>
        </p:nvSpPr>
        <p:spPr>
          <a:xfrm>
            <a:off x="253998" y="249184"/>
            <a:ext cx="9880602" cy="1652590"/>
          </a:xfrm>
        </p:spPr>
        <p:txBody>
          <a:bodyPr>
            <a:normAutofit fontScale="90000"/>
          </a:bodyPr>
          <a:lstStyle/>
          <a:p>
            <a:r>
              <a:rPr lang="en-US" b="1">
                <a:latin typeface="+mn-lt"/>
              </a:rPr>
              <a:t>CHƯƠNG 1:</a:t>
            </a:r>
            <a:br>
              <a:rPr lang="en-US">
                <a:latin typeface="+mn-lt"/>
              </a:rPr>
            </a:br>
            <a:r>
              <a:rPr lang="vi-VN" sz="4000">
                <a:solidFill>
                  <a:srgbClr val="EA1606"/>
                </a:solidFill>
                <a:latin typeface="+mn-lt"/>
              </a:rPr>
              <a:t>KHÁI NIỆM VỀ PHƯƠNG PHÁP ĐO ẢNH</a:t>
            </a:r>
            <a:endParaRPr lang="en-US" dirty="0">
              <a:latin typeface="+mn-lt"/>
            </a:endParaRPr>
          </a:p>
        </p:txBody>
      </p:sp>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4</a:t>
            </a:fld>
            <a:endParaRPr lang="en-US"/>
          </a:p>
        </p:txBody>
      </p:sp>
      <p:pic>
        <p:nvPicPr>
          <p:cNvPr id="12" name="Picture 11">
            <a:extLst>
              <a:ext uri="{FF2B5EF4-FFF2-40B4-BE49-F238E27FC236}">
                <a16:creationId xmlns:a16="http://schemas.microsoft.com/office/drawing/2014/main" id="{C3766092-4834-5D0C-8133-F7EE0D598821}"/>
              </a:ext>
            </a:extLst>
          </p:cNvPr>
          <p:cNvPicPr>
            <a:picLocks noChangeAspect="1"/>
          </p:cNvPicPr>
          <p:nvPr/>
        </p:nvPicPr>
        <p:blipFill>
          <a:blip r:embed="rId3"/>
          <a:stretch>
            <a:fillRect/>
          </a:stretch>
        </p:blipFill>
        <p:spPr>
          <a:xfrm>
            <a:off x="6096000" y="1530614"/>
            <a:ext cx="2955275" cy="2955275"/>
          </a:xfrm>
          <a:prstGeom prst="rect">
            <a:avLst/>
          </a:prstGeom>
        </p:spPr>
      </p:pic>
      <p:sp>
        <p:nvSpPr>
          <p:cNvPr id="18" name="Content Placeholder 5">
            <a:extLst>
              <a:ext uri="{FF2B5EF4-FFF2-40B4-BE49-F238E27FC236}">
                <a16:creationId xmlns:a16="http://schemas.microsoft.com/office/drawing/2014/main" id="{276C9A30-0896-FAA1-D157-014F7E1E1C06}"/>
              </a:ext>
            </a:extLst>
          </p:cNvPr>
          <p:cNvSpPr>
            <a:spLocks noGrp="1"/>
          </p:cNvSpPr>
          <p:nvPr>
            <p:ph idx="1"/>
          </p:nvPr>
        </p:nvSpPr>
        <p:spPr>
          <a:xfrm>
            <a:off x="8436629" y="3008252"/>
            <a:ext cx="3097307" cy="595310"/>
          </a:xfrm>
        </p:spPr>
        <p:txBody>
          <a:bodyPr>
            <a:noAutofit/>
          </a:bodyPr>
          <a:lstStyle/>
          <a:p>
            <a:pPr algn="just"/>
            <a:r>
              <a:rPr lang="en-US" sz="2800" b="1">
                <a:solidFill>
                  <a:srgbClr val="0000FF"/>
                </a:solidFill>
                <a:latin typeface="Times New Roman" panose="02020603050405020304" pitchFamily="18" charset="0"/>
                <a:cs typeface="Times New Roman" panose="02020603050405020304" pitchFamily="18" charset="0"/>
              </a:rPr>
              <a:t>TRẮC ĐỊA ẢNH</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22" name="Picture 21" descr="A white person sitting on a red question mark&#10;&#10;Description automatically generated">
            <a:extLst>
              <a:ext uri="{FF2B5EF4-FFF2-40B4-BE49-F238E27FC236}">
                <a16:creationId xmlns:a16="http://schemas.microsoft.com/office/drawing/2014/main" id="{F52398B6-E789-D1E5-168F-D093C393983D}"/>
              </a:ext>
            </a:extLst>
          </p:cNvPr>
          <p:cNvPicPr>
            <a:picLocks noChangeAspect="1"/>
          </p:cNvPicPr>
          <p:nvPr/>
        </p:nvPicPr>
        <p:blipFill>
          <a:blip r:embed="rId4"/>
          <a:stretch>
            <a:fillRect/>
          </a:stretch>
        </p:blipFill>
        <p:spPr>
          <a:xfrm>
            <a:off x="583153" y="2473975"/>
            <a:ext cx="2824479" cy="3251199"/>
          </a:xfrm>
          <a:prstGeom prst="rect">
            <a:avLst/>
          </a:prstGeom>
        </p:spPr>
      </p:pic>
      <p:pic>
        <p:nvPicPr>
          <p:cNvPr id="26" name="Picture 25" descr="A satellite in space above earth&#10;&#10;Description automatically generated">
            <a:extLst>
              <a:ext uri="{FF2B5EF4-FFF2-40B4-BE49-F238E27FC236}">
                <a16:creationId xmlns:a16="http://schemas.microsoft.com/office/drawing/2014/main" id="{D02412DB-E635-D1FD-3633-7A5FDF79A0C8}"/>
              </a:ext>
            </a:extLst>
          </p:cNvPr>
          <p:cNvPicPr>
            <a:picLocks noChangeAspect="1"/>
          </p:cNvPicPr>
          <p:nvPr/>
        </p:nvPicPr>
        <p:blipFill>
          <a:blip r:embed="rId5"/>
          <a:stretch>
            <a:fillRect/>
          </a:stretch>
        </p:blipFill>
        <p:spPr>
          <a:xfrm>
            <a:off x="7994968" y="3950447"/>
            <a:ext cx="3655061" cy="2059018"/>
          </a:xfrm>
          <a:prstGeom prst="rect">
            <a:avLst/>
          </a:prstGeom>
        </p:spPr>
      </p:pic>
      <p:pic>
        <p:nvPicPr>
          <p:cNvPr id="28" name="Picture 27" descr="A close-up of a total station&#10;&#10;Description automatically generated">
            <a:extLst>
              <a:ext uri="{FF2B5EF4-FFF2-40B4-BE49-F238E27FC236}">
                <a16:creationId xmlns:a16="http://schemas.microsoft.com/office/drawing/2014/main" id="{EF26C493-B5FC-4009-1D0B-5F975C55DD79}"/>
              </a:ext>
            </a:extLst>
          </p:cNvPr>
          <p:cNvPicPr>
            <a:picLocks noChangeAspect="1"/>
          </p:cNvPicPr>
          <p:nvPr/>
        </p:nvPicPr>
        <p:blipFill>
          <a:blip r:embed="rId6"/>
          <a:stretch>
            <a:fillRect/>
          </a:stretch>
        </p:blipFill>
        <p:spPr>
          <a:xfrm>
            <a:off x="2433811" y="4221417"/>
            <a:ext cx="1032190" cy="1895265"/>
          </a:xfrm>
          <a:prstGeom prst="rect">
            <a:avLst/>
          </a:prstGeom>
        </p:spPr>
      </p:pic>
      <p:sp>
        <p:nvSpPr>
          <p:cNvPr id="30" name="TextBox 29">
            <a:extLst>
              <a:ext uri="{FF2B5EF4-FFF2-40B4-BE49-F238E27FC236}">
                <a16:creationId xmlns:a16="http://schemas.microsoft.com/office/drawing/2014/main" id="{48CFA55E-D10C-2AB4-0D76-354BD7AD7069}"/>
              </a:ext>
            </a:extLst>
          </p:cNvPr>
          <p:cNvSpPr txBox="1"/>
          <p:nvPr/>
        </p:nvSpPr>
        <p:spPr>
          <a:xfrm>
            <a:off x="3464514" y="3131421"/>
            <a:ext cx="1905696" cy="461665"/>
          </a:xfrm>
          <a:prstGeom prst="rect">
            <a:avLst/>
          </a:prstGeom>
          <a:noFill/>
        </p:spPr>
        <p:txBody>
          <a:bodyPr wrap="square">
            <a:spAutoFit/>
          </a:bodyPr>
          <a:lstStyle/>
          <a:p>
            <a:r>
              <a:rPr lang="en-US" sz="2400" b="1">
                <a:latin typeface="Times New Roman" panose="02020603050405020304" pitchFamily="18" charset="0"/>
                <a:cs typeface="Times New Roman" panose="02020603050405020304" pitchFamily="18" charset="0"/>
              </a:rPr>
              <a:t>TRẮC ĐỊA </a:t>
            </a:r>
            <a:endParaRPr lang="en-US" sz="2400"/>
          </a:p>
        </p:txBody>
      </p:sp>
      <p:pic>
        <p:nvPicPr>
          <p:cNvPr id="32" name="Picture 31" descr="A yellow object with a blue circle&#10;&#10;Description automatically generated">
            <a:extLst>
              <a:ext uri="{FF2B5EF4-FFF2-40B4-BE49-F238E27FC236}">
                <a16:creationId xmlns:a16="http://schemas.microsoft.com/office/drawing/2014/main" id="{87761ABA-ED09-73B3-80C0-5B99EE2F038A}"/>
              </a:ext>
            </a:extLst>
          </p:cNvPr>
          <p:cNvPicPr>
            <a:picLocks noChangeAspect="1"/>
          </p:cNvPicPr>
          <p:nvPr/>
        </p:nvPicPr>
        <p:blipFill>
          <a:blip r:embed="rId7"/>
          <a:stretch>
            <a:fillRect/>
          </a:stretch>
        </p:blipFill>
        <p:spPr>
          <a:xfrm>
            <a:off x="3749650" y="4153452"/>
            <a:ext cx="1963230" cy="1963230"/>
          </a:xfrm>
          <a:prstGeom prst="rect">
            <a:avLst/>
          </a:prstGeom>
        </p:spPr>
      </p:pic>
      <p:sp>
        <p:nvSpPr>
          <p:cNvPr id="34" name="TextBox 33">
            <a:extLst>
              <a:ext uri="{FF2B5EF4-FFF2-40B4-BE49-F238E27FC236}">
                <a16:creationId xmlns:a16="http://schemas.microsoft.com/office/drawing/2014/main" id="{959A450E-E90A-3207-552D-12463AACB494}"/>
              </a:ext>
            </a:extLst>
          </p:cNvPr>
          <p:cNvSpPr txBox="1"/>
          <p:nvPr/>
        </p:nvSpPr>
        <p:spPr>
          <a:xfrm>
            <a:off x="253998" y="1484676"/>
            <a:ext cx="10515602" cy="523220"/>
          </a:xfrm>
          <a:prstGeom prst="rect">
            <a:avLst/>
          </a:prstGeom>
          <a:noFill/>
        </p:spPr>
        <p:txBody>
          <a:bodyPr wrap="square">
            <a:spAutoFit/>
          </a:bodyPr>
          <a:lstStyle/>
          <a:p>
            <a:r>
              <a:rPr lang="vi-VN" sz="2800" b="1">
                <a:latin typeface="Times New Roman" panose="02020603050405020304" pitchFamily="18" charset="0"/>
                <a:cs typeface="Times New Roman" panose="02020603050405020304" pitchFamily="18" charset="0"/>
              </a:rPr>
              <a:t>1.1.</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Bản chất và nhiệm vụ của phương pháp đo ảnh</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725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9C8B8-3CA4-4AA0-1803-2F54723490C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D57460-47E6-CCEA-22A2-0ACFE6109B79}"/>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40</a:t>
            </a:fld>
            <a:endParaRPr lang="en-US"/>
          </a:p>
        </p:txBody>
      </p:sp>
      <p:pic>
        <p:nvPicPr>
          <p:cNvPr id="1026" name="Shape 51">
            <a:extLst>
              <a:ext uri="{FF2B5EF4-FFF2-40B4-BE49-F238E27FC236}">
                <a16:creationId xmlns:a16="http://schemas.microsoft.com/office/drawing/2014/main" id="{72671911-7B18-5F46-D20D-C09F16D71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068" y="1482812"/>
            <a:ext cx="1914479" cy="22026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2C22C92-D7D4-980A-9034-8B3A93C4B791}"/>
              </a:ext>
            </a:extLst>
          </p:cNvPr>
          <p:cNvPicPr>
            <a:picLocks noChangeAspect="1"/>
          </p:cNvPicPr>
          <p:nvPr/>
        </p:nvPicPr>
        <p:blipFill>
          <a:blip r:embed="rId4"/>
          <a:stretch>
            <a:fillRect/>
          </a:stretch>
        </p:blipFill>
        <p:spPr>
          <a:xfrm>
            <a:off x="6371746" y="1482812"/>
            <a:ext cx="1914479" cy="2331101"/>
          </a:xfrm>
          <a:prstGeom prst="rect">
            <a:avLst/>
          </a:prstGeom>
        </p:spPr>
      </p:pic>
      <p:sp>
        <p:nvSpPr>
          <p:cNvPr id="5" name="TextBox 4">
            <a:extLst>
              <a:ext uri="{FF2B5EF4-FFF2-40B4-BE49-F238E27FC236}">
                <a16:creationId xmlns:a16="http://schemas.microsoft.com/office/drawing/2014/main" id="{4551E6C1-07E6-0B13-9FA7-F76F0BFAE7BB}"/>
              </a:ext>
            </a:extLst>
          </p:cNvPr>
          <p:cNvSpPr txBox="1"/>
          <p:nvPr/>
        </p:nvSpPr>
        <p:spPr>
          <a:xfrm>
            <a:off x="2191623" y="3945741"/>
            <a:ext cx="6094602" cy="950517"/>
          </a:xfrm>
          <a:prstGeom prst="rect">
            <a:avLst/>
          </a:prstGeom>
          <a:noFill/>
        </p:spPr>
        <p:txBody>
          <a:bodyPr wrap="square">
            <a:spAutoFit/>
          </a:bodyPr>
          <a:lstStyle/>
          <a:p>
            <a:pPr indent="254000" algn="ctr">
              <a:lnSpc>
                <a:spcPct val="150000"/>
              </a:lnSpc>
              <a:spcAft>
                <a:spcPts val="600"/>
              </a:spcAft>
              <a:tabLst>
                <a:tab pos="2127250" algn="l"/>
              </a:tabLst>
            </a:pPr>
            <a:r>
              <a:rPr lang="vi-VN" sz="1800" i="1">
                <a:solidFill>
                  <a:srgbClr val="171717"/>
                </a:solidFill>
                <a:effectLst/>
                <a:highlight>
                  <a:srgbClr val="FFFFFF"/>
                </a:highlight>
                <a:latin typeface="Times New Roman" panose="02020603050405020304" pitchFamily="18" charset="0"/>
                <a:ea typeface="Times New Roman" panose="02020603050405020304" pitchFamily="18" charset="0"/>
              </a:rPr>
              <a:t>a. Định lý thuận	</a:t>
            </a:r>
            <a:r>
              <a:rPr lang="en-US" sz="1800" i="1">
                <a:solidFill>
                  <a:srgbClr val="171717"/>
                </a:solidFill>
                <a:effectLst/>
                <a:highlight>
                  <a:srgbClr val="FFFFFF"/>
                </a:highlight>
                <a:latin typeface="Times New Roman" panose="02020603050405020304" pitchFamily="18" charset="0"/>
                <a:ea typeface="Times New Roman" panose="02020603050405020304" pitchFamily="18" charset="0"/>
              </a:rPr>
              <a:t>		           </a:t>
            </a:r>
            <a:r>
              <a:rPr lang="vi-VN" sz="1800" i="1">
                <a:solidFill>
                  <a:srgbClr val="171717"/>
                </a:solidFill>
                <a:effectLst/>
                <a:highlight>
                  <a:srgbClr val="FFFFFF"/>
                </a:highlight>
                <a:latin typeface="Times New Roman" panose="02020603050405020304" pitchFamily="18" charset="0"/>
                <a:ea typeface="Times New Roman" panose="02020603050405020304" pitchFamily="18" charset="0"/>
              </a:rPr>
              <a:t>b. Định lý đảo</a:t>
            </a:r>
            <a:endParaRPr lang="en-US" sz="1100">
              <a:solidFill>
                <a:srgbClr val="000080"/>
              </a:solidFill>
              <a:effectLst/>
              <a:highlight>
                <a:srgbClr val="FFFFFF"/>
              </a:highlight>
              <a:latin typeface="Times New Roman" panose="02020603050405020304" pitchFamily="18" charset="0"/>
              <a:ea typeface="Times New Roman" panose="02020603050405020304" pitchFamily="18" charset="0"/>
            </a:endParaRPr>
          </a:p>
          <a:p>
            <a:pPr indent="254000" algn="ctr">
              <a:lnSpc>
                <a:spcPct val="150000"/>
              </a:lnSpc>
              <a:spcAft>
                <a:spcPts val="600"/>
              </a:spcAft>
            </a:pPr>
            <a:r>
              <a:rPr lang="vi-VN" sz="1800" i="1">
                <a:solidFill>
                  <a:srgbClr val="171717"/>
                </a:solidFill>
                <a:effectLst/>
                <a:highlight>
                  <a:srgbClr val="FFFFFF"/>
                </a:highlight>
                <a:latin typeface="Times New Roman" panose="02020603050405020304" pitchFamily="18" charset="0"/>
                <a:ea typeface="Times New Roman" panose="02020603050405020304" pitchFamily="18" charset="0"/>
              </a:rPr>
              <a:t>Hình 2.5. Định lý về phép chiếu của đoạn thẳng</a:t>
            </a:r>
            <a:endParaRPr lang="en-US" sz="1100">
              <a:solidFill>
                <a:srgbClr val="000080"/>
              </a:solidFill>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4476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20EDD-E3B6-33D3-48FB-D560F2911C1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BE524-ABA0-5BCB-B5D6-4022A435718B}"/>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41</a:t>
            </a:fld>
            <a:endParaRPr lang="en-US"/>
          </a:p>
        </p:txBody>
      </p:sp>
      <p:sp>
        <p:nvSpPr>
          <p:cNvPr id="3" name="TextBox 2">
            <a:extLst>
              <a:ext uri="{FF2B5EF4-FFF2-40B4-BE49-F238E27FC236}">
                <a16:creationId xmlns:a16="http://schemas.microsoft.com/office/drawing/2014/main" id="{0E08117C-E804-599E-BB9C-BC498AA915D2}"/>
              </a:ext>
            </a:extLst>
          </p:cNvPr>
          <p:cNvSpPr txBox="1"/>
          <p:nvPr/>
        </p:nvSpPr>
        <p:spPr>
          <a:xfrm>
            <a:off x="414378" y="254738"/>
            <a:ext cx="9007679" cy="523220"/>
          </a:xfrm>
          <a:prstGeom prst="rect">
            <a:avLst/>
          </a:prstGeom>
          <a:noFill/>
        </p:spPr>
        <p:txBody>
          <a:bodyPr wrap="square">
            <a:spAutoFit/>
          </a:bodyPr>
          <a:lstStyle/>
          <a:p>
            <a:r>
              <a:rPr lang="en-US" sz="2800">
                <a:solidFill>
                  <a:srgbClr val="EA1606"/>
                </a:solidFill>
              </a:rPr>
              <a:t>Hệ tọa độ trong không gian ảnh</a:t>
            </a:r>
          </a:p>
        </p:txBody>
      </p:sp>
      <p:pic>
        <p:nvPicPr>
          <p:cNvPr id="1026" name="Shape 98">
            <a:extLst>
              <a:ext uri="{FF2B5EF4-FFF2-40B4-BE49-F238E27FC236}">
                <a16:creationId xmlns:a16="http://schemas.microsoft.com/office/drawing/2014/main" id="{AC0B8405-9CCF-EF8A-18DA-18EF58EC8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35" y="1049177"/>
            <a:ext cx="4882048" cy="237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B840E30-73FF-37CB-7661-CA6ED75BFFFD}"/>
              </a:ext>
            </a:extLst>
          </p:cNvPr>
          <p:cNvSpPr txBox="1"/>
          <p:nvPr/>
        </p:nvSpPr>
        <p:spPr>
          <a:xfrm>
            <a:off x="329269" y="912562"/>
            <a:ext cx="6094602" cy="5262979"/>
          </a:xfrm>
          <a:prstGeom prst="rect">
            <a:avLst/>
          </a:prstGeom>
          <a:noFill/>
        </p:spPr>
        <p:txBody>
          <a:bodyPr wrap="square">
            <a:spAutoFit/>
          </a:bodyPr>
          <a:lstStyle/>
          <a:p>
            <a:pPr algn="just"/>
            <a:r>
              <a:rPr lang="en-US" sz="2400"/>
              <a:t>	</a:t>
            </a:r>
            <a:r>
              <a:rPr lang="vi-VN" sz="2400"/>
              <a:t>Trong đo ảnh người ta thường sử dụng các hệ toạ độ sau đây để biểu diễn và xác định vị trí của một điểm bất kỳ trên ảnh.</a:t>
            </a:r>
          </a:p>
          <a:p>
            <a:pPr algn="just"/>
            <a:r>
              <a:rPr lang="vi-VN" sz="2400" b="1"/>
              <a:t>1.</a:t>
            </a:r>
            <a:r>
              <a:rPr lang="en-US" sz="2400" b="1"/>
              <a:t> </a:t>
            </a:r>
            <a:r>
              <a:rPr lang="vi-VN" sz="2400" b="1"/>
              <a:t>Hệ toạ độ mặt phẳng ảnh</a:t>
            </a:r>
          </a:p>
          <a:p>
            <a:pPr algn="just"/>
            <a:r>
              <a:rPr lang="en-US" sz="2400"/>
              <a:t>	</a:t>
            </a:r>
            <a:r>
              <a:rPr lang="vi-VN" sz="2400"/>
              <a:t>Trên các tấm ảnh đo đều có in các mấu khung ép phim của máy chụp ảnh. Đường nối 2 mấu khung trái - phải, trên - dưới vuông góc với nhau. Sử dụng tính chất này người ta lấy đường nối 2 mấu khung trái - phải làm trục x' đường nối 2 mấu khung trên - dưới làm trục y'. Giao điểm của 2 trục toạ độ được lấy làm gốc toạ độ o', một điểm P' trên ảnh được biểu diễn trong hệ toạ độ mặt phẳng ảnh bằng véctơ:</a:t>
            </a:r>
          </a:p>
        </p:txBody>
      </p:sp>
      <p:pic>
        <p:nvPicPr>
          <p:cNvPr id="8" name="Picture 7">
            <a:extLst>
              <a:ext uri="{FF2B5EF4-FFF2-40B4-BE49-F238E27FC236}">
                <a16:creationId xmlns:a16="http://schemas.microsoft.com/office/drawing/2014/main" id="{56518315-469F-0581-6FAA-8A02A72E1673}"/>
              </a:ext>
            </a:extLst>
          </p:cNvPr>
          <p:cNvPicPr>
            <a:picLocks noChangeAspect="1"/>
          </p:cNvPicPr>
          <p:nvPr/>
        </p:nvPicPr>
        <p:blipFill>
          <a:blip r:embed="rId4"/>
          <a:stretch>
            <a:fillRect/>
          </a:stretch>
        </p:blipFill>
        <p:spPr>
          <a:xfrm>
            <a:off x="7872761" y="3735724"/>
            <a:ext cx="2771775" cy="828675"/>
          </a:xfrm>
          <a:prstGeom prst="rect">
            <a:avLst/>
          </a:prstGeom>
        </p:spPr>
      </p:pic>
      <p:sp>
        <p:nvSpPr>
          <p:cNvPr id="10" name="TextBox 9">
            <a:extLst>
              <a:ext uri="{FF2B5EF4-FFF2-40B4-BE49-F238E27FC236}">
                <a16:creationId xmlns:a16="http://schemas.microsoft.com/office/drawing/2014/main" id="{D1469A96-A49C-232C-2F6E-C5C719F2DB46}"/>
              </a:ext>
            </a:extLst>
          </p:cNvPr>
          <p:cNvSpPr txBox="1"/>
          <p:nvPr/>
        </p:nvSpPr>
        <p:spPr>
          <a:xfrm>
            <a:off x="7595759" y="4564399"/>
            <a:ext cx="6097554" cy="400110"/>
          </a:xfrm>
          <a:prstGeom prst="rect">
            <a:avLst/>
          </a:prstGeom>
          <a:noFill/>
        </p:spPr>
        <p:txBody>
          <a:bodyPr wrap="square">
            <a:spAutoFit/>
          </a:bodyPr>
          <a:lstStyle/>
          <a:p>
            <a:r>
              <a:rPr lang="en-US" sz="2000"/>
              <a:t>Trong đó x',y' là toạ độ của điểm P'</a:t>
            </a:r>
          </a:p>
        </p:txBody>
      </p:sp>
    </p:spTree>
    <p:extLst>
      <p:ext uri="{BB962C8B-B14F-4D97-AF65-F5344CB8AC3E}">
        <p14:creationId xmlns:p14="http://schemas.microsoft.com/office/powerpoint/2010/main" val="287654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530D6-C20F-5AE8-C8C2-681F5FA146A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70E17B-C502-63F3-1E83-20581DE4DE1D}"/>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42</a:t>
            </a:fld>
            <a:endParaRPr lang="en-US"/>
          </a:p>
        </p:txBody>
      </p:sp>
      <p:sp>
        <p:nvSpPr>
          <p:cNvPr id="3" name="TextBox 2">
            <a:extLst>
              <a:ext uri="{FF2B5EF4-FFF2-40B4-BE49-F238E27FC236}">
                <a16:creationId xmlns:a16="http://schemas.microsoft.com/office/drawing/2014/main" id="{99790416-43F5-4061-6964-85595B8242F9}"/>
              </a:ext>
            </a:extLst>
          </p:cNvPr>
          <p:cNvSpPr txBox="1"/>
          <p:nvPr/>
        </p:nvSpPr>
        <p:spPr>
          <a:xfrm>
            <a:off x="673100" y="524639"/>
            <a:ext cx="6489700" cy="5078313"/>
          </a:xfrm>
          <a:prstGeom prst="rect">
            <a:avLst/>
          </a:prstGeom>
          <a:noFill/>
        </p:spPr>
        <p:txBody>
          <a:bodyPr wrap="square">
            <a:spAutoFit/>
          </a:bodyPr>
          <a:lstStyle/>
          <a:p>
            <a:pPr algn="just">
              <a:lnSpc>
                <a:spcPct val="150000"/>
              </a:lnSpc>
            </a:pPr>
            <a:r>
              <a:rPr lang="vi-VN" sz="2400" b="1">
                <a:latin typeface="Times New Roman" panose="02020603050405020304" pitchFamily="18" charset="0"/>
                <a:cs typeface="Times New Roman" panose="02020603050405020304" pitchFamily="18" charset="0"/>
              </a:rPr>
              <a:t>2.</a:t>
            </a:r>
            <a:r>
              <a:rPr lang="en-US" sz="2400" b="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Hệ toạ độ không gian ảnh</a:t>
            </a:r>
          </a:p>
          <a:p>
            <a:pPr algn="just">
              <a:lnSpc>
                <a:spcPct val="150000"/>
              </a:lnSpc>
            </a:pPr>
            <a:r>
              <a:rPr lang="vi-VN" sz="2400">
                <a:latin typeface="Times New Roman" panose="02020603050405020304" pitchFamily="18" charset="0"/>
                <a:cs typeface="Times New Roman" panose="02020603050405020304" pitchFamily="18" charset="0"/>
              </a:rPr>
              <a:t>Hệ toạ độ không gian ảnh được xác định như sau:</a:t>
            </a:r>
          </a:p>
          <a:p>
            <a:pPr algn="just">
              <a:lnSpc>
                <a:spcPct val="150000"/>
              </a:lnSpc>
            </a:pPr>
            <a:r>
              <a:rPr lang="vi-VN" sz="2400">
                <a:latin typeface="Times New Roman" panose="02020603050405020304" pitchFamily="18" charset="0"/>
                <a:cs typeface="Times New Roman" panose="02020603050405020304" pitchFamily="18" charset="0"/>
              </a:rPr>
              <a:t>Điểm gốc toạ độ trùng với tâm chụp S, trục toạ độ Z trùng với trục tia sáng chính SO và luôn luôn hướng lên trên, các trục x, y song song với các trục x', y' của hệ toạ độ mặt phẳng ảnh.</a:t>
            </a:r>
          </a:p>
          <a:p>
            <a:pPr algn="just">
              <a:lnSpc>
                <a:spcPct val="150000"/>
              </a:lnSpc>
            </a:pPr>
            <a:r>
              <a:rPr lang="vi-VN" sz="2400">
                <a:latin typeface="Times New Roman" panose="02020603050405020304" pitchFamily="18" charset="0"/>
                <a:cs typeface="Times New Roman" panose="02020603050405020304" pitchFamily="18" charset="0"/>
              </a:rPr>
              <a:t>Trong hệ toạ độ này một điểm P trên ảnh được biểu diễn bằng vectơ</a:t>
            </a:r>
          </a:p>
          <a:p>
            <a:endParaRPr lang="en-US"/>
          </a:p>
          <a:p>
            <a:endParaRPr lang="en-US"/>
          </a:p>
        </p:txBody>
      </p:sp>
      <p:sp>
        <p:nvSpPr>
          <p:cNvPr id="6" name="TextBox 5">
            <a:extLst>
              <a:ext uri="{FF2B5EF4-FFF2-40B4-BE49-F238E27FC236}">
                <a16:creationId xmlns:a16="http://schemas.microsoft.com/office/drawing/2014/main" id="{BD3DF57F-1B5A-1376-AAAD-D29D40926DEB}"/>
              </a:ext>
            </a:extLst>
          </p:cNvPr>
          <p:cNvSpPr txBox="1"/>
          <p:nvPr/>
        </p:nvSpPr>
        <p:spPr>
          <a:xfrm>
            <a:off x="673100" y="5266561"/>
            <a:ext cx="6096000" cy="461665"/>
          </a:xfrm>
          <a:prstGeom prst="rect">
            <a:avLst/>
          </a:prstGeom>
          <a:noFill/>
        </p:spPr>
        <p:txBody>
          <a:bodyPr wrap="square">
            <a:spAutoFit/>
          </a:bodyPr>
          <a:lstStyle/>
          <a:p>
            <a:r>
              <a:rPr lang="vi-VN" sz="2400">
                <a:latin typeface="Times New Roman" panose="02020603050405020304" pitchFamily="18" charset="0"/>
                <a:cs typeface="Times New Roman" panose="02020603050405020304" pitchFamily="18" charset="0"/>
              </a:rPr>
              <a:t>Trong đó: Z = -fk (tiêu cự của máy chụp)</a:t>
            </a:r>
          </a:p>
        </p:txBody>
      </p:sp>
      <p:pic>
        <p:nvPicPr>
          <p:cNvPr id="7" name="Shape 98">
            <a:extLst>
              <a:ext uri="{FF2B5EF4-FFF2-40B4-BE49-F238E27FC236}">
                <a16:creationId xmlns:a16="http://schemas.microsoft.com/office/drawing/2014/main" id="{C8E42041-6F0C-3CAC-31B3-E91BCBD38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366677"/>
            <a:ext cx="4882048" cy="237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770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E66B-357D-4937-B92F-BDC71B7BD9DB}"/>
              </a:ext>
            </a:extLst>
          </p:cNvPr>
          <p:cNvSpPr>
            <a:spLocks noGrp="1"/>
          </p:cNvSpPr>
          <p:nvPr>
            <p:ph type="ctrTitle"/>
          </p:nvPr>
        </p:nvSpPr>
        <p:spPr>
          <a:xfrm>
            <a:off x="695325" y="4296094"/>
            <a:ext cx="10782299" cy="1100621"/>
          </a:xfrm>
        </p:spPr>
        <p:txBody>
          <a:bodyPr/>
          <a:lstStyle/>
          <a:p>
            <a:r>
              <a:rPr lang="en-US" dirty="0"/>
              <a:t>Thank you</a:t>
            </a:r>
          </a:p>
        </p:txBody>
      </p:sp>
      <p:sp>
        <p:nvSpPr>
          <p:cNvPr id="3" name="Subtitle 2">
            <a:extLst>
              <a:ext uri="{FF2B5EF4-FFF2-40B4-BE49-F238E27FC236}">
                <a16:creationId xmlns:a16="http://schemas.microsoft.com/office/drawing/2014/main" id="{8933B907-C059-432D-9E6C-B6A08FA776A9}"/>
              </a:ext>
            </a:extLst>
          </p:cNvPr>
          <p:cNvSpPr>
            <a:spLocks noGrp="1"/>
          </p:cNvSpPr>
          <p:nvPr>
            <p:ph type="subTitle" idx="1"/>
          </p:nvPr>
        </p:nvSpPr>
        <p:spPr>
          <a:xfrm>
            <a:off x="695324" y="5533242"/>
            <a:ext cx="9972675" cy="543505"/>
          </a:xfrm>
        </p:spPr>
        <p:txBody>
          <a:bodyPr/>
          <a:lstStyle/>
          <a:p>
            <a:r>
              <a:rPr lang="en-US" dirty="0"/>
              <a:t>Presenter Name | Email | Website</a:t>
            </a:r>
          </a:p>
        </p:txBody>
      </p:sp>
      <p:pic>
        <p:nvPicPr>
          <p:cNvPr id="17" name="Picture Placeholder 16" descr="Weathered piece of wood">
            <a:extLst>
              <a:ext uri="{FF2B5EF4-FFF2-40B4-BE49-F238E27FC236}">
                <a16:creationId xmlns:a16="http://schemas.microsoft.com/office/drawing/2014/main" id="{768A4AA5-1799-4AB4-A6D6-6E2D7791C17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800100" y="727075"/>
            <a:ext cx="5176838" cy="3071813"/>
          </a:xfrm>
        </p:spPr>
      </p:pic>
      <p:pic>
        <p:nvPicPr>
          <p:cNvPr id="11" name="Picture Placeholder 10" descr="Moss and mushrooms">
            <a:extLst>
              <a:ext uri="{FF2B5EF4-FFF2-40B4-BE49-F238E27FC236}">
                <a16:creationId xmlns:a16="http://schemas.microsoft.com/office/drawing/2014/main" id="{C6C7C533-8A44-4C93-904C-F4F963D800E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6146800" y="727075"/>
            <a:ext cx="5245100" cy="3070225"/>
          </a:xfrm>
        </p:spPr>
      </p:pic>
      <p:sp>
        <p:nvSpPr>
          <p:cNvPr id="5" name="Footer Placeholder 4">
            <a:extLst>
              <a:ext uri="{FF2B5EF4-FFF2-40B4-BE49-F238E27FC236}">
                <a16:creationId xmlns:a16="http://schemas.microsoft.com/office/drawing/2014/main" id="{9211888C-69E3-41DE-8265-95D76F4FFC55}"/>
              </a:ext>
            </a:extLst>
          </p:cNvPr>
          <p:cNvSpPr>
            <a:spLocks noGrp="1"/>
          </p:cNvSpPr>
          <p:nvPr>
            <p:ph type="ftr" sz="quarter" idx="11"/>
          </p:nvPr>
        </p:nvSpPr>
        <p:spPr>
          <a:xfrm>
            <a:off x="715383" y="6356350"/>
            <a:ext cx="4539727" cy="365125"/>
          </a:xfr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B0CDAE7A-6B1B-4C3F-85DB-89A4594438B9}"/>
              </a:ext>
            </a:extLst>
          </p:cNvPr>
          <p:cNvSpPr>
            <a:spLocks noGrp="1"/>
          </p:cNvSpPr>
          <p:nvPr>
            <p:ph type="dt" sz="half" idx="10"/>
          </p:nvPr>
        </p:nvSpPr>
        <p:spPr>
          <a:xfrm>
            <a:off x="8369448" y="6356350"/>
            <a:ext cx="2592594" cy="365125"/>
          </a:xfrm>
        </p:spPr>
        <p:txBody>
          <a:bodyPr/>
          <a:lstStyle/>
          <a:p>
            <a:r>
              <a:rPr lang="en-US"/>
              <a:t>2/11/20XX</a:t>
            </a:r>
            <a:endParaRPr lang="en-US" dirty="0"/>
          </a:p>
        </p:txBody>
      </p:sp>
      <p:sp>
        <p:nvSpPr>
          <p:cNvPr id="6" name="Slide Number Placeholder 5">
            <a:extLst>
              <a:ext uri="{FF2B5EF4-FFF2-40B4-BE49-F238E27FC236}">
                <a16:creationId xmlns:a16="http://schemas.microsoft.com/office/drawing/2014/main" id="{39ECCF82-DD52-4DF2-A97B-A6A198D3EC8E}"/>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43</a:t>
            </a:fld>
            <a:endParaRPr lang="en-US" dirty="0"/>
          </a:p>
        </p:txBody>
      </p:sp>
    </p:spTree>
    <p:extLst>
      <p:ext uri="{BB962C8B-B14F-4D97-AF65-F5344CB8AC3E}">
        <p14:creationId xmlns:p14="http://schemas.microsoft.com/office/powerpoint/2010/main" val="239422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5</a:t>
            </a:fld>
            <a:endParaRPr lang="en-US"/>
          </a:p>
        </p:txBody>
      </p:sp>
      <p:sp>
        <p:nvSpPr>
          <p:cNvPr id="6" name="Content Placeholder 5">
            <a:extLst>
              <a:ext uri="{FF2B5EF4-FFF2-40B4-BE49-F238E27FC236}">
                <a16:creationId xmlns:a16="http://schemas.microsoft.com/office/drawing/2014/main" id="{F35FCE68-0761-421A-922F-077DEB02E062}"/>
              </a:ext>
            </a:extLst>
          </p:cNvPr>
          <p:cNvSpPr>
            <a:spLocks noGrp="1"/>
          </p:cNvSpPr>
          <p:nvPr>
            <p:ph idx="1"/>
          </p:nvPr>
        </p:nvSpPr>
        <p:spPr>
          <a:xfrm>
            <a:off x="445993" y="434110"/>
            <a:ext cx="4303807" cy="3297380"/>
          </a:xfrm>
        </p:spPr>
        <p:txBody>
          <a:bodyPr>
            <a:noAutofit/>
          </a:bodyPr>
          <a:lstStyle/>
          <a:p>
            <a:pPr algn="just"/>
            <a:r>
              <a:rPr lang="en-US" sz="2800">
                <a:solidFill>
                  <a:srgbClr val="0000FF"/>
                </a:solidFill>
                <a:latin typeface="Times New Roman" panose="02020603050405020304" pitchFamily="18" charset="0"/>
                <a:cs typeface="Times New Roman" panose="02020603050405020304" pitchFamily="18" charset="0"/>
              </a:rPr>
              <a:t>L</a:t>
            </a:r>
            <a:r>
              <a:rPr lang="vi-VN" sz="2800">
                <a:solidFill>
                  <a:srgbClr val="0000FF"/>
                </a:solidFill>
                <a:latin typeface="Times New Roman" panose="02020603050405020304" pitchFamily="18" charset="0"/>
                <a:cs typeface="Times New Roman" panose="02020603050405020304" pitchFamily="18" charset="0"/>
              </a:rPr>
              <a:t>à lĩnh vực nghiên cứu việc xây dựng bản đồ bằng </a:t>
            </a:r>
            <a:r>
              <a:rPr lang="vi-VN" sz="3600">
                <a:solidFill>
                  <a:srgbClr val="FF0000"/>
                </a:solidFill>
                <a:latin typeface="Times New Roman" panose="02020603050405020304" pitchFamily="18" charset="0"/>
                <a:cs typeface="Times New Roman" panose="02020603050405020304" pitchFamily="18" charset="0"/>
              </a:rPr>
              <a:t>ảnh máy bay</a:t>
            </a:r>
            <a:r>
              <a:rPr lang="vi-VN" sz="2800">
                <a:solidFill>
                  <a:srgbClr val="FF0000"/>
                </a:solidFill>
                <a:latin typeface="Times New Roman" panose="02020603050405020304" pitchFamily="18" charset="0"/>
                <a:cs typeface="Times New Roman" panose="02020603050405020304" pitchFamily="18" charset="0"/>
              </a:rPr>
              <a:t>, </a:t>
            </a:r>
            <a:r>
              <a:rPr lang="vi-VN" sz="3600">
                <a:solidFill>
                  <a:srgbClr val="FF0000"/>
                </a:solidFill>
                <a:latin typeface="Times New Roman" panose="02020603050405020304" pitchFamily="18" charset="0"/>
                <a:cs typeface="Times New Roman" panose="02020603050405020304" pitchFamily="18" charset="0"/>
              </a:rPr>
              <a:t>ảnh mặt đất</a:t>
            </a:r>
            <a:r>
              <a:rPr lang="vi-VN" sz="2800">
                <a:solidFill>
                  <a:srgbClr val="FF0000"/>
                </a:solidFill>
                <a:latin typeface="Times New Roman" panose="02020603050405020304" pitchFamily="18" charset="0"/>
                <a:cs typeface="Times New Roman" panose="02020603050405020304" pitchFamily="18" charset="0"/>
              </a:rPr>
              <a:t>, </a:t>
            </a:r>
            <a:r>
              <a:rPr lang="vi-VN" sz="3600">
                <a:solidFill>
                  <a:srgbClr val="FF0000"/>
                </a:solidFill>
                <a:latin typeface="Times New Roman" panose="02020603050405020304" pitchFamily="18" charset="0"/>
                <a:cs typeface="Times New Roman" panose="02020603050405020304" pitchFamily="18" charset="0"/>
              </a:rPr>
              <a:t>ảnh vệ tinh</a:t>
            </a:r>
            <a:r>
              <a:rPr lang="vi-VN" sz="2800">
                <a:solidFill>
                  <a:srgbClr val="FF0000"/>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dùng ảnh thay thế cho các phương pháp truyền thống để xây dựng các loại bản đồ chuyên để phục vụ công tác quản lý đất đai. Đồng thời người làm trắc địa ảnh sẽ xử lý kết quả trắc địa qua ảnh.</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7" name="Picture 6" descr="A drone flying over a field&#10;&#10;Description automatically generated">
            <a:extLst>
              <a:ext uri="{FF2B5EF4-FFF2-40B4-BE49-F238E27FC236}">
                <a16:creationId xmlns:a16="http://schemas.microsoft.com/office/drawing/2014/main" id="{0DA8BFCF-FDB1-3F68-D7AB-2731B3470137}"/>
              </a:ext>
            </a:extLst>
          </p:cNvPr>
          <p:cNvPicPr>
            <a:picLocks noChangeAspect="1"/>
          </p:cNvPicPr>
          <p:nvPr/>
        </p:nvPicPr>
        <p:blipFill>
          <a:blip r:embed="rId3"/>
          <a:stretch>
            <a:fillRect/>
          </a:stretch>
        </p:blipFill>
        <p:spPr>
          <a:xfrm>
            <a:off x="5016500" y="584200"/>
            <a:ext cx="6930466" cy="5156200"/>
          </a:xfrm>
          <a:prstGeom prst="rect">
            <a:avLst/>
          </a:prstGeom>
        </p:spPr>
      </p:pic>
    </p:spTree>
    <p:extLst>
      <p:ext uri="{BB962C8B-B14F-4D97-AF65-F5344CB8AC3E}">
        <p14:creationId xmlns:p14="http://schemas.microsoft.com/office/powerpoint/2010/main" val="150905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6</a:t>
            </a:fld>
            <a:endParaRPr lang="en-US"/>
          </a:p>
        </p:txBody>
      </p:sp>
      <p:sp>
        <p:nvSpPr>
          <p:cNvPr id="3" name="TextBox 2">
            <a:extLst>
              <a:ext uri="{FF2B5EF4-FFF2-40B4-BE49-F238E27FC236}">
                <a16:creationId xmlns:a16="http://schemas.microsoft.com/office/drawing/2014/main" id="{E4D41222-B54A-C559-3388-D1A86D64C112}"/>
              </a:ext>
            </a:extLst>
          </p:cNvPr>
          <p:cNvSpPr txBox="1"/>
          <p:nvPr/>
        </p:nvSpPr>
        <p:spPr>
          <a:xfrm>
            <a:off x="2781300" y="1550085"/>
            <a:ext cx="6362700" cy="584775"/>
          </a:xfrm>
          <a:prstGeom prst="rect">
            <a:avLst/>
          </a:prstGeom>
          <a:noFill/>
        </p:spPr>
        <p:txBody>
          <a:bodyPr wrap="square">
            <a:spAutoFit/>
          </a:bodyPr>
          <a:lstStyle/>
          <a:p>
            <a:r>
              <a:rPr lang="en-US" sz="3200">
                <a:solidFill>
                  <a:srgbClr val="FF0000"/>
                </a:solidFill>
              </a:rPr>
              <a:t>https://earthexplorer.usgs.gov/</a:t>
            </a:r>
          </a:p>
        </p:txBody>
      </p:sp>
      <p:sp>
        <p:nvSpPr>
          <p:cNvPr id="5" name="TextBox 4">
            <a:extLst>
              <a:ext uri="{FF2B5EF4-FFF2-40B4-BE49-F238E27FC236}">
                <a16:creationId xmlns:a16="http://schemas.microsoft.com/office/drawing/2014/main" id="{1E884BED-BBF9-0584-01D2-3ED53E06A937}"/>
              </a:ext>
            </a:extLst>
          </p:cNvPr>
          <p:cNvSpPr txBox="1"/>
          <p:nvPr/>
        </p:nvSpPr>
        <p:spPr>
          <a:xfrm>
            <a:off x="584200" y="317500"/>
            <a:ext cx="3276859" cy="523220"/>
          </a:xfrm>
          <a:prstGeom prst="rect">
            <a:avLst/>
          </a:prstGeom>
          <a:noFill/>
        </p:spPr>
        <p:txBody>
          <a:bodyPr wrap="none" rtlCol="0">
            <a:spAutoFit/>
          </a:bodyPr>
          <a:lstStyle/>
          <a:p>
            <a:r>
              <a:rPr lang="en-US" sz="2800" b="1"/>
              <a:t>Nguồn ảnh vệ tinh:</a:t>
            </a:r>
          </a:p>
        </p:txBody>
      </p:sp>
      <p:sp>
        <p:nvSpPr>
          <p:cNvPr id="7" name="TextBox 6">
            <a:extLst>
              <a:ext uri="{FF2B5EF4-FFF2-40B4-BE49-F238E27FC236}">
                <a16:creationId xmlns:a16="http://schemas.microsoft.com/office/drawing/2014/main" id="{E6889CEA-FD38-3AA0-FC49-DA3C45826141}"/>
              </a:ext>
            </a:extLst>
          </p:cNvPr>
          <p:cNvSpPr txBox="1"/>
          <p:nvPr/>
        </p:nvSpPr>
        <p:spPr>
          <a:xfrm>
            <a:off x="2089150" y="2844225"/>
            <a:ext cx="7569200" cy="584775"/>
          </a:xfrm>
          <a:prstGeom prst="rect">
            <a:avLst/>
          </a:prstGeom>
          <a:noFill/>
        </p:spPr>
        <p:txBody>
          <a:bodyPr wrap="square">
            <a:spAutoFit/>
          </a:bodyPr>
          <a:lstStyle/>
          <a:p>
            <a:r>
              <a:rPr lang="en-US" sz="3200">
                <a:solidFill>
                  <a:srgbClr val="FF0000"/>
                </a:solidFill>
              </a:rPr>
              <a:t>https://search.earthdata.nasa.gov/search</a:t>
            </a:r>
          </a:p>
        </p:txBody>
      </p:sp>
      <p:sp>
        <p:nvSpPr>
          <p:cNvPr id="8" name="TextBox 7">
            <a:extLst>
              <a:ext uri="{FF2B5EF4-FFF2-40B4-BE49-F238E27FC236}">
                <a16:creationId xmlns:a16="http://schemas.microsoft.com/office/drawing/2014/main" id="{61F50FAE-8B01-355E-DBBF-2F91D0B985DF}"/>
              </a:ext>
            </a:extLst>
          </p:cNvPr>
          <p:cNvSpPr txBox="1"/>
          <p:nvPr/>
        </p:nvSpPr>
        <p:spPr>
          <a:xfrm>
            <a:off x="4483098" y="5140117"/>
            <a:ext cx="2254143" cy="584775"/>
          </a:xfrm>
          <a:prstGeom prst="rect">
            <a:avLst/>
          </a:prstGeom>
          <a:noFill/>
        </p:spPr>
        <p:txBody>
          <a:bodyPr wrap="none" rtlCol="0">
            <a:spAutoFit/>
          </a:bodyPr>
          <a:lstStyle/>
          <a:p>
            <a:r>
              <a:rPr lang="en-US" sz="3200">
                <a:solidFill>
                  <a:srgbClr val="FF0000"/>
                </a:solidFill>
                <a:latin typeface="Times New Roman" panose="02020603050405020304" pitchFamily="18" charset="0"/>
                <a:cs typeface="Times New Roman" panose="02020603050405020304" pitchFamily="18" charset="0"/>
              </a:rPr>
              <a:t>Tự bay chụp</a:t>
            </a:r>
          </a:p>
        </p:txBody>
      </p:sp>
      <p:sp>
        <p:nvSpPr>
          <p:cNvPr id="9" name="TextBox 8">
            <a:extLst>
              <a:ext uri="{FF2B5EF4-FFF2-40B4-BE49-F238E27FC236}">
                <a16:creationId xmlns:a16="http://schemas.microsoft.com/office/drawing/2014/main" id="{AFC991E3-2462-9A10-63BD-D3E776264392}"/>
              </a:ext>
            </a:extLst>
          </p:cNvPr>
          <p:cNvSpPr txBox="1"/>
          <p:nvPr/>
        </p:nvSpPr>
        <p:spPr>
          <a:xfrm>
            <a:off x="3047610" y="4138365"/>
            <a:ext cx="5125121" cy="584775"/>
          </a:xfrm>
          <a:prstGeom prst="rect">
            <a:avLst/>
          </a:prstGeom>
          <a:noFill/>
        </p:spPr>
        <p:txBody>
          <a:bodyPr wrap="none" rtlCol="0">
            <a:spAutoFit/>
          </a:bodyPr>
          <a:lstStyle/>
          <a:p>
            <a:r>
              <a:rPr lang="en-US" sz="3200">
                <a:solidFill>
                  <a:srgbClr val="FF0000"/>
                </a:solidFill>
                <a:latin typeface="Times New Roman" panose="02020603050405020304" pitchFamily="18" charset="0"/>
                <a:cs typeface="Times New Roman" panose="02020603050405020304" pitchFamily="18" charset="0"/>
              </a:rPr>
              <a:t>Sử dụng Google Earth Engine</a:t>
            </a:r>
          </a:p>
        </p:txBody>
      </p:sp>
    </p:spTree>
    <p:extLst>
      <p:ext uri="{BB962C8B-B14F-4D97-AF65-F5344CB8AC3E}">
        <p14:creationId xmlns:p14="http://schemas.microsoft.com/office/powerpoint/2010/main" val="318943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7</a:t>
            </a:fld>
            <a:endParaRPr lang="en-US"/>
          </a:p>
        </p:txBody>
      </p:sp>
      <p:sp>
        <p:nvSpPr>
          <p:cNvPr id="7" name="TextBox 6">
            <a:extLst>
              <a:ext uri="{FF2B5EF4-FFF2-40B4-BE49-F238E27FC236}">
                <a16:creationId xmlns:a16="http://schemas.microsoft.com/office/drawing/2014/main" id="{1130428B-CC95-1543-F3D8-4E7B50BBA987}"/>
              </a:ext>
            </a:extLst>
          </p:cNvPr>
          <p:cNvSpPr txBox="1"/>
          <p:nvPr/>
        </p:nvSpPr>
        <p:spPr>
          <a:xfrm>
            <a:off x="557515" y="367357"/>
            <a:ext cx="6096000" cy="584775"/>
          </a:xfrm>
          <a:prstGeom prst="rect">
            <a:avLst/>
          </a:prstGeom>
          <a:noFill/>
        </p:spPr>
        <p:txBody>
          <a:bodyPr wrap="square">
            <a:spAutoFit/>
          </a:bodyPr>
          <a:lstStyle/>
          <a:p>
            <a:r>
              <a:rPr lang="vi-VN" sz="3200">
                <a:solidFill>
                  <a:srgbClr val="FF0000"/>
                </a:solidFill>
                <a:latin typeface="Times New Roman" panose="02020603050405020304" pitchFamily="18" charset="0"/>
                <a:cs typeface="Times New Roman" panose="02020603050405020304" pitchFamily="18" charset="0"/>
              </a:rPr>
              <a:t>Nhiệm vụ của phương pháp đo ảnh</a:t>
            </a:r>
            <a:r>
              <a:rPr lang="en-US" sz="3200">
                <a:solidFill>
                  <a:srgbClr val="FF0000"/>
                </a:solidFill>
                <a:latin typeface="Times New Roman" panose="02020603050405020304" pitchFamily="18" charset="0"/>
                <a:cs typeface="Times New Roman" panose="02020603050405020304" pitchFamily="18" charset="0"/>
              </a:rPr>
              <a:t>:</a:t>
            </a:r>
            <a:r>
              <a:rPr lang="vi-VN" sz="3200">
                <a:solidFill>
                  <a:srgbClr val="FF0000"/>
                </a:solidFill>
                <a:latin typeface="Times New Roman" panose="02020603050405020304" pitchFamily="18" charset="0"/>
                <a:cs typeface="Times New Roman" panose="02020603050405020304" pitchFamily="18" charset="0"/>
              </a:rPr>
              <a:t> </a:t>
            </a:r>
            <a:endParaRPr lang="en-US" sz="3200">
              <a:solidFill>
                <a:srgbClr val="FF0000"/>
              </a:solidFill>
            </a:endParaRPr>
          </a:p>
        </p:txBody>
      </p:sp>
      <p:sp>
        <p:nvSpPr>
          <p:cNvPr id="57" name="Oval 56">
            <a:extLst>
              <a:ext uri="{FF2B5EF4-FFF2-40B4-BE49-F238E27FC236}">
                <a16:creationId xmlns:a16="http://schemas.microsoft.com/office/drawing/2014/main" id="{E758428F-CED7-8AC2-6CC0-C34BA1E3E073}"/>
              </a:ext>
            </a:extLst>
          </p:cNvPr>
          <p:cNvSpPr/>
          <p:nvPr/>
        </p:nvSpPr>
        <p:spPr>
          <a:xfrm>
            <a:off x="4267200" y="1600200"/>
            <a:ext cx="3657600" cy="3657600"/>
          </a:xfrm>
          <a:prstGeom prst="ellipse">
            <a:avLst/>
          </a:prstGeom>
          <a:solidFill>
            <a:srgbClr val="D3D3D3">
              <a:alpha val="60000"/>
            </a:srgbClr>
          </a:solidFill>
          <a:ln w="12700" cap="flat" cmpd="sng" algn="ctr">
            <a:solidFill>
              <a:srgbClr val="D3D3D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AB9610D-858A-0E91-DD1B-C47811E9BB50}"/>
              </a:ext>
            </a:extLst>
          </p:cNvPr>
          <p:cNvSpPr/>
          <p:nvPr/>
        </p:nvSpPr>
        <p:spPr>
          <a:xfrm>
            <a:off x="4955745" y="2339256"/>
            <a:ext cx="2280511" cy="2280511"/>
          </a:xfrm>
          <a:prstGeom prst="ellipse">
            <a:avLst/>
          </a:prstGeom>
          <a:gradFill rotWithShape="1">
            <a:gsLst>
              <a:gs pos="0">
                <a:sysClr val="window" lastClr="FFFFFF"/>
              </a:gs>
              <a:gs pos="50000">
                <a:sysClr val="window" lastClr="FFFFFF">
                  <a:lumMod val="95000"/>
                </a:sysClr>
              </a:gs>
              <a:gs pos="100000">
                <a:sysClr val="window" lastClr="FFFFFF">
                  <a:lumMod val="85000"/>
                </a:sysClr>
              </a:gs>
            </a:gsLst>
            <a:lin ang="5400000" scaled="0"/>
          </a:gradFill>
          <a:ln w="6350" cap="flat" cmpd="sng" algn="ctr">
            <a:solidFill>
              <a:srgbClr val="D3D3D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all" spc="0" normalizeH="0" baseline="0" noProof="1">
                <a:ln>
                  <a:noFill/>
                </a:ln>
                <a:effectLst/>
                <a:uLnTx/>
                <a:uFillTx/>
                <a:latin typeface="Times New Roman" panose="02020603050405020304" pitchFamily="18" charset="0"/>
                <a:cs typeface="Times New Roman" panose="02020603050405020304" pitchFamily="18" charset="0"/>
              </a:rPr>
              <a:t>XÁC ĐỊNH</a:t>
            </a:r>
          </a:p>
        </p:txBody>
      </p:sp>
      <p:grpSp>
        <p:nvGrpSpPr>
          <p:cNvPr id="59" name="Group 58">
            <a:extLst>
              <a:ext uri="{FF2B5EF4-FFF2-40B4-BE49-F238E27FC236}">
                <a16:creationId xmlns:a16="http://schemas.microsoft.com/office/drawing/2014/main" id="{E5B0A33F-408C-9E54-6E46-B347C8226106}"/>
              </a:ext>
            </a:extLst>
          </p:cNvPr>
          <p:cNvGrpSpPr/>
          <p:nvPr/>
        </p:nvGrpSpPr>
        <p:grpSpPr>
          <a:xfrm>
            <a:off x="557515" y="3583682"/>
            <a:ext cx="2926080" cy="736155"/>
            <a:chOff x="332936" y="2627766"/>
            <a:chExt cx="2926080" cy="736155"/>
          </a:xfrm>
        </p:grpSpPr>
        <p:sp>
          <p:nvSpPr>
            <p:cNvPr id="60" name="TextBox 59">
              <a:extLst>
                <a:ext uri="{FF2B5EF4-FFF2-40B4-BE49-F238E27FC236}">
                  <a16:creationId xmlns:a16="http://schemas.microsoft.com/office/drawing/2014/main" id="{DBD0069B-D969-C397-2B33-1DC1454440B9}"/>
                </a:ext>
              </a:extLst>
            </p:cNvPr>
            <p:cNvSpPr txBox="1"/>
            <p:nvPr/>
          </p:nvSpPr>
          <p:spPr>
            <a:xfrm>
              <a:off x="332936" y="2627766"/>
              <a:ext cx="2926080" cy="461665"/>
            </a:xfrm>
            <a:prstGeom prst="rect">
              <a:avLst/>
            </a:prstGeom>
            <a:solidFill>
              <a:srgbClr val="A2B969"/>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prstClr val="black">
                      <a:lumMod val="85000"/>
                      <a:lumOff val="15000"/>
                    </a:prstClr>
                  </a:solidFill>
                  <a:effectLst/>
                  <a:uLnTx/>
                  <a:uFillTx/>
                  <a:latin typeface="Calibri" panose="020F0502020204030204"/>
                </a:rPr>
                <a:t>HÌNH DẠNG</a:t>
              </a:r>
            </a:p>
          </p:txBody>
        </p:sp>
        <p:sp>
          <p:nvSpPr>
            <p:cNvPr id="61" name="TextBox 60">
              <a:extLst>
                <a:ext uri="{FF2B5EF4-FFF2-40B4-BE49-F238E27FC236}">
                  <a16:creationId xmlns:a16="http://schemas.microsoft.com/office/drawing/2014/main" id="{88B24798-73A3-F05D-79E0-D17D853C28E8}"/>
                </a:ext>
              </a:extLst>
            </p:cNvPr>
            <p:cNvSpPr txBox="1"/>
            <p:nvPr/>
          </p:nvSpPr>
          <p:spPr>
            <a:xfrm>
              <a:off x="332936" y="3086922"/>
              <a:ext cx="2926080" cy="276999"/>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1">
                <a:ln>
                  <a:noFill/>
                </a:ln>
                <a:solidFill>
                  <a:prstClr val="black">
                    <a:lumMod val="65000"/>
                    <a:lumOff val="35000"/>
                  </a:prstClr>
                </a:solidFill>
                <a:effectLst/>
                <a:uLnTx/>
                <a:uFillTx/>
                <a:latin typeface="Calibri" panose="020F0502020204030204"/>
              </a:endParaRPr>
            </a:p>
          </p:txBody>
        </p:sp>
      </p:grpSp>
      <p:grpSp>
        <p:nvGrpSpPr>
          <p:cNvPr id="62" name="Group 61">
            <a:extLst>
              <a:ext uri="{FF2B5EF4-FFF2-40B4-BE49-F238E27FC236}">
                <a16:creationId xmlns:a16="http://schemas.microsoft.com/office/drawing/2014/main" id="{3D8051A6-F78E-B9E6-2A85-519A06DFC083}"/>
              </a:ext>
            </a:extLst>
          </p:cNvPr>
          <p:cNvGrpSpPr/>
          <p:nvPr/>
        </p:nvGrpSpPr>
        <p:grpSpPr>
          <a:xfrm>
            <a:off x="557515" y="1984164"/>
            <a:ext cx="2926080" cy="736155"/>
            <a:chOff x="332936" y="2627766"/>
            <a:chExt cx="2926080" cy="736155"/>
          </a:xfrm>
        </p:grpSpPr>
        <p:sp>
          <p:nvSpPr>
            <p:cNvPr id="63" name="TextBox 62">
              <a:extLst>
                <a:ext uri="{FF2B5EF4-FFF2-40B4-BE49-F238E27FC236}">
                  <a16:creationId xmlns:a16="http://schemas.microsoft.com/office/drawing/2014/main" id="{2E70F357-8AA6-F82E-F16F-70E4A9D7B71A}"/>
                </a:ext>
              </a:extLst>
            </p:cNvPr>
            <p:cNvSpPr txBox="1"/>
            <p:nvPr/>
          </p:nvSpPr>
          <p:spPr>
            <a:xfrm>
              <a:off x="332936" y="2627766"/>
              <a:ext cx="2926080" cy="461665"/>
            </a:xfrm>
            <a:prstGeom prst="rect">
              <a:avLst/>
            </a:prstGeom>
            <a:solidFill>
              <a:srgbClr val="C13018"/>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prstClr val="white"/>
                  </a:solidFill>
                  <a:effectLst/>
                  <a:uLnTx/>
                  <a:uFillTx/>
                  <a:latin typeface="Calibri" panose="020F0502020204030204"/>
                </a:rPr>
                <a:t>Vị TRÍ</a:t>
              </a:r>
            </a:p>
          </p:txBody>
        </p:sp>
        <p:sp>
          <p:nvSpPr>
            <p:cNvPr id="64" name="TextBox 63">
              <a:extLst>
                <a:ext uri="{FF2B5EF4-FFF2-40B4-BE49-F238E27FC236}">
                  <a16:creationId xmlns:a16="http://schemas.microsoft.com/office/drawing/2014/main" id="{2EABB680-7C0C-97C8-ACEB-9A040BE79822}"/>
                </a:ext>
              </a:extLst>
            </p:cNvPr>
            <p:cNvSpPr txBox="1"/>
            <p:nvPr/>
          </p:nvSpPr>
          <p:spPr>
            <a:xfrm>
              <a:off x="332936" y="3086922"/>
              <a:ext cx="2926080" cy="276999"/>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1">
                <a:ln>
                  <a:noFill/>
                </a:ln>
                <a:solidFill>
                  <a:prstClr val="black">
                    <a:lumMod val="65000"/>
                    <a:lumOff val="35000"/>
                  </a:prstClr>
                </a:solidFill>
                <a:effectLst/>
                <a:uLnTx/>
                <a:uFillTx/>
                <a:latin typeface="Calibri" panose="020F0502020204030204"/>
              </a:endParaRPr>
            </a:p>
          </p:txBody>
        </p:sp>
      </p:grpSp>
      <p:grpSp>
        <p:nvGrpSpPr>
          <p:cNvPr id="65" name="Group 64">
            <a:extLst>
              <a:ext uri="{FF2B5EF4-FFF2-40B4-BE49-F238E27FC236}">
                <a16:creationId xmlns:a16="http://schemas.microsoft.com/office/drawing/2014/main" id="{0355BDDA-70CA-5E21-20B8-4F8E3620C33B}"/>
              </a:ext>
            </a:extLst>
          </p:cNvPr>
          <p:cNvGrpSpPr>
            <a:grpSpLocks noChangeAspect="1"/>
          </p:cNvGrpSpPr>
          <p:nvPr/>
        </p:nvGrpSpPr>
        <p:grpSpPr>
          <a:xfrm>
            <a:off x="4267200" y="1600200"/>
            <a:ext cx="3657600" cy="3657600"/>
            <a:chOff x="3519416" y="856143"/>
            <a:chExt cx="5153167" cy="5153167"/>
          </a:xfrm>
        </p:grpSpPr>
        <p:sp>
          <p:nvSpPr>
            <p:cNvPr id="66" name="Arc 65">
              <a:extLst>
                <a:ext uri="{FF2B5EF4-FFF2-40B4-BE49-F238E27FC236}">
                  <a16:creationId xmlns:a16="http://schemas.microsoft.com/office/drawing/2014/main" id="{491EC791-DD1D-1F1B-91D4-1AEB6C47C72A}"/>
                </a:ext>
              </a:extLst>
            </p:cNvPr>
            <p:cNvSpPr/>
            <p:nvPr/>
          </p:nvSpPr>
          <p:spPr>
            <a:xfrm>
              <a:off x="3519416" y="856143"/>
              <a:ext cx="5153167" cy="5153167"/>
            </a:xfrm>
            <a:prstGeom prst="arc">
              <a:avLst>
                <a:gd name="adj1" fmla="val 16580849"/>
                <a:gd name="adj2" fmla="val 20156803"/>
              </a:avLst>
            </a:prstGeom>
            <a:noFill/>
            <a:ln w="241300" cap="rnd" cmpd="sng" algn="ctr">
              <a:solidFill>
                <a:srgbClr val="3A5C8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7" name="Arc 66">
              <a:extLst>
                <a:ext uri="{FF2B5EF4-FFF2-40B4-BE49-F238E27FC236}">
                  <a16:creationId xmlns:a16="http://schemas.microsoft.com/office/drawing/2014/main" id="{F18D1CAF-FF95-A956-6C08-76DE44297F50}"/>
                </a:ext>
              </a:extLst>
            </p:cNvPr>
            <p:cNvSpPr/>
            <p:nvPr/>
          </p:nvSpPr>
          <p:spPr>
            <a:xfrm>
              <a:off x="3519416" y="856143"/>
              <a:ext cx="5153167" cy="5153167"/>
            </a:xfrm>
            <a:prstGeom prst="arc">
              <a:avLst>
                <a:gd name="adj1" fmla="val 12244428"/>
                <a:gd name="adj2" fmla="val 15824677"/>
              </a:avLst>
            </a:prstGeom>
            <a:noFill/>
            <a:ln w="241300" cap="rnd" cmpd="sng" algn="ctr">
              <a:solidFill>
                <a:srgbClr val="C1301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8" name="Arc 67">
              <a:extLst>
                <a:ext uri="{FF2B5EF4-FFF2-40B4-BE49-F238E27FC236}">
                  <a16:creationId xmlns:a16="http://schemas.microsoft.com/office/drawing/2014/main" id="{8D55EFA1-2FD3-4605-CCF4-AF44901BD76B}"/>
                </a:ext>
              </a:extLst>
            </p:cNvPr>
            <p:cNvSpPr/>
            <p:nvPr/>
          </p:nvSpPr>
          <p:spPr>
            <a:xfrm>
              <a:off x="3519416" y="856143"/>
              <a:ext cx="5153167" cy="5153167"/>
            </a:xfrm>
            <a:prstGeom prst="arc">
              <a:avLst>
                <a:gd name="adj1" fmla="val 7930403"/>
                <a:gd name="adj2" fmla="val 11540825"/>
              </a:avLst>
            </a:prstGeom>
            <a:noFill/>
            <a:ln w="241300" cap="rnd" cmpd="sng" algn="ctr">
              <a:solidFill>
                <a:srgbClr val="A2B96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9" name="Arc 68">
              <a:extLst>
                <a:ext uri="{FF2B5EF4-FFF2-40B4-BE49-F238E27FC236}">
                  <a16:creationId xmlns:a16="http://schemas.microsoft.com/office/drawing/2014/main" id="{A4B2D63C-0668-0D33-04DA-F2F322B62B6B}"/>
                </a:ext>
              </a:extLst>
            </p:cNvPr>
            <p:cNvSpPr/>
            <p:nvPr/>
          </p:nvSpPr>
          <p:spPr>
            <a:xfrm>
              <a:off x="3519416" y="856143"/>
              <a:ext cx="5153167" cy="5153167"/>
            </a:xfrm>
            <a:prstGeom prst="arc">
              <a:avLst>
                <a:gd name="adj1" fmla="val 3627457"/>
                <a:gd name="adj2" fmla="val 7183204"/>
              </a:avLst>
            </a:prstGeom>
            <a:noFill/>
            <a:ln w="241300" cap="rnd" cmpd="sng" algn="ctr">
              <a:solidFill>
                <a:srgbClr val="4CC1E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0" name="Arc 69">
              <a:extLst>
                <a:ext uri="{FF2B5EF4-FFF2-40B4-BE49-F238E27FC236}">
                  <a16:creationId xmlns:a16="http://schemas.microsoft.com/office/drawing/2014/main" id="{5FAFA5E4-2912-7BE0-6FEF-7CE4C062C1C3}"/>
                </a:ext>
              </a:extLst>
            </p:cNvPr>
            <p:cNvSpPr/>
            <p:nvPr/>
          </p:nvSpPr>
          <p:spPr>
            <a:xfrm>
              <a:off x="3519416" y="856143"/>
              <a:ext cx="5153167" cy="5153167"/>
            </a:xfrm>
            <a:prstGeom prst="arc">
              <a:avLst>
                <a:gd name="adj1" fmla="val 20879303"/>
                <a:gd name="adj2" fmla="val 2865546"/>
              </a:avLst>
            </a:prstGeom>
            <a:noFill/>
            <a:ln w="241300" cap="rnd" cmpd="sng" algn="ctr">
              <a:solidFill>
                <a:srgbClr val="F7931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71" name="Group 70">
            <a:extLst>
              <a:ext uri="{FF2B5EF4-FFF2-40B4-BE49-F238E27FC236}">
                <a16:creationId xmlns:a16="http://schemas.microsoft.com/office/drawing/2014/main" id="{445A18A4-BC20-0D32-D20D-0F69175F9751}"/>
              </a:ext>
            </a:extLst>
          </p:cNvPr>
          <p:cNvGrpSpPr/>
          <p:nvPr/>
        </p:nvGrpSpPr>
        <p:grpSpPr>
          <a:xfrm>
            <a:off x="8665286" y="1476513"/>
            <a:ext cx="2926080" cy="736155"/>
            <a:chOff x="8921977" y="1466725"/>
            <a:chExt cx="2926080" cy="736155"/>
          </a:xfrm>
        </p:grpSpPr>
        <p:sp>
          <p:nvSpPr>
            <p:cNvPr id="72" name="TextBox 71">
              <a:extLst>
                <a:ext uri="{FF2B5EF4-FFF2-40B4-BE49-F238E27FC236}">
                  <a16:creationId xmlns:a16="http://schemas.microsoft.com/office/drawing/2014/main" id="{65689E4B-1B84-7D10-9C81-3272AFE7DE43}"/>
                </a:ext>
              </a:extLst>
            </p:cNvPr>
            <p:cNvSpPr txBox="1"/>
            <p:nvPr/>
          </p:nvSpPr>
          <p:spPr>
            <a:xfrm>
              <a:off x="8921977" y="1466725"/>
              <a:ext cx="2926080" cy="461665"/>
            </a:xfrm>
            <a:prstGeom prst="rect">
              <a:avLst/>
            </a:prstGeom>
            <a:solidFill>
              <a:srgbClr val="3A5C84"/>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prstClr val="white"/>
                  </a:solidFill>
                  <a:effectLst/>
                  <a:uLnTx/>
                  <a:uFillTx/>
                  <a:latin typeface="Calibri" panose="020F0502020204030204"/>
                </a:rPr>
                <a:t>KÍCH THƯỚC</a:t>
              </a:r>
            </a:p>
          </p:txBody>
        </p:sp>
        <p:sp>
          <p:nvSpPr>
            <p:cNvPr id="73" name="TextBox 72">
              <a:extLst>
                <a:ext uri="{FF2B5EF4-FFF2-40B4-BE49-F238E27FC236}">
                  <a16:creationId xmlns:a16="http://schemas.microsoft.com/office/drawing/2014/main" id="{E88DE198-FABB-3FD0-D729-2D62806C6C19}"/>
                </a:ext>
              </a:extLst>
            </p:cNvPr>
            <p:cNvSpPr txBox="1"/>
            <p:nvPr/>
          </p:nvSpPr>
          <p:spPr>
            <a:xfrm>
              <a:off x="8921977" y="1925881"/>
              <a:ext cx="2926080" cy="276999"/>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1">
                <a:ln>
                  <a:noFill/>
                </a:ln>
                <a:solidFill>
                  <a:prstClr val="black">
                    <a:lumMod val="65000"/>
                    <a:lumOff val="35000"/>
                  </a:prstClr>
                </a:solidFill>
                <a:effectLst/>
                <a:uLnTx/>
                <a:uFillTx/>
                <a:latin typeface="Calibri" panose="020F0502020204030204"/>
              </a:endParaRPr>
            </a:p>
          </p:txBody>
        </p:sp>
      </p:grpSp>
      <p:grpSp>
        <p:nvGrpSpPr>
          <p:cNvPr id="74" name="Group 73">
            <a:extLst>
              <a:ext uri="{FF2B5EF4-FFF2-40B4-BE49-F238E27FC236}">
                <a16:creationId xmlns:a16="http://schemas.microsoft.com/office/drawing/2014/main" id="{9E69B02B-5856-4AA9-CB0A-79BE010AAE11}"/>
              </a:ext>
            </a:extLst>
          </p:cNvPr>
          <p:cNvGrpSpPr/>
          <p:nvPr/>
        </p:nvGrpSpPr>
        <p:grpSpPr>
          <a:xfrm>
            <a:off x="8708405" y="4383442"/>
            <a:ext cx="2926080" cy="736155"/>
            <a:chOff x="332936" y="2627766"/>
            <a:chExt cx="2926080" cy="736155"/>
          </a:xfrm>
        </p:grpSpPr>
        <p:sp>
          <p:nvSpPr>
            <p:cNvPr id="75" name="TextBox 74">
              <a:extLst>
                <a:ext uri="{FF2B5EF4-FFF2-40B4-BE49-F238E27FC236}">
                  <a16:creationId xmlns:a16="http://schemas.microsoft.com/office/drawing/2014/main" id="{AFED99B1-DB24-F2CF-9BBF-38707E438CEB}"/>
                </a:ext>
              </a:extLst>
            </p:cNvPr>
            <p:cNvSpPr txBox="1"/>
            <p:nvPr/>
          </p:nvSpPr>
          <p:spPr>
            <a:xfrm>
              <a:off x="332936" y="2627766"/>
              <a:ext cx="2926080" cy="461665"/>
            </a:xfrm>
            <a:prstGeom prst="rect">
              <a:avLst/>
            </a:prstGeom>
            <a:solidFill>
              <a:srgbClr val="4CC1EF"/>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prstClr val="black">
                      <a:lumMod val="85000"/>
                      <a:lumOff val="15000"/>
                    </a:prstClr>
                  </a:solidFill>
                  <a:effectLst/>
                  <a:uLnTx/>
                  <a:uFillTx/>
                  <a:latin typeface="Calibri" panose="020F0502020204030204"/>
                </a:rPr>
                <a:t>BIỂU DIỄN ĐỐI TƯỢNG</a:t>
              </a:r>
            </a:p>
          </p:txBody>
        </p:sp>
        <p:sp>
          <p:nvSpPr>
            <p:cNvPr id="76" name="TextBox 75">
              <a:extLst>
                <a:ext uri="{FF2B5EF4-FFF2-40B4-BE49-F238E27FC236}">
                  <a16:creationId xmlns:a16="http://schemas.microsoft.com/office/drawing/2014/main" id="{D89F15B7-2B00-3234-9D38-29CD10A261C6}"/>
                </a:ext>
              </a:extLst>
            </p:cNvPr>
            <p:cNvSpPr txBox="1"/>
            <p:nvPr/>
          </p:nvSpPr>
          <p:spPr>
            <a:xfrm>
              <a:off x="332936" y="3086922"/>
              <a:ext cx="2926080" cy="276999"/>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1">
                <a:ln>
                  <a:noFill/>
                </a:ln>
                <a:solidFill>
                  <a:prstClr val="black">
                    <a:lumMod val="65000"/>
                    <a:lumOff val="35000"/>
                  </a:prstClr>
                </a:solidFill>
                <a:effectLst/>
                <a:uLnTx/>
                <a:uFillTx/>
                <a:latin typeface="Calibri" panose="020F0502020204030204"/>
              </a:endParaRPr>
            </a:p>
          </p:txBody>
        </p:sp>
      </p:grpSp>
      <p:grpSp>
        <p:nvGrpSpPr>
          <p:cNvPr id="77" name="Group 76">
            <a:extLst>
              <a:ext uri="{FF2B5EF4-FFF2-40B4-BE49-F238E27FC236}">
                <a16:creationId xmlns:a16="http://schemas.microsoft.com/office/drawing/2014/main" id="{D88C2A7B-28BA-0CAF-8BE7-6C7C603EF09F}"/>
              </a:ext>
            </a:extLst>
          </p:cNvPr>
          <p:cNvGrpSpPr/>
          <p:nvPr/>
        </p:nvGrpSpPr>
        <p:grpSpPr>
          <a:xfrm>
            <a:off x="8708405" y="2783923"/>
            <a:ext cx="2926080" cy="736155"/>
            <a:chOff x="332936" y="2627766"/>
            <a:chExt cx="2926080" cy="736155"/>
          </a:xfrm>
        </p:grpSpPr>
        <p:sp>
          <p:nvSpPr>
            <p:cNvPr id="78" name="TextBox 77">
              <a:extLst>
                <a:ext uri="{FF2B5EF4-FFF2-40B4-BE49-F238E27FC236}">
                  <a16:creationId xmlns:a16="http://schemas.microsoft.com/office/drawing/2014/main" id="{E7AF35A1-3249-F045-0FCE-4A088800B13A}"/>
                </a:ext>
              </a:extLst>
            </p:cNvPr>
            <p:cNvSpPr txBox="1"/>
            <p:nvPr/>
          </p:nvSpPr>
          <p:spPr>
            <a:xfrm>
              <a:off x="332936" y="2627766"/>
              <a:ext cx="2926080" cy="461665"/>
            </a:xfrm>
            <a:prstGeom prst="rect">
              <a:avLst/>
            </a:prstGeom>
            <a:solidFill>
              <a:srgbClr val="F7931F"/>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prstClr val="black">
                      <a:lumMod val="85000"/>
                      <a:lumOff val="15000"/>
                    </a:prstClr>
                  </a:solidFill>
                  <a:effectLst/>
                  <a:uLnTx/>
                  <a:uFillTx/>
                  <a:latin typeface="Calibri" panose="020F0502020204030204"/>
                </a:rPr>
                <a:t>MQH TƯƠNG HỖ</a:t>
              </a:r>
            </a:p>
          </p:txBody>
        </p:sp>
        <p:sp>
          <p:nvSpPr>
            <p:cNvPr id="79" name="TextBox 78">
              <a:extLst>
                <a:ext uri="{FF2B5EF4-FFF2-40B4-BE49-F238E27FC236}">
                  <a16:creationId xmlns:a16="http://schemas.microsoft.com/office/drawing/2014/main" id="{FC13D696-79B8-05F8-CE2C-9A7F9D89C28F}"/>
                </a:ext>
              </a:extLst>
            </p:cNvPr>
            <p:cNvSpPr txBox="1"/>
            <p:nvPr/>
          </p:nvSpPr>
          <p:spPr>
            <a:xfrm>
              <a:off x="332936" y="3086922"/>
              <a:ext cx="2926080" cy="276999"/>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1">
                <a:ln>
                  <a:noFill/>
                </a:ln>
                <a:solidFill>
                  <a:prstClr val="black">
                    <a:lumMod val="65000"/>
                    <a:lumOff val="35000"/>
                  </a:prstClr>
                </a:solidFill>
                <a:effectLst/>
                <a:uLnTx/>
                <a:uFillTx/>
                <a:latin typeface="Calibri" panose="020F0502020204030204"/>
              </a:endParaRPr>
            </a:p>
          </p:txBody>
        </p:sp>
      </p:grpSp>
    </p:spTree>
    <p:extLst>
      <p:ext uri="{BB962C8B-B14F-4D97-AF65-F5344CB8AC3E}">
        <p14:creationId xmlns:p14="http://schemas.microsoft.com/office/powerpoint/2010/main" val="3092591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8</a:t>
            </a:fld>
            <a:endParaRPr lang="en-US"/>
          </a:p>
        </p:txBody>
      </p:sp>
      <p:grpSp>
        <p:nvGrpSpPr>
          <p:cNvPr id="2" name="Group 1">
            <a:extLst>
              <a:ext uri="{FF2B5EF4-FFF2-40B4-BE49-F238E27FC236}">
                <a16:creationId xmlns:a16="http://schemas.microsoft.com/office/drawing/2014/main" id="{EF80411B-FEB1-0183-BDB9-ECD0F77C432C}"/>
              </a:ext>
            </a:extLst>
          </p:cNvPr>
          <p:cNvGrpSpPr/>
          <p:nvPr/>
        </p:nvGrpSpPr>
        <p:grpSpPr>
          <a:xfrm>
            <a:off x="760715" y="1044364"/>
            <a:ext cx="2926080" cy="736155"/>
            <a:chOff x="332936" y="2627766"/>
            <a:chExt cx="2926080" cy="736155"/>
          </a:xfrm>
        </p:grpSpPr>
        <p:sp>
          <p:nvSpPr>
            <p:cNvPr id="3" name="TextBox 2">
              <a:extLst>
                <a:ext uri="{FF2B5EF4-FFF2-40B4-BE49-F238E27FC236}">
                  <a16:creationId xmlns:a16="http://schemas.microsoft.com/office/drawing/2014/main" id="{7E7C0915-5BAE-F5B0-6C48-3B6928258CFE}"/>
                </a:ext>
              </a:extLst>
            </p:cNvPr>
            <p:cNvSpPr txBox="1"/>
            <p:nvPr/>
          </p:nvSpPr>
          <p:spPr>
            <a:xfrm>
              <a:off x="332936" y="2627766"/>
              <a:ext cx="2926080" cy="461665"/>
            </a:xfrm>
            <a:prstGeom prst="rect">
              <a:avLst/>
            </a:prstGeom>
            <a:solidFill>
              <a:srgbClr val="C13018"/>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prstClr val="white"/>
                  </a:solidFill>
                  <a:effectLst/>
                  <a:uLnTx/>
                  <a:uFillTx/>
                  <a:latin typeface="Calibri" panose="020F0502020204030204"/>
                </a:rPr>
                <a:t>Vị TRÍ</a:t>
              </a:r>
            </a:p>
          </p:txBody>
        </p:sp>
        <p:sp>
          <p:nvSpPr>
            <p:cNvPr id="5" name="TextBox 4">
              <a:extLst>
                <a:ext uri="{FF2B5EF4-FFF2-40B4-BE49-F238E27FC236}">
                  <a16:creationId xmlns:a16="http://schemas.microsoft.com/office/drawing/2014/main" id="{CDE419DE-68C2-4837-72E5-C1EE71C6010D}"/>
                </a:ext>
              </a:extLst>
            </p:cNvPr>
            <p:cNvSpPr txBox="1"/>
            <p:nvPr/>
          </p:nvSpPr>
          <p:spPr>
            <a:xfrm>
              <a:off x="332936" y="3086922"/>
              <a:ext cx="2926080" cy="276999"/>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1">
                <a:ln>
                  <a:noFill/>
                </a:ln>
                <a:solidFill>
                  <a:prstClr val="black">
                    <a:lumMod val="65000"/>
                    <a:lumOff val="35000"/>
                  </a:prstClr>
                </a:solidFill>
                <a:effectLst/>
                <a:uLnTx/>
                <a:uFillTx/>
                <a:latin typeface="Calibri" panose="020F0502020204030204"/>
              </a:endParaRPr>
            </a:p>
          </p:txBody>
        </p:sp>
      </p:grpSp>
      <p:pic>
        <p:nvPicPr>
          <p:cNvPr id="7" name="Picture 6" descr="A map of a city&#10;&#10;Description automatically generated">
            <a:extLst>
              <a:ext uri="{FF2B5EF4-FFF2-40B4-BE49-F238E27FC236}">
                <a16:creationId xmlns:a16="http://schemas.microsoft.com/office/drawing/2014/main" id="{E2F57805-7D11-60D8-48D4-14178E2F7DAC}"/>
              </a:ext>
            </a:extLst>
          </p:cNvPr>
          <p:cNvPicPr>
            <a:picLocks noChangeAspect="1"/>
          </p:cNvPicPr>
          <p:nvPr/>
        </p:nvPicPr>
        <p:blipFill rotWithShape="1">
          <a:blip r:embed="rId3"/>
          <a:srcRect t="4814"/>
          <a:stretch/>
        </p:blipFill>
        <p:spPr>
          <a:xfrm>
            <a:off x="4511703" y="165100"/>
            <a:ext cx="3168593" cy="5918200"/>
          </a:xfrm>
          <a:prstGeom prst="rect">
            <a:avLst/>
          </a:prstGeom>
        </p:spPr>
      </p:pic>
    </p:spTree>
    <p:extLst>
      <p:ext uri="{BB962C8B-B14F-4D97-AF65-F5344CB8AC3E}">
        <p14:creationId xmlns:p14="http://schemas.microsoft.com/office/powerpoint/2010/main" val="128826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B3454-C461-4318-8C59-919AC8FD3CDF}"/>
              </a:ext>
            </a:extLst>
          </p:cNvPr>
          <p:cNvSpPr>
            <a:spLocks noGrp="1"/>
          </p:cNvSpPr>
          <p:nvPr>
            <p:ph type="sldNum" sz="quarter" idx="12"/>
          </p:nvPr>
        </p:nvSpPr>
        <p:spPr>
          <a:xfrm>
            <a:off x="10919012" y="6356350"/>
            <a:ext cx="672354" cy="365125"/>
          </a:xfrm>
        </p:spPr>
        <p:txBody>
          <a:bodyPr/>
          <a:lstStyle/>
          <a:p>
            <a:fld id="{A53D7EE4-1EDB-42FD-B6B7-A82C9F31F0F4}" type="slidenum">
              <a:rPr lang="en-US" smtClean="0"/>
              <a:pPr/>
              <a:t>9</a:t>
            </a:fld>
            <a:endParaRPr lang="en-US"/>
          </a:p>
        </p:txBody>
      </p:sp>
      <p:sp>
        <p:nvSpPr>
          <p:cNvPr id="2" name="TextBox 1">
            <a:extLst>
              <a:ext uri="{FF2B5EF4-FFF2-40B4-BE49-F238E27FC236}">
                <a16:creationId xmlns:a16="http://schemas.microsoft.com/office/drawing/2014/main" id="{0E9776EE-C9EC-5281-8A69-72A556D899F2}"/>
              </a:ext>
            </a:extLst>
          </p:cNvPr>
          <p:cNvSpPr txBox="1"/>
          <p:nvPr/>
        </p:nvSpPr>
        <p:spPr>
          <a:xfrm>
            <a:off x="887715" y="916682"/>
            <a:ext cx="2926080" cy="461665"/>
          </a:xfrm>
          <a:prstGeom prst="rect">
            <a:avLst/>
          </a:prstGeom>
          <a:solidFill>
            <a:srgbClr val="A2B969"/>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prstClr val="black">
                    <a:lumMod val="85000"/>
                    <a:lumOff val="15000"/>
                  </a:prstClr>
                </a:solidFill>
                <a:effectLst/>
                <a:uLnTx/>
                <a:uFillTx/>
                <a:latin typeface="Calibri" panose="020F0502020204030204"/>
              </a:rPr>
              <a:t>HÌNH DẠNG</a:t>
            </a:r>
          </a:p>
        </p:txBody>
      </p:sp>
      <p:pic>
        <p:nvPicPr>
          <p:cNvPr id="5" name="Picture 4" descr="A diagram of a house&#10;&#10;Description automatically generated">
            <a:extLst>
              <a:ext uri="{FF2B5EF4-FFF2-40B4-BE49-F238E27FC236}">
                <a16:creationId xmlns:a16="http://schemas.microsoft.com/office/drawing/2014/main" id="{1A1AE596-90A5-FF53-CA1E-86F8DE356881}"/>
              </a:ext>
            </a:extLst>
          </p:cNvPr>
          <p:cNvPicPr>
            <a:picLocks noChangeAspect="1"/>
          </p:cNvPicPr>
          <p:nvPr/>
        </p:nvPicPr>
        <p:blipFill>
          <a:blip r:embed="rId3"/>
          <a:stretch>
            <a:fillRect/>
          </a:stretch>
        </p:blipFill>
        <p:spPr>
          <a:xfrm>
            <a:off x="2463800" y="1452731"/>
            <a:ext cx="8559800" cy="4593759"/>
          </a:xfrm>
          <a:prstGeom prst="rect">
            <a:avLst/>
          </a:prstGeom>
        </p:spPr>
      </p:pic>
    </p:spTree>
    <p:extLst>
      <p:ext uri="{BB962C8B-B14F-4D97-AF65-F5344CB8AC3E}">
        <p14:creationId xmlns:p14="http://schemas.microsoft.com/office/powerpoint/2010/main" val="3591031655"/>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159187C1-630C-405A-830B-EED062A49695}">
  <ds:schemaRefs>
    <ds:schemaRef ds:uri="http://schemas.microsoft.com/sharepoint/v3/contenttype/forms"/>
  </ds:schemaRefs>
</ds:datastoreItem>
</file>

<file path=customXml/itemProps2.xml><?xml version="1.0" encoding="utf-8"?>
<ds:datastoreItem xmlns:ds="http://schemas.openxmlformats.org/officeDocument/2006/customXml" ds:itemID="{4EC785CC-7DC7-486B-AC4F-90AD768E9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0F876D-ECAD-49DD-95DE-E4DA3D4E9CA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{7DF83698-DB15-4B46-859B-33339E37A855}tf67498733_win32</Template>
  <TotalTime>1042</TotalTime>
  <Words>4525</Words>
  <Application>Microsoft Office PowerPoint</Application>
  <PresentationFormat>Widescreen</PresentationFormat>
  <Paragraphs>499</Paragraphs>
  <Slides>43</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Calisto MT</vt:lpstr>
      <vt:lpstr>Cambria Math</vt:lpstr>
      <vt:lpstr>Courier New</vt:lpstr>
      <vt:lpstr>Times New Roman</vt:lpstr>
      <vt:lpstr>Univers Condensed</vt:lpstr>
      <vt:lpstr>Wingdings</vt:lpstr>
      <vt:lpstr>ChronicleVTI</vt:lpstr>
      <vt:lpstr>TRẮC ĐỊA ẢNH Photogrammetry</vt:lpstr>
      <vt:lpstr>PowerPoint Presentation</vt:lpstr>
      <vt:lpstr>CHƯƠNG TRÌNH HỌC</vt:lpstr>
      <vt:lpstr>CHƯƠNG 1: KHÁI NIỆM VỀ PHƯƠNG PHÁP ĐO ẢNH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CHƯƠNG 2: CƠ SỞ TOÁN HỌC CỦA PHƯƠNG PHÁP ĐO ẢNH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Ngoc thanh Nguyen</dc:creator>
  <cp:lastModifiedBy>HP</cp:lastModifiedBy>
  <cp:revision>124</cp:revision>
  <dcterms:created xsi:type="dcterms:W3CDTF">2024-01-29T02:28:26Z</dcterms:created>
  <dcterms:modified xsi:type="dcterms:W3CDTF">2024-07-11T09:13:32Z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