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5" r:id="rId1"/>
  </p:sldMasterIdLst>
  <p:notesMasterIdLst>
    <p:notesMasterId r:id="rId33"/>
  </p:notes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BF2F1"/>
          </a:solidFill>
        </a:fill>
      </a:tcStyle>
    </a:wholeTbl>
    <a:band2H>
      <a:tcTxStyle/>
      <a:tcStyle>
        <a:tcBdr/>
        <a:fill>
          <a:solidFill>
            <a:srgbClr val="F5F8F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AEC"/>
          </a:solidFill>
        </a:fill>
      </a:tcStyle>
    </a:wholeTbl>
    <a:band2H>
      <a:tcTxStyle/>
      <a:tcStyle>
        <a:tcBdr/>
        <a:fill>
          <a:solidFill>
            <a:srgbClr val="FFFCF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5"/>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E4E2"/>
          </a:solidFill>
        </a:fill>
      </a:tcStyle>
    </a:wholeTbl>
    <a:band2H>
      <a:tcTxStyle/>
      <a:tcStyle>
        <a:tcBdr/>
        <a:fill>
          <a:solidFill>
            <a:srgbClr val="EDF2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0F0F0"/>
          </a:solidFill>
        </a:fill>
      </a:tcStyle>
    </a:wholeTbl>
    <a:band2H>
      <a:tcTxStyle/>
      <a:tcStyle>
        <a:tcBdr/>
        <a:fill>
          <a:solidFill>
            <a:srgbClr val="F8F8F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9" d="100"/>
          <a:sy n="99" d="100"/>
        </p:scale>
        <p:origin x="-228" y="-15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xfrm>
            <a:off x="1143000" y="685800"/>
            <a:ext cx="4572000" cy="3429000"/>
          </a:xfrm>
          <a:prstGeom prst="rect">
            <a:avLst/>
          </a:prstGeom>
        </p:spPr>
        <p:txBody>
          <a:bodyPr/>
          <a:lstStyle/>
          <a:p>
            <a:endParaRPr/>
          </a:p>
        </p:txBody>
      </p:sp>
      <p:sp>
        <p:nvSpPr>
          <p:cNvPr id="296" name="Shape 29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35870482"/>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xfrm>
            <a:off x="381000" y="685800"/>
            <a:ext cx="6096000" cy="3429000"/>
          </a:xfrm>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lvl1pPr>
              <a:defRPr sz="1100"/>
            </a:lvl1pPr>
          </a:lstStyle>
          <a:p>
            <a:r>
              <a:t>Studies show that the difference language style between each gender is half due to the difference in physiological structure, the other half is due to the influence of factors such as culture, status, society, personality and communication context.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7924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D23F42-C0FF-45A6-97AA-F674AC9A0E2E}" type="datetimeFigureOut">
              <a:rPr lang="en-US" smtClean="0"/>
              <a:t>30/11/2021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70520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23F42-C0FF-45A6-97AA-F674AC9A0E2E}" type="datetimeFigureOut">
              <a:rPr lang="en-US" smtClean="0"/>
              <a:t>30/11/2021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92954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23F42-C0FF-45A6-97AA-F674AC9A0E2E}" type="datetimeFigureOut">
              <a:rPr lang="en-US" smtClean="0"/>
              <a:t>30/11/2021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72704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USTOM_2">
    <p:spTree>
      <p:nvGrpSpPr>
        <p:cNvPr id="1" name=""/>
        <p:cNvGrpSpPr/>
        <p:nvPr/>
      </p:nvGrpSpPr>
      <p:grpSpPr>
        <a:xfrm>
          <a:off x="0" y="0"/>
          <a:ext cx="0" cy="0"/>
          <a:chOff x="0" y="0"/>
          <a:chExt cx="0" cy="0"/>
        </a:xfrm>
      </p:grpSpPr>
      <p:sp>
        <p:nvSpPr>
          <p:cNvPr id="219" name="Nội dung Cấp Một…"/>
          <p:cNvSpPr txBox="1">
            <a:spLocks noGrp="1"/>
          </p:cNvSpPr>
          <p:nvPr>
            <p:ph type="body" idx="1"/>
          </p:nvPr>
        </p:nvSpPr>
        <p:spPr>
          <a:prstGeom prst="rect">
            <a:avLst/>
          </a:prstGeom>
        </p:spPr>
        <p:txBody>
          <a:bodyPr/>
          <a:lstStyle/>
          <a:p>
            <a:r>
              <a:t>Nội dung Cấp Một</a:t>
            </a:r>
          </a:p>
          <a:p>
            <a:pPr lvl="1"/>
            <a:r>
              <a:t>Nội dung Cấp Hai</a:t>
            </a:r>
          </a:p>
          <a:p>
            <a:pPr lvl="2"/>
            <a:r>
              <a:t>Nội dung Cấp Ba</a:t>
            </a:r>
          </a:p>
          <a:p>
            <a:pPr lvl="3"/>
            <a:r>
              <a:t>Nội dung Cấp Bốn</a:t>
            </a:r>
          </a:p>
          <a:p>
            <a:pPr lvl="4"/>
            <a:r>
              <a:t>Nội dung Cấp Năm</a:t>
            </a:r>
          </a:p>
        </p:txBody>
      </p:sp>
      <p:sp>
        <p:nvSpPr>
          <p:cNvPr id="220" name="Văn bản Tiêu đề"/>
          <p:cNvSpPr txBox="1">
            <a:spLocks noGrp="1"/>
          </p:cNvSpPr>
          <p:nvPr>
            <p:ph type="title"/>
          </p:nvPr>
        </p:nvSpPr>
        <p:spPr>
          <a:prstGeom prst="rect">
            <a:avLst/>
          </a:prstGeom>
        </p:spPr>
        <p:txBody>
          <a:bodyPr/>
          <a:lstStyle/>
          <a:p>
            <a:r>
              <a:t>Văn bản Tiêu đề</a:t>
            </a:r>
          </a:p>
        </p:txBody>
      </p:sp>
      <p:sp>
        <p:nvSpPr>
          <p:cNvPr id="221" name="Số Trang chiế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466123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USTOM_12">
    <p:spTree>
      <p:nvGrpSpPr>
        <p:cNvPr id="1" name=""/>
        <p:cNvGrpSpPr/>
        <p:nvPr/>
      </p:nvGrpSpPr>
      <p:grpSpPr>
        <a:xfrm>
          <a:off x="0" y="0"/>
          <a:ext cx="0" cy="0"/>
          <a:chOff x="0" y="0"/>
          <a:chExt cx="0" cy="0"/>
        </a:xfrm>
      </p:grpSpPr>
      <p:sp>
        <p:nvSpPr>
          <p:cNvPr id="277" name="Văn bản Tiêu đề"/>
          <p:cNvSpPr txBox="1">
            <a:spLocks noGrp="1"/>
          </p:cNvSpPr>
          <p:nvPr>
            <p:ph type="title"/>
          </p:nvPr>
        </p:nvSpPr>
        <p:spPr>
          <a:xfrm>
            <a:off x="1247000" y="983124"/>
            <a:ext cx="9328201" cy="4876501"/>
          </a:xfrm>
          <a:prstGeom prst="rect">
            <a:avLst/>
          </a:prstGeom>
        </p:spPr>
        <p:txBody>
          <a:bodyPr anchor="ctr"/>
          <a:lstStyle>
            <a:lvl1pPr algn="ctr">
              <a:defRPr sz="12800"/>
            </a:lvl1pPr>
          </a:lstStyle>
          <a:p>
            <a:r>
              <a:t>Văn bản Tiêu đề</a:t>
            </a:r>
          </a:p>
        </p:txBody>
      </p:sp>
      <p:sp>
        <p:nvSpPr>
          <p:cNvPr id="279" name="Số Trang chiếu"/>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902606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23F42-C0FF-45A6-97AA-F674AC9A0E2E}" type="datetimeFigureOut">
              <a:rPr lang="en-US" smtClean="0"/>
              <a:t>30/11/2021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79386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D23F42-C0FF-45A6-97AA-F674AC9A0E2E}" type="datetimeFigureOut">
              <a:rPr lang="en-US" smtClean="0"/>
              <a:t>30/11/2021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78420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D23F42-C0FF-45A6-97AA-F674AC9A0E2E}" type="datetimeFigureOut">
              <a:rPr lang="en-US" smtClean="0"/>
              <a:t>30/11/2021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79933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D23F42-C0FF-45A6-97AA-F674AC9A0E2E}" type="datetimeFigureOut">
              <a:rPr lang="en-US" smtClean="0"/>
              <a:t>30/11/2021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80031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D23F42-C0FF-45A6-97AA-F674AC9A0E2E}" type="datetimeFigureOut">
              <a:rPr lang="en-US" smtClean="0"/>
              <a:t>30/11/2021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1230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23F42-C0FF-45A6-97AA-F674AC9A0E2E}" type="datetimeFigureOut">
              <a:rPr lang="en-US" smtClean="0"/>
              <a:t>30/11/2021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306221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D23F42-C0FF-45A6-97AA-F674AC9A0E2E}" type="datetimeFigureOut">
              <a:rPr lang="en-US" smtClean="0"/>
              <a:t>30/11/2021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690613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D23F42-C0FF-45A6-97AA-F674AC9A0E2E}" type="datetimeFigureOut">
              <a:rPr lang="en-US" smtClean="0"/>
              <a:t>30/11/2021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752390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23F42-C0FF-45A6-97AA-F674AC9A0E2E}" type="datetimeFigureOut">
              <a:rPr lang="en-US" smtClean="0"/>
              <a:t>30/11/2021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546597023"/>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hyperlink" Target="https://youtu.be/3Q6winS806I"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tangle 3"/>
          <p:cNvSpPr txBox="1"/>
          <p:nvPr/>
        </p:nvSpPr>
        <p:spPr>
          <a:xfrm>
            <a:off x="1270216" y="5427715"/>
            <a:ext cx="4780064" cy="764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400">
                <a:effectLst>
                  <a:outerShdw blurRad="38100" dist="19050" dir="2700000" rotWithShape="0">
                    <a:srgbClr val="000000">
                      <a:alpha val="40000"/>
                    </a:srgbClr>
                  </a:outerShdw>
                </a:effectLst>
                <a:latin typeface="Times New Roman"/>
                <a:ea typeface="Times New Roman"/>
                <a:cs typeface="Times New Roman"/>
                <a:sym typeface="Times New Roman"/>
              </a:defRPr>
            </a:pPr>
            <a:r>
              <a:rPr dirty="0"/>
              <a:t>5. Gender – neutral language?</a:t>
            </a:r>
          </a:p>
          <a:p>
            <a:pPr algn="ctr">
              <a:defRPr sz="2400">
                <a:effectLst>
                  <a:outerShdw blurRad="38100" dist="19050" dir="2700000" rotWithShape="0">
                    <a:srgbClr val="000000">
                      <a:alpha val="40000"/>
                    </a:srgbClr>
                  </a:outerShdw>
                </a:effectLst>
                <a:latin typeface="Times New Roman"/>
                <a:ea typeface="Times New Roman"/>
                <a:cs typeface="Times New Roman"/>
                <a:sym typeface="Times New Roman"/>
              </a:defRPr>
            </a:pPr>
            <a:r>
              <a:rPr dirty="0"/>
              <a:t> 6. Why are there differences?</a:t>
            </a:r>
          </a:p>
        </p:txBody>
      </p:sp>
      <p:sp>
        <p:nvSpPr>
          <p:cNvPr id="309" name="Rectangle 4"/>
          <p:cNvSpPr txBox="1"/>
          <p:nvPr/>
        </p:nvSpPr>
        <p:spPr>
          <a:xfrm>
            <a:off x="1886446" y="4629567"/>
            <a:ext cx="2465745" cy="421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2400">
                <a:effectLst>
                  <a:outerShdw blurRad="38100" dist="19050" dir="2700000" rotWithShape="0">
                    <a:srgbClr val="000000">
                      <a:alpha val="40000"/>
                    </a:srgbClr>
                  </a:outerShdw>
                </a:effectLst>
                <a:latin typeface="Times New Roman"/>
                <a:ea typeface="Times New Roman"/>
                <a:cs typeface="Times New Roman"/>
                <a:sym typeface="Times New Roman"/>
              </a:defRPr>
            </a:lvl1pPr>
          </a:lstStyle>
          <a:p>
            <a:r>
              <a:rPr dirty="0"/>
              <a:t>4. Sexist language?</a:t>
            </a:r>
          </a:p>
        </p:txBody>
      </p:sp>
      <p:sp>
        <p:nvSpPr>
          <p:cNvPr id="310" name="Rectangle 5"/>
          <p:cNvSpPr txBox="1"/>
          <p:nvPr/>
        </p:nvSpPr>
        <p:spPr>
          <a:xfrm>
            <a:off x="1879026" y="1984759"/>
            <a:ext cx="7495807" cy="26776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effectLst>
                  <a:outerShdw blurRad="38100" dist="19050" dir="2700000" rotWithShape="0">
                    <a:srgbClr val="000000">
                      <a:alpha val="40000"/>
                    </a:srgbClr>
                  </a:outerShdw>
                </a:effectLst>
                <a:latin typeface="Times New Roman"/>
                <a:ea typeface="Times New Roman"/>
                <a:cs typeface="Times New Roman"/>
                <a:sym typeface="Times New Roman"/>
              </a:defRPr>
            </a:pPr>
            <a:r>
              <a:rPr dirty="0"/>
              <a:t>3. Linguistic and communicative differences between men and women?</a:t>
            </a:r>
          </a:p>
          <a:p>
            <a:pPr marL="342900" indent="-342900">
              <a:buClr>
                <a:srgbClr val="000000"/>
              </a:buClr>
              <a:buSzPct val="100000"/>
              <a:buChar char="-"/>
              <a:defRPr sz="2400">
                <a:effectLst>
                  <a:outerShdw blurRad="38100" dist="38100" dir="2700000" rotWithShape="0">
                    <a:srgbClr val="000000">
                      <a:alpha val="43137"/>
                    </a:srgbClr>
                  </a:outerShdw>
                </a:effectLst>
                <a:latin typeface="Times New Roman"/>
                <a:ea typeface="Times New Roman"/>
                <a:cs typeface="Times New Roman"/>
                <a:sym typeface="Times New Roman"/>
              </a:defRPr>
            </a:pPr>
            <a:r>
              <a:rPr dirty="0"/>
              <a:t>Male-female </a:t>
            </a:r>
            <a:r>
              <a:rPr dirty="0" smtClean="0"/>
              <a:t>st</a:t>
            </a:r>
            <a:r>
              <a:rPr lang="en-US" dirty="0" smtClean="0"/>
              <a:t>e</a:t>
            </a:r>
            <a:r>
              <a:rPr dirty="0" smtClean="0"/>
              <a:t>reotypes</a:t>
            </a:r>
            <a:endParaRPr dirty="0"/>
          </a:p>
          <a:p>
            <a:pPr marL="342900" indent="-342900">
              <a:buClr>
                <a:srgbClr val="000000"/>
              </a:buClr>
              <a:buSzPct val="100000"/>
              <a:buChar char="-"/>
              <a:defRPr sz="2400">
                <a:effectLst>
                  <a:outerShdw blurRad="38100" dist="38100" dir="2700000" rotWithShape="0">
                    <a:srgbClr val="000000">
                      <a:alpha val="43137"/>
                    </a:srgbClr>
                  </a:outerShdw>
                </a:effectLst>
              </a:defRPr>
            </a:pPr>
            <a:r>
              <a:rPr dirty="0"/>
              <a:t>Gender-exclusive differentiation</a:t>
            </a:r>
          </a:p>
          <a:p>
            <a:pPr marL="342900" indent="-342900">
              <a:buClr>
                <a:srgbClr val="000000"/>
              </a:buClr>
              <a:buSzPct val="100000"/>
              <a:buChar char="-"/>
              <a:defRPr sz="2400">
                <a:effectLst>
                  <a:outerShdw blurRad="38100" dist="38100" dir="2700000" rotWithShape="0">
                    <a:srgbClr val="000000">
                      <a:alpha val="43137"/>
                    </a:srgbClr>
                  </a:outerShdw>
                </a:effectLst>
                <a:latin typeface="Times New Roman"/>
                <a:ea typeface="Times New Roman"/>
                <a:cs typeface="Times New Roman"/>
                <a:sym typeface="Times New Roman"/>
              </a:defRPr>
            </a:pPr>
            <a:r>
              <a:rPr dirty="0"/>
              <a:t>Gender-preferential differentiation</a:t>
            </a:r>
          </a:p>
          <a:p>
            <a:pPr marL="342900" indent="-342900">
              <a:buClr>
                <a:srgbClr val="000000"/>
              </a:buClr>
              <a:buSzPct val="100000"/>
              <a:buChar char="-"/>
              <a:defRPr sz="2400">
                <a:effectLst>
                  <a:outerShdw blurRad="38100" dist="38100" dir="2700000" rotWithShape="0">
                    <a:srgbClr val="000000">
                      <a:alpha val="43137"/>
                    </a:srgbClr>
                  </a:outerShdw>
                </a:effectLst>
              </a:defRPr>
            </a:pPr>
            <a:r>
              <a:rPr dirty="0"/>
              <a:t>Gender differentiation in the choice of grammatical forms</a:t>
            </a:r>
          </a:p>
        </p:txBody>
      </p:sp>
      <p:sp>
        <p:nvSpPr>
          <p:cNvPr id="311" name="Rectangle 7"/>
          <p:cNvSpPr txBox="1"/>
          <p:nvPr/>
        </p:nvSpPr>
        <p:spPr>
          <a:xfrm>
            <a:off x="1879026" y="784430"/>
            <a:ext cx="4780064" cy="11071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effectLst>
                  <a:outerShdw blurRad="38100" dist="19050" dir="2700000" rotWithShape="0">
                    <a:srgbClr val="000000">
                      <a:alpha val="40000"/>
                    </a:srgbClr>
                  </a:outerShdw>
                </a:effectLst>
                <a:latin typeface="Times New Roman"/>
                <a:ea typeface="Times New Roman"/>
                <a:cs typeface="Times New Roman"/>
                <a:sym typeface="Times New Roman"/>
              </a:defRPr>
            </a:pPr>
            <a:r>
              <a:t>1. Language and gender?</a:t>
            </a:r>
          </a:p>
          <a:p>
            <a:pPr>
              <a:defRPr sz="2400">
                <a:effectLst>
                  <a:outerShdw blurRad="38100" dist="19050" dir="2700000" rotWithShape="0">
                    <a:srgbClr val="000000">
                      <a:alpha val="40000"/>
                    </a:srgbClr>
                  </a:outerShdw>
                </a:effectLst>
                <a:latin typeface="Times New Roman"/>
                <a:ea typeface="Times New Roman"/>
                <a:cs typeface="Times New Roman"/>
                <a:sym typeface="Times New Roman"/>
              </a:defRPr>
            </a:pPr>
            <a:r>
              <a:t>2. Approaches to gender study?</a:t>
            </a:r>
          </a:p>
        </p:txBody>
      </p:sp>
      <p:grpSp>
        <p:nvGrpSpPr>
          <p:cNvPr id="319" name="Thought Bubble: Cloud 8"/>
          <p:cNvGrpSpPr/>
          <p:nvPr/>
        </p:nvGrpSpPr>
        <p:grpSpPr>
          <a:xfrm>
            <a:off x="9416896" y="1295676"/>
            <a:ext cx="2082820" cy="2142424"/>
            <a:chOff x="0" y="0"/>
            <a:chExt cx="2082818" cy="2142423"/>
          </a:xfrm>
        </p:grpSpPr>
        <p:grpSp>
          <p:nvGrpSpPr>
            <p:cNvPr id="317" name="Nhóm"/>
            <p:cNvGrpSpPr/>
            <p:nvPr/>
          </p:nvGrpSpPr>
          <p:grpSpPr>
            <a:xfrm>
              <a:off x="0" y="0"/>
              <a:ext cx="2082819" cy="2142424"/>
              <a:chOff x="0" y="0"/>
              <a:chExt cx="2082818" cy="2142423"/>
            </a:xfrm>
          </p:grpSpPr>
          <p:sp>
            <p:nvSpPr>
              <p:cNvPr id="312" name="Hình"/>
              <p:cNvSpPr/>
              <p:nvPr/>
            </p:nvSpPr>
            <p:spPr>
              <a:xfrm rot="857031">
                <a:off x="193226" y="181771"/>
                <a:ext cx="1696367" cy="1778881"/>
              </a:xfrm>
              <a:custGeom>
                <a:avLst/>
                <a:gdLst/>
                <a:ahLst/>
                <a:cxnLst>
                  <a:cxn ang="0">
                    <a:pos x="wd2" y="hd2"/>
                  </a:cxn>
                  <a:cxn ang="5400000">
                    <a:pos x="wd2" y="hd2"/>
                  </a:cxn>
                  <a:cxn ang="10800000">
                    <a:pos x="wd2" y="hd2"/>
                  </a:cxn>
                  <a:cxn ang="16200000">
                    <a:pos x="wd2" y="hd2"/>
                  </a:cxn>
                </a:cxnLst>
                <a:rect l="0" t="0" r="r" b="b"/>
                <a:pathLst>
                  <a:path w="20879" h="20684" extrusionOk="0">
                    <a:moveTo>
                      <a:pt x="1901" y="6800"/>
                    </a:moveTo>
                    <a:lnTo>
                      <a:pt x="1901" y="6800"/>
                    </a:lnTo>
                    <a:cubicBezTo>
                      <a:pt x="1658" y="4397"/>
                      <a:pt x="2907" y="2184"/>
                      <a:pt x="4691" y="1857"/>
                    </a:cubicBezTo>
                    <a:cubicBezTo>
                      <a:pt x="5414" y="1724"/>
                      <a:pt x="6149" y="1922"/>
                      <a:pt x="6778" y="2419"/>
                    </a:cubicBezTo>
                    <a:cubicBezTo>
                      <a:pt x="7445" y="725"/>
                      <a:pt x="9003" y="82"/>
                      <a:pt x="10259" y="981"/>
                    </a:cubicBezTo>
                    <a:cubicBezTo>
                      <a:pt x="10478" y="1139"/>
                      <a:pt x="10680" y="1338"/>
                      <a:pt x="10857" y="1573"/>
                    </a:cubicBezTo>
                    <a:lnTo>
                      <a:pt x="10857" y="1573"/>
                    </a:lnTo>
                    <a:cubicBezTo>
                      <a:pt x="11377" y="169"/>
                      <a:pt x="12642" y="-401"/>
                      <a:pt x="13683" y="299"/>
                    </a:cubicBezTo>
                    <a:cubicBezTo>
                      <a:pt x="13971" y="493"/>
                      <a:pt x="14223" y="774"/>
                      <a:pt x="14418" y="1119"/>
                    </a:cubicBezTo>
                    <a:cubicBezTo>
                      <a:pt x="15255" y="-209"/>
                      <a:pt x="16734" y="-373"/>
                      <a:pt x="17722" y="753"/>
                    </a:cubicBezTo>
                    <a:cubicBezTo>
                      <a:pt x="18137" y="1226"/>
                      <a:pt x="18417" y="1878"/>
                      <a:pt x="18513" y="2598"/>
                    </a:cubicBezTo>
                    <a:cubicBezTo>
                      <a:pt x="19885" y="3102"/>
                      <a:pt x="20694" y="5013"/>
                      <a:pt x="20321" y="6865"/>
                    </a:cubicBezTo>
                    <a:cubicBezTo>
                      <a:pt x="20289" y="7020"/>
                      <a:pt x="20250" y="7173"/>
                      <a:pt x="20203" y="7321"/>
                    </a:cubicBezTo>
                    <a:cubicBezTo>
                      <a:pt x="21303" y="9251"/>
                      <a:pt x="21034" y="12017"/>
                      <a:pt x="19601" y="13499"/>
                    </a:cubicBezTo>
                    <a:cubicBezTo>
                      <a:pt x="19156" y="13961"/>
                      <a:pt x="18629" y="14259"/>
                      <a:pt x="18072" y="14367"/>
                    </a:cubicBezTo>
                    <a:cubicBezTo>
                      <a:pt x="18072" y="16443"/>
                      <a:pt x="16822" y="18126"/>
                      <a:pt x="15280" y="18126"/>
                    </a:cubicBezTo>
                    <a:cubicBezTo>
                      <a:pt x="14757" y="18126"/>
                      <a:pt x="14245" y="17928"/>
                      <a:pt x="13801" y="17556"/>
                    </a:cubicBezTo>
                    <a:cubicBezTo>
                      <a:pt x="13280" y="19883"/>
                      <a:pt x="11460" y="21199"/>
                      <a:pt x="9738" y="20494"/>
                    </a:cubicBezTo>
                    <a:cubicBezTo>
                      <a:pt x="9016" y="20199"/>
                      <a:pt x="8392" y="19574"/>
                      <a:pt x="7973" y="18727"/>
                    </a:cubicBezTo>
                    <a:cubicBezTo>
                      <a:pt x="6209" y="20160"/>
                      <a:pt x="3920" y="19389"/>
                      <a:pt x="2859" y="17004"/>
                    </a:cubicBezTo>
                    <a:cubicBezTo>
                      <a:pt x="2846" y="16974"/>
                      <a:pt x="2833" y="16944"/>
                      <a:pt x="2820" y="16914"/>
                    </a:cubicBezTo>
                    <a:lnTo>
                      <a:pt x="2820" y="16914"/>
                    </a:lnTo>
                    <a:cubicBezTo>
                      <a:pt x="1666" y="17096"/>
                      <a:pt x="620" y="15986"/>
                      <a:pt x="485" y="14435"/>
                    </a:cubicBezTo>
                    <a:cubicBezTo>
                      <a:pt x="412" y="13608"/>
                      <a:pt x="615" y="12780"/>
                      <a:pt x="1038" y="12172"/>
                    </a:cubicBezTo>
                    <a:lnTo>
                      <a:pt x="1038" y="12172"/>
                    </a:lnTo>
                    <a:cubicBezTo>
                      <a:pt x="39" y="11379"/>
                      <a:pt x="-297" y="9639"/>
                      <a:pt x="288" y="8285"/>
                    </a:cubicBezTo>
                    <a:cubicBezTo>
                      <a:pt x="626" y="7504"/>
                      <a:pt x="1218" y="6988"/>
                      <a:pt x="1883" y="6895"/>
                    </a:cubicBezTo>
                    <a:close/>
                  </a:path>
                </a:pathLst>
              </a:cu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defRPr sz="5400">
                    <a:effectLst>
                      <a:outerShdw blurRad="38100" dist="38100" dir="2700000" rotWithShape="0">
                        <a:srgbClr val="000000">
                          <a:alpha val="43137"/>
                        </a:srgbClr>
                      </a:outerShdw>
                    </a:effectLst>
                    <a:latin typeface="Times New Roman"/>
                    <a:ea typeface="Times New Roman"/>
                    <a:cs typeface="Times New Roman"/>
                    <a:sym typeface="Times New Roman"/>
                  </a:defRPr>
                </a:pPr>
                <a:endParaRPr/>
              </a:p>
            </p:txBody>
          </p:sp>
          <p:sp>
            <p:nvSpPr>
              <p:cNvPr id="313" name="Vòng tròn"/>
              <p:cNvSpPr/>
              <p:nvPr/>
            </p:nvSpPr>
            <p:spPr>
              <a:xfrm rot="857031">
                <a:off x="402124" y="1725703"/>
                <a:ext cx="282355" cy="282355"/>
              </a:xfrm>
              <a:prstGeom prst="ellipse">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defRPr sz="5400">
                    <a:effectLst>
                      <a:outerShdw blurRad="38100" dist="38100" dir="2700000" rotWithShape="0">
                        <a:srgbClr val="000000">
                          <a:alpha val="43137"/>
                        </a:srgbClr>
                      </a:outerShdw>
                    </a:effectLst>
                    <a:latin typeface="Times New Roman"/>
                    <a:ea typeface="Times New Roman"/>
                    <a:cs typeface="Times New Roman"/>
                    <a:sym typeface="Times New Roman"/>
                  </a:defRPr>
                </a:pPr>
                <a:endParaRPr/>
              </a:p>
            </p:txBody>
          </p:sp>
          <p:sp>
            <p:nvSpPr>
              <p:cNvPr id="314" name="Vòng tròn"/>
              <p:cNvSpPr/>
              <p:nvPr/>
            </p:nvSpPr>
            <p:spPr>
              <a:xfrm rot="857031">
                <a:off x="366520" y="1905422"/>
                <a:ext cx="188237" cy="188237"/>
              </a:xfrm>
              <a:prstGeom prst="ellipse">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defRPr sz="5400">
                    <a:effectLst>
                      <a:outerShdw blurRad="38100" dist="38100" dir="2700000" rotWithShape="0">
                        <a:srgbClr val="000000">
                          <a:alpha val="43137"/>
                        </a:srgbClr>
                      </a:outerShdw>
                    </a:effectLst>
                    <a:latin typeface="Times New Roman"/>
                    <a:ea typeface="Times New Roman"/>
                    <a:cs typeface="Times New Roman"/>
                    <a:sym typeface="Times New Roman"/>
                  </a:defRPr>
                </a:pPr>
                <a:endParaRPr/>
              </a:p>
            </p:txBody>
          </p:sp>
          <p:sp>
            <p:nvSpPr>
              <p:cNvPr id="315" name="Vòng tròn"/>
              <p:cNvSpPr/>
              <p:nvPr/>
            </p:nvSpPr>
            <p:spPr>
              <a:xfrm rot="857031">
                <a:off x="380691" y="2005262"/>
                <a:ext cx="94119" cy="94119"/>
              </a:xfrm>
              <a:prstGeom prst="ellipse">
                <a:avLst/>
              </a:prstGeom>
              <a:solidFill>
                <a:srgbClr val="FFFFFF"/>
              </a:solidFill>
              <a:ln w="25400" cap="flat">
                <a:solidFill>
                  <a:schemeClr val="accent6"/>
                </a:solidFill>
                <a:prstDash val="solid"/>
                <a:round/>
              </a:ln>
              <a:effectLst/>
            </p:spPr>
            <p:txBody>
              <a:bodyPr wrap="square" lIns="45719" tIns="45719" rIns="45719" bIns="45719" numCol="1" anchor="ctr">
                <a:noAutofit/>
              </a:bodyPr>
              <a:lstStyle/>
              <a:p>
                <a:pPr algn="ctr">
                  <a:defRPr sz="5400">
                    <a:effectLst>
                      <a:outerShdw blurRad="38100" dist="38100" dir="2700000" rotWithShape="0">
                        <a:srgbClr val="000000">
                          <a:alpha val="43137"/>
                        </a:srgbClr>
                      </a:outerShdw>
                    </a:effectLst>
                    <a:latin typeface="Times New Roman"/>
                    <a:ea typeface="Times New Roman"/>
                    <a:cs typeface="Times New Roman"/>
                    <a:sym typeface="Times New Roman"/>
                  </a:defRPr>
                </a:pPr>
                <a:endParaRPr/>
              </a:p>
            </p:txBody>
          </p:sp>
          <p:sp>
            <p:nvSpPr>
              <p:cNvPr id="316" name="Hình"/>
              <p:cNvSpPr/>
              <p:nvPr/>
            </p:nvSpPr>
            <p:spPr>
              <a:xfrm rot="857031">
                <a:off x="289706" y="277324"/>
                <a:ext cx="1554439" cy="1510330"/>
              </a:xfrm>
              <a:custGeom>
                <a:avLst/>
                <a:gdLst/>
                <a:ahLst/>
                <a:cxnLst>
                  <a:cxn ang="0">
                    <a:pos x="wd2" y="hd2"/>
                  </a:cxn>
                  <a:cxn ang="5400000">
                    <a:pos x="wd2" y="hd2"/>
                  </a:cxn>
                  <a:cxn ang="10800000">
                    <a:pos x="wd2" y="hd2"/>
                  </a:cxn>
                  <a:cxn ang="16200000">
                    <a:pos x="wd2" y="hd2"/>
                  </a:cxn>
                </a:cxnLst>
                <a:rect l="0" t="0" r="r" b="b"/>
                <a:pathLst>
                  <a:path w="21600" h="21600" extrusionOk="0">
                    <a:moveTo>
                      <a:pt x="1380" y="14010"/>
                    </a:moveTo>
                    <a:cubicBezTo>
                      <a:pt x="899" y="14066"/>
                      <a:pt x="417" y="13902"/>
                      <a:pt x="0" y="13542"/>
                    </a:cubicBezTo>
                    <a:moveTo>
                      <a:pt x="2598" y="19137"/>
                    </a:moveTo>
                    <a:cubicBezTo>
                      <a:pt x="2405" y="19250"/>
                      <a:pt x="2202" y="19325"/>
                      <a:pt x="1994" y="19361"/>
                    </a:cubicBezTo>
                    <a:moveTo>
                      <a:pt x="7802" y="21600"/>
                    </a:moveTo>
                    <a:lnTo>
                      <a:pt x="7802" y="21600"/>
                    </a:lnTo>
                    <a:cubicBezTo>
                      <a:pt x="7657" y="21279"/>
                      <a:pt x="7535" y="20936"/>
                      <a:pt x="7438" y="20577"/>
                    </a:cubicBezTo>
                    <a:moveTo>
                      <a:pt x="14532" y="19050"/>
                    </a:moveTo>
                    <a:cubicBezTo>
                      <a:pt x="14510" y="19430"/>
                      <a:pt x="14462" y="19806"/>
                      <a:pt x="14386" y="20172"/>
                    </a:cubicBezTo>
                    <a:moveTo>
                      <a:pt x="17421" y="12116"/>
                    </a:moveTo>
                    <a:cubicBezTo>
                      <a:pt x="18505" y="12890"/>
                      <a:pt x="19193" y="14504"/>
                      <a:pt x="19193" y="16273"/>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lnTo>
                      <a:pt x="1072" y="7905"/>
                    </a:lnTo>
                    <a:cubicBezTo>
                      <a:pt x="1016" y="7632"/>
                      <a:pt x="974" y="7353"/>
                      <a:pt x="948" y="7071"/>
                    </a:cubicBezTo>
                  </a:path>
                </a:pathLst>
              </a:custGeom>
              <a:noFill/>
              <a:ln w="25400" cap="flat">
                <a:solidFill>
                  <a:schemeClr val="accent6"/>
                </a:solidFill>
                <a:prstDash val="solid"/>
                <a:round/>
              </a:ln>
              <a:effectLst/>
            </p:spPr>
            <p:txBody>
              <a:bodyPr wrap="square" lIns="45719" tIns="45719" rIns="45719" bIns="45719" numCol="1" anchor="ctr">
                <a:noAutofit/>
              </a:bodyPr>
              <a:lstStyle/>
              <a:p>
                <a:pPr algn="ctr">
                  <a:defRPr sz="5400">
                    <a:effectLst>
                      <a:outerShdw blurRad="38100" dist="38100" dir="2700000" rotWithShape="0">
                        <a:srgbClr val="000000">
                          <a:alpha val="43137"/>
                        </a:srgbClr>
                      </a:outerShdw>
                    </a:effectLst>
                    <a:latin typeface="Times New Roman"/>
                    <a:ea typeface="Times New Roman"/>
                    <a:cs typeface="Times New Roman"/>
                    <a:sym typeface="Times New Roman"/>
                  </a:defRPr>
                </a:pPr>
                <a:endParaRPr/>
              </a:p>
            </p:txBody>
          </p:sp>
        </p:grpSp>
        <p:sp>
          <p:nvSpPr>
            <p:cNvPr id="318" name="?"/>
            <p:cNvSpPr txBox="1"/>
            <p:nvPr/>
          </p:nvSpPr>
          <p:spPr>
            <a:xfrm rot="857031">
              <a:off x="500415" y="584478"/>
              <a:ext cx="989829" cy="8497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5400">
                  <a:effectLst>
                    <a:outerShdw blurRad="38100" dist="38100" dir="2700000" rotWithShape="0">
                      <a:srgbClr val="000000">
                        <a:alpha val="43137"/>
                      </a:srgbClr>
                    </a:outerShdw>
                  </a:effectLst>
                  <a:latin typeface="Times New Roman"/>
                  <a:ea typeface="Times New Roman"/>
                  <a:cs typeface="Times New Roman"/>
                  <a:sym typeface="Times New Roman"/>
                </a:defRPr>
              </a:lvl1pPr>
            </a:lstStyle>
            <a:p>
              <a:r>
                <a:t>?</a:t>
              </a:r>
            </a:p>
          </p:txBody>
        </p:sp>
      </p:gr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Title 1"/>
          <p:cNvSpPr txBox="1">
            <a:spLocks noGrp="1"/>
          </p:cNvSpPr>
          <p:nvPr>
            <p:ph type="title"/>
          </p:nvPr>
        </p:nvSpPr>
        <p:spPr>
          <a:xfrm>
            <a:off x="0" y="-197904"/>
            <a:ext cx="9846158" cy="2481945"/>
          </a:xfrm>
          <a:prstGeom prst="rect">
            <a:avLst/>
          </a:prstGeom>
        </p:spPr>
        <p:txBody>
          <a:bodyPr/>
          <a:lstStyle/>
          <a:p>
            <a:pPr marL="857250" indent="-857250">
              <a:buClr>
                <a:srgbClr val="000000"/>
              </a:buClr>
              <a:buSzPts val="4000"/>
              <a:buChar char="➢"/>
              <a:defRPr sz="4000">
                <a:solidFill>
                  <a:srgbClr val="FF0000"/>
                </a:solidFill>
                <a:latin typeface="+mn-lt"/>
                <a:ea typeface="+mn-ea"/>
                <a:cs typeface="+mn-cs"/>
                <a:sym typeface="Arial"/>
              </a:defRPr>
            </a:pPr>
            <a:r>
              <a:t> </a:t>
            </a:r>
            <a:r>
              <a:rPr sz="3600" b="1">
                <a:solidFill>
                  <a:srgbClr val="000000"/>
                </a:solidFill>
              </a:rPr>
              <a:t>Gender-exclusive differentiation</a:t>
            </a:r>
          </a:p>
        </p:txBody>
      </p:sp>
      <p:sp>
        <p:nvSpPr>
          <p:cNvPr id="405" name="TextBox 4"/>
          <p:cNvSpPr txBox="1"/>
          <p:nvPr/>
        </p:nvSpPr>
        <p:spPr>
          <a:xfrm>
            <a:off x="1175585" y="1756307"/>
            <a:ext cx="9157843" cy="1503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buClr>
                <a:srgbClr val="000000"/>
              </a:buClr>
              <a:buSzPct val="100000"/>
              <a:buFont typeface="Arial"/>
              <a:buChar char="•"/>
              <a:defRPr sz="2400"/>
            </a:lvl1pPr>
          </a:lstStyle>
          <a:p>
            <a:r>
              <a:t>Gender-exclusive differentiation refers to differences in word forms for exclusive use by men and women; this refers to the radically different speech varieties men and women possess in particular varieties.</a:t>
            </a:r>
          </a:p>
        </p:txBody>
      </p:sp>
      <p:sp>
        <p:nvSpPr>
          <p:cNvPr id="406" name="TextBox 6"/>
          <p:cNvSpPr txBox="1"/>
          <p:nvPr/>
        </p:nvSpPr>
        <p:spPr>
          <a:xfrm>
            <a:off x="2294244" y="3235132"/>
            <a:ext cx="8204077"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342900" indent="-342900">
              <a:buClr>
                <a:srgbClr val="000000"/>
              </a:buClr>
              <a:buSzPct val="100000"/>
              <a:buFont typeface="Arial"/>
              <a:buChar char="•"/>
              <a:defRPr sz="2400"/>
            </a:lvl1pPr>
          </a:lstStyle>
          <a:p>
            <a:r>
              <a:rPr dirty="0"/>
              <a:t>In some societies, a woman or a man may not normally be allowed to speak the variety of another gender. It is in this sense that varieties are gender-exclusive. </a:t>
            </a:r>
            <a:r>
              <a:rPr dirty="0" smtClean="0"/>
              <a:t>A society in which this is the norm is typically one in which the roles assigned to </a:t>
            </a:r>
            <a:r>
              <a:rPr dirty="0">
                <a:solidFill>
                  <a:srgbClr val="FF0000"/>
                </a:solidFill>
              </a:rPr>
              <a:t>the sexes are rigid</a:t>
            </a:r>
            <a:r>
              <a:rPr dirty="0"/>
              <a:t>, and in which there is </a:t>
            </a:r>
            <a:r>
              <a:rPr dirty="0">
                <a:solidFill>
                  <a:srgbClr val="FF0000"/>
                </a:solidFill>
              </a:rPr>
              <a:t>little social change</a:t>
            </a:r>
            <a:r>
              <a:rPr dirty="0"/>
              <a:t>.</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Title 1"/>
          <p:cNvSpPr txBox="1">
            <a:spLocks noGrp="1"/>
          </p:cNvSpPr>
          <p:nvPr>
            <p:ph type="title"/>
          </p:nvPr>
        </p:nvSpPr>
        <p:spPr>
          <a:xfrm>
            <a:off x="841085" y="47170"/>
            <a:ext cx="9328202" cy="3381830"/>
          </a:xfrm>
          <a:prstGeom prst="rect">
            <a:avLst/>
          </a:prstGeom>
        </p:spPr>
        <p:txBody>
          <a:bodyPr/>
          <a:lstStyle>
            <a:lvl1pPr marL="857250" indent="-857250">
              <a:buClr>
                <a:srgbClr val="000000"/>
              </a:buClr>
              <a:buSzPts val="4000"/>
              <a:buChar char="➢"/>
              <a:defRPr sz="4000" b="1">
                <a:latin typeface="Times New Roman"/>
                <a:ea typeface="Times New Roman"/>
                <a:cs typeface="Times New Roman"/>
                <a:sym typeface="Times New Roman"/>
              </a:defRPr>
            </a:lvl1pPr>
          </a:lstStyle>
          <a:p>
            <a:r>
              <a:t>Gender-preferential differentiation</a:t>
            </a:r>
          </a:p>
        </p:txBody>
      </p:sp>
      <p:sp>
        <p:nvSpPr>
          <p:cNvPr id="409" name="TextBox 4"/>
          <p:cNvSpPr txBox="1"/>
          <p:nvPr/>
        </p:nvSpPr>
        <p:spPr>
          <a:xfrm>
            <a:off x="1511007" y="2833446"/>
            <a:ext cx="9439807" cy="764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buClr>
                <a:srgbClr val="000000"/>
              </a:buClr>
              <a:buSzPct val="100000"/>
              <a:buFont typeface="Arial"/>
              <a:buChar char="•"/>
              <a:defRPr>
                <a:latin typeface="Times New Roman"/>
                <a:ea typeface="Times New Roman"/>
                <a:cs typeface="Times New Roman"/>
                <a:sym typeface="Times New Roman"/>
              </a:defRPr>
            </a:pPr>
            <a:r>
              <a:t> </a:t>
            </a:r>
            <a:r>
              <a:rPr sz="2400"/>
              <a:t>Gender-preferential differentiation is much more common in the languages of the world than in gender-exclusivity.</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Box 6"/>
          <p:cNvSpPr txBox="1"/>
          <p:nvPr/>
        </p:nvSpPr>
        <p:spPr>
          <a:xfrm>
            <a:off x="1409825" y="1795869"/>
            <a:ext cx="9067550" cy="24787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buClr>
                <a:srgbClr val="000000"/>
              </a:buClr>
              <a:buSzPct val="100000"/>
              <a:buFont typeface="Arial"/>
              <a:buChar char="•"/>
              <a:defRPr sz="2400">
                <a:latin typeface="Times New Roman"/>
                <a:ea typeface="Times New Roman"/>
                <a:cs typeface="Times New Roman"/>
                <a:sym typeface="Times New Roman"/>
              </a:defRPr>
            </a:pPr>
            <a:r>
              <a:rPr dirty="0"/>
              <a:t>This phenomenon is reflected in the relative frequency with each men and women use the same lexical items or other linguistic features.</a:t>
            </a:r>
          </a:p>
          <a:p>
            <a:pPr marL="342900" indent="-342900">
              <a:buClr>
                <a:srgbClr val="000000"/>
              </a:buClr>
              <a:buSzPct val="100000"/>
              <a:buFont typeface="Arial"/>
              <a:buChar char="•"/>
              <a:defRPr sz="2400">
                <a:latin typeface="Times New Roman"/>
                <a:ea typeface="Times New Roman"/>
                <a:cs typeface="Times New Roman"/>
                <a:sym typeface="Times New Roman"/>
              </a:defRPr>
            </a:pPr>
            <a:r>
              <a:rPr dirty="0"/>
              <a:t>We can claim that English speakers exhibit gender-preferential differentiation Phonological differences between the speech of men and - women have been noted in a variety of languages.</a:t>
            </a:r>
          </a:p>
          <a:p>
            <a:pPr marL="342900" indent="-342900">
              <a:buClr>
                <a:srgbClr val="000000"/>
              </a:buClr>
              <a:buSzPct val="100000"/>
              <a:buFont typeface="Arial"/>
              <a:buChar char="•"/>
              <a:defRPr sz="2400">
                <a:latin typeface="Times New Roman"/>
                <a:ea typeface="Times New Roman"/>
                <a:cs typeface="Times New Roman"/>
                <a:sym typeface="Times New Roman"/>
              </a:defRPr>
            </a:pPr>
            <a:r>
              <a:rPr dirty="0"/>
              <a:t> In the area of morphology and vocabulary, many of the studies have focused on English</a:t>
            </a:r>
            <a:r>
              <a:rPr sz="1400" dirty="0"/>
              <a:t>.</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1" name="Rectangle 3"/>
          <p:cNvGrpSpPr/>
          <p:nvPr/>
        </p:nvGrpSpPr>
        <p:grpSpPr>
          <a:xfrm>
            <a:off x="5085985" y="1540843"/>
            <a:ext cx="5955796" cy="4524313"/>
            <a:chOff x="-1" y="-320928"/>
            <a:chExt cx="5955795" cy="4524311"/>
          </a:xfrm>
        </p:grpSpPr>
        <p:sp>
          <p:nvSpPr>
            <p:cNvPr id="419" name="Hình chữ nhật"/>
            <p:cNvSpPr/>
            <p:nvPr/>
          </p:nvSpPr>
          <p:spPr>
            <a:xfrm>
              <a:off x="-1" y="-1"/>
              <a:ext cx="5955795" cy="3882454"/>
            </a:xfrm>
            <a:prstGeom prst="rect">
              <a:avLst/>
            </a:prstGeom>
            <a:solidFill>
              <a:srgbClr val="FFFFFF"/>
            </a:solidFill>
            <a:ln w="25400" cap="flat">
              <a:solidFill>
                <a:srgbClr val="92A19F"/>
              </a:solidFill>
              <a:prstDash val="solid"/>
              <a:round/>
            </a:ln>
            <a:effectLst/>
          </p:spPr>
          <p:txBody>
            <a:bodyPr wrap="square" lIns="45719" tIns="45719" rIns="45719" bIns="45719" numCol="1" anchor="ctr">
              <a:noAutofit/>
            </a:bodyPr>
            <a:lstStyle/>
            <a:p>
              <a:pPr>
                <a:defRPr sz="2400">
                  <a:latin typeface="Times New Roman"/>
                  <a:ea typeface="Times New Roman"/>
                  <a:cs typeface="Times New Roman"/>
                  <a:sym typeface="Times New Roman"/>
                </a:defRPr>
              </a:pPr>
              <a:endParaRPr/>
            </a:p>
          </p:txBody>
        </p:sp>
        <p:sp>
          <p:nvSpPr>
            <p:cNvPr id="420" name="a-Hedge…"/>
            <p:cNvSpPr txBox="1"/>
            <p:nvPr/>
          </p:nvSpPr>
          <p:spPr>
            <a:xfrm>
              <a:off x="58419" y="-320928"/>
              <a:ext cx="5838954" cy="45243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defRPr sz="2400">
                  <a:latin typeface="Times New Roman"/>
                  <a:ea typeface="Times New Roman"/>
                  <a:cs typeface="Times New Roman"/>
                  <a:sym typeface="Times New Roman"/>
                </a:defRPr>
              </a:pPr>
              <a:r>
                <a:rPr dirty="0"/>
                <a:t>a-Hedge</a:t>
              </a:r>
              <a:endParaRPr dirty="0">
                <a:solidFill>
                  <a:srgbClr val="FFFFFF"/>
                </a:solidFill>
              </a:endParaRPr>
            </a:p>
            <a:p>
              <a:pPr>
                <a:defRPr sz="2400">
                  <a:latin typeface="Times New Roman"/>
                  <a:ea typeface="Times New Roman"/>
                  <a:cs typeface="Times New Roman"/>
                  <a:sym typeface="Times New Roman"/>
                </a:defRPr>
              </a:pPr>
              <a:r>
                <a:rPr dirty="0"/>
                <a:t>b-Use (super )polite forms</a:t>
              </a:r>
              <a:endParaRPr dirty="0">
                <a:solidFill>
                  <a:srgbClr val="FFFFFF"/>
                </a:solidFill>
              </a:endParaRPr>
            </a:p>
            <a:p>
              <a:pPr>
                <a:defRPr sz="2400">
                  <a:latin typeface="Times New Roman"/>
                  <a:ea typeface="Times New Roman"/>
                  <a:cs typeface="Times New Roman"/>
                  <a:sym typeface="Times New Roman"/>
                </a:defRPr>
              </a:pPr>
              <a:r>
                <a:rPr dirty="0"/>
                <a:t>c-Use tag questions</a:t>
              </a:r>
              <a:endParaRPr dirty="0">
                <a:solidFill>
                  <a:srgbClr val="FFFFFF"/>
                </a:solidFill>
              </a:endParaRPr>
            </a:p>
            <a:p>
              <a:pPr>
                <a:defRPr sz="2400">
                  <a:latin typeface="Times New Roman"/>
                  <a:ea typeface="Times New Roman"/>
                  <a:cs typeface="Times New Roman"/>
                  <a:sym typeface="Times New Roman"/>
                </a:defRPr>
              </a:pPr>
              <a:r>
                <a:rPr dirty="0"/>
                <a:t>d-Speak in italics</a:t>
              </a:r>
              <a:endParaRPr dirty="0">
                <a:solidFill>
                  <a:srgbClr val="FFFFFF"/>
                </a:solidFill>
              </a:endParaRPr>
            </a:p>
            <a:p>
              <a:pPr>
                <a:defRPr sz="2400">
                  <a:latin typeface="Times New Roman"/>
                  <a:ea typeface="Times New Roman"/>
                  <a:cs typeface="Times New Roman"/>
                  <a:sym typeface="Times New Roman"/>
                </a:defRPr>
              </a:pPr>
              <a:r>
                <a:rPr dirty="0"/>
                <a:t>e-Use </a:t>
              </a:r>
              <a:r>
                <a:rPr dirty="0">
                  <a:solidFill>
                    <a:srgbClr val="FF0000"/>
                  </a:solidFill>
                </a:rPr>
                <a:t>empty </a:t>
              </a:r>
              <a:r>
                <a:rPr dirty="0" smtClean="0"/>
                <a:t>adjectives</a:t>
              </a:r>
              <a:r>
                <a:rPr lang="en-US" dirty="0" smtClean="0"/>
                <a:t> ( </a:t>
              </a:r>
              <a:r>
                <a:rPr lang="en-US" dirty="0" err="1" smtClean="0"/>
                <a:t>georgous</a:t>
              </a:r>
              <a:r>
                <a:rPr lang="en-US" dirty="0" smtClean="0"/>
                <a:t>, </a:t>
              </a:r>
              <a:r>
                <a:rPr lang="en-US" dirty="0" err="1" smtClean="0"/>
                <a:t>marvellous</a:t>
              </a:r>
              <a:r>
                <a:rPr lang="en-US" dirty="0" smtClean="0"/>
                <a:t>)</a:t>
              </a:r>
              <a:endParaRPr dirty="0">
                <a:solidFill>
                  <a:srgbClr val="FFFFFF"/>
                </a:solidFill>
              </a:endParaRPr>
            </a:p>
            <a:p>
              <a:pPr>
                <a:defRPr sz="2400">
                  <a:latin typeface="Times New Roman"/>
                  <a:ea typeface="Times New Roman"/>
                  <a:cs typeface="Times New Roman"/>
                  <a:sym typeface="Times New Roman"/>
                </a:defRPr>
              </a:pPr>
              <a:r>
                <a:rPr dirty="0"/>
                <a:t>f-Use hypercorrect grammar and pronunciation</a:t>
              </a:r>
              <a:endParaRPr dirty="0">
                <a:solidFill>
                  <a:srgbClr val="FFFFFF"/>
                </a:solidFill>
              </a:endParaRPr>
            </a:p>
            <a:p>
              <a:pPr>
                <a:defRPr sz="2400">
                  <a:latin typeface="Times New Roman"/>
                  <a:ea typeface="Times New Roman"/>
                  <a:cs typeface="Times New Roman"/>
                  <a:sym typeface="Times New Roman"/>
                </a:defRPr>
              </a:pPr>
              <a:r>
                <a:rPr dirty="0"/>
                <a:t>g-Use direct quotation </a:t>
              </a:r>
              <a:endParaRPr dirty="0">
                <a:solidFill>
                  <a:srgbClr val="FFFFFF"/>
                </a:solidFill>
              </a:endParaRPr>
            </a:p>
            <a:p>
              <a:pPr>
                <a:defRPr sz="2400">
                  <a:latin typeface="Times New Roman"/>
                  <a:ea typeface="Times New Roman"/>
                  <a:cs typeface="Times New Roman"/>
                  <a:sym typeface="Times New Roman"/>
                </a:defRPr>
              </a:pPr>
              <a:r>
                <a:rPr dirty="0"/>
                <a:t>h-Have a special lexicon</a:t>
              </a:r>
              <a:endParaRPr dirty="0">
                <a:solidFill>
                  <a:srgbClr val="FFFFFF"/>
                </a:solidFill>
              </a:endParaRPr>
            </a:p>
            <a:p>
              <a:pPr>
                <a:defRPr sz="2400">
                  <a:latin typeface="Times New Roman"/>
                  <a:ea typeface="Times New Roman"/>
                  <a:cs typeface="Times New Roman"/>
                  <a:sym typeface="Times New Roman"/>
                </a:defRPr>
              </a:pPr>
              <a:r>
                <a:rPr dirty="0" err="1"/>
                <a:t>i</a:t>
              </a:r>
              <a:r>
                <a:rPr dirty="0"/>
                <a:t>-Use question intonation in declarative statements</a:t>
              </a:r>
            </a:p>
          </p:txBody>
        </p:sp>
      </p:grpSp>
      <p:sp>
        <p:nvSpPr>
          <p:cNvPr id="422" name="TextBox 5"/>
          <p:cNvSpPr txBox="1"/>
          <p:nvPr/>
        </p:nvSpPr>
        <p:spPr>
          <a:xfrm>
            <a:off x="741134" y="757365"/>
            <a:ext cx="4299132" cy="1792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latin typeface="Times New Roman"/>
                <a:ea typeface="Times New Roman"/>
                <a:cs typeface="Times New Roman"/>
                <a:sym typeface="Times New Roman"/>
              </a:defRPr>
            </a:lvl1pPr>
          </a:lstStyle>
          <a:p>
            <a:r>
              <a:rPr dirty="0"/>
              <a:t>- </a:t>
            </a:r>
            <a:r>
              <a:rPr dirty="0" err="1"/>
              <a:t>Lakoff</a:t>
            </a:r>
            <a:r>
              <a:rPr dirty="0"/>
              <a:t> published an influential account of women's language. She listed a set of basic assumptions about what marks out the language of women. </a:t>
            </a:r>
          </a:p>
        </p:txBody>
      </p:sp>
      <p:pic>
        <p:nvPicPr>
          <p:cNvPr id="423" name="Picture 2" descr="Picture 2"/>
          <p:cNvPicPr>
            <a:picLocks noChangeAspect="1"/>
          </p:cNvPicPr>
          <p:nvPr/>
        </p:nvPicPr>
        <p:blipFill>
          <a:blip r:embed="rId2">
            <a:extLst/>
          </a:blip>
          <a:stretch>
            <a:fillRect/>
          </a:stretch>
        </p:blipFill>
        <p:spPr>
          <a:xfrm>
            <a:off x="1840843" y="2810836"/>
            <a:ext cx="1775607" cy="1714501"/>
          </a:xfrm>
          <a:prstGeom prst="rect">
            <a:avLst/>
          </a:prstGeom>
          <a:ln w="12700">
            <a:miter lim="400000"/>
          </a:ln>
        </p:spPr>
      </p:pic>
      <p:sp>
        <p:nvSpPr>
          <p:cNvPr id="424" name="Right Arrow 7"/>
          <p:cNvSpPr/>
          <p:nvPr/>
        </p:nvSpPr>
        <p:spPr>
          <a:xfrm>
            <a:off x="3806333" y="3429000"/>
            <a:ext cx="899888" cy="523890"/>
          </a:xfrm>
          <a:prstGeom prst="rightArrow">
            <a:avLst>
              <a:gd name="adj1" fmla="val 50000"/>
              <a:gd name="adj2" fmla="val 50000"/>
            </a:avLst>
          </a:prstGeom>
          <a:solidFill>
            <a:srgbClr val="FF0000"/>
          </a:solidFill>
          <a:ln w="25400">
            <a:solidFill>
              <a:srgbClr val="000000"/>
            </a:solidFill>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 name="Rectangle 3"/>
          <p:cNvGrpSpPr/>
          <p:nvPr/>
        </p:nvGrpSpPr>
        <p:grpSpPr>
          <a:xfrm>
            <a:off x="4921116" y="1242831"/>
            <a:ext cx="5955796" cy="4154982"/>
            <a:chOff x="-1" y="-151253"/>
            <a:chExt cx="5955795" cy="4154980"/>
          </a:xfrm>
        </p:grpSpPr>
        <p:sp>
          <p:nvSpPr>
            <p:cNvPr id="429" name="Hình chữ nhật"/>
            <p:cNvSpPr/>
            <p:nvPr/>
          </p:nvSpPr>
          <p:spPr>
            <a:xfrm>
              <a:off x="-1" y="0"/>
              <a:ext cx="5955795" cy="3852473"/>
            </a:xfrm>
            <a:prstGeom prst="rect">
              <a:avLst/>
            </a:prstGeom>
            <a:solidFill>
              <a:srgbClr val="FFFFFF"/>
            </a:solidFill>
            <a:ln w="25400" cap="flat">
              <a:solidFill>
                <a:srgbClr val="92A19F"/>
              </a:solidFill>
              <a:prstDash val="solid"/>
              <a:round/>
            </a:ln>
            <a:effectLst/>
          </p:spPr>
          <p:txBody>
            <a:bodyPr wrap="square" lIns="45719" tIns="45719" rIns="45719" bIns="45719" numCol="1" anchor="ctr">
              <a:noAutofit/>
            </a:bodyPr>
            <a:lstStyle/>
            <a:p>
              <a:pPr>
                <a:defRPr>
                  <a:solidFill>
                    <a:srgbClr val="FFFFFF"/>
                  </a:solidFill>
                </a:defRPr>
              </a:pPr>
              <a:endParaRPr/>
            </a:p>
          </p:txBody>
        </p:sp>
        <p:sp>
          <p:nvSpPr>
            <p:cNvPr id="430" name="j-Use “wh-” imperatives…"/>
            <p:cNvSpPr txBox="1"/>
            <p:nvPr/>
          </p:nvSpPr>
          <p:spPr>
            <a:xfrm>
              <a:off x="58419" y="-151253"/>
              <a:ext cx="5838954" cy="415498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p>
              <a:pPr>
                <a:defRPr sz="2400">
                  <a:latin typeface="Times New Roman"/>
                  <a:ea typeface="Times New Roman"/>
                  <a:cs typeface="Times New Roman"/>
                  <a:sym typeface="Times New Roman"/>
                </a:defRPr>
              </a:pPr>
              <a:r>
                <a:rPr dirty="0"/>
                <a:t>j-Use “</a:t>
              </a:r>
              <a:r>
                <a:rPr dirty="0" err="1"/>
                <a:t>wh</a:t>
              </a:r>
              <a:r>
                <a:rPr dirty="0"/>
                <a:t>-” imperatives</a:t>
              </a:r>
              <a:endParaRPr dirty="0">
                <a:solidFill>
                  <a:srgbClr val="FFFFFF"/>
                </a:solidFill>
              </a:endParaRPr>
            </a:p>
            <a:p>
              <a:pPr>
                <a:defRPr sz="2400">
                  <a:latin typeface="Times New Roman"/>
                  <a:ea typeface="Times New Roman"/>
                  <a:cs typeface="Times New Roman"/>
                  <a:sym typeface="Times New Roman"/>
                </a:defRPr>
              </a:pPr>
              <a:r>
                <a:rPr dirty="0"/>
                <a:t>k-Speak less frequently</a:t>
              </a:r>
              <a:endParaRPr dirty="0">
                <a:solidFill>
                  <a:srgbClr val="FFFFFF"/>
                </a:solidFill>
              </a:endParaRPr>
            </a:p>
            <a:p>
              <a:pPr>
                <a:defRPr sz="2400">
                  <a:latin typeface="Times New Roman"/>
                  <a:ea typeface="Times New Roman"/>
                  <a:cs typeface="Times New Roman"/>
                  <a:sym typeface="Times New Roman"/>
                </a:defRPr>
              </a:pPr>
              <a:r>
                <a:rPr dirty="0"/>
                <a:t>l-Overuse qualifiers</a:t>
              </a:r>
              <a:endParaRPr dirty="0">
                <a:solidFill>
                  <a:srgbClr val="FFFFFF"/>
                </a:solidFill>
              </a:endParaRPr>
            </a:p>
            <a:p>
              <a:pPr>
                <a:defRPr sz="2400">
                  <a:latin typeface="Times New Roman"/>
                  <a:ea typeface="Times New Roman"/>
                  <a:cs typeface="Times New Roman"/>
                  <a:sym typeface="Times New Roman"/>
                </a:defRPr>
              </a:pPr>
              <a:r>
                <a:rPr dirty="0">
                  <a:solidFill>
                    <a:srgbClr val="FF0000"/>
                  </a:solidFill>
                </a:rPr>
                <a:t>m-</a:t>
              </a:r>
              <a:r>
                <a:rPr dirty="0" err="1">
                  <a:solidFill>
                    <a:srgbClr val="FF0000"/>
                  </a:solidFill>
                </a:rPr>
                <a:t>Apologise</a:t>
              </a:r>
              <a:r>
                <a:rPr dirty="0">
                  <a:solidFill>
                    <a:srgbClr val="FF0000"/>
                  </a:solidFill>
                </a:rPr>
                <a:t> more</a:t>
              </a:r>
              <a:endParaRPr dirty="0">
                <a:solidFill>
                  <a:srgbClr val="FF0000"/>
                </a:solidFill>
              </a:endParaRPr>
            </a:p>
            <a:p>
              <a:pPr>
                <a:defRPr sz="2400">
                  <a:latin typeface="Times New Roman"/>
                  <a:ea typeface="Times New Roman"/>
                  <a:cs typeface="Times New Roman"/>
                  <a:sym typeface="Times New Roman"/>
                </a:defRPr>
              </a:pPr>
              <a:r>
                <a:rPr dirty="0"/>
                <a:t>n-Use </a:t>
              </a:r>
              <a:r>
                <a:rPr dirty="0">
                  <a:solidFill>
                    <a:srgbClr val="FF0000"/>
                  </a:solidFill>
                </a:rPr>
                <a:t>modal</a:t>
              </a:r>
              <a:r>
                <a:rPr dirty="0"/>
                <a:t> </a:t>
              </a:r>
              <a:r>
                <a:rPr dirty="0" smtClean="0"/>
                <a:t>constructions</a:t>
              </a:r>
              <a:r>
                <a:rPr lang="en-US" dirty="0" smtClean="0"/>
                <a:t> ( Would, could, might…)</a:t>
              </a:r>
              <a:endParaRPr dirty="0">
                <a:solidFill>
                  <a:srgbClr val="FFFFFF"/>
                </a:solidFill>
              </a:endParaRPr>
            </a:p>
            <a:p>
              <a:pPr>
                <a:defRPr sz="2400">
                  <a:latin typeface="Times New Roman"/>
                  <a:ea typeface="Times New Roman"/>
                  <a:cs typeface="Times New Roman"/>
                  <a:sym typeface="Times New Roman"/>
                </a:defRPr>
              </a:pPr>
              <a:r>
                <a:rPr dirty="0"/>
                <a:t>o-Avoid </a:t>
              </a:r>
              <a:r>
                <a:rPr dirty="0">
                  <a:solidFill>
                    <a:srgbClr val="FF0000"/>
                  </a:solidFill>
                </a:rPr>
                <a:t>coarse</a:t>
              </a:r>
              <a:r>
                <a:rPr dirty="0"/>
                <a:t> language or expletives</a:t>
              </a:r>
              <a:endParaRPr dirty="0">
                <a:solidFill>
                  <a:srgbClr val="FFFFFF"/>
                </a:solidFill>
              </a:endParaRPr>
            </a:p>
            <a:p>
              <a:pPr>
                <a:defRPr sz="2400">
                  <a:latin typeface="Times New Roman"/>
                  <a:ea typeface="Times New Roman"/>
                  <a:cs typeface="Times New Roman"/>
                  <a:sym typeface="Times New Roman"/>
                </a:defRPr>
              </a:pPr>
              <a:r>
                <a:rPr dirty="0"/>
                <a:t>p-Use </a:t>
              </a:r>
              <a:r>
                <a:rPr dirty="0">
                  <a:solidFill>
                    <a:srgbClr val="FF0000"/>
                  </a:solidFill>
                </a:rPr>
                <a:t>indirect</a:t>
              </a:r>
              <a:r>
                <a:rPr dirty="0"/>
                <a:t> commands and requests</a:t>
              </a:r>
              <a:endParaRPr dirty="0">
                <a:solidFill>
                  <a:srgbClr val="FFFFFF"/>
                </a:solidFill>
              </a:endParaRPr>
            </a:p>
            <a:p>
              <a:pPr>
                <a:defRPr sz="2400">
                  <a:latin typeface="Times New Roman"/>
                  <a:ea typeface="Times New Roman"/>
                  <a:cs typeface="Times New Roman"/>
                  <a:sym typeface="Times New Roman"/>
                </a:defRPr>
              </a:pPr>
              <a:r>
                <a:rPr dirty="0"/>
                <a:t>q-Use more intensifiers, especially </a:t>
              </a:r>
              <a:r>
                <a:rPr dirty="0">
                  <a:solidFill>
                    <a:srgbClr val="FF0000"/>
                  </a:solidFill>
                </a:rPr>
                <a:t>so and very.</a:t>
              </a:r>
              <a:endParaRPr dirty="0">
                <a:solidFill>
                  <a:srgbClr val="FF0000"/>
                </a:solidFill>
              </a:endParaRPr>
            </a:p>
            <a:p>
              <a:pPr>
                <a:defRPr sz="2400">
                  <a:latin typeface="Times New Roman"/>
                  <a:ea typeface="Times New Roman"/>
                  <a:cs typeface="Times New Roman"/>
                  <a:sym typeface="Times New Roman"/>
                </a:defRPr>
              </a:pPr>
              <a:r>
                <a:rPr dirty="0"/>
                <a:t>r-Lack a sense of </a:t>
              </a:r>
              <a:r>
                <a:rPr dirty="0" err="1"/>
                <a:t>humour</a:t>
              </a:r>
              <a:r>
                <a:rPr dirty="0">
                  <a:latin typeface="+mn-lt"/>
                  <a:ea typeface="+mn-ea"/>
                  <a:cs typeface="+mn-cs"/>
                  <a:sym typeface="Arial"/>
                </a:rPr>
                <a:t>.</a:t>
              </a:r>
            </a:p>
          </p:txBody>
        </p:sp>
      </p:grpSp>
      <p:pic>
        <p:nvPicPr>
          <p:cNvPr id="432" name="Picture 2" descr="Picture 2"/>
          <p:cNvPicPr>
            <a:picLocks noChangeAspect="1"/>
          </p:cNvPicPr>
          <p:nvPr/>
        </p:nvPicPr>
        <p:blipFill>
          <a:blip r:embed="rId2">
            <a:extLst/>
          </a:blip>
          <a:stretch>
            <a:fillRect/>
          </a:stretch>
        </p:blipFill>
        <p:spPr>
          <a:xfrm>
            <a:off x="1528123" y="2309804"/>
            <a:ext cx="1775608" cy="1714501"/>
          </a:xfrm>
          <a:prstGeom prst="rect">
            <a:avLst/>
          </a:prstGeom>
          <a:ln w="12700">
            <a:miter lim="400000"/>
          </a:ln>
        </p:spPr>
      </p:pic>
      <p:sp>
        <p:nvSpPr>
          <p:cNvPr id="436" name="Right Arrow 7"/>
          <p:cNvSpPr/>
          <p:nvPr/>
        </p:nvSpPr>
        <p:spPr>
          <a:xfrm>
            <a:off x="3420166" y="2905111"/>
            <a:ext cx="899888" cy="523890"/>
          </a:xfrm>
          <a:prstGeom prst="rightArrow">
            <a:avLst>
              <a:gd name="adj1" fmla="val 50000"/>
              <a:gd name="adj2" fmla="val 50000"/>
            </a:avLst>
          </a:prstGeom>
          <a:solidFill>
            <a:srgbClr val="FF0000"/>
          </a:solidFill>
          <a:ln w="25400">
            <a:solidFill>
              <a:srgbClr val="000000"/>
            </a:solidFill>
          </a:ln>
        </p:spPr>
        <p:txBody>
          <a:bodyPr lIns="45719" rIns="45719" anchor="ctr"/>
          <a:lstStyle/>
          <a:p>
            <a:pPr algn="ctr">
              <a:defRPr>
                <a:solidFill>
                  <a:srgbClr val="FFFFFF"/>
                </a:solidFill>
              </a:defRPr>
            </a:pPr>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extBox 3"/>
          <p:cNvSpPr txBox="1"/>
          <p:nvPr/>
        </p:nvSpPr>
        <p:spPr>
          <a:xfrm>
            <a:off x="1434554" y="982175"/>
            <a:ext cx="9322890" cy="4893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rPr dirty="0"/>
              <a:t> - </a:t>
            </a:r>
            <a:r>
              <a:rPr dirty="0" err="1"/>
              <a:t>Lakoff</a:t>
            </a:r>
            <a:r>
              <a:rPr dirty="0"/>
              <a:t>  also claims that women use color words like </a:t>
            </a:r>
            <a:r>
              <a:rPr dirty="0">
                <a:solidFill>
                  <a:srgbClr val="FF0000"/>
                </a:solidFill>
              </a:rPr>
              <a:t>mauve, beige, aquamarine, lavender, and magenta</a:t>
            </a:r>
            <a:r>
              <a:rPr dirty="0"/>
              <a:t> but most men do not.</a:t>
            </a:r>
          </a:p>
          <a:p>
            <a:pPr>
              <a:defRPr sz="2400">
                <a:latin typeface="Times New Roman"/>
                <a:ea typeface="Times New Roman"/>
                <a:cs typeface="Times New Roman"/>
                <a:sym typeface="Times New Roman"/>
              </a:defRPr>
            </a:pPr>
            <a:r>
              <a:rPr dirty="0"/>
              <a:t>    </a:t>
            </a:r>
          </a:p>
          <a:p>
            <a:pPr>
              <a:defRPr sz="2400">
                <a:latin typeface="Times New Roman"/>
                <a:ea typeface="Times New Roman"/>
                <a:cs typeface="Times New Roman"/>
                <a:sym typeface="Times New Roman"/>
              </a:defRPr>
            </a:pPr>
            <a:r>
              <a:rPr dirty="0"/>
              <a:t>    - She also maintains that adjectives such as </a:t>
            </a:r>
            <a:r>
              <a:rPr dirty="0">
                <a:solidFill>
                  <a:srgbClr val="FF0000"/>
                </a:solidFill>
              </a:rPr>
              <a:t>adorable, charming, divine, lovely, and sweet </a:t>
            </a:r>
            <a:r>
              <a:rPr dirty="0"/>
              <a:t>are also commonly used by women but </a:t>
            </a:r>
            <a:r>
              <a:rPr dirty="0">
                <a:solidFill>
                  <a:srgbClr val="FF0000"/>
                </a:solidFill>
              </a:rPr>
              <a:t>only very rarely by men.</a:t>
            </a:r>
          </a:p>
          <a:p>
            <a:pPr>
              <a:defRPr sz="2400">
                <a:latin typeface="Times New Roman"/>
                <a:ea typeface="Times New Roman"/>
                <a:cs typeface="Times New Roman"/>
                <a:sym typeface="Times New Roman"/>
              </a:defRPr>
            </a:pPr>
            <a:r>
              <a:rPr dirty="0"/>
              <a:t>    </a:t>
            </a:r>
          </a:p>
          <a:p>
            <a:pPr>
              <a:defRPr sz="2400">
                <a:latin typeface="Times New Roman"/>
                <a:ea typeface="Times New Roman"/>
                <a:cs typeface="Times New Roman"/>
                <a:sym typeface="Times New Roman"/>
              </a:defRPr>
            </a:pPr>
            <a:r>
              <a:rPr dirty="0"/>
              <a:t>    - Women are also said to have their own vocabulary for </a:t>
            </a:r>
            <a:r>
              <a:rPr dirty="0">
                <a:solidFill>
                  <a:srgbClr val="FF0000"/>
                </a:solidFill>
              </a:rPr>
              <a:t>emphasizing certain effects</a:t>
            </a:r>
            <a:r>
              <a:rPr dirty="0"/>
              <a:t> on them, words and expressions such as </a:t>
            </a:r>
            <a:r>
              <a:rPr dirty="0">
                <a:solidFill>
                  <a:srgbClr val="FF0000"/>
                </a:solidFill>
              </a:rPr>
              <a:t>so good, such fun, exquisite, lovely, divine, precious, adorable, darling, and fantastic.</a:t>
            </a:r>
          </a:p>
          <a:p>
            <a:pPr>
              <a:defRPr sz="2400">
                <a:latin typeface="Times New Roman"/>
                <a:ea typeface="Times New Roman"/>
                <a:cs typeface="Times New Roman"/>
                <a:sym typeface="Times New Roman"/>
              </a:defRPr>
            </a:pPr>
            <a:r>
              <a:rPr dirty="0">
                <a:solidFill>
                  <a:srgbClr val="FF0000"/>
                </a:solidFill>
              </a:rPr>
              <a:t>     </a:t>
            </a:r>
          </a:p>
          <a:p>
            <a:pPr>
              <a:defRPr sz="2400">
                <a:latin typeface="Times New Roman"/>
                <a:ea typeface="Times New Roman"/>
                <a:cs typeface="Times New Roman"/>
                <a:sym typeface="Times New Roman"/>
              </a:defRPr>
            </a:pPr>
            <a:r>
              <a:rPr dirty="0"/>
              <a:t>      - In her work, </a:t>
            </a:r>
            <a:r>
              <a:rPr dirty="0" err="1"/>
              <a:t>Lakoff</a:t>
            </a:r>
            <a:r>
              <a:rPr dirty="0"/>
              <a:t> identified a number of female linguistic features which were unified by their function of expressing lack of confidence.</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TextBox 3"/>
          <p:cNvSpPr txBox="1"/>
          <p:nvPr/>
        </p:nvSpPr>
        <p:spPr>
          <a:xfrm>
            <a:off x="1145177" y="920167"/>
            <a:ext cx="8838474" cy="421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t>- In Living Language, Keith and Shuttleworth record suggestions that</a:t>
            </a:r>
            <a:r>
              <a:rPr sz="1400">
                <a:latin typeface="+mn-lt"/>
                <a:ea typeface="+mn-ea"/>
                <a:cs typeface="+mn-cs"/>
                <a:sym typeface="Arial"/>
              </a:rPr>
              <a:t>:</a:t>
            </a:r>
          </a:p>
        </p:txBody>
      </p:sp>
      <p:graphicFrame>
        <p:nvGraphicFramePr>
          <p:cNvPr id="444" name="Content Placeholder 3"/>
          <p:cNvGraphicFramePr/>
          <p:nvPr/>
        </p:nvGraphicFramePr>
        <p:xfrm>
          <a:off x="1555550" y="1654929"/>
          <a:ext cx="8662506" cy="3216600"/>
        </p:xfrm>
        <a:graphic>
          <a:graphicData uri="http://schemas.openxmlformats.org/drawingml/2006/table">
            <a:tbl>
              <a:tblPr firstRow="1" bandRow="1">
                <a:tableStyleId>{4C3C2611-4C71-4FC5-86AE-919BDF0F9419}</a:tableStyleId>
              </a:tblPr>
              <a:tblGrid>
                <a:gridCol w="4331253">
                  <a:extLst>
                    <a:ext uri="{9D8B030D-6E8A-4147-A177-3AD203B41FA5}">
                      <a16:colId xmlns:a16="http://schemas.microsoft.com/office/drawing/2014/main" val="20000"/>
                    </a:ext>
                  </a:extLst>
                </a:gridCol>
                <a:gridCol w="4331253">
                  <a:extLst>
                    <a:ext uri="{9D8B030D-6E8A-4147-A177-3AD203B41FA5}">
                      <a16:colId xmlns:a16="http://schemas.microsoft.com/office/drawing/2014/main" val="20001"/>
                    </a:ext>
                  </a:extLst>
                </a:gridCol>
              </a:tblGrid>
              <a:tr h="503112">
                <a:tc>
                  <a:txBody>
                    <a:bodyPr/>
                    <a:lstStyle/>
                    <a:p>
                      <a:pPr algn="l">
                        <a:defRPr sz="2000">
                          <a:solidFill>
                            <a:srgbClr val="000000"/>
                          </a:solidFill>
                          <a:latin typeface="Times New Roman"/>
                          <a:ea typeface="Times New Roman"/>
                          <a:cs typeface="Times New Roman"/>
                          <a:sym typeface="Times New Roman"/>
                        </a:defRPr>
                      </a:pPr>
                      <a:r>
                        <a:t>               WOMEN </a:t>
                      </a:r>
                    </a:p>
                  </a:txBody>
                  <a:tcPr marL="45720" marR="45720" horzOverflow="overflow">
                    <a:solidFill>
                      <a:schemeClr val="accent5"/>
                    </a:solidFill>
                  </a:tcPr>
                </a:tc>
                <a:tc>
                  <a:txBody>
                    <a:bodyPr/>
                    <a:lstStyle/>
                    <a:p>
                      <a:pPr algn="ctr">
                        <a:defRPr sz="1800" b="0">
                          <a:solidFill>
                            <a:srgbClr val="000000"/>
                          </a:solidFill>
                        </a:defRPr>
                      </a:pPr>
                      <a:r>
                        <a:rPr sz="2000" b="1">
                          <a:latin typeface="Times New Roman"/>
                          <a:ea typeface="Times New Roman"/>
                          <a:cs typeface="Times New Roman"/>
                          <a:sym typeface="Times New Roman"/>
                        </a:rPr>
                        <a:t>MEN </a:t>
                      </a:r>
                    </a:p>
                  </a:txBody>
                  <a:tcPr marL="45720" marR="45720" horzOverflow="overflow">
                    <a:solidFill>
                      <a:schemeClr val="accent5"/>
                    </a:solidFill>
                  </a:tcPr>
                </a:tc>
                <a:extLst>
                  <a:ext uri="{0D108BD9-81ED-4DB2-BD59-A6C34878D82A}">
                    <a16:rowId xmlns:a16="http://schemas.microsoft.com/office/drawing/2014/main" val="10000"/>
                  </a:ext>
                </a:extLst>
              </a:tr>
              <a:tr h="503112">
                <a:tc>
                  <a:txBody>
                    <a:bodyPr/>
                    <a:lstStyle/>
                    <a:p>
                      <a:pPr algn="l">
                        <a:defRPr sz="1800"/>
                      </a:pPr>
                      <a:r>
                        <a:rPr sz="2000">
                          <a:latin typeface="Times New Roman"/>
                          <a:ea typeface="Times New Roman"/>
                          <a:cs typeface="Times New Roman"/>
                          <a:sym typeface="Times New Roman"/>
                        </a:rPr>
                        <a:t>- Talk more, talk too much</a:t>
                      </a:r>
                    </a:p>
                  </a:txBody>
                  <a:tcPr marL="45720" marR="45720" horzOverflow="overflow">
                    <a:solidFill>
                      <a:srgbClr val="FFFAEC"/>
                    </a:solidFill>
                  </a:tcPr>
                </a:tc>
                <a:tc>
                  <a:txBody>
                    <a:bodyPr/>
                    <a:lstStyle/>
                    <a:p>
                      <a:pPr algn="l">
                        <a:defRPr sz="1800"/>
                      </a:pPr>
                      <a:r>
                        <a:rPr sz="2000" dirty="0">
                          <a:latin typeface="Times New Roman"/>
                          <a:ea typeface="Times New Roman"/>
                          <a:cs typeface="Times New Roman"/>
                          <a:sym typeface="Times New Roman"/>
                        </a:rPr>
                        <a:t>- Talk less, don't talk about emotions</a:t>
                      </a:r>
                    </a:p>
                  </a:txBody>
                  <a:tcPr marL="45720" marR="45720" horzOverflow="overflow">
                    <a:solidFill>
                      <a:srgbClr val="FFFAEC"/>
                    </a:solidFill>
                  </a:tcPr>
                </a:tc>
                <a:extLst>
                  <a:ext uri="{0D108BD9-81ED-4DB2-BD59-A6C34878D82A}">
                    <a16:rowId xmlns:a16="http://schemas.microsoft.com/office/drawing/2014/main" val="10001"/>
                  </a:ext>
                </a:extLst>
              </a:tr>
              <a:tr h="503112">
                <a:tc>
                  <a:txBody>
                    <a:bodyPr/>
                    <a:lstStyle/>
                    <a:p>
                      <a:pPr algn="l">
                        <a:defRPr sz="1800"/>
                      </a:pPr>
                      <a:r>
                        <a:rPr sz="2000">
                          <a:latin typeface="Times New Roman"/>
                          <a:ea typeface="Times New Roman"/>
                          <a:cs typeface="Times New Roman"/>
                          <a:sym typeface="Times New Roman"/>
                        </a:rPr>
                        <a:t>- Polite more</a:t>
                      </a:r>
                    </a:p>
                  </a:txBody>
                  <a:tcPr marL="45720" marR="45720" horzOverflow="overflow">
                    <a:solidFill>
                      <a:srgbClr val="FFFCF6"/>
                    </a:solidFill>
                  </a:tcPr>
                </a:tc>
                <a:tc>
                  <a:txBody>
                    <a:bodyPr/>
                    <a:lstStyle/>
                    <a:p>
                      <a:pPr algn="l">
                        <a:defRPr sz="1800"/>
                      </a:pPr>
                      <a:r>
                        <a:rPr sz="2000" dirty="0">
                          <a:latin typeface="Times New Roman"/>
                          <a:ea typeface="Times New Roman"/>
                          <a:cs typeface="Times New Roman"/>
                          <a:sym typeface="Times New Roman"/>
                        </a:rPr>
                        <a:t>- Swear more</a:t>
                      </a:r>
                    </a:p>
                  </a:txBody>
                  <a:tcPr marL="45720" marR="45720" horzOverflow="overflow">
                    <a:solidFill>
                      <a:srgbClr val="FFFCF6"/>
                    </a:solidFill>
                  </a:tcPr>
                </a:tc>
                <a:extLst>
                  <a:ext uri="{0D108BD9-81ED-4DB2-BD59-A6C34878D82A}">
                    <a16:rowId xmlns:a16="http://schemas.microsoft.com/office/drawing/2014/main" val="10002"/>
                  </a:ext>
                </a:extLst>
              </a:tr>
              <a:tr h="503112">
                <a:tc>
                  <a:txBody>
                    <a:bodyPr/>
                    <a:lstStyle/>
                    <a:p>
                      <a:pPr algn="l">
                        <a:defRPr sz="1800"/>
                      </a:pPr>
                      <a:r>
                        <a:rPr sz="2000" dirty="0">
                          <a:latin typeface="Times New Roman"/>
                          <a:ea typeface="Times New Roman"/>
                          <a:cs typeface="Times New Roman"/>
                          <a:sym typeface="Times New Roman"/>
                        </a:rPr>
                        <a:t>- Indecisive/hesitant</a:t>
                      </a:r>
                    </a:p>
                  </a:txBody>
                  <a:tcPr marL="45720" marR="45720" horzOverflow="overflow">
                    <a:solidFill>
                      <a:srgbClr val="FFFAEC"/>
                    </a:solidFill>
                  </a:tcPr>
                </a:tc>
                <a:tc>
                  <a:txBody>
                    <a:bodyPr/>
                    <a:lstStyle/>
                    <a:p>
                      <a:pPr algn="l">
                        <a:defRPr sz="1800"/>
                      </a:pPr>
                      <a:r>
                        <a:rPr sz="2000" dirty="0">
                          <a:latin typeface="Times New Roman"/>
                          <a:ea typeface="Times New Roman"/>
                          <a:cs typeface="Times New Roman"/>
                          <a:sym typeface="Times New Roman"/>
                        </a:rPr>
                        <a:t>- insult each other frequently, dominate conversation, speak with more authority</a:t>
                      </a:r>
                    </a:p>
                  </a:txBody>
                  <a:tcPr marL="45720" marR="45720" horzOverflow="overflow">
                    <a:solidFill>
                      <a:srgbClr val="FFFAEC"/>
                    </a:solidFill>
                  </a:tcPr>
                </a:tc>
                <a:extLst>
                  <a:ext uri="{0D108BD9-81ED-4DB2-BD59-A6C34878D82A}">
                    <a16:rowId xmlns:a16="http://schemas.microsoft.com/office/drawing/2014/main" val="10003"/>
                  </a:ext>
                </a:extLst>
              </a:tr>
              <a:tr h="503112">
                <a:tc>
                  <a:txBody>
                    <a:bodyPr/>
                    <a:lstStyle/>
                    <a:p>
                      <a:pPr algn="l">
                        <a:defRPr sz="1800"/>
                      </a:pPr>
                      <a:r>
                        <a:rPr sz="2000">
                          <a:latin typeface="Times New Roman"/>
                          <a:ea typeface="Times New Roman"/>
                          <a:cs typeface="Times New Roman"/>
                          <a:sym typeface="Times New Roman"/>
                        </a:rPr>
                        <a:t>- support each other</a:t>
                      </a:r>
                    </a:p>
                  </a:txBody>
                  <a:tcPr marL="45720" marR="45720" horzOverflow="overflow">
                    <a:solidFill>
                      <a:srgbClr val="FFFCF6"/>
                    </a:solidFill>
                  </a:tcPr>
                </a:tc>
                <a:tc>
                  <a:txBody>
                    <a:bodyPr/>
                    <a:lstStyle/>
                    <a:p>
                      <a:pPr algn="l">
                        <a:defRPr sz="1800"/>
                      </a:pPr>
                      <a:r>
                        <a:rPr sz="2000">
                          <a:latin typeface="Times New Roman"/>
                          <a:ea typeface="Times New Roman"/>
                          <a:cs typeface="Times New Roman"/>
                          <a:sym typeface="Times New Roman"/>
                        </a:rPr>
                        <a:t>- give more commands</a:t>
                      </a:r>
                    </a:p>
                  </a:txBody>
                  <a:tcPr marL="45720" marR="45720" horzOverflow="overflow">
                    <a:solidFill>
                      <a:srgbClr val="FFFCF6"/>
                    </a:solidFill>
                  </a:tcPr>
                </a:tc>
                <a:extLst>
                  <a:ext uri="{0D108BD9-81ED-4DB2-BD59-A6C34878D82A}">
                    <a16:rowId xmlns:a16="http://schemas.microsoft.com/office/drawing/2014/main" val="10004"/>
                  </a:ext>
                </a:extLst>
              </a:tr>
              <a:tr h="503112">
                <a:tc>
                  <a:txBody>
                    <a:bodyPr/>
                    <a:lstStyle/>
                    <a:p>
                      <a:pPr algn="l">
                        <a:defRPr sz="1800"/>
                      </a:pPr>
                      <a:r>
                        <a:rPr sz="2000">
                          <a:latin typeface="Times New Roman"/>
                          <a:ea typeface="Times New Roman"/>
                          <a:cs typeface="Times New Roman"/>
                          <a:sym typeface="Times New Roman"/>
                        </a:rPr>
                        <a:t>- Cooperative more</a:t>
                      </a:r>
                    </a:p>
                  </a:txBody>
                  <a:tcPr marL="45720" marR="45720" horzOverflow="overflow">
                    <a:solidFill>
                      <a:srgbClr val="FFFAEC"/>
                    </a:solidFill>
                  </a:tcPr>
                </a:tc>
                <a:tc>
                  <a:txBody>
                    <a:bodyPr/>
                    <a:lstStyle/>
                    <a:p>
                      <a:pPr algn="l">
                        <a:defRPr sz="1800"/>
                      </a:pPr>
                      <a:r>
                        <a:rPr sz="2000" dirty="0">
                          <a:latin typeface="Times New Roman"/>
                          <a:ea typeface="Times New Roman"/>
                          <a:cs typeface="Times New Roman"/>
                          <a:sym typeface="Times New Roman"/>
                        </a:rPr>
                        <a:t>- Competitive more</a:t>
                      </a:r>
                    </a:p>
                  </a:txBody>
                  <a:tcPr marL="45720" marR="45720" horzOverflow="overflow">
                    <a:solidFill>
                      <a:srgbClr val="FFFAEC"/>
                    </a:solidFill>
                  </a:tcPr>
                </a:tc>
                <a:extLst>
                  <a:ext uri="{0D108BD9-81ED-4DB2-BD59-A6C34878D82A}">
                    <a16:rowId xmlns:a16="http://schemas.microsoft.com/office/drawing/2014/main" val="10005"/>
                  </a:ext>
                </a:extLst>
              </a:tr>
            </a:tbl>
          </a:graphicData>
        </a:graphic>
      </p:graphicFrame>
      <p:sp>
        <p:nvSpPr>
          <p:cNvPr id="445" name="TextBox 6"/>
          <p:cNvSpPr txBox="1"/>
          <p:nvPr/>
        </p:nvSpPr>
        <p:spPr>
          <a:xfrm>
            <a:off x="2814319" y="5250584"/>
            <a:ext cx="7358017" cy="348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800" b="1">
                <a:latin typeface="Times New Roman"/>
                <a:ea typeface="Times New Roman"/>
                <a:cs typeface="Times New Roman"/>
                <a:sym typeface="Times New Roman"/>
              </a:defRPr>
            </a:lvl1pPr>
          </a:lstStyle>
          <a:p>
            <a:r>
              <a:t>Table: Keith and Shuttleworth record suggestions in Living Language</a:t>
            </a:r>
          </a:p>
        </p:txBody>
      </p:sp>
      <p:pic>
        <p:nvPicPr>
          <p:cNvPr id="446" name="Picture 3" descr="Picture 3"/>
          <p:cNvPicPr>
            <a:picLocks noChangeAspect="1"/>
          </p:cNvPicPr>
          <p:nvPr/>
        </p:nvPicPr>
        <p:blipFill>
          <a:blip r:embed="rId2">
            <a:extLst/>
          </a:blip>
          <a:stretch>
            <a:fillRect/>
          </a:stretch>
        </p:blipFill>
        <p:spPr>
          <a:xfrm>
            <a:off x="3715525" y="1745309"/>
            <a:ext cx="504851" cy="449343"/>
          </a:xfrm>
          <a:prstGeom prst="rect">
            <a:avLst/>
          </a:prstGeom>
          <a:ln w="12700">
            <a:miter lim="400000"/>
          </a:ln>
        </p:spPr>
      </p:pic>
      <p:pic>
        <p:nvPicPr>
          <p:cNvPr id="447" name="Picture 2" descr="Picture 2"/>
          <p:cNvPicPr>
            <a:picLocks noChangeAspect="1"/>
          </p:cNvPicPr>
          <p:nvPr/>
        </p:nvPicPr>
        <p:blipFill>
          <a:blip r:embed="rId3">
            <a:extLst/>
          </a:blip>
          <a:stretch>
            <a:fillRect/>
          </a:stretch>
        </p:blipFill>
        <p:spPr>
          <a:xfrm>
            <a:off x="8476475" y="1720062"/>
            <a:ext cx="484204" cy="499840"/>
          </a:xfrm>
          <a:prstGeom prst="rect">
            <a:avLst/>
          </a:prstGeom>
          <a:ln w="12700">
            <a:miter lim="400000"/>
          </a:ln>
        </p:spPr>
      </p:pic>
      <p:grpSp>
        <p:nvGrpSpPr>
          <p:cNvPr id="450" name="Google Shape;615;p26"/>
          <p:cNvGrpSpPr/>
          <p:nvPr/>
        </p:nvGrpSpPr>
        <p:grpSpPr>
          <a:xfrm>
            <a:off x="7823199" y="6299451"/>
            <a:ext cx="3260487" cy="446701"/>
            <a:chOff x="0" y="0"/>
            <a:chExt cx="3260485" cy="446700"/>
          </a:xfrm>
        </p:grpSpPr>
        <p:sp>
          <p:nvSpPr>
            <p:cNvPr id="448" name="Hình chữ nhật"/>
            <p:cNvSpPr/>
            <p:nvPr/>
          </p:nvSpPr>
          <p:spPr>
            <a:xfrm>
              <a:off x="-1" y="-1"/>
              <a:ext cx="3260487" cy="446702"/>
            </a:xfrm>
            <a:prstGeom prst="rect">
              <a:avLst/>
            </a:prstGeom>
            <a:solidFill>
              <a:schemeClr val="accent5"/>
            </a:solidFill>
            <a:ln w="12700" cap="flat">
              <a:noFill/>
              <a:miter lim="400000"/>
            </a:ln>
            <a:effectLst/>
          </p:spPr>
          <p:txBody>
            <a:bodyPr wrap="square" lIns="45719" tIns="45719" rIns="45719" bIns="45719" numCol="1" anchor="ctr">
              <a:noAutofit/>
            </a:bodyPr>
            <a:lstStyle/>
            <a:p>
              <a:pPr>
                <a:defRPr sz="1800" b="1"/>
              </a:pPr>
              <a:endParaRPr/>
            </a:p>
          </p:txBody>
        </p:sp>
        <p:sp>
          <p:nvSpPr>
            <p:cNvPr id="449" name="Presenter: Thu Phương"/>
            <p:cNvSpPr txBox="1"/>
            <p:nvPr/>
          </p:nvSpPr>
          <p:spPr>
            <a:xfrm>
              <a:off x="45724" y="48039"/>
              <a:ext cx="3169037" cy="3506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numCol="1" anchor="ctr">
              <a:spAutoFit/>
            </a:bodyPr>
            <a:lstStyle>
              <a:lvl1pPr>
                <a:defRPr sz="1800" b="1"/>
              </a:lvl1pPr>
            </a:lstStyle>
            <a:p>
              <a:r>
                <a:t>Presenter: Thu Phương</a:t>
              </a:r>
            </a:p>
          </p:txBody>
        </p:sp>
      </p:gr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TextBox 4"/>
          <p:cNvSpPr txBox="1"/>
          <p:nvPr/>
        </p:nvSpPr>
        <p:spPr>
          <a:xfrm>
            <a:off x="648062" y="851548"/>
            <a:ext cx="10489475" cy="4893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rPr dirty="0"/>
              <a:t>   - </a:t>
            </a:r>
            <a:r>
              <a:rPr dirty="0" err="1">
                <a:solidFill>
                  <a:srgbClr val="FF0000"/>
                </a:solidFill>
              </a:rPr>
              <a:t>Tannen</a:t>
            </a:r>
            <a:r>
              <a:rPr dirty="0"/>
              <a:t> reveals a very different conversational style by men and women. Women,</a:t>
            </a:r>
          </a:p>
          <a:p>
            <a:pPr>
              <a:defRPr sz="2400">
                <a:latin typeface="Times New Roman"/>
                <a:ea typeface="Times New Roman"/>
                <a:cs typeface="Times New Roman"/>
                <a:sym typeface="Times New Roman"/>
              </a:defRPr>
            </a:pPr>
            <a:r>
              <a:rPr dirty="0" err="1"/>
              <a:t>Tannen</a:t>
            </a:r>
            <a:r>
              <a:rPr dirty="0"/>
              <a:t> says, use conversation to make connections and establish intimacy and community, what she refers to as </a:t>
            </a:r>
            <a:r>
              <a:rPr dirty="0">
                <a:solidFill>
                  <a:srgbClr val="FF0000"/>
                </a:solidFill>
              </a:rPr>
              <a:t>“rapport talk</a:t>
            </a:r>
            <a:r>
              <a:rPr dirty="0"/>
              <a:t>”. Conversation is more cooperative than competitive, although sometimes competition is masked by apparent cooperation. Men, on the other hand, see conversation as means of establishing status and power. Information giving, or “report talk” is one way to achieve a higher status in conversation. </a:t>
            </a:r>
          </a:p>
          <a:p>
            <a:pPr>
              <a:defRPr sz="2400">
                <a:latin typeface="Times New Roman"/>
                <a:ea typeface="Times New Roman"/>
                <a:cs typeface="Times New Roman"/>
                <a:sym typeface="Times New Roman"/>
              </a:defRPr>
            </a:pPr>
            <a:r>
              <a:rPr dirty="0"/>
              <a:t>  </a:t>
            </a:r>
          </a:p>
          <a:p>
            <a:pPr>
              <a:defRPr sz="2400">
                <a:latin typeface="Times New Roman"/>
                <a:ea typeface="Times New Roman"/>
                <a:cs typeface="Times New Roman"/>
                <a:sym typeface="Times New Roman"/>
              </a:defRPr>
            </a:pPr>
            <a:r>
              <a:rPr dirty="0"/>
              <a:t>     - Mills say that women are more polite than men.</a:t>
            </a:r>
          </a:p>
          <a:p>
            <a:pPr>
              <a:defRPr sz="2400">
                <a:latin typeface="Times New Roman"/>
                <a:ea typeface="Times New Roman"/>
                <a:cs typeface="Times New Roman"/>
                <a:sym typeface="Times New Roman"/>
              </a:defRPr>
            </a:pPr>
            <a:r>
              <a:rPr dirty="0"/>
              <a:t>   </a:t>
            </a:r>
          </a:p>
          <a:p>
            <a:pPr>
              <a:defRPr sz="2400">
                <a:latin typeface="Times New Roman"/>
                <a:ea typeface="Times New Roman"/>
                <a:cs typeface="Times New Roman"/>
                <a:sym typeface="Times New Roman"/>
              </a:defRPr>
            </a:pPr>
            <a:r>
              <a:rPr dirty="0"/>
              <a:t>     - </a:t>
            </a:r>
            <a:r>
              <a:rPr dirty="0" err="1"/>
              <a:t>Lakoff</a:t>
            </a:r>
            <a:r>
              <a:rPr dirty="0"/>
              <a:t>  identified three forms of politeness: formal, deference, and camaraderie.</a:t>
            </a:r>
          </a:p>
          <a:p>
            <a:pPr>
              <a:defRPr sz="2400">
                <a:latin typeface="Times New Roman"/>
                <a:ea typeface="Times New Roman"/>
                <a:cs typeface="Times New Roman"/>
                <a:sym typeface="Times New Roman"/>
              </a:defRPr>
            </a:pPr>
            <a:r>
              <a:rPr dirty="0"/>
              <a:t>Women's language is characterized by formal and deference politeness, whereas men's language is exemplified by camaraderie.</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TextBox 5"/>
          <p:cNvSpPr txBox="1"/>
          <p:nvPr/>
        </p:nvSpPr>
        <p:spPr>
          <a:xfrm>
            <a:off x="1508035" y="789541"/>
            <a:ext cx="7836987" cy="421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b="1">
                <a:latin typeface="Times New Roman"/>
                <a:ea typeface="Times New Roman"/>
                <a:cs typeface="Times New Roman"/>
                <a:sym typeface="Times New Roman"/>
              </a:defRPr>
            </a:lvl1pPr>
          </a:lstStyle>
          <a:p>
            <a:r>
              <a:t>Verbal communication differences based on gender:</a:t>
            </a:r>
          </a:p>
        </p:txBody>
      </p:sp>
      <p:graphicFrame>
        <p:nvGraphicFramePr>
          <p:cNvPr id="458" name="Table 6"/>
          <p:cNvGraphicFramePr/>
          <p:nvPr/>
        </p:nvGraphicFramePr>
        <p:xfrm>
          <a:off x="1462315" y="1366370"/>
          <a:ext cx="9245600" cy="4588039"/>
        </p:xfrm>
        <a:graphic>
          <a:graphicData uri="http://schemas.openxmlformats.org/drawingml/2006/table">
            <a:tbl>
              <a:tblPr firstRow="1" bandRow="1">
                <a:tableStyleId>{4C3C2611-4C71-4FC5-86AE-919BDF0F9419}</a:tableStyleId>
              </a:tblPr>
              <a:tblGrid>
                <a:gridCol w="4622800">
                  <a:extLst>
                    <a:ext uri="{9D8B030D-6E8A-4147-A177-3AD203B41FA5}">
                      <a16:colId xmlns:a16="http://schemas.microsoft.com/office/drawing/2014/main" val="20000"/>
                    </a:ext>
                  </a:extLst>
                </a:gridCol>
                <a:gridCol w="4622800">
                  <a:extLst>
                    <a:ext uri="{9D8B030D-6E8A-4147-A177-3AD203B41FA5}">
                      <a16:colId xmlns:a16="http://schemas.microsoft.com/office/drawing/2014/main" val="20001"/>
                    </a:ext>
                  </a:extLst>
                </a:gridCol>
              </a:tblGrid>
              <a:tr h="587288">
                <a:tc>
                  <a:txBody>
                    <a:bodyPr/>
                    <a:lstStyle/>
                    <a:p>
                      <a:pPr algn="ctr">
                        <a:defRPr sz="1800" b="0">
                          <a:solidFill>
                            <a:srgbClr val="000000"/>
                          </a:solidFill>
                        </a:defRPr>
                      </a:pPr>
                      <a:r>
                        <a:rPr sz="2400" b="1">
                          <a:solidFill>
                            <a:srgbClr val="0D0D0D"/>
                          </a:solidFill>
                          <a:latin typeface="Times New Roman"/>
                          <a:ea typeface="Times New Roman"/>
                          <a:cs typeface="Times New Roman"/>
                          <a:sym typeface="Times New Roman"/>
                        </a:rPr>
                        <a:t>Male</a:t>
                      </a:r>
                    </a:p>
                  </a:txBody>
                  <a:tcPr marL="45720" marR="45720" horzOverflow="overflow"/>
                </a:tc>
                <a:tc>
                  <a:txBody>
                    <a:bodyPr/>
                    <a:lstStyle/>
                    <a:p>
                      <a:pPr algn="ctr">
                        <a:defRPr sz="1800" b="0">
                          <a:solidFill>
                            <a:srgbClr val="000000"/>
                          </a:solidFill>
                        </a:defRPr>
                      </a:pPr>
                      <a:r>
                        <a:rPr sz="2400" b="1">
                          <a:solidFill>
                            <a:srgbClr val="0D0D0D"/>
                          </a:solidFill>
                          <a:latin typeface="Times New Roman"/>
                          <a:ea typeface="Times New Roman"/>
                          <a:cs typeface="Times New Roman"/>
                          <a:sym typeface="Times New Roman"/>
                        </a:rPr>
                        <a:t>Female</a:t>
                      </a:r>
                    </a:p>
                  </a:txBody>
                  <a:tcPr marL="45720" marR="45720" horzOverflow="overflow"/>
                </a:tc>
                <a:extLst>
                  <a:ext uri="{0D108BD9-81ED-4DB2-BD59-A6C34878D82A}">
                    <a16:rowId xmlns:a16="http://schemas.microsoft.com/office/drawing/2014/main" val="10000"/>
                  </a:ext>
                </a:extLst>
              </a:tr>
              <a:tr h="789849">
                <a:tc>
                  <a:txBody>
                    <a:bodyPr/>
                    <a:lstStyle/>
                    <a:p>
                      <a:pPr algn="l">
                        <a:defRPr sz="1800"/>
                      </a:pPr>
                      <a:r>
                        <a:rPr sz="2400">
                          <a:latin typeface="Times New Roman"/>
                          <a:ea typeface="Times New Roman"/>
                          <a:cs typeface="Times New Roman"/>
                          <a:sym typeface="Times New Roman"/>
                        </a:rPr>
                        <a:t>Avoid personal stories</a:t>
                      </a:r>
                    </a:p>
                  </a:txBody>
                  <a:tcPr marL="45720" marR="45720" horzOverflow="overflow"/>
                </a:tc>
                <a:tc>
                  <a:txBody>
                    <a:bodyPr/>
                    <a:lstStyle/>
                    <a:p>
                      <a:pPr algn="l">
                        <a:defRPr sz="2400">
                          <a:latin typeface="Times New Roman"/>
                          <a:ea typeface="Times New Roman"/>
                          <a:cs typeface="Times New Roman"/>
                          <a:sym typeface="Times New Roman"/>
                        </a:defRPr>
                      </a:pPr>
                      <a:r>
                        <a:t>Share personal stories</a:t>
                      </a:r>
                    </a:p>
                  </a:txBody>
                  <a:tcPr marL="45720" marR="45720" horzOverflow="overflow"/>
                </a:tc>
                <a:extLst>
                  <a:ext uri="{0D108BD9-81ED-4DB2-BD59-A6C34878D82A}">
                    <a16:rowId xmlns:a16="http://schemas.microsoft.com/office/drawing/2014/main" val="10001"/>
                  </a:ext>
                </a:extLst>
              </a:tr>
              <a:tr h="789849">
                <a:tc>
                  <a:txBody>
                    <a:bodyPr/>
                    <a:lstStyle/>
                    <a:p>
                      <a:pPr algn="l">
                        <a:defRPr sz="1800"/>
                      </a:pPr>
                      <a:r>
                        <a:rPr sz="2400">
                          <a:latin typeface="Times New Roman"/>
                          <a:ea typeface="Times New Roman"/>
                          <a:cs typeface="Times New Roman"/>
                          <a:sym typeface="Times New Roman"/>
                        </a:rPr>
                        <a:t>Attempt to dominate the conversation</a:t>
                      </a:r>
                    </a:p>
                  </a:txBody>
                  <a:tcPr marL="45720" marR="45720" horzOverflow="overflow"/>
                </a:tc>
                <a:tc>
                  <a:txBody>
                    <a:bodyPr/>
                    <a:lstStyle/>
                    <a:p>
                      <a:pPr algn="l">
                        <a:defRPr sz="2400">
                          <a:latin typeface="Times New Roman"/>
                          <a:ea typeface="Times New Roman"/>
                          <a:cs typeface="Times New Roman"/>
                          <a:sym typeface="Times New Roman"/>
                        </a:defRPr>
                      </a:pPr>
                      <a:r>
                        <a:t>Offer personal stories</a:t>
                      </a:r>
                    </a:p>
                  </a:txBody>
                  <a:tcPr marL="45720" marR="45720" horzOverflow="overflow"/>
                </a:tc>
                <a:extLst>
                  <a:ext uri="{0D108BD9-81ED-4DB2-BD59-A6C34878D82A}">
                    <a16:rowId xmlns:a16="http://schemas.microsoft.com/office/drawing/2014/main" val="10002"/>
                  </a:ext>
                </a:extLst>
              </a:tr>
              <a:tr h="438805">
                <a:tc>
                  <a:txBody>
                    <a:bodyPr/>
                    <a:lstStyle/>
                    <a:p>
                      <a:pPr algn="l">
                        <a:defRPr sz="1800"/>
                      </a:pPr>
                      <a:r>
                        <a:rPr sz="2400">
                          <a:latin typeface="Times New Roman"/>
                          <a:ea typeface="Times New Roman"/>
                          <a:cs typeface="Times New Roman"/>
                          <a:sym typeface="Times New Roman"/>
                        </a:rPr>
                        <a:t>Less likely to listen</a:t>
                      </a:r>
                    </a:p>
                  </a:txBody>
                  <a:tcPr marL="45720" marR="45720" horzOverflow="overflow"/>
                </a:tc>
                <a:tc>
                  <a:txBody>
                    <a:bodyPr/>
                    <a:lstStyle/>
                    <a:p>
                      <a:pPr algn="l">
                        <a:defRPr sz="1800"/>
                      </a:pPr>
                      <a:r>
                        <a:rPr sz="2400">
                          <a:latin typeface="Times New Roman"/>
                          <a:ea typeface="Times New Roman"/>
                          <a:cs typeface="Times New Roman"/>
                          <a:sym typeface="Times New Roman"/>
                        </a:rPr>
                        <a:t>Form groups</a:t>
                      </a:r>
                    </a:p>
                  </a:txBody>
                  <a:tcPr marL="45720" marR="45720" horzOverflow="overflow"/>
                </a:tc>
                <a:extLst>
                  <a:ext uri="{0D108BD9-81ED-4DB2-BD59-A6C34878D82A}">
                    <a16:rowId xmlns:a16="http://schemas.microsoft.com/office/drawing/2014/main" val="10003"/>
                  </a:ext>
                </a:extLst>
              </a:tr>
              <a:tr h="789849">
                <a:tc>
                  <a:txBody>
                    <a:bodyPr/>
                    <a:lstStyle/>
                    <a:p>
                      <a:pPr algn="l">
                        <a:defRPr sz="2400">
                          <a:latin typeface="Times New Roman"/>
                          <a:ea typeface="Times New Roman"/>
                          <a:cs typeface="Times New Roman"/>
                          <a:sym typeface="Times New Roman"/>
                        </a:defRPr>
                      </a:pPr>
                      <a:r>
                        <a:t>More aggressive</a:t>
                      </a:r>
                    </a:p>
                  </a:txBody>
                  <a:tcPr marL="45720" marR="45720" horzOverflow="overflow"/>
                </a:tc>
                <a:tc>
                  <a:txBody>
                    <a:bodyPr/>
                    <a:lstStyle/>
                    <a:p>
                      <a:pPr algn="l">
                        <a:defRPr sz="1800"/>
                      </a:pPr>
                      <a:r>
                        <a:rPr sz="2400">
                          <a:latin typeface="Times New Roman"/>
                          <a:ea typeface="Times New Roman"/>
                          <a:cs typeface="Times New Roman"/>
                          <a:sym typeface="Times New Roman"/>
                        </a:rPr>
                        <a:t>Listen carefully / attentively</a:t>
                      </a:r>
                    </a:p>
                  </a:txBody>
                  <a:tcPr marL="45720" marR="45720" horzOverflow="overflow"/>
                </a:tc>
                <a:extLst>
                  <a:ext uri="{0D108BD9-81ED-4DB2-BD59-A6C34878D82A}">
                    <a16:rowId xmlns:a16="http://schemas.microsoft.com/office/drawing/2014/main" val="10004"/>
                  </a:ext>
                </a:extLst>
              </a:tr>
              <a:tr h="1140893">
                <a:tc>
                  <a:txBody>
                    <a:bodyPr/>
                    <a:lstStyle/>
                    <a:p>
                      <a:pPr algn="l">
                        <a:defRPr sz="2400">
                          <a:latin typeface="Times New Roman"/>
                          <a:ea typeface="Times New Roman"/>
                          <a:cs typeface="Times New Roman"/>
                          <a:sym typeface="Times New Roman"/>
                        </a:defRPr>
                      </a:pPr>
                      <a:r>
                        <a:t>More prone to interrupt</a:t>
                      </a:r>
                    </a:p>
                  </a:txBody>
                  <a:tcPr marL="45720" marR="45720" horzOverflow="overflow"/>
                </a:tc>
                <a:tc>
                  <a:txBody>
                    <a:bodyPr/>
                    <a:lstStyle/>
                    <a:p>
                      <a:pPr algn="l">
                        <a:defRPr sz="2400">
                          <a:latin typeface="Times New Roman"/>
                          <a:ea typeface="Times New Roman"/>
                          <a:cs typeface="Times New Roman"/>
                          <a:sym typeface="Times New Roman"/>
                        </a:defRPr>
                      </a:pPr>
                      <a:r>
                        <a:t>Allowed themselves to be interrupted more</a:t>
                      </a:r>
                    </a:p>
                  </a:txBody>
                  <a:tcPr marL="45720" marR="45720" horzOverflow="overflow"/>
                </a:tc>
                <a:extLst>
                  <a:ext uri="{0D108BD9-81ED-4DB2-BD59-A6C34878D82A}">
                    <a16:rowId xmlns:a16="http://schemas.microsoft.com/office/drawing/2014/main" val="10005"/>
                  </a:ext>
                </a:extLst>
              </a:tr>
            </a:tbl>
          </a:graphicData>
        </a:graphic>
      </p:graphicFrame>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TextBox 4"/>
          <p:cNvSpPr txBox="1"/>
          <p:nvPr/>
        </p:nvSpPr>
        <p:spPr>
          <a:xfrm>
            <a:off x="1101634" y="1179721"/>
            <a:ext cx="9477103" cy="4193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latin typeface="Times New Roman"/>
                <a:ea typeface="Times New Roman"/>
                <a:cs typeface="Times New Roman"/>
                <a:sym typeface="Times New Roman"/>
              </a:defRPr>
            </a:pPr>
            <a:r>
              <a:t>An setting out a list of what she calls sociolinguistic universal tendencies, Holmes does offer some testable claims. There are five of these:</a:t>
            </a:r>
          </a:p>
          <a:p>
            <a:pPr>
              <a:defRPr sz="2400">
                <a:latin typeface="Times New Roman"/>
                <a:ea typeface="Times New Roman"/>
                <a:cs typeface="Times New Roman"/>
                <a:sym typeface="Times New Roman"/>
              </a:defRPr>
            </a:pPr>
            <a:endParaRPr/>
          </a:p>
          <a:p>
            <a:pPr>
              <a:defRPr sz="2400" i="1">
                <a:latin typeface="Times New Roman"/>
                <a:ea typeface="Times New Roman"/>
                <a:cs typeface="Times New Roman"/>
                <a:sym typeface="Times New Roman"/>
              </a:defRPr>
            </a:pPr>
            <a:r>
              <a:t>a-Women and men develop different patterns of language use.</a:t>
            </a:r>
          </a:p>
          <a:p>
            <a:pPr>
              <a:defRPr sz="2400" i="1">
                <a:latin typeface="Times New Roman"/>
                <a:ea typeface="Times New Roman"/>
                <a:cs typeface="Times New Roman"/>
                <a:sym typeface="Times New Roman"/>
              </a:defRPr>
            </a:pPr>
            <a:r>
              <a:t>b-Women tend to focus on the affective functions of an interaction more often than men do.</a:t>
            </a:r>
          </a:p>
          <a:p>
            <a:pPr>
              <a:defRPr sz="2400" i="1">
                <a:latin typeface="Times New Roman"/>
                <a:ea typeface="Times New Roman"/>
                <a:cs typeface="Times New Roman"/>
                <a:sym typeface="Times New Roman"/>
              </a:defRPr>
            </a:pPr>
            <a:r>
              <a:t>c-Women tend to use linguistic devices that stress solidarity more often than men do.</a:t>
            </a:r>
          </a:p>
          <a:p>
            <a:pPr>
              <a:defRPr sz="2400" i="1">
                <a:latin typeface="Times New Roman"/>
                <a:ea typeface="Times New Roman"/>
                <a:cs typeface="Times New Roman"/>
                <a:sym typeface="Times New Roman"/>
              </a:defRPr>
            </a:pPr>
            <a:r>
              <a:t>d-Women tend to interact in ways which will maintain and increase solidarity while men tend to interact in ways which will maintain and increase their power and status.</a:t>
            </a:r>
          </a:p>
          <a:p>
            <a:pPr>
              <a:defRPr sz="2400" i="1">
                <a:latin typeface="Times New Roman"/>
                <a:ea typeface="Times New Roman"/>
                <a:cs typeface="Times New Roman"/>
                <a:sym typeface="Times New Roman"/>
              </a:defRPr>
            </a:pPr>
            <a:r>
              <a:t>e-Women are stylistically more flexible than men.</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Google Shape;477;p14"/>
          <p:cNvSpPr/>
          <p:nvPr/>
        </p:nvSpPr>
        <p:spPr>
          <a:xfrm>
            <a:off x="1434349" y="2898500"/>
            <a:ext cx="4467302" cy="478200"/>
          </a:xfrm>
          <a:prstGeom prst="rect">
            <a:avLst/>
          </a:prstGeom>
          <a:solidFill>
            <a:schemeClr val="accent5"/>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322" name="Google Shape;479;p14"/>
          <p:cNvSpPr txBox="1">
            <a:spLocks noGrp="1"/>
          </p:cNvSpPr>
          <p:nvPr>
            <p:ph type="body" idx="1"/>
          </p:nvPr>
        </p:nvSpPr>
        <p:spPr>
          <a:xfrm>
            <a:off x="1287474" y="3633996"/>
            <a:ext cx="5151301" cy="1707601"/>
          </a:xfrm>
          <a:prstGeom prst="rect">
            <a:avLst/>
          </a:prstGeom>
        </p:spPr>
        <p:txBody>
          <a:bodyPr/>
          <a:lstStyle>
            <a:lvl1pPr marL="0" indent="0">
              <a:spcBef>
                <a:spcPts val="2100"/>
              </a:spcBef>
              <a:buSzTx/>
              <a:buNone/>
              <a:defRPr>
                <a:solidFill>
                  <a:srgbClr val="000000"/>
                </a:solidFill>
              </a:defRPr>
            </a:lvl1pPr>
          </a:lstStyle>
          <a:p>
            <a:r>
              <a:t>Are there any differences between men’s language and women’s language?</a:t>
            </a:r>
          </a:p>
        </p:txBody>
      </p:sp>
      <p:sp>
        <p:nvSpPr>
          <p:cNvPr id="323" name="Google Shape;482;p14"/>
          <p:cNvSpPr/>
          <p:nvPr/>
        </p:nvSpPr>
        <p:spPr>
          <a:xfrm flipH="1" flipV="1">
            <a:off x="9696868" y="1703439"/>
            <a:ext cx="1989301" cy="12302"/>
          </a:xfrm>
          <a:prstGeom prst="line">
            <a:avLst/>
          </a:prstGeom>
          <a:ln w="19050">
            <a:solidFill>
              <a:srgbClr val="000000"/>
            </a:solidFill>
            <a:miter/>
          </a:ln>
        </p:spPr>
        <p:txBody>
          <a:bodyPr lIns="45719" rIns="45719"/>
          <a:lstStyle/>
          <a:p>
            <a:endParaRPr/>
          </a:p>
        </p:txBody>
      </p:sp>
      <p:sp>
        <p:nvSpPr>
          <p:cNvPr id="324" name="Google Shape;483;p14"/>
          <p:cNvSpPr/>
          <p:nvPr/>
        </p:nvSpPr>
        <p:spPr>
          <a:xfrm flipH="1" flipV="1">
            <a:off x="11309800" y="1421900"/>
            <a:ext cx="15600" cy="1954801"/>
          </a:xfrm>
          <a:prstGeom prst="line">
            <a:avLst/>
          </a:prstGeom>
          <a:ln w="19050">
            <a:solidFill>
              <a:srgbClr val="000000"/>
            </a:solidFill>
            <a:miter/>
          </a:ln>
        </p:spPr>
        <p:txBody>
          <a:bodyPr lIns="45719" rIns="45719"/>
          <a:lstStyle/>
          <a:p>
            <a:endParaRPr/>
          </a:p>
        </p:txBody>
      </p:sp>
      <p:grpSp>
        <p:nvGrpSpPr>
          <p:cNvPr id="337" name="Google Shape;484;p14"/>
          <p:cNvGrpSpPr/>
          <p:nvPr/>
        </p:nvGrpSpPr>
        <p:grpSpPr>
          <a:xfrm>
            <a:off x="9875853" y="4533351"/>
            <a:ext cx="2248310" cy="2436616"/>
            <a:chOff x="0" y="0"/>
            <a:chExt cx="2248308" cy="2436615"/>
          </a:xfrm>
        </p:grpSpPr>
        <p:sp>
          <p:nvSpPr>
            <p:cNvPr id="325" name="Google Shape;485;p14"/>
            <p:cNvSpPr/>
            <p:nvPr/>
          </p:nvSpPr>
          <p:spPr>
            <a:xfrm rot="11319697" flipH="1">
              <a:off x="18519" y="1539650"/>
              <a:ext cx="907739" cy="314693"/>
            </a:xfrm>
            <a:custGeom>
              <a:avLst/>
              <a:gdLst/>
              <a:ahLst/>
              <a:cxnLst>
                <a:cxn ang="0">
                  <a:pos x="wd2" y="hd2"/>
                </a:cxn>
                <a:cxn ang="5400000">
                  <a:pos x="wd2" y="hd2"/>
                </a:cxn>
                <a:cxn ang="10800000">
                  <a:pos x="wd2" y="hd2"/>
                </a:cxn>
                <a:cxn ang="16200000">
                  <a:pos x="wd2" y="hd2"/>
                </a:cxn>
              </a:cxnLst>
              <a:rect l="0" t="0" r="r" b="b"/>
              <a:pathLst>
                <a:path w="21600" h="20625" extrusionOk="0">
                  <a:moveTo>
                    <a:pt x="20580" y="15065"/>
                  </a:moveTo>
                  <a:cubicBezTo>
                    <a:pt x="17135" y="19061"/>
                    <a:pt x="13350" y="21433"/>
                    <a:pt x="9633" y="20372"/>
                  </a:cubicBezTo>
                  <a:cubicBezTo>
                    <a:pt x="5916" y="19310"/>
                    <a:pt x="2244" y="14566"/>
                    <a:pt x="0" y="6325"/>
                  </a:cubicBezTo>
                  <a:cubicBezTo>
                    <a:pt x="3060" y="3266"/>
                    <a:pt x="6256" y="1269"/>
                    <a:pt x="9497" y="332"/>
                  </a:cubicBezTo>
                  <a:cubicBezTo>
                    <a:pt x="10607" y="20"/>
                    <a:pt x="11718" y="-167"/>
                    <a:pt x="12829" y="208"/>
                  </a:cubicBezTo>
                  <a:cubicBezTo>
                    <a:pt x="16183" y="1331"/>
                    <a:pt x="18993" y="7387"/>
                    <a:pt x="21600" y="13255"/>
                  </a:cubicBezTo>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26" name="Google Shape;486;p14"/>
            <p:cNvSpPr/>
            <p:nvPr/>
          </p:nvSpPr>
          <p:spPr>
            <a:xfrm rot="11319697" flipH="1">
              <a:off x="1738069" y="1268187"/>
              <a:ext cx="452588" cy="799917"/>
            </a:xfrm>
            <a:custGeom>
              <a:avLst/>
              <a:gdLst/>
              <a:ahLst/>
              <a:cxnLst>
                <a:cxn ang="0">
                  <a:pos x="wd2" y="hd2"/>
                </a:cxn>
                <a:cxn ang="5400000">
                  <a:pos x="wd2" y="hd2"/>
                </a:cxn>
                <a:cxn ang="10800000">
                  <a:pos x="wd2" y="hd2"/>
                </a:cxn>
                <a:cxn ang="16200000">
                  <a:pos x="wd2" y="hd2"/>
                </a:cxn>
              </a:cxnLst>
              <a:rect l="0" t="0" r="r" b="b"/>
              <a:pathLst>
                <a:path w="20734" h="21544" extrusionOk="0">
                  <a:moveTo>
                    <a:pt x="480" y="303"/>
                  </a:moveTo>
                  <a:cubicBezTo>
                    <a:pt x="-698" y="8897"/>
                    <a:pt x="7680" y="17670"/>
                    <a:pt x="20728" y="21544"/>
                  </a:cubicBezTo>
                  <a:cubicBezTo>
                    <a:pt x="20902" y="15362"/>
                    <a:pt x="17673" y="9153"/>
                    <a:pt x="11607" y="4100"/>
                  </a:cubicBezTo>
                  <a:cubicBezTo>
                    <a:pt x="9338" y="2201"/>
                    <a:pt x="6327" y="329"/>
                    <a:pt x="2400" y="21"/>
                  </a:cubicBezTo>
                  <a:cubicBezTo>
                    <a:pt x="1440" y="-56"/>
                    <a:pt x="262" y="72"/>
                    <a:pt x="0" y="585"/>
                  </a:cubicBezTo>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27" name="Google Shape;487;p14"/>
            <p:cNvSpPr/>
            <p:nvPr/>
          </p:nvSpPr>
          <p:spPr>
            <a:xfrm rot="11319697" flipH="1">
              <a:off x="283082" y="922849"/>
              <a:ext cx="770335" cy="495071"/>
            </a:xfrm>
            <a:custGeom>
              <a:avLst/>
              <a:gdLst/>
              <a:ahLst/>
              <a:cxnLst>
                <a:cxn ang="0">
                  <a:pos x="wd2" y="hd2"/>
                </a:cxn>
                <a:cxn ang="5400000">
                  <a:pos x="wd2" y="hd2"/>
                </a:cxn>
                <a:cxn ang="10800000">
                  <a:pos x="wd2" y="hd2"/>
                </a:cxn>
                <a:cxn ang="16200000">
                  <a:pos x="wd2" y="hd2"/>
                </a:cxn>
              </a:cxnLst>
              <a:rect l="0" t="0" r="r" b="b"/>
              <a:pathLst>
                <a:path w="21382" h="21103" extrusionOk="0">
                  <a:moveTo>
                    <a:pt x="21382" y="274"/>
                  </a:moveTo>
                  <a:cubicBezTo>
                    <a:pt x="16888" y="-172"/>
                    <a:pt x="12129" y="-497"/>
                    <a:pt x="8189" y="2873"/>
                  </a:cubicBezTo>
                  <a:cubicBezTo>
                    <a:pt x="6524" y="4294"/>
                    <a:pt x="5123" y="6365"/>
                    <a:pt x="3827" y="8517"/>
                  </a:cubicBezTo>
                  <a:cubicBezTo>
                    <a:pt x="1738" y="12008"/>
                    <a:pt x="-218" y="16353"/>
                    <a:pt x="20" y="21103"/>
                  </a:cubicBezTo>
                  <a:cubicBezTo>
                    <a:pt x="1818" y="20494"/>
                    <a:pt x="3457" y="19073"/>
                    <a:pt x="5043" y="17652"/>
                  </a:cubicBezTo>
                  <a:cubicBezTo>
                    <a:pt x="8903" y="14201"/>
                    <a:pt x="12816" y="10750"/>
                    <a:pt x="16253" y="6365"/>
                  </a:cubicBezTo>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28" name="Google Shape;488;p14"/>
            <p:cNvSpPr/>
            <p:nvPr/>
          </p:nvSpPr>
          <p:spPr>
            <a:xfrm rot="11319697" flipH="1">
              <a:off x="66898" y="496078"/>
              <a:ext cx="741050" cy="462381"/>
            </a:xfrm>
            <a:custGeom>
              <a:avLst/>
              <a:gdLst/>
              <a:ahLst/>
              <a:cxnLst>
                <a:cxn ang="0">
                  <a:pos x="wd2" y="hd2"/>
                </a:cxn>
                <a:cxn ang="5400000">
                  <a:pos x="wd2" y="hd2"/>
                </a:cxn>
                <a:cxn ang="10800000">
                  <a:pos x="wd2" y="hd2"/>
                </a:cxn>
                <a:cxn ang="16200000">
                  <a:pos x="wd2" y="hd2"/>
                </a:cxn>
              </a:cxnLst>
              <a:rect l="0" t="0" r="r" b="b"/>
              <a:pathLst>
                <a:path w="21600" h="21399" extrusionOk="0">
                  <a:moveTo>
                    <a:pt x="21600" y="19"/>
                  </a:moveTo>
                  <a:cubicBezTo>
                    <a:pt x="17075" y="-201"/>
                    <a:pt x="12466" y="1474"/>
                    <a:pt x="8579" y="5133"/>
                  </a:cubicBezTo>
                  <a:cubicBezTo>
                    <a:pt x="4692" y="8792"/>
                    <a:pt x="1527" y="14610"/>
                    <a:pt x="0" y="21399"/>
                  </a:cubicBezTo>
                  <a:cubicBezTo>
                    <a:pt x="1860" y="19768"/>
                    <a:pt x="3970" y="19195"/>
                    <a:pt x="6025" y="18225"/>
                  </a:cubicBezTo>
                  <a:cubicBezTo>
                    <a:pt x="12105" y="15360"/>
                    <a:pt x="17491" y="9012"/>
                    <a:pt x="21017" y="637"/>
                  </a:cubicBezTo>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29" name="Google Shape;489;p14"/>
            <p:cNvSpPr/>
            <p:nvPr/>
          </p:nvSpPr>
          <p:spPr>
            <a:xfrm rot="11319697" flipH="1">
              <a:off x="729973" y="22363"/>
              <a:ext cx="368910" cy="949649"/>
            </a:xfrm>
            <a:custGeom>
              <a:avLst/>
              <a:gdLst/>
              <a:ahLst/>
              <a:cxnLst>
                <a:cxn ang="0">
                  <a:pos x="wd2" y="hd2"/>
                </a:cxn>
                <a:cxn ang="5400000">
                  <a:pos x="wd2" y="hd2"/>
                </a:cxn>
                <a:cxn ang="10800000">
                  <a:pos x="wd2" y="hd2"/>
                </a:cxn>
                <a:cxn ang="16200000">
                  <a:pos x="wd2" y="hd2"/>
                </a:cxn>
              </a:cxnLst>
              <a:rect l="0" t="0" r="r" b="b"/>
              <a:pathLst>
                <a:path w="18757" h="21600" extrusionOk="0">
                  <a:moveTo>
                    <a:pt x="16900" y="0"/>
                  </a:moveTo>
                  <a:cubicBezTo>
                    <a:pt x="8667" y="1907"/>
                    <a:pt x="4356" y="6045"/>
                    <a:pt x="1935" y="10031"/>
                  </a:cubicBezTo>
                  <a:cubicBezTo>
                    <a:pt x="-390" y="13887"/>
                    <a:pt x="-1407" y="18264"/>
                    <a:pt x="3484" y="21600"/>
                  </a:cubicBezTo>
                  <a:cubicBezTo>
                    <a:pt x="8328" y="18524"/>
                    <a:pt x="12541" y="15230"/>
                    <a:pt x="14963" y="11634"/>
                  </a:cubicBezTo>
                  <a:cubicBezTo>
                    <a:pt x="17384" y="8038"/>
                    <a:pt x="20193" y="4788"/>
                    <a:pt x="17917" y="1192"/>
                  </a:cubicBezTo>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30" name="Google Shape;490;p14"/>
            <p:cNvSpPr/>
            <p:nvPr/>
          </p:nvSpPr>
          <p:spPr>
            <a:xfrm rot="11319697" flipH="1">
              <a:off x="1193513" y="745507"/>
              <a:ext cx="379704" cy="849758"/>
            </a:xfrm>
            <a:custGeom>
              <a:avLst/>
              <a:gdLst/>
              <a:ahLst/>
              <a:cxnLst>
                <a:cxn ang="0">
                  <a:pos x="wd2" y="hd2"/>
                </a:cxn>
                <a:cxn ang="5400000">
                  <a:pos x="wd2" y="hd2"/>
                </a:cxn>
                <a:cxn ang="10800000">
                  <a:pos x="wd2" y="hd2"/>
                </a:cxn>
                <a:cxn ang="16200000">
                  <a:pos x="wd2" y="hd2"/>
                </a:cxn>
              </a:cxnLst>
              <a:rect l="0" t="0" r="r" b="b"/>
              <a:pathLst>
                <a:path w="19008" h="21579" extrusionOk="0">
                  <a:moveTo>
                    <a:pt x="17189" y="414"/>
                  </a:moveTo>
                  <a:cubicBezTo>
                    <a:pt x="17522" y="318"/>
                    <a:pt x="17284" y="27"/>
                    <a:pt x="16950" y="3"/>
                  </a:cubicBezTo>
                  <a:cubicBezTo>
                    <a:pt x="16569" y="-21"/>
                    <a:pt x="16235" y="100"/>
                    <a:pt x="15949" y="221"/>
                  </a:cubicBezTo>
                  <a:cubicBezTo>
                    <a:pt x="3981" y="5325"/>
                    <a:pt x="-2075" y="13766"/>
                    <a:pt x="643" y="21579"/>
                  </a:cubicBezTo>
                  <a:cubicBezTo>
                    <a:pt x="2979" y="21385"/>
                    <a:pt x="4648" y="20345"/>
                    <a:pt x="5983" y="19354"/>
                  </a:cubicBezTo>
                  <a:cubicBezTo>
                    <a:pt x="11944" y="14903"/>
                    <a:pt x="16235" y="9896"/>
                    <a:pt x="18476" y="4647"/>
                  </a:cubicBezTo>
                  <a:cubicBezTo>
                    <a:pt x="19144" y="3099"/>
                    <a:pt x="19525" y="1309"/>
                    <a:pt x="17475" y="124"/>
                  </a:cubicBezTo>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31" name="Google Shape;491;p14"/>
            <p:cNvSpPr/>
            <p:nvPr/>
          </p:nvSpPr>
          <p:spPr>
            <a:xfrm rot="11319697" flipH="1">
              <a:off x="1603824" y="676071"/>
              <a:ext cx="336136" cy="766768"/>
            </a:xfrm>
            <a:custGeom>
              <a:avLst/>
              <a:gdLst/>
              <a:ahLst/>
              <a:cxnLst>
                <a:cxn ang="0">
                  <a:pos x="wd2" y="hd2"/>
                </a:cxn>
                <a:cxn ang="5400000">
                  <a:pos x="wd2" y="hd2"/>
                </a:cxn>
                <a:cxn ang="10800000">
                  <a:pos x="wd2" y="hd2"/>
                </a:cxn>
                <a:cxn ang="16200000">
                  <a:pos x="wd2" y="hd2"/>
                </a:cxn>
              </a:cxnLst>
              <a:rect l="0" t="0" r="r" b="b"/>
              <a:pathLst>
                <a:path w="20884" h="21600" extrusionOk="0">
                  <a:moveTo>
                    <a:pt x="2006" y="0"/>
                  </a:moveTo>
                  <a:cubicBezTo>
                    <a:pt x="-716" y="2173"/>
                    <a:pt x="-243" y="4857"/>
                    <a:pt x="941" y="7298"/>
                  </a:cubicBezTo>
                  <a:cubicBezTo>
                    <a:pt x="3663" y="12960"/>
                    <a:pt x="10054" y="18514"/>
                    <a:pt x="20884" y="21600"/>
                  </a:cubicBezTo>
                  <a:cubicBezTo>
                    <a:pt x="20825" y="17602"/>
                    <a:pt x="19760" y="13604"/>
                    <a:pt x="16682" y="9847"/>
                  </a:cubicBezTo>
                  <a:cubicBezTo>
                    <a:pt x="13605" y="6091"/>
                    <a:pt x="8397" y="2656"/>
                    <a:pt x="1119" y="429"/>
                  </a:cubicBezTo>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32" name="Google Shape;492;p14"/>
            <p:cNvSpPr/>
            <p:nvPr/>
          </p:nvSpPr>
          <p:spPr>
            <a:xfrm rot="11319697" flipH="1">
              <a:off x="683519" y="2149620"/>
              <a:ext cx="538474" cy="247862"/>
            </a:xfrm>
            <a:custGeom>
              <a:avLst/>
              <a:gdLst/>
              <a:ahLst/>
              <a:cxnLst>
                <a:cxn ang="0">
                  <a:pos x="wd2" y="hd2"/>
                </a:cxn>
                <a:cxn ang="5400000">
                  <a:pos x="wd2" y="hd2"/>
                </a:cxn>
                <a:cxn ang="10800000">
                  <a:pos x="wd2" y="hd2"/>
                </a:cxn>
                <a:cxn ang="16200000">
                  <a:pos x="wd2" y="hd2"/>
                </a:cxn>
              </a:cxnLst>
              <a:rect l="0" t="0" r="r" b="b"/>
              <a:pathLst>
                <a:path w="21423" h="20973" extrusionOk="0">
                  <a:moveTo>
                    <a:pt x="21423" y="98"/>
                  </a:moveTo>
                  <a:cubicBezTo>
                    <a:pt x="15322" y="-627"/>
                    <a:pt x="9107" y="2677"/>
                    <a:pt x="3878" y="9448"/>
                  </a:cubicBezTo>
                  <a:cubicBezTo>
                    <a:pt x="1869" y="12027"/>
                    <a:pt x="-177" y="15976"/>
                    <a:pt x="12" y="20973"/>
                  </a:cubicBezTo>
                  <a:cubicBezTo>
                    <a:pt x="7326" y="18716"/>
                    <a:pt x="15284" y="15654"/>
                    <a:pt x="20097" y="3645"/>
                  </a:cubicBezTo>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33" name="Google Shape;493;p14"/>
            <p:cNvSpPr/>
            <p:nvPr/>
          </p:nvSpPr>
          <p:spPr>
            <a:xfrm rot="11319697" flipH="1">
              <a:off x="964027" y="1773215"/>
              <a:ext cx="393883" cy="285422"/>
            </a:xfrm>
            <a:custGeom>
              <a:avLst/>
              <a:gdLst/>
              <a:ahLst/>
              <a:cxnLst>
                <a:cxn ang="0">
                  <a:pos x="wd2" y="hd2"/>
                </a:cxn>
                <a:cxn ang="5400000">
                  <a:pos x="wd2" y="hd2"/>
                </a:cxn>
                <a:cxn ang="10800000">
                  <a:pos x="wd2" y="hd2"/>
                </a:cxn>
                <a:cxn ang="16200000">
                  <a:pos x="wd2" y="hd2"/>
                </a:cxn>
              </a:cxnLst>
              <a:rect l="0" t="0" r="r" b="b"/>
              <a:pathLst>
                <a:path w="20772" h="20613" extrusionOk="0">
                  <a:moveTo>
                    <a:pt x="947" y="20557"/>
                  </a:moveTo>
                  <a:cubicBezTo>
                    <a:pt x="8834" y="17324"/>
                    <a:pt x="15766" y="10583"/>
                    <a:pt x="20638" y="1503"/>
                  </a:cubicBezTo>
                  <a:cubicBezTo>
                    <a:pt x="21191" y="402"/>
                    <a:pt x="19885" y="-630"/>
                    <a:pt x="19332" y="471"/>
                  </a:cubicBezTo>
                  <a:cubicBezTo>
                    <a:pt x="14711" y="9069"/>
                    <a:pt x="8030" y="15536"/>
                    <a:pt x="545" y="18562"/>
                  </a:cubicBezTo>
                  <a:cubicBezTo>
                    <a:pt x="-409" y="18975"/>
                    <a:pt x="-7" y="20970"/>
                    <a:pt x="947" y="20557"/>
                  </a:cubicBezTo>
                  <a:close/>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34" name="Google Shape;494;p14"/>
            <p:cNvSpPr/>
            <p:nvPr/>
          </p:nvSpPr>
          <p:spPr>
            <a:xfrm rot="11319697" flipH="1">
              <a:off x="917458" y="1065238"/>
              <a:ext cx="643298" cy="1205831"/>
            </a:xfrm>
            <a:custGeom>
              <a:avLst/>
              <a:gdLst/>
              <a:ahLst/>
              <a:cxnLst>
                <a:cxn ang="0">
                  <a:pos x="wd2" y="hd2"/>
                </a:cxn>
                <a:cxn ang="5400000">
                  <a:pos x="wd2" y="hd2"/>
                </a:cxn>
                <a:cxn ang="10800000">
                  <a:pos x="wd2" y="hd2"/>
                </a:cxn>
                <a:cxn ang="16200000">
                  <a:pos x="wd2" y="hd2"/>
                </a:cxn>
              </a:cxnLst>
              <a:rect l="0" t="0" r="r" b="b"/>
              <a:pathLst>
                <a:path w="21173" h="21280" extrusionOk="0">
                  <a:moveTo>
                    <a:pt x="20279" y="126"/>
                  </a:moveTo>
                  <a:cubicBezTo>
                    <a:pt x="17677" y="2832"/>
                    <a:pt x="15075" y="5538"/>
                    <a:pt x="12473" y="8245"/>
                  </a:cubicBezTo>
                  <a:cubicBezTo>
                    <a:pt x="9839" y="10951"/>
                    <a:pt x="7206" y="13640"/>
                    <a:pt x="4573" y="16330"/>
                  </a:cubicBezTo>
                  <a:cubicBezTo>
                    <a:pt x="3068" y="17860"/>
                    <a:pt x="1563" y="19372"/>
                    <a:pt x="58" y="20902"/>
                  </a:cubicBezTo>
                  <a:cubicBezTo>
                    <a:pt x="-224" y="21188"/>
                    <a:pt x="591" y="21440"/>
                    <a:pt x="873" y="21154"/>
                  </a:cubicBezTo>
                  <a:cubicBezTo>
                    <a:pt x="3538" y="18465"/>
                    <a:pt x="6203" y="15775"/>
                    <a:pt x="8836" y="13086"/>
                  </a:cubicBezTo>
                  <a:cubicBezTo>
                    <a:pt x="11469" y="10396"/>
                    <a:pt x="14103" y="7690"/>
                    <a:pt x="16705" y="4984"/>
                  </a:cubicBezTo>
                  <a:cubicBezTo>
                    <a:pt x="18178" y="3454"/>
                    <a:pt x="19652" y="1924"/>
                    <a:pt x="21125" y="378"/>
                  </a:cubicBezTo>
                  <a:cubicBezTo>
                    <a:pt x="21376" y="92"/>
                    <a:pt x="20561" y="-160"/>
                    <a:pt x="20279" y="126"/>
                  </a:cubicBezTo>
                  <a:close/>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35" name="Google Shape;495;p14"/>
            <p:cNvSpPr/>
            <p:nvPr/>
          </p:nvSpPr>
          <p:spPr>
            <a:xfrm rot="11319697" flipH="1">
              <a:off x="1415385" y="1619237"/>
              <a:ext cx="145235" cy="755715"/>
            </a:xfrm>
            <a:custGeom>
              <a:avLst/>
              <a:gdLst/>
              <a:ahLst/>
              <a:cxnLst>
                <a:cxn ang="0">
                  <a:pos x="wd2" y="hd2"/>
                </a:cxn>
                <a:cxn ang="5400000">
                  <a:pos x="wd2" y="hd2"/>
                </a:cxn>
                <a:cxn ang="10800000">
                  <a:pos x="wd2" y="hd2"/>
                </a:cxn>
                <a:cxn ang="16200000">
                  <a:pos x="wd2" y="hd2"/>
                </a:cxn>
              </a:cxnLst>
              <a:rect l="0" t="0" r="r" b="b"/>
              <a:pathLst>
                <a:path w="20714" h="21262" extrusionOk="0">
                  <a:moveTo>
                    <a:pt x="16449" y="382"/>
                  </a:moveTo>
                  <a:cubicBezTo>
                    <a:pt x="17536" y="5769"/>
                    <a:pt x="14411" y="11182"/>
                    <a:pt x="7211" y="16408"/>
                  </a:cubicBezTo>
                  <a:cubicBezTo>
                    <a:pt x="5173" y="17882"/>
                    <a:pt x="2864" y="19356"/>
                    <a:pt x="147" y="20776"/>
                  </a:cubicBezTo>
                  <a:cubicBezTo>
                    <a:pt x="-804" y="21259"/>
                    <a:pt x="3136" y="21473"/>
                    <a:pt x="4087" y="20991"/>
                  </a:cubicBezTo>
                  <a:cubicBezTo>
                    <a:pt x="13596" y="15872"/>
                    <a:pt x="19030" y="10485"/>
                    <a:pt x="20389" y="5045"/>
                  </a:cubicBezTo>
                  <a:cubicBezTo>
                    <a:pt x="20796" y="3491"/>
                    <a:pt x="20796" y="1937"/>
                    <a:pt x="20524" y="382"/>
                  </a:cubicBezTo>
                  <a:cubicBezTo>
                    <a:pt x="20389" y="-127"/>
                    <a:pt x="16313" y="-127"/>
                    <a:pt x="16449" y="382"/>
                  </a:cubicBezTo>
                  <a:close/>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sp>
          <p:nvSpPr>
            <p:cNvPr id="336" name="Google Shape;496;p14"/>
            <p:cNvSpPr/>
            <p:nvPr/>
          </p:nvSpPr>
          <p:spPr>
            <a:xfrm rot="11319697" flipH="1">
              <a:off x="1546257" y="2006956"/>
              <a:ext cx="119184" cy="207971"/>
            </a:xfrm>
            <a:custGeom>
              <a:avLst/>
              <a:gdLst/>
              <a:ahLst/>
              <a:cxnLst>
                <a:cxn ang="0">
                  <a:pos x="wd2" y="hd2"/>
                </a:cxn>
                <a:cxn ang="5400000">
                  <a:pos x="wd2" y="hd2"/>
                </a:cxn>
                <a:cxn ang="10800000">
                  <a:pos x="wd2" y="hd2"/>
                </a:cxn>
                <a:cxn ang="16200000">
                  <a:pos x="wd2" y="hd2"/>
                </a:cxn>
              </a:cxnLst>
              <a:rect l="0" t="0" r="r" b="b"/>
              <a:pathLst>
                <a:path w="19728" h="20328" extrusionOk="0">
                  <a:moveTo>
                    <a:pt x="15" y="1327"/>
                  </a:moveTo>
                  <a:cubicBezTo>
                    <a:pt x="1119" y="8496"/>
                    <a:pt x="6637" y="15199"/>
                    <a:pt x="15624" y="19948"/>
                  </a:cubicBezTo>
                  <a:cubicBezTo>
                    <a:pt x="17831" y="21158"/>
                    <a:pt x="21300" y="19203"/>
                    <a:pt x="18935" y="17992"/>
                  </a:cubicBezTo>
                  <a:cubicBezTo>
                    <a:pt x="10894" y="13710"/>
                    <a:pt x="5691" y="7751"/>
                    <a:pt x="4745" y="1327"/>
                  </a:cubicBezTo>
                  <a:cubicBezTo>
                    <a:pt x="4430" y="-442"/>
                    <a:pt x="-300" y="-442"/>
                    <a:pt x="15" y="1327"/>
                  </a:cubicBezTo>
                  <a:close/>
                </a:path>
              </a:pathLst>
            </a:custGeom>
            <a:solidFill>
              <a:schemeClr val="accent3"/>
            </a:solidFill>
            <a:ln w="12700" cap="flat">
              <a:noFill/>
              <a:miter lim="400000"/>
            </a:ln>
            <a:effectLst/>
          </p:spPr>
          <p:txBody>
            <a:bodyPr wrap="square" lIns="45719" tIns="45719" rIns="45719" bIns="45719" numCol="1" anchor="ctr">
              <a:noAutofit/>
            </a:bodyPr>
            <a:lstStyle/>
            <a:p>
              <a:pPr>
                <a:defRPr sz="1800">
                  <a:latin typeface="Calibri"/>
                  <a:ea typeface="Calibri"/>
                  <a:cs typeface="Calibri"/>
                  <a:sym typeface="Calibri"/>
                </a:defRPr>
              </a:pPr>
              <a:endParaRPr/>
            </a:p>
          </p:txBody>
        </p:sp>
      </p:grpSp>
      <p:sp>
        <p:nvSpPr>
          <p:cNvPr id="338" name="Subtitle 1"/>
          <p:cNvSpPr txBox="1"/>
          <p:nvPr/>
        </p:nvSpPr>
        <p:spPr>
          <a:xfrm>
            <a:off x="1287474" y="1986016"/>
            <a:ext cx="5151301" cy="91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21899" tIns="121899" rIns="121899" bIns="121899">
            <a:normAutofit fontScale="92500" lnSpcReduction="10000"/>
          </a:bodyPr>
          <a:lstStyle>
            <a:lvl1pPr marL="281940" indent="-225552" defTabSz="676655">
              <a:lnSpc>
                <a:spcPct val="115000"/>
              </a:lnSpc>
              <a:defRPr sz="4440" b="1">
                <a:solidFill>
                  <a:schemeClr val="accent3"/>
                </a:solidFill>
                <a:latin typeface="Barlow"/>
                <a:ea typeface="Barlow"/>
                <a:cs typeface="Barlow"/>
                <a:sym typeface="Barlow"/>
              </a:defRPr>
            </a:lvl1pPr>
          </a:lstStyle>
          <a:p>
            <a:r>
              <a:t>Discuss</a:t>
            </a:r>
          </a:p>
        </p:txBody>
      </p:sp>
      <p:pic>
        <p:nvPicPr>
          <p:cNvPr id="339" name="Picture 8" descr="Picture 8"/>
          <p:cNvPicPr>
            <a:picLocks noChangeAspect="1"/>
          </p:cNvPicPr>
          <p:nvPr/>
        </p:nvPicPr>
        <p:blipFill>
          <a:blip r:embed="rId3">
            <a:extLst/>
          </a:blip>
          <a:stretch>
            <a:fillRect/>
          </a:stretch>
        </p:blipFill>
        <p:spPr>
          <a:xfrm>
            <a:off x="7269730" y="1864791"/>
            <a:ext cx="3959501" cy="3959501"/>
          </a:xfrm>
          <a:prstGeom prst="rect">
            <a:avLst/>
          </a:prstGeom>
          <a:ln w="12700">
            <a:miter lim="400000"/>
          </a:ln>
        </p:spPr>
      </p:pic>
      <p:sp>
        <p:nvSpPr>
          <p:cNvPr id="340" name="Google Shape;642;p27"/>
          <p:cNvSpPr/>
          <p:nvPr/>
        </p:nvSpPr>
        <p:spPr>
          <a:xfrm>
            <a:off x="4512368" y="2332310"/>
            <a:ext cx="568953" cy="500602"/>
          </a:xfrm>
          <a:custGeom>
            <a:avLst/>
            <a:gdLst/>
            <a:ahLst/>
            <a:cxnLst>
              <a:cxn ang="0">
                <a:pos x="wd2" y="hd2"/>
              </a:cxn>
              <a:cxn ang="5400000">
                <a:pos x="wd2" y="hd2"/>
              </a:cxn>
              <a:cxn ang="10800000">
                <a:pos x="wd2" y="hd2"/>
              </a:cxn>
              <a:cxn ang="16200000">
                <a:pos x="wd2" y="hd2"/>
              </a:cxn>
            </a:cxnLst>
            <a:rect l="0" t="0" r="r" b="b"/>
            <a:pathLst>
              <a:path w="21572" h="21600" extrusionOk="0">
                <a:moveTo>
                  <a:pt x="17664" y="3136"/>
                </a:moveTo>
                <a:lnTo>
                  <a:pt x="6863" y="14094"/>
                </a:lnTo>
                <a:lnTo>
                  <a:pt x="1913" y="12256"/>
                </a:lnTo>
                <a:lnTo>
                  <a:pt x="17664" y="3136"/>
                </a:lnTo>
                <a:close/>
                <a:moveTo>
                  <a:pt x="20156" y="2667"/>
                </a:moveTo>
                <a:lnTo>
                  <a:pt x="17881" y="18165"/>
                </a:lnTo>
                <a:lnTo>
                  <a:pt x="13040" y="16365"/>
                </a:lnTo>
                <a:lnTo>
                  <a:pt x="13004" y="16365"/>
                </a:lnTo>
                <a:lnTo>
                  <a:pt x="11088" y="15621"/>
                </a:lnTo>
                <a:lnTo>
                  <a:pt x="20156" y="2667"/>
                </a:lnTo>
                <a:close/>
                <a:moveTo>
                  <a:pt x="17735" y="4389"/>
                </a:moveTo>
                <a:lnTo>
                  <a:pt x="10005" y="15231"/>
                </a:lnTo>
                <a:lnTo>
                  <a:pt x="9679" y="15700"/>
                </a:lnTo>
                <a:cubicBezTo>
                  <a:pt x="9645" y="15739"/>
                  <a:pt x="9609" y="15816"/>
                  <a:pt x="9572" y="15935"/>
                </a:cubicBezTo>
                <a:lnTo>
                  <a:pt x="9499" y="16286"/>
                </a:lnTo>
                <a:lnTo>
                  <a:pt x="8959" y="18948"/>
                </a:lnTo>
                <a:lnTo>
                  <a:pt x="7657" y="14877"/>
                </a:lnTo>
                <a:lnTo>
                  <a:pt x="17735" y="4389"/>
                </a:lnTo>
                <a:close/>
                <a:moveTo>
                  <a:pt x="10548" y="16718"/>
                </a:moveTo>
                <a:lnTo>
                  <a:pt x="11848" y="17187"/>
                </a:lnTo>
                <a:lnTo>
                  <a:pt x="10042" y="19104"/>
                </a:lnTo>
                <a:lnTo>
                  <a:pt x="10548" y="16718"/>
                </a:lnTo>
                <a:close/>
                <a:moveTo>
                  <a:pt x="21033" y="0"/>
                </a:moveTo>
                <a:cubicBezTo>
                  <a:pt x="20936" y="0"/>
                  <a:pt x="20835" y="31"/>
                  <a:pt x="20733" y="86"/>
                </a:cubicBezTo>
                <a:lnTo>
                  <a:pt x="324" y="11824"/>
                </a:lnTo>
                <a:cubicBezTo>
                  <a:pt x="144" y="11943"/>
                  <a:pt x="0" y="12177"/>
                  <a:pt x="0" y="12373"/>
                </a:cubicBezTo>
                <a:cubicBezTo>
                  <a:pt x="0" y="12607"/>
                  <a:pt x="180" y="12842"/>
                  <a:pt x="360" y="12881"/>
                </a:cubicBezTo>
                <a:lnTo>
                  <a:pt x="5960" y="14956"/>
                </a:lnTo>
                <a:lnTo>
                  <a:pt x="6681" y="15231"/>
                </a:lnTo>
                <a:lnTo>
                  <a:pt x="6827" y="15739"/>
                </a:lnTo>
                <a:lnTo>
                  <a:pt x="8489" y="21139"/>
                </a:lnTo>
                <a:lnTo>
                  <a:pt x="8489" y="21218"/>
                </a:lnTo>
                <a:cubicBezTo>
                  <a:pt x="8560" y="21374"/>
                  <a:pt x="8706" y="21530"/>
                  <a:pt x="8886" y="21569"/>
                </a:cubicBezTo>
                <a:cubicBezTo>
                  <a:pt x="8944" y="21591"/>
                  <a:pt x="8999" y="21600"/>
                  <a:pt x="9052" y="21600"/>
                </a:cubicBezTo>
                <a:cubicBezTo>
                  <a:pt x="9196" y="21600"/>
                  <a:pt x="9321" y="21528"/>
                  <a:pt x="9428" y="21414"/>
                </a:cubicBezTo>
                <a:lnTo>
                  <a:pt x="9609" y="21218"/>
                </a:lnTo>
                <a:lnTo>
                  <a:pt x="13004" y="17617"/>
                </a:lnTo>
                <a:lnTo>
                  <a:pt x="18168" y="19534"/>
                </a:lnTo>
                <a:cubicBezTo>
                  <a:pt x="18221" y="19562"/>
                  <a:pt x="18276" y="19576"/>
                  <a:pt x="18332" y="19576"/>
                </a:cubicBezTo>
                <a:cubicBezTo>
                  <a:pt x="18434" y="19576"/>
                  <a:pt x="18533" y="19532"/>
                  <a:pt x="18604" y="19457"/>
                </a:cubicBezTo>
                <a:cubicBezTo>
                  <a:pt x="18747" y="19378"/>
                  <a:pt x="18855" y="19222"/>
                  <a:pt x="18891" y="19065"/>
                </a:cubicBezTo>
                <a:lnTo>
                  <a:pt x="21566" y="711"/>
                </a:lnTo>
                <a:cubicBezTo>
                  <a:pt x="21600" y="436"/>
                  <a:pt x="21493" y="241"/>
                  <a:pt x="21349" y="123"/>
                </a:cubicBezTo>
                <a:cubicBezTo>
                  <a:pt x="21252" y="39"/>
                  <a:pt x="21144" y="0"/>
                  <a:pt x="21033" y="0"/>
                </a:cubicBezTo>
                <a:close/>
              </a:path>
            </a:pathLst>
          </a:custGeom>
          <a:solidFill>
            <a:srgbClr val="000000"/>
          </a:solidFill>
          <a:ln w="12700">
            <a:miter lim="400000"/>
          </a:ln>
        </p:spPr>
        <p:txBody>
          <a:bodyPr lIns="45719" rIns="45719" anchor="ctr"/>
          <a:lstStyle/>
          <a:p>
            <a:endParaRPr/>
          </a:p>
        </p:txBody>
      </p:sp>
      <p:sp>
        <p:nvSpPr>
          <p:cNvPr id="344" name="Rectangle 2"/>
          <p:cNvSpPr txBox="1"/>
          <p:nvPr/>
        </p:nvSpPr>
        <p:spPr>
          <a:xfrm>
            <a:off x="1360396" y="760936"/>
            <a:ext cx="4803835" cy="6054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3600" b="1">
                <a:effectLst>
                  <a:outerShdw blurRad="38100" dist="19050" dir="2700000" rotWithShape="0">
                    <a:srgbClr val="000000">
                      <a:alpha val="40000"/>
                    </a:srgbClr>
                  </a:outerShdw>
                </a:effectLst>
                <a:latin typeface="Times New Roman"/>
                <a:ea typeface="Times New Roman"/>
                <a:cs typeface="Times New Roman"/>
                <a:sym typeface="Times New Roman"/>
              </a:defRPr>
            </a:lvl1pPr>
          </a:lstStyle>
          <a:p>
            <a:r>
              <a:t>1. Language and gender</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TextBox 4"/>
          <p:cNvSpPr txBox="1"/>
          <p:nvPr/>
        </p:nvSpPr>
        <p:spPr>
          <a:xfrm>
            <a:off x="873034" y="724225"/>
            <a:ext cx="7140303" cy="438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latin typeface="Times New Roman"/>
                <a:ea typeface="Times New Roman"/>
                <a:cs typeface="Times New Roman"/>
                <a:sym typeface="Times New Roman"/>
              </a:defRPr>
            </a:pPr>
            <a:r>
              <a:t>According to Graham of University of Kentucky</a:t>
            </a:r>
            <a:r>
              <a:rPr>
                <a:latin typeface="+mn-lt"/>
                <a:ea typeface="+mn-ea"/>
                <a:cs typeface="+mn-cs"/>
                <a:sym typeface="Arial"/>
              </a:rPr>
              <a:t>:</a:t>
            </a:r>
          </a:p>
        </p:txBody>
      </p:sp>
      <p:graphicFrame>
        <p:nvGraphicFramePr>
          <p:cNvPr id="469" name="Table 5"/>
          <p:cNvGraphicFramePr/>
          <p:nvPr/>
        </p:nvGraphicFramePr>
        <p:xfrm>
          <a:off x="558800" y="1185891"/>
          <a:ext cx="11096171" cy="5204306"/>
        </p:xfrm>
        <a:graphic>
          <a:graphicData uri="http://schemas.openxmlformats.org/drawingml/2006/table">
            <a:tbl>
              <a:tblPr firstRow="1" bandRow="1">
                <a:tableStyleId>{4C3C2611-4C71-4FC5-86AE-919BDF0F9419}</a:tableStyleId>
              </a:tblPr>
              <a:tblGrid>
                <a:gridCol w="4993276">
                  <a:extLst>
                    <a:ext uri="{9D8B030D-6E8A-4147-A177-3AD203B41FA5}">
                      <a16:colId xmlns:a16="http://schemas.microsoft.com/office/drawing/2014/main" val="20000"/>
                    </a:ext>
                  </a:extLst>
                </a:gridCol>
                <a:gridCol w="6102895">
                  <a:extLst>
                    <a:ext uri="{9D8B030D-6E8A-4147-A177-3AD203B41FA5}">
                      <a16:colId xmlns:a16="http://schemas.microsoft.com/office/drawing/2014/main" val="20001"/>
                    </a:ext>
                  </a:extLst>
                </a:gridCol>
              </a:tblGrid>
              <a:tr h="463785">
                <a:tc>
                  <a:txBody>
                    <a:bodyPr/>
                    <a:lstStyle/>
                    <a:p>
                      <a:pPr algn="ctr">
                        <a:defRPr sz="1800" b="0">
                          <a:solidFill>
                            <a:srgbClr val="000000"/>
                          </a:solidFill>
                        </a:defRPr>
                      </a:pPr>
                      <a:r>
                        <a:rPr sz="2000" b="1">
                          <a:solidFill>
                            <a:srgbClr val="FFFFFF"/>
                          </a:solidFill>
                          <a:latin typeface="Times New Roman"/>
                          <a:ea typeface="Times New Roman"/>
                          <a:cs typeface="Times New Roman"/>
                          <a:sym typeface="Times New Roman"/>
                        </a:rPr>
                        <a:t>Men</a:t>
                      </a:r>
                    </a:p>
                  </a:txBody>
                  <a:tcPr marL="45720" marR="45720" horzOverflow="overflow"/>
                </a:tc>
                <a:tc>
                  <a:txBody>
                    <a:bodyPr/>
                    <a:lstStyle/>
                    <a:p>
                      <a:pPr algn="ctr">
                        <a:defRPr sz="1800" b="0">
                          <a:solidFill>
                            <a:srgbClr val="000000"/>
                          </a:solidFill>
                        </a:defRPr>
                      </a:pPr>
                      <a:r>
                        <a:rPr sz="2000" b="1">
                          <a:solidFill>
                            <a:srgbClr val="FFFFFF"/>
                          </a:solidFill>
                          <a:latin typeface="Times New Roman"/>
                          <a:ea typeface="Times New Roman"/>
                          <a:cs typeface="Times New Roman"/>
                          <a:sym typeface="Times New Roman"/>
                        </a:rPr>
                        <a:t>Women</a:t>
                      </a:r>
                    </a:p>
                  </a:txBody>
                  <a:tcPr marL="45720" marR="45720" horzOverflow="overflow"/>
                </a:tc>
                <a:extLst>
                  <a:ext uri="{0D108BD9-81ED-4DB2-BD59-A6C34878D82A}">
                    <a16:rowId xmlns:a16="http://schemas.microsoft.com/office/drawing/2014/main" val="10000"/>
                  </a:ext>
                </a:extLst>
              </a:tr>
              <a:tr h="327378">
                <a:tc>
                  <a:txBody>
                    <a:bodyPr/>
                    <a:lstStyle/>
                    <a:p>
                      <a:pPr algn="l">
                        <a:defRPr sz="1800"/>
                      </a:pPr>
                      <a:r>
                        <a:rPr sz="2000">
                          <a:latin typeface="Times New Roman"/>
                          <a:ea typeface="Times New Roman"/>
                          <a:cs typeface="Times New Roman"/>
                          <a:sym typeface="Times New Roman"/>
                        </a:rPr>
                        <a:t>Men focus on power / rank / status</a:t>
                      </a:r>
                    </a:p>
                  </a:txBody>
                  <a:tcPr marL="45720" marR="45720" horzOverflow="overflow"/>
                </a:tc>
                <a:tc>
                  <a:txBody>
                    <a:bodyPr/>
                    <a:lstStyle/>
                    <a:p>
                      <a:pPr algn="l">
                        <a:defRPr sz="1800"/>
                      </a:pPr>
                      <a:r>
                        <a:rPr sz="2000">
                          <a:latin typeface="Times New Roman"/>
                          <a:ea typeface="Times New Roman"/>
                          <a:cs typeface="Times New Roman"/>
                          <a:sym typeface="Times New Roman"/>
                        </a:rPr>
                        <a:t>Women focus on relationships</a:t>
                      </a:r>
                    </a:p>
                  </a:txBody>
                  <a:tcPr marL="45720" marR="45720" horzOverflow="overflow"/>
                </a:tc>
                <a:extLst>
                  <a:ext uri="{0D108BD9-81ED-4DB2-BD59-A6C34878D82A}">
                    <a16:rowId xmlns:a16="http://schemas.microsoft.com/office/drawing/2014/main" val="10001"/>
                  </a:ext>
                </a:extLst>
              </a:tr>
              <a:tr h="327378">
                <a:tc>
                  <a:txBody>
                    <a:bodyPr/>
                    <a:lstStyle/>
                    <a:p>
                      <a:pPr algn="l">
                        <a:defRPr sz="1800"/>
                      </a:pPr>
                      <a:r>
                        <a:rPr sz="2000">
                          <a:latin typeface="Times New Roman"/>
                          <a:ea typeface="Times New Roman"/>
                          <a:cs typeface="Times New Roman"/>
                          <a:sym typeface="Times New Roman"/>
                        </a:rPr>
                        <a:t>Men talk to give information or report </a:t>
                      </a:r>
                    </a:p>
                  </a:txBody>
                  <a:tcPr marL="45720" marR="45720" horzOverflow="overflow"/>
                </a:tc>
                <a:tc>
                  <a:txBody>
                    <a:bodyPr/>
                    <a:lstStyle/>
                    <a:p>
                      <a:pPr algn="l">
                        <a:defRPr sz="1800"/>
                      </a:pPr>
                      <a:r>
                        <a:rPr sz="2000">
                          <a:latin typeface="Times New Roman"/>
                          <a:ea typeface="Times New Roman"/>
                          <a:cs typeface="Times New Roman"/>
                          <a:sym typeface="Times New Roman"/>
                        </a:rPr>
                        <a:t>Women talk to collect information or gain report</a:t>
                      </a:r>
                    </a:p>
                  </a:txBody>
                  <a:tcPr marL="45720" marR="45720" horzOverflow="overflow"/>
                </a:tc>
                <a:extLst>
                  <a:ext uri="{0D108BD9-81ED-4DB2-BD59-A6C34878D82A}">
                    <a16:rowId xmlns:a16="http://schemas.microsoft.com/office/drawing/2014/main" val="10002"/>
                  </a:ext>
                </a:extLst>
              </a:tr>
              <a:tr h="572912">
                <a:tc>
                  <a:txBody>
                    <a:bodyPr/>
                    <a:lstStyle/>
                    <a:p>
                      <a:pPr algn="l">
                        <a:defRPr sz="1800"/>
                      </a:pPr>
                      <a:r>
                        <a:rPr sz="2000">
                          <a:latin typeface="Times New Roman"/>
                          <a:ea typeface="Times New Roman"/>
                          <a:cs typeface="Times New Roman"/>
                          <a:sym typeface="Times New Roman"/>
                        </a:rPr>
                        <a:t>Men talk about things (business, sports, food)</a:t>
                      </a:r>
                    </a:p>
                  </a:txBody>
                  <a:tcPr marL="45720" marR="45720" horzOverflow="overflow"/>
                </a:tc>
                <a:tc>
                  <a:txBody>
                    <a:bodyPr/>
                    <a:lstStyle/>
                    <a:p>
                      <a:pPr algn="l">
                        <a:defRPr sz="2000">
                          <a:latin typeface="Times New Roman"/>
                          <a:ea typeface="Times New Roman"/>
                          <a:cs typeface="Times New Roman"/>
                          <a:sym typeface="Times New Roman"/>
                        </a:defRPr>
                      </a:pPr>
                      <a:r>
                        <a:t>Women talk about people / relationships</a:t>
                      </a:r>
                    </a:p>
                  </a:txBody>
                  <a:tcPr marL="45720" marR="45720" horzOverflow="overflow"/>
                </a:tc>
                <a:extLst>
                  <a:ext uri="{0D108BD9-81ED-4DB2-BD59-A6C34878D82A}">
                    <a16:rowId xmlns:a16="http://schemas.microsoft.com/office/drawing/2014/main" val="10003"/>
                  </a:ext>
                </a:extLst>
              </a:tr>
              <a:tr h="327734">
                <a:tc>
                  <a:txBody>
                    <a:bodyPr/>
                    <a:lstStyle/>
                    <a:p>
                      <a:pPr algn="l">
                        <a:defRPr sz="1800"/>
                      </a:pPr>
                      <a:r>
                        <a:rPr sz="2000">
                          <a:latin typeface="Times New Roman"/>
                          <a:ea typeface="Times New Roman"/>
                          <a:cs typeface="Times New Roman"/>
                          <a:sym typeface="Times New Roman"/>
                        </a:rPr>
                        <a:t>Men focus on facts, reason and logic </a:t>
                      </a:r>
                    </a:p>
                  </a:txBody>
                  <a:tcPr marL="45720" marR="45720" horzOverflow="overflow"/>
                </a:tc>
                <a:tc>
                  <a:txBody>
                    <a:bodyPr/>
                    <a:lstStyle/>
                    <a:p>
                      <a:pPr algn="l">
                        <a:defRPr sz="1800"/>
                      </a:pPr>
                      <a:r>
                        <a:rPr sz="2000">
                          <a:latin typeface="Times New Roman"/>
                          <a:ea typeface="Times New Roman"/>
                          <a:cs typeface="Times New Roman"/>
                          <a:sym typeface="Times New Roman"/>
                        </a:rPr>
                        <a:t>Women focus on feelings, sense and relationship</a:t>
                      </a:r>
                    </a:p>
                  </a:txBody>
                  <a:tcPr marL="45720" marR="45720" horzOverflow="overflow"/>
                </a:tc>
                <a:extLst>
                  <a:ext uri="{0D108BD9-81ED-4DB2-BD59-A6C34878D82A}">
                    <a16:rowId xmlns:a16="http://schemas.microsoft.com/office/drawing/2014/main" val="10004"/>
                  </a:ext>
                </a:extLst>
              </a:tr>
              <a:tr h="572912">
                <a:tc>
                  <a:txBody>
                    <a:bodyPr/>
                    <a:lstStyle/>
                    <a:p>
                      <a:pPr algn="l">
                        <a:defRPr sz="1800"/>
                      </a:pPr>
                      <a:r>
                        <a:rPr sz="2000">
                          <a:latin typeface="Times New Roman"/>
                          <a:ea typeface="Times New Roman"/>
                          <a:cs typeface="Times New Roman"/>
                          <a:sym typeface="Times New Roman"/>
                        </a:rPr>
                        <a:t>Men thrive on competing and achieving </a:t>
                      </a:r>
                    </a:p>
                  </a:txBody>
                  <a:tcPr marL="45720" marR="45720" horzOverflow="overflow"/>
                </a:tc>
                <a:tc>
                  <a:txBody>
                    <a:bodyPr/>
                    <a:lstStyle/>
                    <a:p>
                      <a:pPr algn="l">
                        <a:defRPr sz="2000">
                          <a:latin typeface="Times New Roman"/>
                          <a:ea typeface="Times New Roman"/>
                          <a:cs typeface="Times New Roman"/>
                          <a:sym typeface="Times New Roman"/>
                        </a:defRPr>
                      </a:pPr>
                      <a:r>
                        <a:t>Women are at ease with fluidity</a:t>
                      </a:r>
                    </a:p>
                  </a:txBody>
                  <a:tcPr marL="45720" marR="45720" horzOverflow="overflow"/>
                </a:tc>
                <a:extLst>
                  <a:ext uri="{0D108BD9-81ED-4DB2-BD59-A6C34878D82A}">
                    <a16:rowId xmlns:a16="http://schemas.microsoft.com/office/drawing/2014/main" val="10005"/>
                  </a:ext>
                </a:extLst>
              </a:tr>
              <a:tr h="327378">
                <a:tc>
                  <a:txBody>
                    <a:bodyPr/>
                    <a:lstStyle/>
                    <a:p>
                      <a:pPr algn="l">
                        <a:defRPr sz="1800"/>
                      </a:pPr>
                      <a:r>
                        <a:rPr sz="2000">
                          <a:latin typeface="Times New Roman"/>
                          <a:ea typeface="Times New Roman"/>
                          <a:cs typeface="Times New Roman"/>
                          <a:sym typeface="Times New Roman"/>
                        </a:rPr>
                        <a:t>Men know by analysis and figuring out </a:t>
                      </a:r>
                    </a:p>
                  </a:txBody>
                  <a:tcPr marL="45720" marR="45720" horzOverflow="overflow"/>
                </a:tc>
                <a:tc>
                  <a:txBody>
                    <a:bodyPr/>
                    <a:lstStyle/>
                    <a:p>
                      <a:pPr algn="l">
                        <a:defRPr sz="1800"/>
                      </a:pPr>
                      <a:r>
                        <a:rPr sz="2000">
                          <a:latin typeface="Times New Roman"/>
                          <a:ea typeface="Times New Roman"/>
                          <a:cs typeface="Times New Roman"/>
                          <a:sym typeface="Times New Roman"/>
                        </a:rPr>
                        <a:t>Women know by intuiting</a:t>
                      </a:r>
                    </a:p>
                  </a:txBody>
                  <a:tcPr marL="45720" marR="45720" horzOverflow="overflow"/>
                </a:tc>
                <a:extLst>
                  <a:ext uri="{0D108BD9-81ED-4DB2-BD59-A6C34878D82A}">
                    <a16:rowId xmlns:a16="http://schemas.microsoft.com/office/drawing/2014/main" val="10006"/>
                  </a:ext>
                </a:extLst>
              </a:tr>
              <a:tr h="327378">
                <a:tc>
                  <a:txBody>
                    <a:bodyPr/>
                    <a:lstStyle/>
                    <a:p>
                      <a:pPr algn="l">
                        <a:defRPr sz="1800"/>
                      </a:pPr>
                      <a:r>
                        <a:rPr sz="2000">
                          <a:latin typeface="Times New Roman"/>
                          <a:ea typeface="Times New Roman"/>
                          <a:cs typeface="Times New Roman"/>
                          <a:sym typeface="Times New Roman"/>
                        </a:rPr>
                        <a:t> tend to be focused, specific, and logic </a:t>
                      </a:r>
                    </a:p>
                  </a:txBody>
                  <a:tcPr marL="45720" marR="45720" horzOverflow="overflow"/>
                </a:tc>
                <a:tc>
                  <a:txBody>
                    <a:bodyPr/>
                    <a:lstStyle/>
                    <a:p>
                      <a:pPr algn="l">
                        <a:defRPr sz="1800"/>
                      </a:pPr>
                      <a:r>
                        <a:rPr sz="2000">
                          <a:latin typeface="Times New Roman"/>
                          <a:ea typeface="Times New Roman"/>
                          <a:cs typeface="Times New Roman"/>
                          <a:sym typeface="Times New Roman"/>
                        </a:rPr>
                        <a:t>Women are holistic and organic</a:t>
                      </a:r>
                    </a:p>
                  </a:txBody>
                  <a:tcPr marL="45720" marR="45720" horzOverflow="overflow"/>
                </a:tc>
                <a:extLst>
                  <a:ext uri="{0D108BD9-81ED-4DB2-BD59-A6C34878D82A}">
                    <a16:rowId xmlns:a16="http://schemas.microsoft.com/office/drawing/2014/main" val="10007"/>
                  </a:ext>
                </a:extLst>
              </a:tr>
              <a:tr h="516217">
                <a:tc>
                  <a:txBody>
                    <a:bodyPr/>
                    <a:lstStyle/>
                    <a:p>
                      <a:pPr algn="l">
                        <a:defRPr sz="1800"/>
                      </a:pPr>
                      <a:r>
                        <a:rPr sz="2000">
                          <a:latin typeface="Times New Roman"/>
                          <a:ea typeface="Times New Roman"/>
                          <a:cs typeface="Times New Roman"/>
                          <a:sym typeface="Times New Roman"/>
                        </a:rPr>
                        <a:t>Men are at ease with order, rules and structure</a:t>
                      </a:r>
                    </a:p>
                  </a:txBody>
                  <a:tcPr marL="45720" marR="45720" horzOverflow="overflow"/>
                </a:tc>
                <a:tc>
                  <a:txBody>
                    <a:bodyPr/>
                    <a:lstStyle/>
                    <a:p>
                      <a:pPr algn="l">
                        <a:defRPr sz="1800"/>
                      </a:pPr>
                      <a:r>
                        <a:rPr sz="2000">
                          <a:latin typeface="Times New Roman"/>
                          <a:ea typeface="Times New Roman"/>
                          <a:cs typeface="Times New Roman"/>
                          <a:sym typeface="Times New Roman"/>
                        </a:rPr>
                        <a:t>Women are at ease with fluidity</a:t>
                      </a:r>
                    </a:p>
                  </a:txBody>
                  <a:tcPr marL="45720" marR="45720" horzOverflow="overflow"/>
                </a:tc>
                <a:extLst>
                  <a:ext uri="{0D108BD9-81ED-4DB2-BD59-A6C34878D82A}">
                    <a16:rowId xmlns:a16="http://schemas.microsoft.com/office/drawing/2014/main" val="10008"/>
                  </a:ext>
                </a:extLst>
              </a:tr>
              <a:tr h="572912">
                <a:tc>
                  <a:txBody>
                    <a:bodyPr/>
                    <a:lstStyle/>
                    <a:p>
                      <a:pPr algn="l">
                        <a:defRPr sz="1800"/>
                      </a:pPr>
                      <a:r>
                        <a:rPr sz="2000">
                          <a:latin typeface="Times New Roman"/>
                          <a:ea typeface="Times New Roman"/>
                          <a:cs typeface="Times New Roman"/>
                          <a:sym typeface="Times New Roman"/>
                        </a:rPr>
                        <a:t>Men immediately want to get working on a project</a:t>
                      </a:r>
                    </a:p>
                  </a:txBody>
                  <a:tcPr marL="45720" marR="45720" horzOverflow="overflow"/>
                </a:tc>
                <a:tc>
                  <a:txBody>
                    <a:bodyPr/>
                    <a:lstStyle/>
                    <a:p>
                      <a:pPr algn="l">
                        <a:defRPr sz="1800"/>
                      </a:pPr>
                      <a:r>
                        <a:rPr sz="2000">
                          <a:latin typeface="Times New Roman"/>
                          <a:ea typeface="Times New Roman"/>
                          <a:cs typeface="Times New Roman"/>
                          <a:sym typeface="Times New Roman"/>
                        </a:rPr>
                        <a:t>Women tend to ask a lot of questions before beginning a project</a:t>
                      </a:r>
                    </a:p>
                  </a:txBody>
                  <a:tcPr marL="45720" marR="45720" horzOverflow="overflow"/>
                </a:tc>
                <a:extLst>
                  <a:ext uri="{0D108BD9-81ED-4DB2-BD59-A6C34878D82A}">
                    <a16:rowId xmlns:a16="http://schemas.microsoft.com/office/drawing/2014/main" val="10009"/>
                  </a:ext>
                </a:extLst>
              </a:tr>
              <a:tr h="327378">
                <a:tc>
                  <a:txBody>
                    <a:bodyPr/>
                    <a:lstStyle/>
                    <a:p>
                      <a:pPr algn="l">
                        <a:defRPr sz="1800"/>
                      </a:pPr>
                      <a:r>
                        <a:rPr sz="2000">
                          <a:latin typeface="Times New Roman"/>
                          <a:ea typeface="Times New Roman"/>
                          <a:cs typeface="Times New Roman"/>
                          <a:sym typeface="Times New Roman"/>
                        </a:rPr>
                        <a:t>Men want to think</a:t>
                      </a:r>
                    </a:p>
                  </a:txBody>
                  <a:tcPr marL="45720" marR="45720" horzOverflow="overflow"/>
                </a:tc>
                <a:tc>
                  <a:txBody>
                    <a:bodyPr/>
                    <a:lstStyle/>
                    <a:p>
                      <a:pPr algn="l">
                        <a:defRPr sz="1800"/>
                      </a:pPr>
                      <a:r>
                        <a:rPr sz="2000">
                          <a:latin typeface="Times New Roman"/>
                          <a:ea typeface="Times New Roman"/>
                          <a:cs typeface="Times New Roman"/>
                          <a:sym typeface="Times New Roman"/>
                        </a:rPr>
                        <a:t>Women want to feel</a:t>
                      </a:r>
                    </a:p>
                  </a:txBody>
                  <a:tcPr marL="45720" marR="45720" horzOverflow="overflow"/>
                </a:tc>
                <a:extLst>
                  <a:ext uri="{0D108BD9-81ED-4DB2-BD59-A6C34878D82A}">
                    <a16:rowId xmlns:a16="http://schemas.microsoft.com/office/drawing/2014/main" val="10010"/>
                  </a:ext>
                </a:extLst>
              </a:tr>
            </a:tbl>
          </a:graphicData>
        </a:graphic>
      </p:graphicFrame>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itle 1"/>
          <p:cNvSpPr txBox="1">
            <a:spLocks noGrp="1"/>
          </p:cNvSpPr>
          <p:nvPr>
            <p:ph type="title"/>
          </p:nvPr>
        </p:nvSpPr>
        <p:spPr>
          <a:xfrm>
            <a:off x="839447" y="1233716"/>
            <a:ext cx="9988210" cy="3690475"/>
          </a:xfrm>
          <a:prstGeom prst="rect">
            <a:avLst/>
          </a:prstGeom>
        </p:spPr>
        <p:txBody>
          <a:bodyPr/>
          <a:lstStyle>
            <a:lvl1pPr marL="857250" indent="-857250">
              <a:buClr>
                <a:srgbClr val="000000"/>
              </a:buClr>
              <a:buSzPts val="4800"/>
              <a:buChar char="➢"/>
              <a:defRPr sz="4800" b="1">
                <a:latin typeface="+mn-lt"/>
                <a:ea typeface="+mn-ea"/>
                <a:cs typeface="+mn-cs"/>
                <a:sym typeface="Arial"/>
              </a:defRPr>
            </a:lvl1pPr>
          </a:lstStyle>
          <a:p>
            <a:r>
              <a:t>Gender differentiation in the choice of grammatical forms</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TextBox 4"/>
          <p:cNvSpPr txBox="1"/>
          <p:nvPr/>
        </p:nvSpPr>
        <p:spPr>
          <a:xfrm>
            <a:off x="825861" y="1151769"/>
            <a:ext cx="10231847" cy="3850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latin typeface="Times New Roman"/>
                <a:ea typeface="Times New Roman"/>
                <a:cs typeface="Times New Roman"/>
                <a:sym typeface="Times New Roman"/>
              </a:defRPr>
            </a:pPr>
            <a:r>
              <a:t>Gender differentiation in the choice of grammatical forms</a:t>
            </a:r>
            <a:br/>
            <a:r>
              <a:t/>
            </a:r>
            <a:br/>
            <a:r>
              <a:rPr b="0"/>
              <a:t>a-differences in language use associated with the gender (or sexual orientation).</a:t>
            </a:r>
            <a:br>
              <a:rPr b="0"/>
            </a:br>
            <a:r>
              <a:rPr b="0"/>
              <a:t>b-differences in language use associated with the gender (or sexual orientation) of the referent.</a:t>
            </a:r>
            <a:br>
              <a:rPr b="0"/>
            </a:br>
            <a:r>
              <a:rPr b="0" i="1"/>
              <a:t>A gender-specific pronoun is a pronoun associated with a particular grammatical gender, such as masculine, feminine, or neuter, or with a biological gender (or sex).</a:t>
            </a:r>
            <a:br>
              <a:rPr b="0" i="1"/>
            </a:br>
            <a:r>
              <a:rPr b="0"/>
              <a:t>c-efforts to alter the language with respect to ways gender is or is not encoded.</a:t>
            </a:r>
            <a:br>
              <a:rPr b="0"/>
            </a:br>
            <a:r>
              <a:rPr b="0" i="1"/>
              <a:t> The English language makes certain distinctions of a gender-based kind.</a:t>
            </a:r>
            <a:br>
              <a:rPr b="0" i="1"/>
            </a:br>
            <a:r>
              <a:rPr b="0" i="1"/>
              <a:t>Example: https://www.youtube.com/watch?v=ljrtQtj4BOM</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itle 1"/>
          <p:cNvSpPr txBox="1">
            <a:spLocks noGrp="1"/>
          </p:cNvSpPr>
          <p:nvPr>
            <p:ph type="title"/>
          </p:nvPr>
        </p:nvSpPr>
        <p:spPr>
          <a:xfrm>
            <a:off x="1814727" y="2127116"/>
            <a:ext cx="8187288" cy="2830467"/>
          </a:xfrm>
          <a:prstGeom prst="rect">
            <a:avLst/>
          </a:prstGeom>
        </p:spPr>
        <p:txBody>
          <a:bodyPr/>
          <a:lstStyle>
            <a:lvl1pPr>
              <a:defRPr sz="5400" b="1">
                <a:latin typeface="Times New Roman"/>
                <a:ea typeface="Times New Roman"/>
                <a:cs typeface="Times New Roman"/>
                <a:sym typeface="Times New Roman"/>
              </a:defRPr>
            </a:lvl1pPr>
          </a:lstStyle>
          <a:p>
            <a:r>
              <a:rPr dirty="0"/>
              <a:t>4. Sexist language</a:t>
            </a:r>
          </a:p>
        </p:txBody>
      </p:sp>
      <p:pic>
        <p:nvPicPr>
          <p:cNvPr id="488" name="Picture 3" descr="Picture 3"/>
          <p:cNvPicPr>
            <a:picLocks noChangeAspect="1"/>
          </p:cNvPicPr>
          <p:nvPr/>
        </p:nvPicPr>
        <p:blipFill>
          <a:blip r:embed="rId2">
            <a:extLst/>
          </a:blip>
          <a:stretch>
            <a:fillRect/>
          </a:stretch>
        </p:blipFill>
        <p:spPr>
          <a:xfrm>
            <a:off x="1260995" y="945195"/>
            <a:ext cx="1917635" cy="1783491"/>
          </a:xfrm>
          <a:prstGeom prst="rect">
            <a:avLst/>
          </a:prstGeom>
          <a:ln w="12700">
            <a:miter lim="400000"/>
          </a:ln>
          <a:effectLst>
            <a:reflection stA="30000" endPos="40000" dir="5400000" sy="-100000" algn="bl" rotWithShape="0"/>
          </a:effectLst>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extBox 3"/>
          <p:cNvSpPr txBox="1"/>
          <p:nvPr/>
        </p:nvSpPr>
        <p:spPr>
          <a:xfrm>
            <a:off x="1304834" y="905654"/>
            <a:ext cx="2684419"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a:solidFill>
                  <a:srgbClr val="FF0000"/>
                </a:solidFill>
                <a:latin typeface="Times New Roman"/>
                <a:ea typeface="Times New Roman"/>
                <a:cs typeface="Times New Roman"/>
                <a:sym typeface="Times New Roman"/>
              </a:defRPr>
            </a:pPr>
            <a:r>
              <a:t>Definition</a:t>
            </a:r>
            <a:r>
              <a:rPr>
                <a:solidFill>
                  <a:srgbClr val="000000"/>
                </a:solidFill>
                <a:latin typeface="Roboto"/>
                <a:ea typeface="Roboto"/>
                <a:cs typeface="Roboto"/>
                <a:sym typeface="Roboto"/>
              </a:rPr>
              <a:t> </a:t>
            </a:r>
          </a:p>
        </p:txBody>
      </p:sp>
      <p:sp>
        <p:nvSpPr>
          <p:cNvPr id="491" name="TextBox 5"/>
          <p:cNvSpPr txBox="1"/>
          <p:nvPr/>
        </p:nvSpPr>
        <p:spPr>
          <a:xfrm>
            <a:off x="2562134" y="1797361"/>
            <a:ext cx="8277860" cy="4154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solidFill>
                  <a:srgbClr val="1A1A1A"/>
                </a:solidFill>
                <a:latin typeface="Times New Roman"/>
                <a:ea typeface="Times New Roman"/>
                <a:cs typeface="Times New Roman"/>
                <a:sym typeface="Times New Roman"/>
              </a:defRPr>
            </a:pPr>
            <a:r>
              <a:rPr dirty="0"/>
              <a:t>The term ‘sexism’ was coined in the 1960s, probably by analogy with the term </a:t>
            </a:r>
            <a:r>
              <a:rPr dirty="0">
                <a:solidFill>
                  <a:srgbClr val="FF0000"/>
                </a:solidFill>
              </a:rPr>
              <a:t>racism,</a:t>
            </a:r>
            <a:r>
              <a:rPr dirty="0"/>
              <a:t> to describe ‘</a:t>
            </a:r>
            <a:r>
              <a:rPr dirty="0">
                <a:solidFill>
                  <a:srgbClr val="FF0000"/>
                </a:solidFill>
              </a:rPr>
              <a:t>discrimination within a social system on the basis of sexual membership’</a:t>
            </a:r>
            <a:r>
              <a:rPr dirty="0"/>
              <a:t> .</a:t>
            </a:r>
          </a:p>
          <a:p>
            <a:pPr>
              <a:defRPr sz="2400">
                <a:solidFill>
                  <a:srgbClr val="1A1A1A"/>
                </a:solidFill>
                <a:latin typeface="Times New Roman"/>
                <a:ea typeface="Times New Roman"/>
                <a:cs typeface="Times New Roman"/>
                <a:sym typeface="Times New Roman"/>
              </a:defRPr>
            </a:pPr>
            <a:r>
              <a:rPr dirty="0"/>
              <a:t>Sexist language can be defined as one type of discriminatory</a:t>
            </a:r>
          </a:p>
          <a:p>
            <a:pPr>
              <a:defRPr sz="2400">
                <a:solidFill>
                  <a:srgbClr val="1A1A1A"/>
                </a:solidFill>
                <a:latin typeface="Times New Roman"/>
                <a:ea typeface="Times New Roman"/>
                <a:cs typeface="Times New Roman"/>
                <a:sym typeface="Times New Roman"/>
              </a:defRPr>
            </a:pPr>
            <a:r>
              <a:rPr dirty="0"/>
              <a:t>language (use); it refers to linguistic expressions that </a:t>
            </a:r>
            <a:r>
              <a:rPr dirty="0">
                <a:solidFill>
                  <a:srgbClr val="FF0000"/>
                </a:solidFill>
              </a:rPr>
              <a:t>exclude</a:t>
            </a:r>
            <a:r>
              <a:rPr dirty="0"/>
              <a:t>, </a:t>
            </a:r>
            <a:r>
              <a:rPr dirty="0">
                <a:solidFill>
                  <a:srgbClr val="FF0000"/>
                </a:solidFill>
              </a:rPr>
              <a:t>trivialize or insult (mainly) women. </a:t>
            </a:r>
          </a:p>
          <a:p>
            <a:pPr>
              <a:defRPr sz="2400">
                <a:solidFill>
                  <a:srgbClr val="1A1A1A"/>
                </a:solidFill>
                <a:latin typeface="Times New Roman"/>
                <a:ea typeface="Times New Roman"/>
                <a:cs typeface="Times New Roman"/>
                <a:sym typeface="Times New Roman"/>
              </a:defRPr>
            </a:pPr>
            <a:r>
              <a:rPr dirty="0"/>
              <a:t>Sexism makes sense within a historically </a:t>
            </a:r>
            <a:r>
              <a:rPr dirty="0">
                <a:solidFill>
                  <a:srgbClr val="FF0000"/>
                </a:solidFill>
              </a:rPr>
              <a:t>hierarchical relationship </a:t>
            </a:r>
            <a:r>
              <a:rPr dirty="0"/>
              <a:t>between men and women, where one is the norm, and the other marked as ‘other’ or </a:t>
            </a:r>
            <a:r>
              <a:rPr dirty="0">
                <a:solidFill>
                  <a:srgbClr val="FF0000"/>
                </a:solidFill>
              </a:rPr>
              <a:t>inferior and in relation to a wide range of social practices</a:t>
            </a:r>
            <a:r>
              <a:rPr dirty="0"/>
              <a:t> where women (and in some cases men) are exploited, manipulated or constrained because of their sex.</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TextBox 4"/>
          <p:cNvSpPr txBox="1"/>
          <p:nvPr/>
        </p:nvSpPr>
        <p:spPr>
          <a:xfrm>
            <a:off x="1052647" y="1351508"/>
            <a:ext cx="10086704" cy="4893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solidFill>
                  <a:srgbClr val="1A1A1A"/>
                </a:solidFill>
                <a:latin typeface="Times New Roman"/>
                <a:ea typeface="Times New Roman"/>
                <a:cs typeface="Times New Roman"/>
                <a:sym typeface="Times New Roman"/>
              </a:defRPr>
            </a:pPr>
            <a:r>
              <a:rPr dirty="0"/>
              <a:t>There are three from in which it has been suggested that the English language discriminates against </a:t>
            </a:r>
            <a:r>
              <a:rPr dirty="0" smtClean="0"/>
              <a:t>wome</a:t>
            </a:r>
            <a:r>
              <a:rPr lang="en-US" dirty="0" smtClean="0"/>
              <a:t>n</a:t>
            </a:r>
            <a:r>
              <a:rPr dirty="0" smtClean="0"/>
              <a:t>:</a:t>
            </a:r>
            <a:endParaRPr dirty="0"/>
          </a:p>
          <a:p>
            <a:pPr>
              <a:defRPr sz="2400">
                <a:latin typeface="Times New Roman"/>
                <a:ea typeface="Times New Roman"/>
                <a:cs typeface="Times New Roman"/>
                <a:sym typeface="Times New Roman"/>
              </a:defRPr>
            </a:pPr>
            <a:r>
              <a:rPr dirty="0"/>
              <a:t>First, the English language has developed in a male-dominated, male-centered society. </a:t>
            </a:r>
          </a:p>
          <a:p>
            <a:pPr>
              <a:defRPr sz="2400">
                <a:solidFill>
                  <a:srgbClr val="1A1A1A"/>
                </a:solidFill>
                <a:latin typeface="Times New Roman"/>
                <a:ea typeface="Times New Roman"/>
                <a:cs typeface="Times New Roman"/>
                <a:sym typeface="Times New Roman"/>
              </a:defRPr>
            </a:pPr>
            <a:r>
              <a:rPr dirty="0"/>
              <a:t>Example:</a:t>
            </a:r>
          </a:p>
          <a:p>
            <a:pPr>
              <a:defRPr sz="2400">
                <a:latin typeface="Times New Roman"/>
                <a:ea typeface="Times New Roman"/>
                <a:cs typeface="Times New Roman"/>
                <a:sym typeface="Times New Roman"/>
              </a:defRPr>
            </a:pPr>
            <a:r>
              <a:rPr dirty="0"/>
              <a:t>-The word </a:t>
            </a:r>
            <a:r>
              <a:rPr dirty="0">
                <a:solidFill>
                  <a:srgbClr val="FF0000"/>
                </a:solidFill>
              </a:rPr>
              <a:t>MAN</a:t>
            </a:r>
            <a:r>
              <a:rPr dirty="0"/>
              <a:t> </a:t>
            </a:r>
            <a:r>
              <a:rPr lang="en-US" dirty="0" smtClean="0"/>
              <a:t>, </a:t>
            </a:r>
            <a:r>
              <a:rPr lang="en-US" b="1" dirty="0" smtClean="0"/>
              <a:t>man</a:t>
            </a:r>
            <a:r>
              <a:rPr lang="en-US" dirty="0" smtClean="0"/>
              <a:t> </a:t>
            </a:r>
            <a:r>
              <a:rPr dirty="0" smtClean="0"/>
              <a:t>in </a:t>
            </a:r>
            <a:r>
              <a:rPr dirty="0"/>
              <a:t>its original sense carried the dual meaning of </a:t>
            </a:r>
            <a:r>
              <a:rPr b="1" dirty="0">
                <a:solidFill>
                  <a:srgbClr val="FF0000"/>
                </a:solidFill>
              </a:rPr>
              <a:t>adult human</a:t>
            </a:r>
            <a:r>
              <a:rPr dirty="0">
                <a:solidFill>
                  <a:srgbClr val="FF0000"/>
                </a:solidFill>
              </a:rPr>
              <a:t> and adult </a:t>
            </a:r>
            <a:r>
              <a:rPr dirty="0" smtClean="0">
                <a:solidFill>
                  <a:srgbClr val="FF0000"/>
                </a:solidFill>
              </a:rPr>
              <a:t>male</a:t>
            </a:r>
            <a:endParaRPr lang="en-US" dirty="0" smtClean="0">
              <a:solidFill>
                <a:srgbClr val="FF0000"/>
              </a:solidFill>
            </a:endParaRPr>
          </a:p>
          <a:p>
            <a:pPr>
              <a:defRPr sz="2400">
                <a:latin typeface="Times New Roman"/>
                <a:ea typeface="Times New Roman"/>
                <a:cs typeface="Times New Roman"/>
                <a:sym typeface="Times New Roman"/>
              </a:defRPr>
            </a:pPr>
            <a:r>
              <a:rPr lang="en-US" dirty="0" smtClean="0">
                <a:solidFill>
                  <a:srgbClr val="FF0000"/>
                </a:solidFill>
              </a:rPr>
              <a:t>Man ( human beings) conquered space.</a:t>
            </a:r>
          </a:p>
          <a:p>
            <a:pPr>
              <a:defRPr sz="2400">
                <a:latin typeface="Times New Roman"/>
                <a:ea typeface="Times New Roman"/>
                <a:cs typeface="Times New Roman"/>
                <a:sym typeface="Times New Roman"/>
              </a:defRPr>
            </a:pPr>
            <a:endParaRPr dirty="0">
              <a:solidFill>
                <a:srgbClr val="FF0000"/>
              </a:solidFill>
            </a:endParaRPr>
          </a:p>
          <a:p>
            <a:pPr>
              <a:defRPr sz="2400">
                <a:latin typeface="Times New Roman"/>
                <a:ea typeface="Times New Roman"/>
                <a:cs typeface="Times New Roman"/>
                <a:sym typeface="Times New Roman"/>
              </a:defRPr>
            </a:pPr>
            <a:r>
              <a:rPr dirty="0"/>
              <a:t>-&gt; This is a form of </a:t>
            </a:r>
            <a:r>
              <a:rPr dirty="0">
                <a:solidFill>
                  <a:srgbClr val="FF0000"/>
                </a:solidFill>
              </a:rPr>
              <a:t>female invisibility</a:t>
            </a:r>
            <a:r>
              <a:rPr dirty="0" smtClean="0">
                <a:solidFill>
                  <a:srgbClr val="FF0000"/>
                </a:solidFill>
              </a:rPr>
              <a:t>.</a:t>
            </a:r>
            <a:endParaRPr lang="en-US" dirty="0" smtClean="0">
              <a:solidFill>
                <a:srgbClr val="FF0000"/>
              </a:solidFill>
            </a:endParaRPr>
          </a:p>
          <a:p>
            <a:pPr>
              <a:defRPr sz="2400">
                <a:latin typeface="Times New Roman"/>
                <a:ea typeface="Times New Roman"/>
                <a:cs typeface="Times New Roman"/>
                <a:sym typeface="Times New Roman"/>
              </a:defRPr>
            </a:pPr>
            <a:r>
              <a:rPr dirty="0" smtClean="0"/>
              <a:t>-</a:t>
            </a:r>
            <a:r>
              <a:rPr dirty="0"/>
              <a:t>There are many words, which are clearly male-orientated in that they contain the element “-man” </a:t>
            </a:r>
            <a:r>
              <a:rPr dirty="0">
                <a:solidFill>
                  <a:srgbClr val="FF0000"/>
                </a:solidFill>
              </a:rPr>
              <a:t>while they can in fact apply to both sexes</a:t>
            </a:r>
            <a:r>
              <a:rPr dirty="0"/>
              <a:t>.</a:t>
            </a:r>
          </a:p>
          <a:p>
            <a:pPr>
              <a:defRPr sz="2400">
                <a:latin typeface="Times New Roman"/>
                <a:ea typeface="Times New Roman"/>
                <a:cs typeface="Times New Roman"/>
                <a:sym typeface="Times New Roman"/>
              </a:defRPr>
            </a:pPr>
            <a:r>
              <a:rPr dirty="0"/>
              <a:t> e.g. chairman, newsman, policeman, mailman, congressman.</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TextBox 3"/>
          <p:cNvSpPr txBox="1"/>
          <p:nvPr/>
        </p:nvSpPr>
        <p:spPr>
          <a:xfrm>
            <a:off x="3104606" y="934682"/>
            <a:ext cx="6781074" cy="421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latin typeface="Times New Roman"/>
                <a:ea typeface="Times New Roman"/>
                <a:cs typeface="Times New Roman"/>
                <a:sym typeface="Times New Roman"/>
              </a:defRPr>
            </a:lvl1pPr>
          </a:lstStyle>
          <a:p>
            <a:r>
              <a:t>Table 2.26. Male forms as the base forms</a:t>
            </a:r>
          </a:p>
        </p:txBody>
      </p:sp>
      <p:graphicFrame>
        <p:nvGraphicFramePr>
          <p:cNvPr id="502" name="Table 7"/>
          <p:cNvGraphicFramePr/>
          <p:nvPr>
            <p:extLst>
              <p:ext uri="{D42A27DB-BD31-4B8C-83A1-F6EECF244321}">
                <p14:modId xmlns:p14="http://schemas.microsoft.com/office/powerpoint/2010/main" val="3772095927"/>
              </p:ext>
            </p:extLst>
          </p:nvPr>
        </p:nvGraphicFramePr>
        <p:xfrm>
          <a:off x="1756346" y="2136571"/>
          <a:ext cx="8679308" cy="2956893"/>
        </p:xfrm>
        <a:graphic>
          <a:graphicData uri="http://schemas.openxmlformats.org/drawingml/2006/table">
            <a:tbl>
              <a:tblPr firstRow="1" bandRow="1">
                <a:tableStyleId>{4C3C2611-4C71-4FC5-86AE-919BDF0F9419}</a:tableStyleId>
              </a:tblPr>
              <a:tblGrid>
                <a:gridCol w="2169827">
                  <a:extLst>
                    <a:ext uri="{9D8B030D-6E8A-4147-A177-3AD203B41FA5}">
                      <a16:colId xmlns:a16="http://schemas.microsoft.com/office/drawing/2014/main" val="20000"/>
                    </a:ext>
                  </a:extLst>
                </a:gridCol>
                <a:gridCol w="2169827">
                  <a:extLst>
                    <a:ext uri="{9D8B030D-6E8A-4147-A177-3AD203B41FA5}">
                      <a16:colId xmlns:a16="http://schemas.microsoft.com/office/drawing/2014/main" val="20001"/>
                    </a:ext>
                  </a:extLst>
                </a:gridCol>
                <a:gridCol w="2169827">
                  <a:extLst>
                    <a:ext uri="{9D8B030D-6E8A-4147-A177-3AD203B41FA5}">
                      <a16:colId xmlns:a16="http://schemas.microsoft.com/office/drawing/2014/main" val="20002"/>
                    </a:ext>
                  </a:extLst>
                </a:gridCol>
                <a:gridCol w="2169827">
                  <a:extLst>
                    <a:ext uri="{9D8B030D-6E8A-4147-A177-3AD203B41FA5}">
                      <a16:colId xmlns:a16="http://schemas.microsoft.com/office/drawing/2014/main" val="20003"/>
                    </a:ext>
                  </a:extLst>
                </a:gridCol>
              </a:tblGrid>
              <a:tr h="533889">
                <a:tc>
                  <a:txBody>
                    <a:bodyPr/>
                    <a:lstStyle/>
                    <a:p>
                      <a:pPr algn="l">
                        <a:defRPr sz="1800" b="0">
                          <a:solidFill>
                            <a:srgbClr val="000000"/>
                          </a:solidFill>
                        </a:defRPr>
                      </a:pPr>
                      <a:r>
                        <a:rPr sz="2400" b="1">
                          <a:solidFill>
                            <a:srgbClr val="FFFFFF"/>
                          </a:solidFill>
                          <a:latin typeface="Times New Roman"/>
                          <a:ea typeface="Times New Roman"/>
                          <a:cs typeface="Times New Roman"/>
                          <a:sym typeface="Times New Roman"/>
                        </a:rPr>
                        <a:t>Male</a:t>
                      </a:r>
                    </a:p>
                  </a:txBody>
                  <a:tcPr marL="45720" marR="45720" horzOverflow="overflow">
                    <a:solidFill>
                      <a:schemeClr val="accent3"/>
                    </a:solidFill>
                  </a:tcPr>
                </a:tc>
                <a:tc>
                  <a:txBody>
                    <a:bodyPr/>
                    <a:lstStyle/>
                    <a:p>
                      <a:pPr algn="l">
                        <a:defRPr sz="1800" b="0">
                          <a:solidFill>
                            <a:srgbClr val="000000"/>
                          </a:solidFill>
                        </a:defRPr>
                      </a:pPr>
                      <a:r>
                        <a:rPr sz="2400" b="1">
                          <a:solidFill>
                            <a:srgbClr val="FFFFFF"/>
                          </a:solidFill>
                          <a:latin typeface="Times New Roman"/>
                          <a:ea typeface="Times New Roman"/>
                          <a:cs typeface="Times New Roman"/>
                          <a:sym typeface="Times New Roman"/>
                        </a:rPr>
                        <a:t>Female</a:t>
                      </a:r>
                    </a:p>
                  </a:txBody>
                  <a:tcPr marL="45720" marR="45720" horzOverflow="overflow">
                    <a:solidFill>
                      <a:schemeClr val="accent3"/>
                    </a:solidFill>
                  </a:tcPr>
                </a:tc>
                <a:tc>
                  <a:txBody>
                    <a:bodyPr/>
                    <a:lstStyle/>
                    <a:p>
                      <a:pPr algn="l">
                        <a:defRPr sz="1800" b="0">
                          <a:solidFill>
                            <a:srgbClr val="000000"/>
                          </a:solidFill>
                        </a:defRPr>
                      </a:pPr>
                      <a:r>
                        <a:rPr sz="2400" b="1">
                          <a:solidFill>
                            <a:srgbClr val="FFFFFF"/>
                          </a:solidFill>
                          <a:latin typeface="Times New Roman"/>
                          <a:ea typeface="Times New Roman"/>
                          <a:cs typeface="Times New Roman"/>
                          <a:sym typeface="Times New Roman"/>
                        </a:rPr>
                        <a:t>Male</a:t>
                      </a:r>
                    </a:p>
                  </a:txBody>
                  <a:tcPr marL="45720" marR="45720" horzOverflow="overflow">
                    <a:solidFill>
                      <a:schemeClr val="accent3"/>
                    </a:solidFill>
                  </a:tcPr>
                </a:tc>
                <a:tc>
                  <a:txBody>
                    <a:bodyPr/>
                    <a:lstStyle/>
                    <a:p>
                      <a:pPr algn="l">
                        <a:defRPr sz="1800" b="0">
                          <a:solidFill>
                            <a:srgbClr val="000000"/>
                          </a:solidFill>
                        </a:defRPr>
                      </a:pPr>
                      <a:r>
                        <a:rPr sz="2400" b="1">
                          <a:solidFill>
                            <a:srgbClr val="FFFFFF"/>
                          </a:solidFill>
                          <a:latin typeface="Times New Roman"/>
                          <a:ea typeface="Times New Roman"/>
                          <a:cs typeface="Times New Roman"/>
                          <a:sym typeface="Times New Roman"/>
                        </a:rPr>
                        <a:t>Female</a:t>
                      </a:r>
                    </a:p>
                  </a:txBody>
                  <a:tcPr marL="45720" marR="45720" horzOverflow="overflow">
                    <a:solidFill>
                      <a:schemeClr val="accent3"/>
                    </a:solidFill>
                  </a:tcPr>
                </a:tc>
                <a:extLst>
                  <a:ext uri="{0D108BD9-81ED-4DB2-BD59-A6C34878D82A}">
                    <a16:rowId xmlns:a16="http://schemas.microsoft.com/office/drawing/2014/main" val="10000"/>
                  </a:ext>
                </a:extLst>
              </a:tr>
              <a:tr h="533889">
                <a:tc>
                  <a:txBody>
                    <a:bodyPr/>
                    <a:lstStyle/>
                    <a:p>
                      <a:pPr algn="l">
                        <a:defRPr sz="1800"/>
                      </a:pPr>
                      <a:r>
                        <a:rPr sz="2400" dirty="0">
                          <a:latin typeface="Times New Roman"/>
                          <a:ea typeface="Times New Roman"/>
                          <a:cs typeface="Times New Roman"/>
                          <a:sym typeface="Times New Roman"/>
                        </a:rPr>
                        <a:t>Man</a:t>
                      </a:r>
                    </a:p>
                  </a:txBody>
                  <a:tcPr marL="45720" marR="45720" horzOverflow="overflow">
                    <a:solidFill>
                      <a:srgbClr val="DAE4E2"/>
                    </a:solidFill>
                  </a:tcPr>
                </a:tc>
                <a:tc>
                  <a:txBody>
                    <a:bodyPr/>
                    <a:lstStyle/>
                    <a:p>
                      <a:pPr algn="l">
                        <a:defRPr sz="1800"/>
                      </a:pPr>
                      <a:r>
                        <a:rPr sz="2400" dirty="0">
                          <a:latin typeface="Times New Roman"/>
                          <a:ea typeface="Times New Roman"/>
                          <a:cs typeface="Times New Roman"/>
                          <a:sym typeface="Times New Roman"/>
                        </a:rPr>
                        <a:t>Woman</a:t>
                      </a:r>
                    </a:p>
                  </a:txBody>
                  <a:tcPr marL="45720" marR="45720" horzOverflow="overflow">
                    <a:solidFill>
                      <a:srgbClr val="DAE4E2"/>
                    </a:solidFill>
                  </a:tcPr>
                </a:tc>
                <a:tc>
                  <a:txBody>
                    <a:bodyPr/>
                    <a:lstStyle/>
                    <a:p>
                      <a:pPr algn="l">
                        <a:defRPr sz="1800"/>
                      </a:pPr>
                      <a:r>
                        <a:rPr sz="2400" dirty="0">
                          <a:latin typeface="Times New Roman"/>
                          <a:ea typeface="Times New Roman"/>
                          <a:cs typeface="Times New Roman"/>
                          <a:sym typeface="Times New Roman"/>
                        </a:rPr>
                        <a:t>Manager</a:t>
                      </a:r>
                    </a:p>
                  </a:txBody>
                  <a:tcPr marL="45720" marR="45720" horzOverflow="overflow">
                    <a:solidFill>
                      <a:srgbClr val="DAE4E2"/>
                    </a:solidFill>
                  </a:tcPr>
                </a:tc>
                <a:tc>
                  <a:txBody>
                    <a:bodyPr/>
                    <a:lstStyle/>
                    <a:p>
                      <a:pPr algn="l">
                        <a:defRPr sz="1800"/>
                      </a:pPr>
                      <a:r>
                        <a:rPr sz="2400" dirty="0">
                          <a:latin typeface="Times New Roman"/>
                          <a:ea typeface="Times New Roman"/>
                          <a:cs typeface="Times New Roman"/>
                          <a:sym typeface="Times New Roman"/>
                        </a:rPr>
                        <a:t>Manageress</a:t>
                      </a:r>
                    </a:p>
                  </a:txBody>
                  <a:tcPr marL="45720" marR="45720" horzOverflow="overflow">
                    <a:solidFill>
                      <a:srgbClr val="DAE4E2"/>
                    </a:solidFill>
                  </a:tcPr>
                </a:tc>
                <a:extLst>
                  <a:ext uri="{0D108BD9-81ED-4DB2-BD59-A6C34878D82A}">
                    <a16:rowId xmlns:a16="http://schemas.microsoft.com/office/drawing/2014/main" val="10001"/>
                  </a:ext>
                </a:extLst>
              </a:tr>
              <a:tr h="605651">
                <a:tc>
                  <a:txBody>
                    <a:bodyPr/>
                    <a:lstStyle/>
                    <a:p>
                      <a:pPr algn="l">
                        <a:defRPr sz="1800"/>
                      </a:pPr>
                      <a:r>
                        <a:rPr sz="2400" dirty="0">
                          <a:latin typeface="Times New Roman"/>
                          <a:ea typeface="Times New Roman"/>
                          <a:cs typeface="Times New Roman"/>
                          <a:sym typeface="Times New Roman"/>
                        </a:rPr>
                        <a:t>Prince</a:t>
                      </a:r>
                    </a:p>
                  </a:txBody>
                  <a:tcPr marL="45720" marR="45720" horzOverflow="overflow">
                    <a:lnB w="12700">
                      <a:miter lim="400000"/>
                    </a:lnB>
                    <a:solidFill>
                      <a:srgbClr val="EDF2F1"/>
                    </a:solidFill>
                  </a:tcPr>
                </a:tc>
                <a:tc>
                  <a:txBody>
                    <a:bodyPr/>
                    <a:lstStyle/>
                    <a:p>
                      <a:pPr algn="l">
                        <a:defRPr sz="1800"/>
                      </a:pPr>
                      <a:r>
                        <a:rPr sz="2400" dirty="0">
                          <a:latin typeface="Times New Roman"/>
                          <a:ea typeface="Times New Roman"/>
                          <a:cs typeface="Times New Roman"/>
                          <a:sym typeface="Times New Roman"/>
                        </a:rPr>
                        <a:t>Princess</a:t>
                      </a:r>
                    </a:p>
                  </a:txBody>
                  <a:tcPr marL="45720" marR="45720" horzOverflow="overflow">
                    <a:solidFill>
                      <a:srgbClr val="EDF2F1"/>
                    </a:solidFill>
                  </a:tcPr>
                </a:tc>
                <a:tc>
                  <a:txBody>
                    <a:bodyPr/>
                    <a:lstStyle/>
                    <a:p>
                      <a:pPr algn="l">
                        <a:defRPr sz="1800"/>
                      </a:pPr>
                      <a:r>
                        <a:rPr sz="2400" dirty="0">
                          <a:latin typeface="Times New Roman"/>
                          <a:ea typeface="Times New Roman"/>
                          <a:cs typeface="Times New Roman"/>
                          <a:sym typeface="Times New Roman"/>
                        </a:rPr>
                        <a:t>God</a:t>
                      </a:r>
                    </a:p>
                  </a:txBody>
                  <a:tcPr marL="45720" marR="45720" horzOverflow="overflow">
                    <a:solidFill>
                      <a:srgbClr val="EDF2F1"/>
                    </a:solidFill>
                  </a:tcPr>
                </a:tc>
                <a:tc>
                  <a:txBody>
                    <a:bodyPr/>
                    <a:lstStyle/>
                    <a:p>
                      <a:pPr algn="l">
                        <a:defRPr sz="1800"/>
                      </a:pPr>
                      <a:r>
                        <a:rPr sz="2400" dirty="0">
                          <a:latin typeface="Times New Roman"/>
                          <a:ea typeface="Times New Roman"/>
                          <a:cs typeface="Times New Roman"/>
                          <a:sym typeface="Times New Roman"/>
                        </a:rPr>
                        <a:t>Goddess</a:t>
                      </a:r>
                    </a:p>
                  </a:txBody>
                  <a:tcPr marL="45720" marR="45720" horzOverflow="overflow">
                    <a:solidFill>
                      <a:srgbClr val="EDF2F1"/>
                    </a:solidFill>
                  </a:tcPr>
                </a:tc>
                <a:extLst>
                  <a:ext uri="{0D108BD9-81ED-4DB2-BD59-A6C34878D82A}">
                    <a16:rowId xmlns:a16="http://schemas.microsoft.com/office/drawing/2014/main" val="10002"/>
                  </a:ext>
                </a:extLst>
              </a:tr>
              <a:tr h="533889">
                <a:tc>
                  <a:txBody>
                    <a:bodyPr/>
                    <a:lstStyle/>
                    <a:p>
                      <a:pPr algn="l">
                        <a:defRPr sz="1800"/>
                      </a:pPr>
                      <a:r>
                        <a:rPr sz="2400" dirty="0">
                          <a:latin typeface="Times New Roman"/>
                          <a:ea typeface="Times New Roman"/>
                          <a:cs typeface="Times New Roman"/>
                          <a:sym typeface="Times New Roman"/>
                        </a:rPr>
                        <a:t>Author</a:t>
                      </a:r>
                    </a:p>
                  </a:txBody>
                  <a:tcPr marL="45720" marR="45720" horzOverflow="overflow">
                    <a:lnL w="12700">
                      <a:miter lim="400000"/>
                    </a:lnL>
                    <a:lnR w="12700">
                      <a:miter lim="400000"/>
                    </a:lnR>
                    <a:lnT w="12700">
                      <a:miter lim="400000"/>
                    </a:lnT>
                    <a:lnB w="12700">
                      <a:miter lim="400000"/>
                    </a:lnB>
                    <a:solidFill>
                      <a:srgbClr val="DAE4E2"/>
                    </a:solidFill>
                  </a:tcPr>
                </a:tc>
                <a:tc>
                  <a:txBody>
                    <a:bodyPr/>
                    <a:lstStyle/>
                    <a:p>
                      <a:pPr algn="l">
                        <a:defRPr sz="1800"/>
                      </a:pPr>
                      <a:r>
                        <a:rPr sz="2400" dirty="0">
                          <a:latin typeface="Times New Roman"/>
                          <a:ea typeface="Times New Roman"/>
                          <a:cs typeface="Times New Roman"/>
                          <a:sym typeface="Times New Roman"/>
                        </a:rPr>
                        <a:t>Author</a:t>
                      </a:r>
                      <a:r>
                        <a:rPr sz="2400" dirty="0">
                          <a:solidFill>
                            <a:srgbClr val="FF0000"/>
                          </a:solidFill>
                          <a:latin typeface="Times New Roman"/>
                          <a:ea typeface="Times New Roman"/>
                          <a:cs typeface="Times New Roman"/>
                          <a:sym typeface="Times New Roman"/>
                        </a:rPr>
                        <a:t>ess</a:t>
                      </a:r>
                    </a:p>
                  </a:txBody>
                  <a:tcPr marL="45720" marR="45720" horzOverflow="overflow">
                    <a:lnL w="12700">
                      <a:miter lim="400000"/>
                    </a:lnL>
                    <a:solidFill>
                      <a:srgbClr val="DAE4E2"/>
                    </a:solidFill>
                  </a:tcPr>
                </a:tc>
                <a:tc>
                  <a:txBody>
                    <a:bodyPr/>
                    <a:lstStyle/>
                    <a:p>
                      <a:pPr algn="l">
                        <a:defRPr sz="1800"/>
                      </a:pPr>
                      <a:r>
                        <a:rPr sz="2400">
                          <a:latin typeface="Times New Roman"/>
                          <a:ea typeface="Times New Roman"/>
                          <a:cs typeface="Times New Roman"/>
                          <a:sym typeface="Times New Roman"/>
                        </a:rPr>
                        <a:t>Mayor</a:t>
                      </a:r>
                    </a:p>
                  </a:txBody>
                  <a:tcPr marL="45720" marR="45720" horzOverflow="overflow">
                    <a:solidFill>
                      <a:srgbClr val="DAE4E2"/>
                    </a:solidFill>
                  </a:tcPr>
                </a:tc>
                <a:tc>
                  <a:txBody>
                    <a:bodyPr/>
                    <a:lstStyle/>
                    <a:p>
                      <a:pPr algn="l">
                        <a:defRPr sz="1800"/>
                      </a:pPr>
                      <a:r>
                        <a:rPr sz="2400" dirty="0" err="1">
                          <a:latin typeface="Times New Roman"/>
                          <a:ea typeface="Times New Roman"/>
                          <a:cs typeface="Times New Roman"/>
                          <a:sym typeface="Times New Roman"/>
                        </a:rPr>
                        <a:t>mayoress</a:t>
                      </a:r>
                      <a:endParaRPr sz="2400" dirty="0">
                        <a:latin typeface="Times New Roman"/>
                        <a:ea typeface="Times New Roman"/>
                        <a:cs typeface="Times New Roman"/>
                        <a:sym typeface="Times New Roman"/>
                      </a:endParaRPr>
                    </a:p>
                  </a:txBody>
                  <a:tcPr marL="45720" marR="45720" horzOverflow="overflow">
                    <a:solidFill>
                      <a:srgbClr val="DAE4E2"/>
                    </a:solidFill>
                  </a:tcPr>
                </a:tc>
                <a:extLst>
                  <a:ext uri="{0D108BD9-81ED-4DB2-BD59-A6C34878D82A}">
                    <a16:rowId xmlns:a16="http://schemas.microsoft.com/office/drawing/2014/main" val="10003"/>
                  </a:ext>
                </a:extLst>
              </a:tr>
              <a:tr h="749575">
                <a:tc>
                  <a:txBody>
                    <a:bodyPr/>
                    <a:lstStyle/>
                    <a:p>
                      <a:pPr algn="l">
                        <a:defRPr sz="1800"/>
                      </a:pPr>
                      <a:r>
                        <a:rPr sz="2400" dirty="0">
                          <a:latin typeface="Times New Roman"/>
                          <a:ea typeface="Times New Roman"/>
                          <a:cs typeface="Times New Roman"/>
                          <a:sym typeface="Times New Roman"/>
                        </a:rPr>
                        <a:t>Count</a:t>
                      </a:r>
                    </a:p>
                  </a:txBody>
                  <a:tcPr marL="45720" marR="45720" horzOverflow="overflow">
                    <a:lnL w="12700">
                      <a:miter lim="400000"/>
                    </a:lnL>
                    <a:lnR w="12700">
                      <a:miter lim="400000"/>
                    </a:lnR>
                    <a:lnT w="12700">
                      <a:miter lim="400000"/>
                    </a:lnT>
                    <a:lnB w="12700">
                      <a:miter lim="400000"/>
                    </a:lnB>
                    <a:solidFill>
                      <a:srgbClr val="EDF2F1"/>
                    </a:solidFill>
                  </a:tcPr>
                </a:tc>
                <a:tc>
                  <a:txBody>
                    <a:bodyPr/>
                    <a:lstStyle/>
                    <a:p>
                      <a:pPr algn="l">
                        <a:defRPr sz="1800"/>
                      </a:pPr>
                      <a:r>
                        <a:rPr sz="2400">
                          <a:latin typeface="Times New Roman"/>
                          <a:ea typeface="Times New Roman"/>
                          <a:cs typeface="Times New Roman"/>
                          <a:sym typeface="Times New Roman"/>
                        </a:rPr>
                        <a:t>Countess</a:t>
                      </a:r>
                    </a:p>
                  </a:txBody>
                  <a:tcPr marL="45720" marR="45720" horzOverflow="overflow">
                    <a:lnL w="12700">
                      <a:miter lim="400000"/>
                    </a:lnL>
                    <a:solidFill>
                      <a:srgbClr val="EDF2F1"/>
                    </a:solidFill>
                  </a:tcPr>
                </a:tc>
                <a:tc>
                  <a:txBody>
                    <a:bodyPr/>
                    <a:lstStyle/>
                    <a:p>
                      <a:pPr algn="l">
                        <a:defRPr sz="1800"/>
                      </a:pPr>
                      <a:r>
                        <a:rPr sz="2400" dirty="0">
                          <a:latin typeface="Times New Roman"/>
                          <a:ea typeface="Times New Roman"/>
                          <a:cs typeface="Times New Roman"/>
                          <a:sym typeface="Times New Roman"/>
                        </a:rPr>
                        <a:t>Shepherd</a:t>
                      </a:r>
                    </a:p>
                  </a:txBody>
                  <a:tcPr marL="45720" marR="45720" horzOverflow="overflow">
                    <a:solidFill>
                      <a:srgbClr val="EDF2F1"/>
                    </a:solidFill>
                  </a:tcPr>
                </a:tc>
                <a:tc>
                  <a:txBody>
                    <a:bodyPr/>
                    <a:lstStyle/>
                    <a:p>
                      <a:pPr algn="l">
                        <a:defRPr sz="2400">
                          <a:latin typeface="Times New Roman"/>
                          <a:ea typeface="Times New Roman"/>
                          <a:cs typeface="Times New Roman"/>
                          <a:sym typeface="Times New Roman"/>
                        </a:defRPr>
                      </a:pPr>
                      <a:r>
                        <a:rPr dirty="0"/>
                        <a:t>Shepherdess</a:t>
                      </a:r>
                    </a:p>
                  </a:txBody>
                  <a:tcPr marL="45720" marR="45720" horzOverflow="overflow">
                    <a:solidFill>
                      <a:srgbClr val="EDF2F1"/>
                    </a:solid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TextBox 4"/>
          <p:cNvSpPr txBox="1"/>
          <p:nvPr/>
        </p:nvSpPr>
        <p:spPr>
          <a:xfrm>
            <a:off x="1043576" y="1059119"/>
            <a:ext cx="9506134" cy="4893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a:solidFill>
                  <a:srgbClr val="1A1A1A"/>
                </a:solidFill>
                <a:latin typeface="Times New Roman"/>
                <a:ea typeface="Times New Roman"/>
                <a:cs typeface="Times New Roman"/>
                <a:sym typeface="Times New Roman"/>
              </a:defRPr>
            </a:pPr>
            <a:r>
              <a:rPr dirty="0"/>
              <a:t>	Second, most obviously, perhaps, in the semantic area t</a:t>
            </a:r>
            <a:r>
              <a:rPr dirty="0">
                <a:solidFill>
                  <a:srgbClr val="FF0000"/>
                </a:solidFill>
              </a:rPr>
              <a:t>he English metaphors </a:t>
            </a:r>
            <a:r>
              <a:rPr dirty="0"/>
              <a:t>available to describe women include an extraordinarily high number of </a:t>
            </a:r>
            <a:r>
              <a:rPr dirty="0">
                <a:solidFill>
                  <a:srgbClr val="FF0000"/>
                </a:solidFill>
              </a:rPr>
              <a:t>derogatory images </a:t>
            </a:r>
            <a:r>
              <a:rPr dirty="0"/>
              <a:t>compared to those used to describe men.</a:t>
            </a:r>
            <a:br>
              <a:rPr dirty="0"/>
            </a:br>
            <a:r>
              <a:rPr dirty="0">
                <a:solidFill>
                  <a:srgbClr val="000000"/>
                </a:solidFill>
              </a:rPr>
              <a:t>Example:</a:t>
            </a:r>
            <a:br>
              <a:rPr dirty="0">
                <a:solidFill>
                  <a:srgbClr val="000000"/>
                </a:solidFill>
              </a:rPr>
            </a:br>
            <a:r>
              <a:rPr dirty="0">
                <a:solidFill>
                  <a:srgbClr val="000000"/>
                </a:solidFill>
              </a:rPr>
              <a:t>-Animal imagery is one example of an area where the images of women seem considerably less positive than those for men. </a:t>
            </a:r>
            <a:br>
              <a:rPr dirty="0">
                <a:solidFill>
                  <a:srgbClr val="000000"/>
                </a:solidFill>
              </a:rPr>
            </a:br>
            <a:r>
              <a:rPr dirty="0">
                <a:solidFill>
                  <a:srgbClr val="000000"/>
                </a:solidFill>
              </a:rPr>
              <a:t>+Animal imagery which refers to men often has at least some positive component</a:t>
            </a:r>
            <a:br>
              <a:rPr dirty="0">
                <a:solidFill>
                  <a:srgbClr val="000000"/>
                </a:solidFill>
              </a:rPr>
            </a:br>
            <a:r>
              <a:rPr dirty="0">
                <a:solidFill>
                  <a:srgbClr val="000000"/>
                </a:solidFill>
              </a:rPr>
              <a:t>(such as wiliness or sexual prowess) : Wolf , Birds =&gt;</a:t>
            </a:r>
            <a:br>
              <a:rPr dirty="0">
                <a:solidFill>
                  <a:srgbClr val="000000"/>
                </a:solidFill>
              </a:rPr>
            </a:br>
            <a:r>
              <a:rPr dirty="0">
                <a:solidFill>
                  <a:srgbClr val="000000"/>
                </a:solidFill>
              </a:rPr>
              <a:t>+Women may also be described or referred to in terms of </a:t>
            </a:r>
            <a:r>
              <a:rPr dirty="0">
                <a:solidFill>
                  <a:srgbClr val="FF0000"/>
                </a:solidFill>
              </a:rPr>
              <a:t>food imagery</a:t>
            </a:r>
            <a:r>
              <a:rPr dirty="0">
                <a:solidFill>
                  <a:srgbClr val="000000"/>
                </a:solidFill>
              </a:rPr>
              <a:t>, which is </a:t>
            </a:r>
            <a:r>
              <a:rPr dirty="0">
                <a:solidFill>
                  <a:srgbClr val="FF0000"/>
                </a:solidFill>
              </a:rPr>
              <a:t>equally insulting</a:t>
            </a:r>
            <a:r>
              <a:rPr dirty="0">
                <a:solidFill>
                  <a:srgbClr val="000000"/>
                </a:solidFill>
              </a:rPr>
              <a:t>: sugar, sweetie, </a:t>
            </a:r>
            <a:r>
              <a:rPr dirty="0">
                <a:solidFill>
                  <a:srgbClr val="FF0000"/>
                </a:solidFill>
              </a:rPr>
              <a:t>honey. </a:t>
            </a:r>
            <a:r>
              <a:rPr dirty="0">
                <a:solidFill>
                  <a:srgbClr val="000000"/>
                </a:solidFill>
              </a:rPr>
              <a:t>=&gt;  used for addressing women</a:t>
            </a:r>
            <a:br>
              <a:rPr dirty="0">
                <a:solidFill>
                  <a:srgbClr val="000000"/>
                </a:solidFill>
              </a:rPr>
            </a:br>
            <a:endParaRPr dirty="0">
              <a:solidFill>
                <a:srgbClr val="000000"/>
              </a:solidFill>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TextBox 4"/>
          <p:cNvSpPr txBox="1"/>
          <p:nvPr/>
        </p:nvSpPr>
        <p:spPr>
          <a:xfrm>
            <a:off x="1014547" y="1382131"/>
            <a:ext cx="9317447" cy="4462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1600"/>
              </a:spcBef>
              <a:defRPr sz="2400">
                <a:solidFill>
                  <a:srgbClr val="1A1A1A"/>
                </a:solidFill>
                <a:latin typeface="Times New Roman"/>
                <a:ea typeface="Times New Roman"/>
                <a:cs typeface="Times New Roman"/>
                <a:sym typeface="Times New Roman"/>
              </a:defRPr>
            </a:pPr>
            <a:r>
              <a:rPr dirty="0"/>
              <a:t>Third, newspapers [61, p.15], for example, are full of examples of wordings which are used to </a:t>
            </a:r>
            <a:r>
              <a:rPr dirty="0">
                <a:solidFill>
                  <a:srgbClr val="FF0000"/>
                </a:solidFill>
              </a:rPr>
              <a:t>portray women in negative or limiting ways</a:t>
            </a:r>
            <a:r>
              <a:rPr dirty="0"/>
              <a:t>, i.e. wordings which:</a:t>
            </a:r>
          </a:p>
          <a:p>
            <a:pPr>
              <a:spcBef>
                <a:spcPts val="1600"/>
              </a:spcBef>
              <a:defRPr sz="2400">
                <a:latin typeface="Times New Roman"/>
                <a:ea typeface="Times New Roman"/>
                <a:cs typeface="Times New Roman"/>
                <a:sym typeface="Times New Roman"/>
              </a:defRPr>
            </a:pPr>
            <a:r>
              <a:rPr dirty="0"/>
              <a:t>a-depict women as sex objects and on the basis of their appearance rather than their intellect or capabilities (e.g. ‘</a:t>
            </a:r>
            <a:r>
              <a:rPr b="1" dirty="0"/>
              <a:t>a </a:t>
            </a:r>
            <a:r>
              <a:rPr b="1" dirty="0" smtClean="0"/>
              <a:t>blond</a:t>
            </a:r>
            <a:r>
              <a:rPr lang="en-US" b="1" dirty="0" smtClean="0"/>
              <a:t>e</a:t>
            </a:r>
            <a:r>
              <a:rPr dirty="0" smtClean="0"/>
              <a:t>’);</a:t>
            </a:r>
            <a:endParaRPr dirty="0"/>
          </a:p>
          <a:p>
            <a:pPr>
              <a:spcBef>
                <a:spcPts val="1600"/>
              </a:spcBef>
              <a:defRPr sz="2400">
                <a:latin typeface="Times New Roman"/>
                <a:ea typeface="Times New Roman"/>
                <a:cs typeface="Times New Roman"/>
                <a:sym typeface="Times New Roman"/>
              </a:defRPr>
            </a:pPr>
            <a:r>
              <a:rPr dirty="0"/>
              <a:t>b-define women in terms of home, family, and domestic roles (e.g. ‘</a:t>
            </a:r>
            <a:r>
              <a:rPr b="1" dirty="0"/>
              <a:t>mother of three</a:t>
            </a:r>
            <a:r>
              <a:rPr dirty="0"/>
              <a:t>’), in ways that are seldom used for men;</a:t>
            </a:r>
          </a:p>
          <a:p>
            <a:pPr>
              <a:spcBef>
                <a:spcPts val="1600"/>
              </a:spcBef>
              <a:defRPr sz="2400">
                <a:latin typeface="Times New Roman"/>
                <a:ea typeface="Times New Roman"/>
                <a:cs typeface="Times New Roman"/>
                <a:sym typeface="Times New Roman"/>
              </a:defRPr>
            </a:pPr>
            <a:r>
              <a:rPr sz="2000" dirty="0"/>
              <a:t>c-trivialize women </a:t>
            </a:r>
            <a:r>
              <a:rPr dirty="0"/>
              <a:t>(e.g. using ‘girl’ for a much wider age range than ‘boy’ would be used; also ‘</a:t>
            </a:r>
            <a:r>
              <a:rPr b="1" dirty="0">
                <a:solidFill>
                  <a:srgbClr val="FF0000"/>
                </a:solidFill>
              </a:rPr>
              <a:t>weathergirl</a:t>
            </a:r>
            <a:r>
              <a:rPr dirty="0"/>
              <a:t>’; </a:t>
            </a:r>
            <a:r>
              <a:rPr b="1" dirty="0"/>
              <a:t>judge women </a:t>
            </a:r>
            <a:r>
              <a:rPr dirty="0"/>
              <a:t>, ‘</a:t>
            </a:r>
            <a:r>
              <a:rPr b="1" dirty="0">
                <a:solidFill>
                  <a:srgbClr val="FF0000"/>
                </a:solidFill>
              </a:rPr>
              <a:t>career woman</a:t>
            </a:r>
            <a:r>
              <a:rPr dirty="0"/>
              <a:t>’).</a:t>
            </a:r>
          </a:p>
          <a:p>
            <a:pPr>
              <a:defRPr>
                <a:latin typeface="Times New Roman"/>
                <a:ea typeface="Times New Roman"/>
                <a:cs typeface="Times New Roman"/>
                <a:sym typeface="Times New Roman"/>
              </a:defRPr>
            </a:pPr>
            <a:r>
              <a:rPr dirty="0"/>
              <a:t/>
            </a:r>
            <a:br>
              <a:rPr dirty="0"/>
            </a:br>
            <a:endParaRP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Title 1"/>
          <p:cNvSpPr txBox="1">
            <a:spLocks noGrp="1"/>
          </p:cNvSpPr>
          <p:nvPr>
            <p:ph type="title"/>
          </p:nvPr>
        </p:nvSpPr>
        <p:spPr>
          <a:xfrm>
            <a:off x="1205965" y="3106722"/>
            <a:ext cx="9328202" cy="2059879"/>
          </a:xfrm>
          <a:prstGeom prst="rect">
            <a:avLst/>
          </a:prstGeom>
        </p:spPr>
        <p:txBody>
          <a:bodyPr/>
          <a:lstStyle/>
          <a:p>
            <a:pPr>
              <a:defRPr sz="4800" b="1">
                <a:latin typeface="+mn-lt"/>
                <a:ea typeface="+mn-ea"/>
                <a:cs typeface="+mn-cs"/>
                <a:sym typeface="Arial"/>
              </a:defRPr>
            </a:pPr>
            <a:r>
              <a:t>5. Gender-neutral language</a:t>
            </a:r>
            <a:br/>
            <a:endParaRPr/>
          </a:p>
        </p:txBody>
      </p:sp>
      <p:pic>
        <p:nvPicPr>
          <p:cNvPr id="521" name="Picture 2" descr="Picture 2"/>
          <p:cNvPicPr>
            <a:picLocks noChangeAspect="1"/>
          </p:cNvPicPr>
          <p:nvPr/>
        </p:nvPicPr>
        <p:blipFill>
          <a:blip r:embed="rId2">
            <a:extLst/>
          </a:blip>
          <a:stretch>
            <a:fillRect/>
          </a:stretch>
        </p:blipFill>
        <p:spPr>
          <a:xfrm>
            <a:off x="911512" y="314792"/>
            <a:ext cx="4417502" cy="358983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y2meta.com - Do Men And Women Speak a Different Language.mp4" descr="y2meta.com - Do Men And Women Speak a Different Language.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2342512" y="1676400"/>
            <a:ext cx="7182488" cy="3651970"/>
          </a:xfrm>
          <a:prstGeom prst="rect">
            <a:avLst/>
          </a:prstGeom>
          <a:ln w="12700">
            <a:miter lim="400000"/>
          </a:ln>
        </p:spPr>
      </p:pic>
      <p:grpSp>
        <p:nvGrpSpPr>
          <p:cNvPr id="351" name="Rounded Rectangular Callout 4"/>
          <p:cNvGrpSpPr/>
          <p:nvPr/>
        </p:nvGrpSpPr>
        <p:grpSpPr>
          <a:xfrm>
            <a:off x="1814478" y="643943"/>
            <a:ext cx="1920395" cy="1271786"/>
            <a:chOff x="0" y="0"/>
            <a:chExt cx="1920393" cy="1271785"/>
          </a:xfrm>
        </p:grpSpPr>
        <p:sp>
          <p:nvSpPr>
            <p:cNvPr id="349" name="Hình"/>
            <p:cNvSpPr/>
            <p:nvPr/>
          </p:nvSpPr>
          <p:spPr>
            <a:xfrm>
              <a:off x="0" y="0"/>
              <a:ext cx="1920394" cy="1271786"/>
            </a:xfrm>
            <a:custGeom>
              <a:avLst/>
              <a:gdLst/>
              <a:ahLst/>
              <a:cxnLst>
                <a:cxn ang="0">
                  <a:pos x="wd2" y="hd2"/>
                </a:cxn>
                <a:cxn ang="5400000">
                  <a:pos x="wd2" y="hd2"/>
                </a:cxn>
                <a:cxn ang="10800000">
                  <a:pos x="wd2" y="hd2"/>
                </a:cxn>
                <a:cxn ang="16200000">
                  <a:pos x="wd2" y="hd2"/>
                </a:cxn>
              </a:cxnLst>
              <a:rect l="0" t="0" r="r" b="b"/>
              <a:pathLst>
                <a:path w="21600" h="21600" extrusionOk="0">
                  <a:moveTo>
                    <a:pt x="0" y="2552"/>
                  </a:moveTo>
                  <a:cubicBezTo>
                    <a:pt x="0" y="1143"/>
                    <a:pt x="757" y="0"/>
                    <a:pt x="1690" y="0"/>
                  </a:cubicBezTo>
                  <a:lnTo>
                    <a:pt x="12600" y="0"/>
                  </a:lnTo>
                  <a:lnTo>
                    <a:pt x="19910" y="0"/>
                  </a:lnTo>
                  <a:cubicBezTo>
                    <a:pt x="20843" y="0"/>
                    <a:pt x="21600" y="1143"/>
                    <a:pt x="21600" y="2552"/>
                  </a:cubicBezTo>
                  <a:lnTo>
                    <a:pt x="21600" y="12759"/>
                  </a:lnTo>
                  <a:cubicBezTo>
                    <a:pt x="21600" y="14169"/>
                    <a:pt x="20843" y="15311"/>
                    <a:pt x="19910" y="15311"/>
                  </a:cubicBezTo>
                  <a:lnTo>
                    <a:pt x="18000" y="15311"/>
                  </a:lnTo>
                  <a:lnTo>
                    <a:pt x="17594" y="21600"/>
                  </a:lnTo>
                  <a:lnTo>
                    <a:pt x="12600" y="15311"/>
                  </a:lnTo>
                  <a:lnTo>
                    <a:pt x="1690" y="15311"/>
                  </a:lnTo>
                  <a:cubicBezTo>
                    <a:pt x="757" y="15311"/>
                    <a:pt x="0" y="14169"/>
                    <a:pt x="0" y="12759"/>
                  </a:cubicBezTo>
                  <a:lnTo>
                    <a:pt x="0" y="12760"/>
                  </a:lnTo>
                  <a:lnTo>
                    <a:pt x="0" y="8932"/>
                  </a:lnTo>
                  <a:close/>
                </a:path>
              </a:pathLst>
            </a:custGeom>
            <a:solidFill>
              <a:srgbClr val="92D050"/>
            </a:solidFill>
            <a:ln w="25400" cap="flat">
              <a:solidFill>
                <a:srgbClr val="92D050"/>
              </a:solidFill>
              <a:prstDash val="solid"/>
              <a:round/>
            </a:ln>
            <a:effectLst/>
          </p:spPr>
          <p:txBody>
            <a:bodyPr wrap="square" lIns="45719" tIns="45719" rIns="45719" bIns="45719" numCol="1" anchor="ctr">
              <a:noAutofit/>
            </a:bodyPr>
            <a:lstStyle/>
            <a:p>
              <a:pPr algn="ctr">
                <a:defRPr sz="1600" b="1"/>
              </a:pPr>
              <a:endParaRPr/>
            </a:p>
          </p:txBody>
        </p:sp>
        <p:sp>
          <p:nvSpPr>
            <p:cNvPr id="350" name="Men use more swearing and"/>
            <p:cNvSpPr txBox="1"/>
            <p:nvPr/>
          </p:nvSpPr>
          <p:spPr>
            <a:xfrm>
              <a:off x="102429" y="179764"/>
              <a:ext cx="1715536" cy="5419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b="1"/>
              </a:lvl1pPr>
            </a:lstStyle>
            <a:p>
              <a:r>
                <a:t>Men use more swearing and </a:t>
              </a:r>
            </a:p>
          </p:txBody>
        </p:sp>
      </p:grpSp>
      <p:grpSp>
        <p:nvGrpSpPr>
          <p:cNvPr id="354" name="Rounded Rectangular Callout 5"/>
          <p:cNvGrpSpPr/>
          <p:nvPr/>
        </p:nvGrpSpPr>
        <p:grpSpPr>
          <a:xfrm>
            <a:off x="376329" y="3271003"/>
            <a:ext cx="2468459" cy="1405506"/>
            <a:chOff x="0" y="0"/>
            <a:chExt cx="2468457" cy="1405505"/>
          </a:xfrm>
        </p:grpSpPr>
        <p:sp>
          <p:nvSpPr>
            <p:cNvPr id="352" name="Hình"/>
            <p:cNvSpPr/>
            <p:nvPr/>
          </p:nvSpPr>
          <p:spPr>
            <a:xfrm>
              <a:off x="0" y="0"/>
              <a:ext cx="2468458" cy="1405506"/>
            </a:xfrm>
            <a:custGeom>
              <a:avLst/>
              <a:gdLst/>
              <a:ahLst/>
              <a:cxnLst>
                <a:cxn ang="0">
                  <a:pos x="wd2" y="hd2"/>
                </a:cxn>
                <a:cxn ang="5400000">
                  <a:pos x="wd2" y="hd2"/>
                </a:cxn>
                <a:cxn ang="10800000">
                  <a:pos x="wd2" y="hd2"/>
                </a:cxn>
                <a:cxn ang="16200000">
                  <a:pos x="wd2" y="hd2"/>
                </a:cxn>
              </a:cxnLst>
              <a:rect l="0" t="0" r="r" b="b"/>
              <a:pathLst>
                <a:path w="21600" h="21600" extrusionOk="0">
                  <a:moveTo>
                    <a:pt x="0" y="7196"/>
                  </a:moveTo>
                  <a:cubicBezTo>
                    <a:pt x="0" y="5604"/>
                    <a:pt x="734" y="4315"/>
                    <a:pt x="1640" y="4315"/>
                  </a:cubicBezTo>
                  <a:lnTo>
                    <a:pt x="12600" y="4315"/>
                  </a:lnTo>
                  <a:lnTo>
                    <a:pt x="19140" y="0"/>
                  </a:lnTo>
                  <a:lnTo>
                    <a:pt x="18000" y="4315"/>
                  </a:lnTo>
                  <a:lnTo>
                    <a:pt x="19960" y="4315"/>
                  </a:lnTo>
                  <a:cubicBezTo>
                    <a:pt x="20866" y="4315"/>
                    <a:pt x="21600" y="5604"/>
                    <a:pt x="21600" y="7196"/>
                  </a:cubicBezTo>
                  <a:lnTo>
                    <a:pt x="21600" y="7196"/>
                  </a:lnTo>
                  <a:lnTo>
                    <a:pt x="21600" y="18719"/>
                  </a:lnTo>
                  <a:cubicBezTo>
                    <a:pt x="21600" y="20310"/>
                    <a:pt x="20866" y="21600"/>
                    <a:pt x="19960" y="21600"/>
                  </a:cubicBezTo>
                  <a:lnTo>
                    <a:pt x="1640" y="21600"/>
                  </a:lnTo>
                  <a:cubicBezTo>
                    <a:pt x="734" y="21600"/>
                    <a:pt x="0" y="20310"/>
                    <a:pt x="0" y="18719"/>
                  </a:cubicBezTo>
                  <a:lnTo>
                    <a:pt x="0" y="7196"/>
                  </a:lnTo>
                  <a:close/>
                </a:path>
              </a:pathLst>
            </a:custGeom>
            <a:solidFill>
              <a:srgbClr val="92D050"/>
            </a:solidFill>
            <a:ln w="25400" cap="flat">
              <a:solidFill>
                <a:srgbClr val="92D050"/>
              </a:solidFill>
              <a:prstDash val="solid"/>
              <a:round/>
            </a:ln>
            <a:effectLst/>
          </p:spPr>
          <p:txBody>
            <a:bodyPr wrap="square" lIns="45719" tIns="45719" rIns="45719" bIns="45719" numCol="1" anchor="ctr">
              <a:noAutofit/>
            </a:bodyPr>
            <a:lstStyle/>
            <a:p>
              <a:pPr algn="ctr">
                <a:defRPr sz="1600" b="1"/>
              </a:pPr>
              <a:endParaRPr/>
            </a:p>
          </p:txBody>
        </p:sp>
        <p:sp>
          <p:nvSpPr>
            <p:cNvPr id="353" name="Women use more hedges and qualifiers when saying things"/>
            <p:cNvSpPr txBox="1"/>
            <p:nvPr/>
          </p:nvSpPr>
          <p:spPr>
            <a:xfrm>
              <a:off x="113326" y="457831"/>
              <a:ext cx="2241806" cy="7705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b="1"/>
              </a:lvl1pPr>
            </a:lstStyle>
            <a:p>
              <a:r>
                <a:t>Women use more hedges and qualifiers when saying things</a:t>
              </a:r>
            </a:p>
          </p:txBody>
        </p:sp>
      </p:grpSp>
      <p:grpSp>
        <p:nvGrpSpPr>
          <p:cNvPr id="357" name="Rounded Rectangular Callout 7"/>
          <p:cNvGrpSpPr/>
          <p:nvPr/>
        </p:nvGrpSpPr>
        <p:grpSpPr>
          <a:xfrm>
            <a:off x="4610984" y="463640"/>
            <a:ext cx="2406205" cy="1400568"/>
            <a:chOff x="0" y="0"/>
            <a:chExt cx="2406203" cy="1400567"/>
          </a:xfrm>
        </p:grpSpPr>
        <p:sp>
          <p:nvSpPr>
            <p:cNvPr id="355" name="Hình"/>
            <p:cNvSpPr/>
            <p:nvPr/>
          </p:nvSpPr>
          <p:spPr>
            <a:xfrm>
              <a:off x="0" y="0"/>
              <a:ext cx="2406204" cy="1400568"/>
            </a:xfrm>
            <a:custGeom>
              <a:avLst/>
              <a:gdLst/>
              <a:ahLst/>
              <a:cxnLst>
                <a:cxn ang="0">
                  <a:pos x="wd2" y="hd2"/>
                </a:cxn>
                <a:cxn ang="5400000">
                  <a:pos x="wd2" y="hd2"/>
                </a:cxn>
                <a:cxn ang="10800000">
                  <a:pos x="wd2" y="hd2"/>
                </a:cxn>
                <a:cxn ang="16200000">
                  <a:pos x="wd2" y="hd2"/>
                </a:cxn>
              </a:cxnLst>
              <a:rect l="0" t="0" r="r" b="b"/>
              <a:pathLst>
                <a:path w="21600" h="21600" extrusionOk="0">
                  <a:moveTo>
                    <a:pt x="0" y="2317"/>
                  </a:moveTo>
                  <a:cubicBezTo>
                    <a:pt x="0" y="1037"/>
                    <a:pt x="604" y="0"/>
                    <a:pt x="1349" y="0"/>
                  </a:cubicBezTo>
                  <a:lnTo>
                    <a:pt x="3600" y="0"/>
                  </a:lnTo>
                  <a:lnTo>
                    <a:pt x="20251" y="0"/>
                  </a:lnTo>
                  <a:cubicBezTo>
                    <a:pt x="20996" y="0"/>
                    <a:pt x="21600" y="1037"/>
                    <a:pt x="21600" y="2317"/>
                  </a:cubicBezTo>
                  <a:lnTo>
                    <a:pt x="21600" y="11586"/>
                  </a:lnTo>
                  <a:cubicBezTo>
                    <a:pt x="21600" y="12866"/>
                    <a:pt x="20996" y="13904"/>
                    <a:pt x="20251" y="13904"/>
                  </a:cubicBezTo>
                  <a:lnTo>
                    <a:pt x="9000" y="13904"/>
                  </a:lnTo>
                  <a:lnTo>
                    <a:pt x="3109" y="21600"/>
                  </a:lnTo>
                  <a:lnTo>
                    <a:pt x="3600" y="13904"/>
                  </a:lnTo>
                  <a:lnTo>
                    <a:pt x="1349" y="13904"/>
                  </a:lnTo>
                  <a:cubicBezTo>
                    <a:pt x="604" y="13904"/>
                    <a:pt x="0" y="12866"/>
                    <a:pt x="0" y="11586"/>
                  </a:cubicBezTo>
                  <a:lnTo>
                    <a:pt x="0" y="11586"/>
                  </a:lnTo>
                  <a:lnTo>
                    <a:pt x="0" y="8110"/>
                  </a:lnTo>
                  <a:close/>
                </a:path>
              </a:pathLst>
            </a:custGeom>
            <a:solidFill>
              <a:srgbClr val="92D050"/>
            </a:solidFill>
            <a:ln w="25400" cap="flat">
              <a:solidFill>
                <a:srgbClr val="92D050"/>
              </a:solidFill>
              <a:prstDash val="solid"/>
              <a:round/>
            </a:ln>
            <a:effectLst/>
          </p:spPr>
          <p:txBody>
            <a:bodyPr wrap="square" lIns="45719" tIns="45719" rIns="45719" bIns="45719" numCol="1" anchor="ctr">
              <a:noAutofit/>
            </a:bodyPr>
            <a:lstStyle/>
            <a:p>
              <a:pPr algn="ctr">
                <a:defRPr sz="1600" b="1"/>
              </a:pPr>
              <a:endParaRPr/>
            </a:p>
          </p:txBody>
        </p:sp>
        <p:sp>
          <p:nvSpPr>
            <p:cNvPr id="356" name="expressions of hostility, profanity and expletives"/>
            <p:cNvSpPr txBox="1"/>
            <p:nvPr/>
          </p:nvSpPr>
          <p:spPr>
            <a:xfrm>
              <a:off x="102429" y="65464"/>
              <a:ext cx="2201346" cy="7705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600" b="1"/>
              </a:lvl1pPr>
            </a:lstStyle>
            <a:p>
              <a:r>
                <a:t>expressions of hostility, profanity and expletives </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2" nodeType="clickEffect">
                                  <p:stCondLst>
                                    <p:cond delay="0"/>
                                  </p:stCondLst>
                                  <p:iterate>
                                    <p:tmAbs val="0"/>
                                  </p:iterate>
                                  <p:childTnLst>
                                    <p:set>
                                      <p:cBhvr>
                                        <p:cTn id="10" fill="hold"/>
                                        <p:tgtEl>
                                          <p:spTgt spid="351"/>
                                        </p:tgtEl>
                                        <p:attrNameLst>
                                          <p:attrName>style.visibility</p:attrName>
                                        </p:attrNameLst>
                                      </p:cBhvr>
                                      <p:to>
                                        <p:strVal val="visible"/>
                                      </p:to>
                                    </p:set>
                                    <p:anim calcmode="lin" valueType="num">
                                      <p:cBhvr>
                                        <p:cTn id="11" dur="500" fill="hold"/>
                                        <p:tgtEl>
                                          <p:spTgt spid="351"/>
                                        </p:tgtEl>
                                        <p:attrNameLst>
                                          <p:attrName>ppt_x</p:attrName>
                                        </p:attrNameLst>
                                      </p:cBhvr>
                                      <p:tavLst>
                                        <p:tav tm="0">
                                          <p:val>
                                            <p:strVal val="#ppt_x"/>
                                          </p:val>
                                        </p:tav>
                                        <p:tav tm="100000">
                                          <p:val>
                                            <p:strVal val="#ppt_x"/>
                                          </p:val>
                                        </p:tav>
                                      </p:tavLst>
                                    </p:anim>
                                    <p:anim calcmode="lin" valueType="num">
                                      <p:cBhvr>
                                        <p:cTn id="12" dur="500" fill="hold"/>
                                        <p:tgtEl>
                                          <p:spTgt spid="3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3" nodeType="clickEffect">
                                  <p:stCondLst>
                                    <p:cond delay="0"/>
                                  </p:stCondLst>
                                  <p:iterate>
                                    <p:tmAbs val="0"/>
                                  </p:iterate>
                                  <p:childTnLst>
                                    <p:set>
                                      <p:cBhvr>
                                        <p:cTn id="16" fill="hold"/>
                                        <p:tgtEl>
                                          <p:spTgt spid="357"/>
                                        </p:tgtEl>
                                        <p:attrNameLst>
                                          <p:attrName>style.visibility</p:attrName>
                                        </p:attrNameLst>
                                      </p:cBhvr>
                                      <p:to>
                                        <p:strVal val="visible"/>
                                      </p:to>
                                    </p:set>
                                    <p:anim calcmode="lin" valueType="num">
                                      <p:cBhvr>
                                        <p:cTn id="17" dur="500" fill="hold"/>
                                        <p:tgtEl>
                                          <p:spTgt spid="357"/>
                                        </p:tgtEl>
                                        <p:attrNameLst>
                                          <p:attrName>ppt_x</p:attrName>
                                        </p:attrNameLst>
                                      </p:cBhvr>
                                      <p:tavLst>
                                        <p:tav tm="0">
                                          <p:val>
                                            <p:strVal val="#ppt_x"/>
                                          </p:val>
                                        </p:tav>
                                        <p:tav tm="100000">
                                          <p:val>
                                            <p:strVal val="#ppt_x"/>
                                          </p:val>
                                        </p:tav>
                                      </p:tavLst>
                                    </p:anim>
                                    <p:anim calcmode="lin" valueType="num">
                                      <p:cBhvr>
                                        <p:cTn id="18" dur="500" fill="hold"/>
                                        <p:tgtEl>
                                          <p:spTgt spid="35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4" nodeType="clickEffect">
                                  <p:stCondLst>
                                    <p:cond delay="0"/>
                                  </p:stCondLst>
                                  <p:iterate>
                                    <p:tmAbs val="0"/>
                                  </p:iterate>
                                  <p:childTnLst>
                                    <p:set>
                                      <p:cBhvr>
                                        <p:cTn id="22" fill="hold"/>
                                        <p:tgtEl>
                                          <p:spTgt spid="354"/>
                                        </p:tgtEl>
                                        <p:attrNameLst>
                                          <p:attrName>style.visibility</p:attrName>
                                        </p:attrNameLst>
                                      </p:cBhvr>
                                      <p:to>
                                        <p:strVal val="visible"/>
                                      </p:to>
                                    </p:set>
                                    <p:anim calcmode="lin" valueType="num">
                                      <p:cBhvr>
                                        <p:cTn id="23" dur="500" fill="hold"/>
                                        <p:tgtEl>
                                          <p:spTgt spid="354"/>
                                        </p:tgtEl>
                                        <p:attrNameLst>
                                          <p:attrName>ppt_x</p:attrName>
                                        </p:attrNameLst>
                                      </p:cBhvr>
                                      <p:tavLst>
                                        <p:tav tm="0">
                                          <p:val>
                                            <p:strVal val="#ppt_x"/>
                                          </p:val>
                                        </p:tav>
                                        <p:tav tm="100000">
                                          <p:val>
                                            <p:strVal val="#ppt_x"/>
                                          </p:val>
                                        </p:tav>
                                      </p:tavLst>
                                    </p:anim>
                                    <p:anim calcmode="lin" valueType="num">
                                      <p:cBhvr>
                                        <p:cTn id="24" dur="500" fill="hold"/>
                                        <p:tgtEl>
                                          <p:spTgt spid="35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mediacall" presetSubtype="0" fill="hold" nodeType="clickEffect">
                                  <p:stCondLst>
                                    <p:cond delay="0"/>
                                  </p:stCondLst>
                                  <p:childTnLst>
                                    <p:cmd type="call" cmd="stop">
                                      <p:cBhvr>
                                        <p:cTn id="28" dur="1000" fill="hold"/>
                                        <p:tgtEl>
                                          <p:spTgt spid="3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348"/>
                </p:tgtEl>
              </p:cMediaNode>
            </p:video>
            <p:seq concurrent="1" prevAc="none" nextAc="seek">
              <p:cTn id="30" restart="whenNotActive" fill="hold" evtFilter="cancelBubble" nodeType="interactiveSeq">
                <p:stCondLst>
                  <p:cond evt="onClick" delay="0">
                    <p:tgtEl>
                      <p:spTgt spid="348"/>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348"/>
                                        </p:tgtEl>
                                      </p:cBhvr>
                                    </p:cmd>
                                  </p:childTnLst>
                                </p:cTn>
                              </p:par>
                            </p:childTnLst>
                          </p:cTn>
                        </p:par>
                      </p:childTnLst>
                    </p:cTn>
                  </p:par>
                </p:childTnLst>
              </p:cTn>
              <p:nextCondLst>
                <p:cond evt="onClick" delay="0">
                  <p:tgtEl>
                    <p:spTgt spid="348"/>
                  </p:tgtEl>
                </p:cond>
              </p:nextCondLst>
            </p:seq>
          </p:childTnLst>
        </p:cTn>
      </p:par>
    </p:tnLst>
    <p:bldLst>
      <p:bldP spid="351" grpId="2" animBg="1" advAuto="0"/>
      <p:bldP spid="354" grpId="4" animBg="1" advAuto="0"/>
      <p:bldP spid="357" grpId="3"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TextBox 4"/>
          <p:cNvSpPr txBox="1"/>
          <p:nvPr/>
        </p:nvSpPr>
        <p:spPr>
          <a:xfrm>
            <a:off x="825832" y="1351508"/>
            <a:ext cx="10540335" cy="4355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355600">
              <a:defRPr sz="2400">
                <a:latin typeface="Times New Roman"/>
                <a:ea typeface="Times New Roman"/>
                <a:cs typeface="Times New Roman"/>
                <a:sym typeface="Times New Roman"/>
              </a:defRPr>
            </a:pPr>
            <a:r>
              <a:rPr dirty="0"/>
              <a:t>•    Gender-neutral language is language that avoids bias toward a particular sex or social gender. </a:t>
            </a:r>
            <a:endParaRPr sz="1700" dirty="0"/>
          </a:p>
          <a:p>
            <a:pPr defTabSz="355600">
              <a:defRPr sz="2400">
                <a:latin typeface="Times New Roman"/>
                <a:ea typeface="Times New Roman"/>
                <a:cs typeface="Times New Roman"/>
                <a:sym typeface="Times New Roman"/>
              </a:defRPr>
            </a:pPr>
            <a:endParaRPr sz="1700" dirty="0"/>
          </a:p>
          <a:p>
            <a:pPr defTabSz="355600">
              <a:defRPr sz="2400">
                <a:latin typeface="Times New Roman"/>
                <a:ea typeface="Times New Roman"/>
                <a:cs typeface="Times New Roman"/>
                <a:sym typeface="Times New Roman"/>
              </a:defRPr>
            </a:pPr>
            <a:r>
              <a:rPr dirty="0"/>
              <a:t>•     In English, this includes use of nouns that are not gender-specific to refer to roles or professions, as well as avoidance of the pronoun </a:t>
            </a:r>
            <a:r>
              <a:rPr b="1" dirty="0"/>
              <a:t>he</a:t>
            </a:r>
            <a:r>
              <a:rPr dirty="0"/>
              <a:t> (including the forms him and his) to refer to people of unknown or indeterminate gender. </a:t>
            </a:r>
            <a:endParaRPr lang="en-US" dirty="0" smtClean="0"/>
          </a:p>
          <a:p>
            <a:pPr defTabSz="355600">
              <a:defRPr sz="2400">
                <a:latin typeface="Times New Roman"/>
                <a:ea typeface="Times New Roman"/>
                <a:cs typeface="Times New Roman"/>
                <a:sym typeface="Times New Roman"/>
              </a:defRPr>
            </a:pPr>
            <a:endParaRPr lang="en-US" sz="1700" dirty="0"/>
          </a:p>
          <a:p>
            <a:pPr defTabSz="355600">
              <a:defRPr sz="2400">
                <a:latin typeface="Times New Roman"/>
                <a:ea typeface="Times New Roman"/>
                <a:cs typeface="Times New Roman"/>
                <a:sym typeface="Times New Roman"/>
              </a:defRPr>
            </a:pPr>
            <a:r>
              <a:rPr lang="en-US" sz="1700" dirty="0" smtClean="0"/>
              <a:t>The representative should come early to report on </a:t>
            </a:r>
            <a:r>
              <a:rPr lang="en-US" sz="1700" dirty="0" smtClean="0">
                <a:solidFill>
                  <a:srgbClr val="FF0000"/>
                </a:solidFill>
              </a:rPr>
              <a:t>his/her</a:t>
            </a:r>
            <a:r>
              <a:rPr lang="en-US" sz="1700" dirty="0" smtClean="0"/>
              <a:t> group’s task accomplishments. </a:t>
            </a:r>
            <a:r>
              <a:rPr lang="en-US" sz="1700" dirty="0" smtClean="0">
                <a:solidFill>
                  <a:srgbClr val="FF0000"/>
                </a:solidFill>
              </a:rPr>
              <a:t>S/he</a:t>
            </a:r>
            <a:r>
              <a:rPr lang="en-US" sz="1700" dirty="0" smtClean="0"/>
              <a:t> should prepare the documents.</a:t>
            </a:r>
            <a:endParaRPr sz="1700" dirty="0"/>
          </a:p>
          <a:p>
            <a:pPr defTabSz="355600">
              <a:defRPr sz="2400">
                <a:latin typeface="Times New Roman"/>
                <a:ea typeface="Times New Roman"/>
                <a:cs typeface="Times New Roman"/>
                <a:sym typeface="Times New Roman"/>
              </a:defRPr>
            </a:pPr>
            <a:endParaRPr sz="1700" dirty="0"/>
          </a:p>
          <a:p>
            <a:pPr defTabSz="355600">
              <a:defRPr sz="2400">
                <a:solidFill>
                  <a:srgbClr val="FF0000"/>
                </a:solidFill>
                <a:latin typeface="Times New Roman"/>
                <a:ea typeface="Times New Roman"/>
                <a:cs typeface="Times New Roman"/>
                <a:sym typeface="Times New Roman"/>
              </a:defRPr>
            </a:pPr>
            <a:r>
              <a:rPr dirty="0"/>
              <a:t>=&gt; For </a:t>
            </a:r>
            <a:r>
              <a:rPr dirty="0" smtClean="0"/>
              <a:t>example:</a:t>
            </a:r>
            <a:br>
              <a:rPr dirty="0" smtClean="0"/>
            </a:br>
            <a:r>
              <a:rPr dirty="0" smtClean="0">
                <a:solidFill>
                  <a:srgbClr val="000000"/>
                </a:solidFill>
              </a:rPr>
              <a:t>The words </a:t>
            </a:r>
            <a:r>
              <a:rPr b="1" dirty="0" smtClean="0">
                <a:solidFill>
                  <a:srgbClr val="000000"/>
                </a:solidFill>
              </a:rPr>
              <a:t>policeman</a:t>
            </a:r>
            <a:r>
              <a:rPr dirty="0" smtClean="0">
                <a:solidFill>
                  <a:srgbClr val="000000"/>
                </a:solidFill>
              </a:rPr>
              <a:t> </a:t>
            </a:r>
            <a:r>
              <a:rPr dirty="0">
                <a:solidFill>
                  <a:srgbClr val="000000"/>
                </a:solidFill>
              </a:rPr>
              <a:t>and </a:t>
            </a:r>
            <a:r>
              <a:rPr b="1" dirty="0">
                <a:solidFill>
                  <a:srgbClr val="000000"/>
                </a:solidFill>
              </a:rPr>
              <a:t>stewardess</a:t>
            </a:r>
            <a:r>
              <a:rPr dirty="0">
                <a:solidFill>
                  <a:srgbClr val="000000"/>
                </a:solidFill>
              </a:rPr>
              <a:t> =&gt; </a:t>
            </a:r>
            <a:r>
              <a:rPr b="1" dirty="0">
                <a:solidFill>
                  <a:srgbClr val="000000"/>
                </a:solidFill>
              </a:rPr>
              <a:t>gender-specific</a:t>
            </a:r>
            <a:r>
              <a:rPr dirty="0">
                <a:solidFill>
                  <a:srgbClr val="000000"/>
                </a:solidFill>
              </a:rPr>
              <a:t>; </a:t>
            </a:r>
            <a:endParaRPr sz="1700" dirty="0"/>
          </a:p>
          <a:p>
            <a:pPr defTabSz="355600">
              <a:defRPr sz="2400">
                <a:latin typeface="Times New Roman"/>
                <a:ea typeface="Times New Roman"/>
                <a:cs typeface="Times New Roman"/>
                <a:sym typeface="Times New Roman"/>
              </a:defRPr>
            </a:pPr>
            <a:r>
              <a:rPr dirty="0"/>
              <a:t>P</a:t>
            </a:r>
            <a:r>
              <a:rPr b="1" dirty="0"/>
              <a:t>olice officer</a:t>
            </a:r>
            <a:r>
              <a:rPr dirty="0"/>
              <a:t> and </a:t>
            </a:r>
            <a:r>
              <a:rPr b="1" dirty="0"/>
              <a:t>flight attendant</a:t>
            </a:r>
            <a:r>
              <a:rPr dirty="0"/>
              <a:t> =&gt; </a:t>
            </a:r>
            <a:r>
              <a:rPr b="1" dirty="0"/>
              <a:t>gender-neutral terms</a:t>
            </a:r>
            <a:r>
              <a:rPr dirty="0"/>
              <a:t> </a:t>
            </a:r>
            <a:endParaRPr sz="1700"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TextBox 4"/>
          <p:cNvSpPr txBox="1"/>
          <p:nvPr/>
        </p:nvSpPr>
        <p:spPr>
          <a:xfrm>
            <a:off x="812717" y="1009886"/>
            <a:ext cx="10566566" cy="3558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defTabSz="355600">
              <a:buSzPct val="100000"/>
              <a:buFont typeface="Arial"/>
              <a:buChar char="•"/>
              <a:defRPr sz="2300">
                <a:latin typeface="Times New Roman"/>
                <a:ea typeface="Times New Roman"/>
                <a:cs typeface="Times New Roman"/>
                <a:sym typeface="Times New Roman"/>
              </a:defRPr>
            </a:pPr>
            <a:r>
              <a:t>When the gender of the person referred to is unknown or indeterminate, a gender-specific pronoun such as he may be avoided by using a gender- neutral - pronoun – possibilities in English include he or she, s/he, or singular they.</a:t>
            </a:r>
          </a:p>
          <a:p>
            <a:pPr defTabSz="355600">
              <a:defRPr sz="2300">
                <a:latin typeface="Times New Roman"/>
                <a:ea typeface="Times New Roman"/>
                <a:cs typeface="Times New Roman"/>
                <a:sym typeface="Times New Roman"/>
              </a:defRPr>
            </a:pPr>
            <a:endParaRPr/>
          </a:p>
          <a:p>
            <a:pPr defTabSz="355600">
              <a:defRPr sz="2300">
                <a:latin typeface="Times New Roman"/>
                <a:ea typeface="Times New Roman"/>
                <a:cs typeface="Times New Roman"/>
                <a:sym typeface="Times New Roman"/>
              </a:defRPr>
            </a:pPr>
            <a:endParaRPr sz="1700"/>
          </a:p>
          <a:p>
            <a:pPr defTabSz="355600">
              <a:defRPr sz="2300">
                <a:solidFill>
                  <a:srgbClr val="FF0000"/>
                </a:solidFill>
                <a:latin typeface="Times New Roman"/>
                <a:ea typeface="Times New Roman"/>
                <a:cs typeface="Times New Roman"/>
                <a:sym typeface="Times New Roman"/>
              </a:defRPr>
            </a:pPr>
            <a:r>
              <a:t>Example: </a:t>
            </a:r>
            <a:r>
              <a:rPr>
                <a:solidFill>
                  <a:srgbClr val="000000"/>
                </a:solidFill>
              </a:rPr>
              <a:t>An employer must be able to rely on his secretary. </a:t>
            </a:r>
          </a:p>
          <a:p>
            <a:pPr defTabSz="355600">
              <a:defRPr sz="2300">
                <a:solidFill>
                  <a:srgbClr val="FF0000"/>
                </a:solidFill>
                <a:latin typeface="Times New Roman"/>
                <a:ea typeface="Times New Roman"/>
                <a:cs typeface="Times New Roman"/>
                <a:sym typeface="Times New Roman"/>
              </a:defRPr>
            </a:pPr>
            <a:endParaRPr>
              <a:solidFill>
                <a:srgbClr val="000000"/>
              </a:solidFill>
            </a:endParaRPr>
          </a:p>
          <a:p>
            <a:pPr defTabSz="355600">
              <a:defRPr sz="2300">
                <a:solidFill>
                  <a:srgbClr val="FF0000"/>
                </a:solidFill>
                <a:latin typeface="Times New Roman"/>
                <a:ea typeface="Times New Roman"/>
                <a:cs typeface="Times New Roman"/>
                <a:sym typeface="Times New Roman"/>
              </a:defRPr>
            </a:pPr>
            <a:endParaRPr sz="1700"/>
          </a:p>
          <a:p>
            <a:pPr marL="342900" indent="-342900" defTabSz="355600">
              <a:buSzPct val="100000"/>
              <a:buFont typeface="Arial"/>
              <a:buChar char="•"/>
              <a:defRPr sz="2300">
                <a:latin typeface="Times New Roman"/>
                <a:ea typeface="Times New Roman"/>
                <a:cs typeface="Times New Roman"/>
                <a:sym typeface="Times New Roman"/>
              </a:defRPr>
            </a:pPr>
            <a:r>
              <a:t>Traditionally, masculine pronouns have been used to refer to singular human nouns.</a:t>
            </a:r>
            <a:endParaRPr sz="1700"/>
          </a:p>
          <a:p>
            <a:pPr defTabSz="355600">
              <a:defRPr sz="2300">
                <a:latin typeface="Times New Roman"/>
                <a:ea typeface="Times New Roman"/>
                <a:cs typeface="Times New Roman"/>
                <a:sym typeface="Times New Roman"/>
              </a:defRPr>
            </a:pPr>
            <a:r>
              <a:t>=&gt; However, use of such masculine references is NO LONGER considered the preferred form.</a:t>
            </a:r>
          </a:p>
        </p:txBody>
      </p:sp>
      <p:sp>
        <p:nvSpPr>
          <p:cNvPr id="532" name="https://youtu.be/3Q6winS806I"/>
          <p:cNvSpPr txBox="1"/>
          <p:nvPr/>
        </p:nvSpPr>
        <p:spPr>
          <a:xfrm>
            <a:off x="3151240" y="5172939"/>
            <a:ext cx="8596365" cy="424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300" b="1" u="sng">
                <a:solidFill>
                  <a:srgbClr val="6F8381"/>
                </a:solidFill>
                <a:uFill>
                  <a:solidFill>
                    <a:srgbClr val="6F8381"/>
                  </a:solidFill>
                </a:uFill>
                <a:hlinkClick r:id="rId2"/>
              </a:defRPr>
            </a:lvl1pPr>
          </a:lstStyle>
          <a:p>
            <a:pPr>
              <a:defRPr u="none">
                <a:solidFill>
                  <a:srgbClr val="000000"/>
                </a:solidFill>
                <a:uFillTx/>
              </a:defRPr>
            </a:pPr>
            <a:r>
              <a:rPr u="sng" dirty="0">
                <a:solidFill>
                  <a:srgbClr val="6F8381"/>
                </a:solidFill>
                <a:uFill>
                  <a:solidFill>
                    <a:srgbClr val="6F8381"/>
                  </a:solidFill>
                </a:uFill>
                <a:hlinkClick r:id="rId2"/>
              </a:rPr>
              <a:t>https://youtu.be/3Q6winS806I</a:t>
            </a:r>
          </a:p>
        </p:txBody>
      </p:sp>
      <p:sp>
        <p:nvSpPr>
          <p:cNvPr id="533" name="Watch video:"/>
          <p:cNvSpPr txBox="1"/>
          <p:nvPr/>
        </p:nvSpPr>
        <p:spPr>
          <a:xfrm>
            <a:off x="1172182" y="5172939"/>
            <a:ext cx="1713122" cy="4213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latin typeface="Times New Roman"/>
                <a:ea typeface="Times New Roman"/>
                <a:cs typeface="Times New Roman"/>
                <a:sym typeface="Times New Roman"/>
              </a:defRPr>
            </a:lvl1pPr>
          </a:lstStyle>
          <a:p>
            <a:r>
              <a:t>Watch video:</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Google Shape;501;p15"/>
          <p:cNvSpPr/>
          <p:nvPr/>
        </p:nvSpPr>
        <p:spPr>
          <a:xfrm>
            <a:off x="3810000" y="1830274"/>
            <a:ext cx="4657200" cy="478200"/>
          </a:xfrm>
          <a:prstGeom prst="rect">
            <a:avLst/>
          </a:prstGeom>
          <a:solidFill>
            <a:schemeClr val="accent5"/>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360" name="Google Shape;502;p15"/>
          <p:cNvSpPr txBox="1">
            <a:spLocks noGrp="1"/>
          </p:cNvSpPr>
          <p:nvPr>
            <p:ph type="body" idx="1"/>
          </p:nvPr>
        </p:nvSpPr>
        <p:spPr>
          <a:xfrm>
            <a:off x="685800" y="1676400"/>
            <a:ext cx="10728101" cy="3657600"/>
          </a:xfrm>
          <a:prstGeom prst="rect">
            <a:avLst/>
          </a:prstGeom>
        </p:spPr>
        <p:txBody>
          <a:bodyPr>
            <a:normAutofit fontScale="92500"/>
          </a:bodyPr>
          <a:lstStyle/>
          <a:p>
            <a:pPr marL="384047" indent="-320039" defTabSz="768095">
              <a:lnSpc>
                <a:spcPct val="100000"/>
              </a:lnSpc>
              <a:buClr>
                <a:schemeClr val="accent3"/>
              </a:buClr>
              <a:buSzPts val="1500"/>
              <a:defRPr sz="1512" b="1">
                <a:solidFill>
                  <a:srgbClr val="000000"/>
                </a:solidFill>
              </a:defRPr>
            </a:pPr>
            <a:r>
              <a:rPr sz="1800"/>
              <a:t>Firstly, the difference in language between each gender is due to the structure of the human body as well as the characteristics of phonemic physiology.</a:t>
            </a:r>
          </a:p>
          <a:p>
            <a:pPr marL="0" indent="64007" defTabSz="768095">
              <a:lnSpc>
                <a:spcPct val="100000"/>
              </a:lnSpc>
              <a:buSzTx/>
              <a:buNone/>
              <a:defRPr sz="1512"/>
            </a:pPr>
            <a:r>
              <a:rPr sz="1800"/>
              <a:t>Ex: In Vietnamese, there are some phrases to describe gender’s voices like “ giọng ồm ồm như đàn ông” or “giọng the thé như đàn bà”.</a:t>
            </a:r>
          </a:p>
          <a:p>
            <a:pPr marL="384047" indent="-320039" defTabSz="768095">
              <a:lnSpc>
                <a:spcPct val="100000"/>
              </a:lnSpc>
              <a:buClr>
                <a:schemeClr val="accent3"/>
              </a:buClr>
              <a:buSzPts val="1500"/>
              <a:defRPr sz="1512" b="1">
                <a:solidFill>
                  <a:srgbClr val="000000"/>
                </a:solidFill>
              </a:defRPr>
            </a:pPr>
            <a:r>
              <a:rPr sz="1800"/>
              <a:t>Secondly, each gender is also reflected in the language to talk about each gender, to be more specific, it seems that in each language there are words that are only used for this gender but not for another one.</a:t>
            </a:r>
          </a:p>
          <a:p>
            <a:pPr marL="0" indent="64007" defTabSz="768095">
              <a:lnSpc>
                <a:spcPct val="100000"/>
              </a:lnSpc>
              <a:buSzTx/>
              <a:buNone/>
              <a:defRPr sz="1512"/>
            </a:pPr>
            <a:r>
              <a:rPr sz="1800"/>
              <a:t>Ex:  In Vietnamese, you have heard the phrase “bà nội trợ” but never something like “ông  nội trợ”</a:t>
            </a:r>
          </a:p>
          <a:p>
            <a:pPr marL="0" indent="64007" defTabSz="768095">
              <a:lnSpc>
                <a:spcPct val="100000"/>
              </a:lnSpc>
              <a:buSzTx/>
              <a:buNone/>
              <a:defRPr sz="1512"/>
            </a:pPr>
            <a:r>
              <a:rPr sz="1800"/>
              <a:t>In English, it has the word “mistress” only apply for women.</a:t>
            </a:r>
          </a:p>
          <a:p>
            <a:pPr marL="384047" indent="-320039" defTabSz="768095">
              <a:lnSpc>
                <a:spcPct val="100000"/>
              </a:lnSpc>
              <a:buClr>
                <a:schemeClr val="accent3"/>
              </a:buClr>
              <a:buSzPts val="1500"/>
              <a:defRPr sz="1512" b="1">
                <a:solidFill>
                  <a:srgbClr val="000000"/>
                </a:solidFill>
              </a:defRPr>
            </a:pPr>
            <a:r>
              <a:rPr sz="1800"/>
              <a:t>Thirdly, the difference in language between each gender manifests itself in the language used by each gender.</a:t>
            </a:r>
          </a:p>
          <a:p>
            <a:pPr marL="0" indent="64007" defTabSz="768095">
              <a:lnSpc>
                <a:spcPct val="100000"/>
              </a:lnSpc>
              <a:buSzTx/>
              <a:buNone/>
              <a:defRPr sz="1512"/>
            </a:pPr>
            <a:r>
              <a:rPr sz="1800"/>
              <a:t>Ex: Woman tend to use more adjectives such as soft, sweet, good, nice and so forth while man seldom use adjectives</a:t>
            </a:r>
            <a:r>
              <a:t>.</a:t>
            </a:r>
            <a:r>
              <a:rPr sz="1344"/>
              <a:t> </a:t>
            </a:r>
          </a:p>
        </p:txBody>
      </p:sp>
      <p:sp>
        <p:nvSpPr>
          <p:cNvPr id="361" name="Google Shape;503;p15"/>
          <p:cNvSpPr txBox="1">
            <a:spLocks noGrp="1"/>
          </p:cNvSpPr>
          <p:nvPr>
            <p:ph type="title"/>
          </p:nvPr>
        </p:nvSpPr>
        <p:spPr>
          <a:xfrm>
            <a:off x="1404474" y="672788"/>
            <a:ext cx="9809102" cy="763501"/>
          </a:xfrm>
          <a:prstGeom prst="rect">
            <a:avLst/>
          </a:prstGeom>
        </p:spPr>
        <p:txBody>
          <a:bodyPr/>
          <a:lstStyle>
            <a:lvl1pPr defTabSz="640079">
              <a:defRPr sz="2800"/>
            </a:lvl1pPr>
          </a:lstStyle>
          <a:p>
            <a:r>
              <a:t>The differences and examples in Vietnamese and in English.</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Google Shape;514;p17"/>
          <p:cNvSpPr/>
          <p:nvPr/>
        </p:nvSpPr>
        <p:spPr>
          <a:xfrm>
            <a:off x="3406599" y="1993150"/>
            <a:ext cx="2450401" cy="478200"/>
          </a:xfrm>
          <a:prstGeom prst="rect">
            <a:avLst/>
          </a:prstGeom>
          <a:solidFill>
            <a:schemeClr val="accent5"/>
          </a:solidFill>
          <a:ln w="12700">
            <a:miter lim="400000"/>
          </a:ln>
        </p:spPr>
        <p:txBody>
          <a:bodyPr lIns="45719" rIns="45719" anchor="ctr"/>
          <a:lstStyle/>
          <a:p>
            <a:pPr algn="ctr">
              <a:defRPr sz="1800">
                <a:solidFill>
                  <a:srgbClr val="FFFFFF"/>
                </a:solidFill>
                <a:latin typeface="Calibri"/>
                <a:ea typeface="Calibri"/>
                <a:cs typeface="Calibri"/>
                <a:sym typeface="Calibri"/>
              </a:defRPr>
            </a:pPr>
            <a:endParaRPr/>
          </a:p>
        </p:txBody>
      </p:sp>
      <p:sp>
        <p:nvSpPr>
          <p:cNvPr id="367" name="Google Shape;515;p17"/>
          <p:cNvSpPr txBox="1">
            <a:spLocks noGrp="1"/>
          </p:cNvSpPr>
          <p:nvPr>
            <p:ph type="body" idx="1"/>
          </p:nvPr>
        </p:nvSpPr>
        <p:spPr>
          <a:xfrm>
            <a:off x="1054190" y="2719299"/>
            <a:ext cx="10293902" cy="3003301"/>
          </a:xfrm>
          <a:prstGeom prst="rect">
            <a:avLst/>
          </a:prstGeom>
        </p:spPr>
        <p:txBody>
          <a:bodyPr/>
          <a:lstStyle/>
          <a:p>
            <a:pPr marL="0" indent="0">
              <a:buSzTx/>
              <a:buNone/>
              <a:defRPr sz="2800">
                <a:solidFill>
                  <a:srgbClr val="000000"/>
                </a:solidFill>
              </a:defRPr>
            </a:pPr>
            <a:r>
              <a:rPr dirty="0"/>
              <a:t>A major topic in sociolinguistics is the relationships between language and gender. </a:t>
            </a:r>
            <a:r>
              <a:rPr b="1" dirty="0"/>
              <a:t>A variety of speech (or sociolect) associated with a particular gender is called a </a:t>
            </a:r>
            <a:r>
              <a:rPr b="1" dirty="0" err="1">
                <a:solidFill>
                  <a:srgbClr val="FF0000"/>
                </a:solidFill>
              </a:rPr>
              <a:t>genderlect</a:t>
            </a:r>
            <a:r>
              <a:rPr b="1" dirty="0">
                <a:solidFill>
                  <a:srgbClr val="595959"/>
                </a:solidFill>
              </a:rPr>
              <a:t>.</a:t>
            </a:r>
          </a:p>
        </p:txBody>
      </p:sp>
      <p:sp>
        <p:nvSpPr>
          <p:cNvPr id="368" name="Google Shape;516;p17"/>
          <p:cNvSpPr txBox="1">
            <a:spLocks noGrp="1"/>
          </p:cNvSpPr>
          <p:nvPr>
            <p:ph type="title"/>
          </p:nvPr>
        </p:nvSpPr>
        <p:spPr>
          <a:xfrm>
            <a:off x="1002674" y="1526900"/>
            <a:ext cx="10293902" cy="763501"/>
          </a:xfrm>
          <a:prstGeom prst="rect">
            <a:avLst/>
          </a:prstGeom>
        </p:spPr>
        <p:txBody>
          <a:bodyPr/>
          <a:lstStyle>
            <a:lvl1pPr defTabSz="649223">
              <a:defRPr sz="3407"/>
            </a:lvl1pPr>
          </a:lstStyle>
          <a:p>
            <a:r>
              <a:t>Definition</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Box 6"/>
          <p:cNvSpPr txBox="1"/>
          <p:nvPr/>
        </p:nvSpPr>
        <p:spPr>
          <a:xfrm>
            <a:off x="1234459" y="876785"/>
            <a:ext cx="9037571" cy="1263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latin typeface="Times New Roman"/>
                <a:ea typeface="Times New Roman"/>
                <a:cs typeface="Times New Roman"/>
                <a:sym typeface="Times New Roman"/>
              </a:defRPr>
            </a:lvl1pPr>
          </a:lstStyle>
          <a:p>
            <a:r>
              <a:t>3. Linguistic and communicative differences between men and women</a:t>
            </a:r>
          </a:p>
        </p:txBody>
      </p:sp>
      <p:sp>
        <p:nvSpPr>
          <p:cNvPr id="377" name="Title 7"/>
          <p:cNvSpPr txBox="1">
            <a:spLocks noGrp="1"/>
          </p:cNvSpPr>
          <p:nvPr>
            <p:ph type="title"/>
          </p:nvPr>
        </p:nvSpPr>
        <p:spPr>
          <a:xfrm>
            <a:off x="1703402" y="3138708"/>
            <a:ext cx="7900469" cy="2076589"/>
          </a:xfrm>
          <a:prstGeom prst="rect">
            <a:avLst/>
          </a:prstGeom>
        </p:spPr>
        <p:txBody>
          <a:bodyPr/>
          <a:lstStyle>
            <a:lvl1pPr marL="685800" indent="-685800">
              <a:buClr>
                <a:srgbClr val="000000"/>
              </a:buClr>
              <a:buSzPts val="4000"/>
              <a:buChar char="➢"/>
              <a:defRPr sz="4000" b="1">
                <a:latin typeface="Times New Roman"/>
                <a:ea typeface="Times New Roman"/>
                <a:cs typeface="Times New Roman"/>
                <a:sym typeface="Times New Roman"/>
              </a:defRPr>
            </a:lvl1pPr>
          </a:lstStyle>
          <a:p>
            <a:r>
              <a:t>Male-female streotypes</a:t>
            </a:r>
          </a:p>
        </p:txBody>
      </p:sp>
      <p:sp>
        <p:nvSpPr>
          <p:cNvPr id="378" name="Rectangle 8"/>
          <p:cNvSpPr txBox="1"/>
          <p:nvPr/>
        </p:nvSpPr>
        <p:spPr>
          <a:xfrm>
            <a:off x="1234459" y="2428881"/>
            <a:ext cx="9208418" cy="7642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a:latin typeface="Times New Roman"/>
                <a:ea typeface="Times New Roman"/>
                <a:cs typeface="Times New Roman"/>
                <a:sym typeface="Times New Roman"/>
              </a:defRPr>
            </a:lvl1pPr>
          </a:lstStyle>
          <a:p>
            <a:r>
              <a:rPr dirty="0"/>
              <a:t>Phonological, lexical, conversational, verbal and non-verbal differences in male – female communication have been noted in a variety of </a:t>
            </a:r>
            <a:r>
              <a:rPr dirty="0" err="1"/>
              <a:t>languges</a:t>
            </a:r>
            <a:endParaRPr dirty="0"/>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itle 1"/>
          <p:cNvSpPr txBox="1">
            <a:spLocks noGrp="1"/>
          </p:cNvSpPr>
          <p:nvPr>
            <p:ph type="title"/>
          </p:nvPr>
        </p:nvSpPr>
        <p:spPr>
          <a:xfrm>
            <a:off x="1132111" y="615182"/>
            <a:ext cx="9007659" cy="947277"/>
          </a:xfrm>
          <a:prstGeom prst="rect">
            <a:avLst/>
          </a:prstGeom>
        </p:spPr>
        <p:txBody>
          <a:bodyPr>
            <a:normAutofit/>
          </a:bodyPr>
          <a:lstStyle>
            <a:lvl1pPr marL="342900" indent="-342900">
              <a:buClr>
                <a:srgbClr val="000000"/>
              </a:buClr>
              <a:buSzPts val="2400"/>
              <a:buFont typeface="Arial"/>
              <a:buChar char="•"/>
              <a:defRPr sz="2400">
                <a:latin typeface="Times New Roman"/>
                <a:ea typeface="Times New Roman"/>
                <a:cs typeface="Times New Roman"/>
                <a:sym typeface="Times New Roman"/>
              </a:defRPr>
            </a:lvl1pPr>
          </a:lstStyle>
          <a:p>
            <a:r>
              <a:rPr b="1" dirty="0"/>
              <a:t>Male-female </a:t>
            </a:r>
            <a:r>
              <a:rPr b="1" dirty="0" err="1"/>
              <a:t>streotypes</a:t>
            </a:r>
            <a:r>
              <a:rPr b="1" dirty="0"/>
              <a:t> </a:t>
            </a:r>
            <a:r>
              <a:rPr dirty="0"/>
              <a:t>are described by Graham of the university of Kentucky as follows [200]:</a:t>
            </a:r>
          </a:p>
        </p:txBody>
      </p:sp>
      <p:sp>
        <p:nvSpPr>
          <p:cNvPr id="381" name="TextBox 4"/>
          <p:cNvSpPr txBox="1"/>
          <p:nvPr/>
        </p:nvSpPr>
        <p:spPr>
          <a:xfrm>
            <a:off x="2966720" y="1527945"/>
            <a:ext cx="6781074" cy="421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latin typeface="Times New Roman"/>
                <a:ea typeface="Times New Roman"/>
                <a:cs typeface="Times New Roman"/>
                <a:sym typeface="Times New Roman"/>
              </a:defRPr>
            </a:lvl1pPr>
          </a:lstStyle>
          <a:p>
            <a:r>
              <a:t>Table 2.19. Male-female streotypes [200]</a:t>
            </a:r>
          </a:p>
        </p:txBody>
      </p:sp>
      <p:graphicFrame>
        <p:nvGraphicFramePr>
          <p:cNvPr id="382" name="Content Placeholder 3"/>
          <p:cNvGraphicFramePr/>
          <p:nvPr>
            <p:extLst>
              <p:ext uri="{D42A27DB-BD31-4B8C-83A1-F6EECF244321}">
                <p14:modId xmlns:p14="http://schemas.microsoft.com/office/powerpoint/2010/main" val="3327609182"/>
              </p:ext>
            </p:extLst>
          </p:nvPr>
        </p:nvGraphicFramePr>
        <p:xfrm>
          <a:off x="1132112" y="1989609"/>
          <a:ext cx="9710058" cy="4114800"/>
        </p:xfrm>
        <a:graphic>
          <a:graphicData uri="http://schemas.openxmlformats.org/drawingml/2006/table">
            <a:tbl>
              <a:tblPr firstRow="1" bandRow="1">
                <a:tableStyleId>{4C3C2611-4C71-4FC5-86AE-919BDF0F9419}</a:tableStyleId>
              </a:tblPr>
              <a:tblGrid>
                <a:gridCol w="4855029">
                  <a:extLst>
                    <a:ext uri="{9D8B030D-6E8A-4147-A177-3AD203B41FA5}">
                      <a16:colId xmlns:a16="http://schemas.microsoft.com/office/drawing/2014/main" val="20000"/>
                    </a:ext>
                  </a:extLst>
                </a:gridCol>
                <a:gridCol w="4855029">
                  <a:extLst>
                    <a:ext uri="{9D8B030D-6E8A-4147-A177-3AD203B41FA5}">
                      <a16:colId xmlns:a16="http://schemas.microsoft.com/office/drawing/2014/main" val="20001"/>
                    </a:ext>
                  </a:extLst>
                </a:gridCol>
              </a:tblGrid>
              <a:tr h="445162">
                <a:tc>
                  <a:txBody>
                    <a:bodyPr/>
                    <a:lstStyle/>
                    <a:p>
                      <a:pPr algn="ctr">
                        <a:defRPr sz="1800" b="0">
                          <a:solidFill>
                            <a:srgbClr val="000000"/>
                          </a:solidFill>
                        </a:defRPr>
                      </a:pPr>
                      <a:r>
                        <a:rPr sz="2400" b="1">
                          <a:solidFill>
                            <a:srgbClr val="FFFFFF"/>
                          </a:solidFill>
                          <a:latin typeface="Times New Roman"/>
                          <a:ea typeface="Times New Roman"/>
                          <a:cs typeface="Times New Roman"/>
                          <a:sym typeface="Times New Roman"/>
                        </a:rPr>
                        <a:t>Female</a:t>
                      </a:r>
                    </a:p>
                  </a:txBody>
                  <a:tcPr marL="45720" marR="45720" horzOverflow="overflow"/>
                </a:tc>
                <a:tc>
                  <a:txBody>
                    <a:bodyPr/>
                    <a:lstStyle/>
                    <a:p>
                      <a:pPr algn="ctr">
                        <a:defRPr sz="1800" b="0">
                          <a:solidFill>
                            <a:srgbClr val="000000"/>
                          </a:solidFill>
                        </a:defRPr>
                      </a:pPr>
                      <a:r>
                        <a:rPr sz="2400" b="1">
                          <a:solidFill>
                            <a:srgbClr val="FFFFFF"/>
                          </a:solidFill>
                          <a:latin typeface="Times New Roman"/>
                          <a:ea typeface="Times New Roman"/>
                          <a:cs typeface="Times New Roman"/>
                          <a:sym typeface="Times New Roman"/>
                        </a:rPr>
                        <a:t>Male</a:t>
                      </a:r>
                    </a:p>
                  </a:txBody>
                  <a:tcPr marL="45720" marR="45720" horzOverflow="overflow"/>
                </a:tc>
                <a:extLst>
                  <a:ext uri="{0D108BD9-81ED-4DB2-BD59-A6C34878D82A}">
                    <a16:rowId xmlns:a16="http://schemas.microsoft.com/office/drawing/2014/main" val="10000"/>
                  </a:ext>
                </a:extLst>
              </a:tr>
              <a:tr h="445162">
                <a:tc>
                  <a:txBody>
                    <a:bodyPr/>
                    <a:lstStyle/>
                    <a:p>
                      <a:pPr algn="l">
                        <a:defRPr sz="1800"/>
                      </a:pPr>
                      <a:r>
                        <a:rPr sz="2400" dirty="0">
                          <a:latin typeface="Times New Roman"/>
                          <a:ea typeface="Times New Roman"/>
                          <a:cs typeface="Times New Roman"/>
                          <a:sym typeface="Times New Roman"/>
                        </a:rPr>
                        <a:t>Rapport</a:t>
                      </a:r>
                    </a:p>
                  </a:txBody>
                  <a:tcPr marL="45720" marR="45720" horzOverflow="overflow"/>
                </a:tc>
                <a:tc>
                  <a:txBody>
                    <a:bodyPr/>
                    <a:lstStyle/>
                    <a:p>
                      <a:pPr algn="l">
                        <a:defRPr sz="1800"/>
                      </a:pPr>
                      <a:r>
                        <a:rPr sz="2400" dirty="0">
                          <a:latin typeface="Times New Roman"/>
                          <a:ea typeface="Times New Roman"/>
                          <a:cs typeface="Times New Roman"/>
                          <a:sym typeface="Times New Roman"/>
                        </a:rPr>
                        <a:t>Report</a:t>
                      </a:r>
                    </a:p>
                  </a:txBody>
                  <a:tcPr marL="45720" marR="45720" horzOverflow="overflow"/>
                </a:tc>
                <a:extLst>
                  <a:ext uri="{0D108BD9-81ED-4DB2-BD59-A6C34878D82A}">
                    <a16:rowId xmlns:a16="http://schemas.microsoft.com/office/drawing/2014/main" val="10001"/>
                  </a:ext>
                </a:extLst>
              </a:tr>
              <a:tr h="445162">
                <a:tc>
                  <a:txBody>
                    <a:bodyPr/>
                    <a:lstStyle/>
                    <a:p>
                      <a:pPr algn="l">
                        <a:defRPr sz="1800"/>
                      </a:pPr>
                      <a:r>
                        <a:rPr sz="2400" dirty="0">
                          <a:latin typeface="Times New Roman"/>
                          <a:ea typeface="Times New Roman"/>
                          <a:cs typeface="Times New Roman"/>
                          <a:sym typeface="Times New Roman"/>
                        </a:rPr>
                        <a:t>Supportiveness</a:t>
                      </a:r>
                    </a:p>
                  </a:txBody>
                  <a:tcPr marL="45720" marR="45720" horzOverflow="overflow"/>
                </a:tc>
                <a:tc>
                  <a:txBody>
                    <a:bodyPr/>
                    <a:lstStyle/>
                    <a:p>
                      <a:pPr algn="l">
                        <a:defRPr sz="1800"/>
                      </a:pPr>
                      <a:r>
                        <a:rPr sz="2400" dirty="0">
                          <a:latin typeface="Times New Roman"/>
                          <a:ea typeface="Times New Roman"/>
                          <a:cs typeface="Times New Roman"/>
                          <a:sym typeface="Times New Roman"/>
                        </a:rPr>
                        <a:t>Dominance</a:t>
                      </a:r>
                    </a:p>
                  </a:txBody>
                  <a:tcPr marL="45720" marR="45720" horzOverflow="overflow"/>
                </a:tc>
                <a:extLst>
                  <a:ext uri="{0D108BD9-81ED-4DB2-BD59-A6C34878D82A}">
                    <a16:rowId xmlns:a16="http://schemas.microsoft.com/office/drawing/2014/main" val="10002"/>
                  </a:ext>
                </a:extLst>
              </a:tr>
              <a:tr h="445162">
                <a:tc>
                  <a:txBody>
                    <a:bodyPr/>
                    <a:lstStyle/>
                    <a:p>
                      <a:pPr algn="l">
                        <a:defRPr sz="1800"/>
                      </a:pPr>
                      <a:r>
                        <a:rPr sz="2400" dirty="0">
                          <a:latin typeface="Times New Roman"/>
                          <a:ea typeface="Times New Roman"/>
                          <a:cs typeface="Times New Roman"/>
                          <a:sym typeface="Times New Roman"/>
                        </a:rPr>
                        <a:t>Building relationship</a:t>
                      </a:r>
                    </a:p>
                  </a:txBody>
                  <a:tcPr marL="45720" marR="45720" horzOverflow="overflow"/>
                </a:tc>
                <a:tc>
                  <a:txBody>
                    <a:bodyPr/>
                    <a:lstStyle/>
                    <a:p>
                      <a:pPr algn="l">
                        <a:defRPr sz="1800"/>
                      </a:pPr>
                      <a:r>
                        <a:rPr sz="2400" dirty="0">
                          <a:latin typeface="Times New Roman"/>
                          <a:ea typeface="Times New Roman"/>
                          <a:cs typeface="Times New Roman"/>
                          <a:sym typeface="Times New Roman"/>
                        </a:rPr>
                        <a:t>Individuality</a:t>
                      </a:r>
                    </a:p>
                  </a:txBody>
                  <a:tcPr marL="45720" marR="45720" horzOverflow="overflow"/>
                </a:tc>
                <a:extLst>
                  <a:ext uri="{0D108BD9-81ED-4DB2-BD59-A6C34878D82A}">
                    <a16:rowId xmlns:a16="http://schemas.microsoft.com/office/drawing/2014/main" val="10003"/>
                  </a:ext>
                </a:extLst>
              </a:tr>
              <a:tr h="445162">
                <a:tc>
                  <a:txBody>
                    <a:bodyPr/>
                    <a:lstStyle/>
                    <a:p>
                      <a:pPr algn="l">
                        <a:defRPr sz="1800"/>
                      </a:pPr>
                      <a:r>
                        <a:rPr sz="2400" dirty="0">
                          <a:latin typeface="Times New Roman"/>
                          <a:ea typeface="Times New Roman"/>
                          <a:cs typeface="Times New Roman"/>
                          <a:sym typeface="Times New Roman"/>
                        </a:rPr>
                        <a:t>Ask questions</a:t>
                      </a:r>
                    </a:p>
                  </a:txBody>
                  <a:tcPr marL="45720" marR="45720" horzOverflow="overflow"/>
                </a:tc>
                <a:tc>
                  <a:txBody>
                    <a:bodyPr/>
                    <a:lstStyle/>
                    <a:p>
                      <a:pPr algn="l">
                        <a:defRPr sz="1800"/>
                      </a:pPr>
                      <a:r>
                        <a:rPr sz="2400" dirty="0">
                          <a:latin typeface="Times New Roman"/>
                          <a:ea typeface="Times New Roman"/>
                          <a:cs typeface="Times New Roman"/>
                          <a:sym typeface="Times New Roman"/>
                        </a:rPr>
                        <a:t>Avoid questions</a:t>
                      </a:r>
                    </a:p>
                  </a:txBody>
                  <a:tcPr marL="45720" marR="45720" horzOverflow="overflow"/>
                </a:tc>
                <a:extLst>
                  <a:ext uri="{0D108BD9-81ED-4DB2-BD59-A6C34878D82A}">
                    <a16:rowId xmlns:a16="http://schemas.microsoft.com/office/drawing/2014/main" val="10004"/>
                  </a:ext>
                </a:extLst>
              </a:tr>
              <a:tr h="448791">
                <a:tc>
                  <a:txBody>
                    <a:bodyPr/>
                    <a:lstStyle/>
                    <a:p>
                      <a:pPr algn="l">
                        <a:defRPr sz="1800"/>
                      </a:pPr>
                      <a:r>
                        <a:rPr sz="2400" dirty="0">
                          <a:latin typeface="Times New Roman"/>
                          <a:ea typeface="Times New Roman"/>
                          <a:cs typeface="Times New Roman"/>
                          <a:sym typeface="Times New Roman"/>
                        </a:rPr>
                        <a:t>Cooperate</a:t>
                      </a:r>
                    </a:p>
                  </a:txBody>
                  <a:tcPr marL="45720" marR="45720" horzOverflow="overflow"/>
                </a:tc>
                <a:tc>
                  <a:txBody>
                    <a:bodyPr/>
                    <a:lstStyle/>
                    <a:p>
                      <a:pPr algn="l">
                        <a:defRPr sz="1800"/>
                      </a:pPr>
                      <a:r>
                        <a:rPr sz="2400" dirty="0">
                          <a:latin typeface="Times New Roman"/>
                          <a:ea typeface="Times New Roman"/>
                          <a:cs typeface="Times New Roman"/>
                          <a:sym typeface="Times New Roman"/>
                        </a:rPr>
                        <a:t>Assert</a:t>
                      </a:r>
                    </a:p>
                  </a:txBody>
                  <a:tcPr marL="45720" marR="45720" horzOverflow="overflow"/>
                </a:tc>
                <a:extLst>
                  <a:ext uri="{0D108BD9-81ED-4DB2-BD59-A6C34878D82A}">
                    <a16:rowId xmlns:a16="http://schemas.microsoft.com/office/drawing/2014/main" val="10005"/>
                  </a:ext>
                </a:extLst>
              </a:tr>
              <a:tr h="445162">
                <a:tc>
                  <a:txBody>
                    <a:bodyPr/>
                    <a:lstStyle/>
                    <a:p>
                      <a:pPr algn="l">
                        <a:defRPr sz="1800"/>
                      </a:pPr>
                      <a:r>
                        <a:rPr sz="2400" dirty="0">
                          <a:latin typeface="Times New Roman"/>
                          <a:ea typeface="Times New Roman"/>
                          <a:cs typeface="Times New Roman"/>
                          <a:sym typeface="Times New Roman"/>
                        </a:rPr>
                        <a:t>Holistic</a:t>
                      </a:r>
                    </a:p>
                  </a:txBody>
                  <a:tcPr marL="45720" marR="45720" horzOverflow="overflow"/>
                </a:tc>
                <a:tc>
                  <a:txBody>
                    <a:bodyPr/>
                    <a:lstStyle/>
                    <a:p>
                      <a:pPr algn="l">
                        <a:defRPr sz="1800"/>
                      </a:pPr>
                      <a:r>
                        <a:rPr sz="2400" dirty="0">
                          <a:solidFill>
                            <a:srgbClr val="FF0000"/>
                          </a:solidFill>
                          <a:latin typeface="Times New Roman"/>
                          <a:ea typeface="Times New Roman"/>
                          <a:cs typeface="Times New Roman"/>
                          <a:sym typeface="Times New Roman"/>
                        </a:rPr>
                        <a:t>Focused</a:t>
                      </a:r>
                    </a:p>
                  </a:txBody>
                  <a:tcPr marL="45720" marR="45720" horzOverflow="overflow"/>
                </a:tc>
                <a:extLst>
                  <a:ext uri="{0D108BD9-81ED-4DB2-BD59-A6C34878D82A}">
                    <a16:rowId xmlns:a16="http://schemas.microsoft.com/office/drawing/2014/main" val="10006"/>
                  </a:ext>
                </a:extLst>
              </a:tr>
              <a:tr h="445162">
                <a:tc>
                  <a:txBody>
                    <a:bodyPr/>
                    <a:lstStyle/>
                    <a:p>
                      <a:pPr algn="l">
                        <a:defRPr sz="1800"/>
                      </a:pPr>
                      <a:r>
                        <a:rPr sz="2400" dirty="0">
                          <a:latin typeface="Times New Roman"/>
                          <a:ea typeface="Times New Roman"/>
                          <a:cs typeface="Times New Roman"/>
                          <a:sym typeface="Times New Roman"/>
                        </a:rPr>
                        <a:t>Seek consensus</a:t>
                      </a:r>
                    </a:p>
                  </a:txBody>
                  <a:tcPr marL="45720" marR="45720" horzOverflow="overflow"/>
                </a:tc>
                <a:tc>
                  <a:txBody>
                    <a:bodyPr/>
                    <a:lstStyle/>
                    <a:p>
                      <a:pPr algn="l">
                        <a:defRPr sz="1800"/>
                      </a:pPr>
                      <a:r>
                        <a:rPr sz="2400" dirty="0">
                          <a:latin typeface="Times New Roman"/>
                          <a:ea typeface="Times New Roman"/>
                          <a:cs typeface="Times New Roman"/>
                          <a:sym typeface="Times New Roman"/>
                        </a:rPr>
                        <a:t>Give order</a:t>
                      </a:r>
                    </a:p>
                  </a:txBody>
                  <a:tcPr marL="45720" marR="45720" horzOverflow="overflow"/>
                </a:tc>
                <a:extLst>
                  <a:ext uri="{0D108BD9-81ED-4DB2-BD59-A6C34878D82A}">
                    <a16:rowId xmlns:a16="http://schemas.microsoft.com/office/drawing/2014/main" val="10007"/>
                  </a:ext>
                </a:extLst>
              </a:tr>
              <a:tr h="445162">
                <a:tc>
                  <a:txBody>
                    <a:bodyPr/>
                    <a:lstStyle/>
                    <a:p>
                      <a:pPr algn="l">
                        <a:defRPr sz="1800"/>
                      </a:pPr>
                      <a:r>
                        <a:rPr sz="2400" dirty="0">
                          <a:latin typeface="Times New Roman"/>
                          <a:ea typeface="Times New Roman"/>
                          <a:cs typeface="Times New Roman"/>
                          <a:sym typeface="Times New Roman"/>
                        </a:rPr>
                        <a:t>Relate</a:t>
                      </a:r>
                    </a:p>
                  </a:txBody>
                  <a:tcPr marL="45720" marR="45720" horzOverflow="overflow"/>
                </a:tc>
                <a:tc>
                  <a:txBody>
                    <a:bodyPr/>
                    <a:lstStyle/>
                    <a:p>
                      <a:pPr algn="l">
                        <a:defRPr sz="1800"/>
                      </a:pPr>
                      <a:r>
                        <a:rPr sz="2400" dirty="0">
                          <a:latin typeface="Times New Roman"/>
                          <a:ea typeface="Times New Roman"/>
                          <a:cs typeface="Times New Roman"/>
                          <a:sym typeface="Times New Roman"/>
                        </a:rPr>
                        <a:t>Resolve</a:t>
                      </a:r>
                    </a:p>
                  </a:txBody>
                  <a:tcPr marL="45720" marR="45720" horzOverflow="overflow"/>
                </a:tc>
                <a:extLst>
                  <a:ext uri="{0D108BD9-81ED-4DB2-BD59-A6C34878D82A}">
                    <a16:rowId xmlns:a16="http://schemas.microsoft.com/office/drawing/2014/main" val="10008"/>
                  </a:ext>
                </a:extLst>
              </a:tr>
            </a:tbl>
          </a:graphicData>
        </a:graphic>
      </p:graphicFrame>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le 1"/>
          <p:cNvSpPr txBox="1">
            <a:spLocks noGrp="1"/>
          </p:cNvSpPr>
          <p:nvPr>
            <p:ph type="title"/>
          </p:nvPr>
        </p:nvSpPr>
        <p:spPr>
          <a:xfrm>
            <a:off x="1246999" y="774230"/>
            <a:ext cx="9328202" cy="932762"/>
          </a:xfrm>
          <a:prstGeom prst="rect">
            <a:avLst/>
          </a:prstGeom>
        </p:spPr>
        <p:txBody>
          <a:bodyPr/>
          <a:lstStyle>
            <a:lvl1pPr marL="342900" indent="-342900">
              <a:buClr>
                <a:srgbClr val="000000"/>
              </a:buClr>
              <a:buSzPts val="2400"/>
              <a:buFont typeface="Arial"/>
              <a:buChar char="•"/>
              <a:defRPr sz="2400">
                <a:latin typeface="Times New Roman"/>
                <a:ea typeface="Times New Roman"/>
                <a:cs typeface="Times New Roman"/>
                <a:sym typeface="Times New Roman"/>
              </a:defRPr>
            </a:lvl1pPr>
          </a:lstStyle>
          <a:p>
            <a:r>
              <a:t>Male-female voice qualities have been generally noted as follows:</a:t>
            </a:r>
          </a:p>
        </p:txBody>
      </p:sp>
      <p:sp>
        <p:nvSpPr>
          <p:cNvPr id="388" name="TextBox 3"/>
          <p:cNvSpPr txBox="1"/>
          <p:nvPr/>
        </p:nvSpPr>
        <p:spPr>
          <a:xfrm>
            <a:off x="3060587" y="1706990"/>
            <a:ext cx="6781075"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latin typeface="Times New Roman"/>
                <a:ea typeface="Times New Roman"/>
                <a:cs typeface="Times New Roman"/>
                <a:sym typeface="Times New Roman"/>
              </a:defRPr>
            </a:lvl1pPr>
          </a:lstStyle>
          <a:p>
            <a:r>
              <a:rPr dirty="0"/>
              <a:t>Table 2.20. Male-female </a:t>
            </a:r>
            <a:r>
              <a:rPr b="1" dirty="0"/>
              <a:t>voice qualities</a:t>
            </a:r>
          </a:p>
        </p:txBody>
      </p:sp>
      <p:graphicFrame>
        <p:nvGraphicFramePr>
          <p:cNvPr id="389" name="Content Placeholder 3"/>
          <p:cNvGraphicFramePr/>
          <p:nvPr/>
        </p:nvGraphicFramePr>
        <p:xfrm>
          <a:off x="1247000" y="2383437"/>
          <a:ext cx="9540221" cy="3324120"/>
        </p:xfrm>
        <a:graphic>
          <a:graphicData uri="http://schemas.openxmlformats.org/drawingml/2006/table">
            <a:tbl>
              <a:tblPr firstRow="1" bandRow="1">
                <a:tableStyleId>{4C3C2611-4C71-4FC5-86AE-919BDF0F9419}</a:tableStyleId>
              </a:tblPr>
              <a:tblGrid>
                <a:gridCol w="5030488">
                  <a:extLst>
                    <a:ext uri="{9D8B030D-6E8A-4147-A177-3AD203B41FA5}">
                      <a16:colId xmlns:a16="http://schemas.microsoft.com/office/drawing/2014/main" val="20000"/>
                    </a:ext>
                  </a:extLst>
                </a:gridCol>
                <a:gridCol w="4509733">
                  <a:extLst>
                    <a:ext uri="{9D8B030D-6E8A-4147-A177-3AD203B41FA5}">
                      <a16:colId xmlns:a16="http://schemas.microsoft.com/office/drawing/2014/main" val="20001"/>
                    </a:ext>
                  </a:extLst>
                </a:gridCol>
              </a:tblGrid>
              <a:tr h="418939">
                <a:tc>
                  <a:txBody>
                    <a:bodyPr/>
                    <a:lstStyle/>
                    <a:p>
                      <a:pPr algn="ctr">
                        <a:defRPr sz="1800" b="0">
                          <a:solidFill>
                            <a:srgbClr val="000000"/>
                          </a:solidFill>
                        </a:defRPr>
                      </a:pPr>
                      <a:r>
                        <a:rPr sz="2400" b="1">
                          <a:solidFill>
                            <a:srgbClr val="FFFFFF"/>
                          </a:solidFill>
                          <a:latin typeface="Times New Roman"/>
                          <a:ea typeface="Times New Roman"/>
                          <a:cs typeface="Times New Roman"/>
                          <a:sym typeface="Times New Roman"/>
                        </a:rPr>
                        <a:t>Female</a:t>
                      </a:r>
                    </a:p>
                  </a:txBody>
                  <a:tcPr marL="45720" marR="45720" horzOverflow="overflow"/>
                </a:tc>
                <a:tc>
                  <a:txBody>
                    <a:bodyPr/>
                    <a:lstStyle/>
                    <a:p>
                      <a:pPr algn="ctr">
                        <a:defRPr sz="1800" b="0">
                          <a:solidFill>
                            <a:srgbClr val="000000"/>
                          </a:solidFill>
                        </a:defRPr>
                      </a:pPr>
                      <a:r>
                        <a:rPr sz="2400" b="1">
                          <a:solidFill>
                            <a:srgbClr val="FFFFFF"/>
                          </a:solidFill>
                          <a:latin typeface="Times New Roman"/>
                          <a:ea typeface="Times New Roman"/>
                          <a:cs typeface="Times New Roman"/>
                          <a:sym typeface="Times New Roman"/>
                        </a:rPr>
                        <a:t>Male</a:t>
                      </a:r>
                    </a:p>
                  </a:txBody>
                  <a:tcPr marL="45720" marR="45720" horzOverflow="overflow"/>
                </a:tc>
                <a:extLst>
                  <a:ext uri="{0D108BD9-81ED-4DB2-BD59-A6C34878D82A}">
                    <a16:rowId xmlns:a16="http://schemas.microsoft.com/office/drawing/2014/main" val="10000"/>
                  </a:ext>
                </a:extLst>
              </a:tr>
              <a:tr h="573384">
                <a:tc>
                  <a:txBody>
                    <a:bodyPr/>
                    <a:lstStyle/>
                    <a:p>
                      <a:pPr algn="l">
                        <a:defRPr sz="1800"/>
                      </a:pPr>
                      <a:r>
                        <a:rPr sz="2400" dirty="0">
                          <a:latin typeface="Times New Roman"/>
                          <a:ea typeface="Times New Roman"/>
                          <a:cs typeface="Times New Roman"/>
                          <a:sym typeface="Times New Roman"/>
                        </a:rPr>
                        <a:t>Talk softly</a:t>
                      </a:r>
                    </a:p>
                  </a:txBody>
                  <a:tcPr marL="45720" marR="45720" horzOverflow="overflow"/>
                </a:tc>
                <a:tc>
                  <a:txBody>
                    <a:bodyPr/>
                    <a:lstStyle/>
                    <a:p>
                      <a:pPr algn="l">
                        <a:defRPr sz="1800"/>
                      </a:pPr>
                      <a:r>
                        <a:rPr sz="2400">
                          <a:latin typeface="Times New Roman"/>
                          <a:ea typeface="Times New Roman"/>
                          <a:cs typeface="Times New Roman"/>
                          <a:sym typeface="Times New Roman"/>
                        </a:rPr>
                        <a:t>Talk loudly</a:t>
                      </a:r>
                    </a:p>
                  </a:txBody>
                  <a:tcPr marL="45720" marR="45720" horzOverflow="overflow"/>
                </a:tc>
                <a:extLst>
                  <a:ext uri="{0D108BD9-81ED-4DB2-BD59-A6C34878D82A}">
                    <a16:rowId xmlns:a16="http://schemas.microsoft.com/office/drawing/2014/main" val="10001"/>
                  </a:ext>
                </a:extLst>
              </a:tr>
              <a:tr h="573384">
                <a:tc>
                  <a:txBody>
                    <a:bodyPr/>
                    <a:lstStyle/>
                    <a:p>
                      <a:pPr algn="l">
                        <a:defRPr sz="1800"/>
                      </a:pPr>
                      <a:r>
                        <a:rPr sz="2400" dirty="0">
                          <a:latin typeface="Times New Roman"/>
                          <a:ea typeface="Times New Roman"/>
                          <a:cs typeface="Times New Roman"/>
                          <a:sym typeface="Times New Roman"/>
                        </a:rPr>
                        <a:t>High pitch</a:t>
                      </a:r>
                    </a:p>
                  </a:txBody>
                  <a:tcPr marL="45720" marR="45720" horzOverflow="overflow"/>
                </a:tc>
                <a:tc>
                  <a:txBody>
                    <a:bodyPr/>
                    <a:lstStyle/>
                    <a:p>
                      <a:pPr algn="l">
                        <a:defRPr sz="1800"/>
                      </a:pPr>
                      <a:r>
                        <a:rPr sz="2400" dirty="0">
                          <a:latin typeface="Times New Roman"/>
                          <a:ea typeface="Times New Roman"/>
                          <a:cs typeface="Times New Roman"/>
                          <a:sym typeface="Times New Roman"/>
                        </a:rPr>
                        <a:t>Deep pitch</a:t>
                      </a:r>
                    </a:p>
                  </a:txBody>
                  <a:tcPr marL="45720" marR="45720" horzOverflow="overflow"/>
                </a:tc>
                <a:extLst>
                  <a:ext uri="{0D108BD9-81ED-4DB2-BD59-A6C34878D82A}">
                    <a16:rowId xmlns:a16="http://schemas.microsoft.com/office/drawing/2014/main" val="10002"/>
                  </a:ext>
                </a:extLst>
              </a:tr>
              <a:tr h="573384">
                <a:tc>
                  <a:txBody>
                    <a:bodyPr/>
                    <a:lstStyle/>
                    <a:p>
                      <a:pPr algn="l">
                        <a:defRPr sz="1800"/>
                      </a:pPr>
                      <a:r>
                        <a:rPr sz="2400" dirty="0">
                          <a:latin typeface="Times New Roman"/>
                          <a:ea typeface="Times New Roman"/>
                          <a:cs typeface="Times New Roman"/>
                          <a:sym typeface="Times New Roman"/>
                        </a:rPr>
                        <a:t>Fast rate</a:t>
                      </a:r>
                    </a:p>
                  </a:txBody>
                  <a:tcPr marL="45720" marR="45720" horzOverflow="overflow"/>
                </a:tc>
                <a:tc>
                  <a:txBody>
                    <a:bodyPr/>
                    <a:lstStyle/>
                    <a:p>
                      <a:pPr algn="l">
                        <a:defRPr sz="1800"/>
                      </a:pPr>
                      <a:r>
                        <a:rPr sz="2400" dirty="0">
                          <a:latin typeface="Times New Roman"/>
                          <a:ea typeface="Times New Roman"/>
                          <a:cs typeface="Times New Roman"/>
                          <a:sym typeface="Times New Roman"/>
                        </a:rPr>
                        <a:t>Slow rate</a:t>
                      </a:r>
                    </a:p>
                  </a:txBody>
                  <a:tcPr marL="45720" marR="45720" horzOverflow="overflow"/>
                </a:tc>
                <a:extLst>
                  <a:ext uri="{0D108BD9-81ED-4DB2-BD59-A6C34878D82A}">
                    <a16:rowId xmlns:a16="http://schemas.microsoft.com/office/drawing/2014/main" val="10003"/>
                  </a:ext>
                </a:extLst>
              </a:tr>
              <a:tr h="573384">
                <a:tc>
                  <a:txBody>
                    <a:bodyPr/>
                    <a:lstStyle/>
                    <a:p>
                      <a:pPr algn="l">
                        <a:defRPr sz="1800"/>
                      </a:pPr>
                      <a:r>
                        <a:rPr sz="2400">
                          <a:latin typeface="Times New Roman"/>
                          <a:ea typeface="Times New Roman"/>
                          <a:cs typeface="Times New Roman"/>
                          <a:sym typeface="Times New Roman"/>
                        </a:rPr>
                        <a:t>Upward inflection</a:t>
                      </a:r>
                    </a:p>
                  </a:txBody>
                  <a:tcPr marL="45720" marR="45720" horzOverflow="overflow"/>
                </a:tc>
                <a:tc>
                  <a:txBody>
                    <a:bodyPr/>
                    <a:lstStyle/>
                    <a:p>
                      <a:pPr algn="l">
                        <a:defRPr sz="1800"/>
                      </a:pPr>
                      <a:r>
                        <a:rPr sz="2400">
                          <a:latin typeface="Times New Roman"/>
                          <a:ea typeface="Times New Roman"/>
                          <a:cs typeface="Times New Roman"/>
                          <a:sym typeface="Times New Roman"/>
                        </a:rPr>
                        <a:t>Downward inflection</a:t>
                      </a:r>
                    </a:p>
                  </a:txBody>
                  <a:tcPr marL="45720" marR="45720" horzOverflow="overflow"/>
                </a:tc>
                <a:extLst>
                  <a:ext uri="{0D108BD9-81ED-4DB2-BD59-A6C34878D82A}">
                    <a16:rowId xmlns:a16="http://schemas.microsoft.com/office/drawing/2014/main" val="10004"/>
                  </a:ext>
                </a:extLst>
              </a:tr>
              <a:tr h="573384">
                <a:tc>
                  <a:txBody>
                    <a:bodyPr/>
                    <a:lstStyle/>
                    <a:p>
                      <a:pPr algn="l">
                        <a:defRPr sz="1800"/>
                      </a:pPr>
                      <a:r>
                        <a:rPr sz="2400" dirty="0">
                          <a:latin typeface="Times New Roman"/>
                          <a:ea typeface="Times New Roman"/>
                          <a:cs typeface="Times New Roman"/>
                          <a:sym typeface="Times New Roman"/>
                        </a:rPr>
                        <a:t>Strident tone</a:t>
                      </a:r>
                    </a:p>
                  </a:txBody>
                  <a:tcPr marL="45720" marR="45720" horzOverflow="overflow"/>
                </a:tc>
                <a:tc>
                  <a:txBody>
                    <a:bodyPr/>
                    <a:lstStyle/>
                    <a:p>
                      <a:pPr algn="l">
                        <a:defRPr sz="1800"/>
                      </a:pPr>
                      <a:r>
                        <a:rPr sz="2400" dirty="0">
                          <a:latin typeface="Times New Roman"/>
                          <a:ea typeface="Times New Roman"/>
                          <a:cs typeface="Times New Roman"/>
                          <a:sym typeface="Times New Roman"/>
                        </a:rPr>
                        <a:t>Relaxed tone</a:t>
                      </a:r>
                    </a:p>
                  </a:txBody>
                  <a:tcPr marL="45720" marR="45720" horzOverflow="overflow"/>
                </a:tc>
                <a:extLst>
                  <a:ext uri="{0D108BD9-81ED-4DB2-BD59-A6C34878D82A}">
                    <a16:rowId xmlns:a16="http://schemas.microsoft.com/office/drawing/2014/main" val="10005"/>
                  </a:ext>
                </a:extLst>
              </a:tr>
            </a:tbl>
          </a:graphicData>
        </a:graphic>
      </p:graphicFrame>
      <p:sp>
        <p:nvSpPr>
          <p:cNvPr id="390" name="Hình chữ nhật"/>
          <p:cNvSpPr/>
          <p:nvPr/>
        </p:nvSpPr>
        <p:spPr>
          <a:xfrm>
            <a:off x="7945658" y="6148650"/>
            <a:ext cx="2833961" cy="587002"/>
          </a:xfrm>
          <a:prstGeom prst="rect">
            <a:avLst/>
          </a:prstGeom>
          <a:solidFill>
            <a:schemeClr val="accent5"/>
          </a:solidFill>
          <a:ln w="12700" cap="flat">
            <a:noFill/>
            <a:miter lim="400000"/>
          </a:ln>
          <a:effectLst/>
        </p:spPr>
        <p:txBody>
          <a:bodyPr wrap="square" lIns="45719" tIns="45719" rIns="45719" bIns="45719" numCol="1" anchor="ctr">
            <a:noAutofit/>
          </a:bodyPr>
          <a:lstStyle/>
          <a:p>
            <a:pPr>
              <a:defRPr sz="1800" b="1"/>
            </a:pPr>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Title 1"/>
          <p:cNvSpPr txBox="1">
            <a:spLocks noGrp="1"/>
          </p:cNvSpPr>
          <p:nvPr>
            <p:ph type="title"/>
          </p:nvPr>
        </p:nvSpPr>
        <p:spPr>
          <a:xfrm>
            <a:off x="1045028" y="823467"/>
            <a:ext cx="9704345" cy="1005333"/>
          </a:xfrm>
          <a:prstGeom prst="rect">
            <a:avLst/>
          </a:prstGeom>
        </p:spPr>
        <p:txBody>
          <a:bodyPr/>
          <a:lstStyle>
            <a:lvl1pPr marL="342900" indent="-342900">
              <a:buClr>
                <a:srgbClr val="000000"/>
              </a:buClr>
              <a:buSzPts val="2400"/>
              <a:buFont typeface="Arial"/>
              <a:buChar char="•"/>
              <a:defRPr sz="2400">
                <a:latin typeface="Times New Roman"/>
                <a:ea typeface="Times New Roman"/>
                <a:cs typeface="Times New Roman"/>
                <a:sym typeface="Times New Roman"/>
              </a:defRPr>
            </a:lvl1pPr>
          </a:lstStyle>
          <a:p>
            <a:r>
              <a:t>Graham [200] also points out gender differences in non-verbal communication:</a:t>
            </a:r>
          </a:p>
        </p:txBody>
      </p:sp>
      <p:sp>
        <p:nvSpPr>
          <p:cNvPr id="395" name="TextBox 3"/>
          <p:cNvSpPr txBox="1"/>
          <p:nvPr/>
        </p:nvSpPr>
        <p:spPr>
          <a:xfrm>
            <a:off x="2177504" y="1929915"/>
            <a:ext cx="783699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latin typeface="Times New Roman"/>
                <a:ea typeface="Times New Roman"/>
                <a:cs typeface="Times New Roman"/>
                <a:sym typeface="Times New Roman"/>
              </a:defRPr>
            </a:lvl1pPr>
          </a:lstStyle>
          <a:p>
            <a:r>
              <a:rPr dirty="0"/>
              <a:t>Table 2.21. Gender differences in </a:t>
            </a:r>
            <a:r>
              <a:rPr b="1" dirty="0"/>
              <a:t>non-verbal communication</a:t>
            </a:r>
          </a:p>
        </p:txBody>
      </p:sp>
      <p:graphicFrame>
        <p:nvGraphicFramePr>
          <p:cNvPr id="396" name="Content Placeholder 3"/>
          <p:cNvGraphicFramePr/>
          <p:nvPr>
            <p:extLst>
              <p:ext uri="{D42A27DB-BD31-4B8C-83A1-F6EECF244321}">
                <p14:modId xmlns:p14="http://schemas.microsoft.com/office/powerpoint/2010/main" val="2578736728"/>
              </p:ext>
            </p:extLst>
          </p:nvPr>
        </p:nvGraphicFramePr>
        <p:xfrm>
          <a:off x="1151801" y="2642599"/>
          <a:ext cx="9597570" cy="3229796"/>
        </p:xfrm>
        <a:graphic>
          <a:graphicData uri="http://schemas.openxmlformats.org/drawingml/2006/table">
            <a:tbl>
              <a:tblPr firstRow="1" bandRow="1">
                <a:tableStyleId>{4C3C2611-4C71-4FC5-86AE-919BDF0F9419}</a:tableStyleId>
              </a:tblPr>
              <a:tblGrid>
                <a:gridCol w="3199190">
                  <a:extLst>
                    <a:ext uri="{9D8B030D-6E8A-4147-A177-3AD203B41FA5}">
                      <a16:colId xmlns:a16="http://schemas.microsoft.com/office/drawing/2014/main" val="20000"/>
                    </a:ext>
                  </a:extLst>
                </a:gridCol>
                <a:gridCol w="3199190">
                  <a:extLst>
                    <a:ext uri="{9D8B030D-6E8A-4147-A177-3AD203B41FA5}">
                      <a16:colId xmlns:a16="http://schemas.microsoft.com/office/drawing/2014/main" val="20001"/>
                    </a:ext>
                  </a:extLst>
                </a:gridCol>
                <a:gridCol w="3199190">
                  <a:extLst>
                    <a:ext uri="{9D8B030D-6E8A-4147-A177-3AD203B41FA5}">
                      <a16:colId xmlns:a16="http://schemas.microsoft.com/office/drawing/2014/main" val="20002"/>
                    </a:ext>
                  </a:extLst>
                </a:gridCol>
              </a:tblGrid>
              <a:tr h="538395">
                <a:tc>
                  <a:txBody>
                    <a:bodyPr/>
                    <a:lstStyle/>
                    <a:p>
                      <a:pPr algn="ctr">
                        <a:defRPr sz="1800" b="0">
                          <a:solidFill>
                            <a:srgbClr val="000000"/>
                          </a:solidFill>
                        </a:defRPr>
                      </a:pPr>
                      <a:r>
                        <a:rPr sz="2400" b="1">
                          <a:solidFill>
                            <a:srgbClr val="FFFFFF"/>
                          </a:solidFill>
                          <a:latin typeface="Times New Roman"/>
                          <a:ea typeface="Times New Roman"/>
                          <a:cs typeface="Times New Roman"/>
                          <a:sym typeface="Times New Roman"/>
                        </a:rPr>
                        <a:t>Body language</a:t>
                      </a:r>
                    </a:p>
                  </a:txBody>
                  <a:tcPr marL="45720" marR="45720" horzOverflow="overflow"/>
                </a:tc>
                <a:tc>
                  <a:txBody>
                    <a:bodyPr/>
                    <a:lstStyle/>
                    <a:p>
                      <a:pPr algn="ctr">
                        <a:defRPr sz="1800" b="0">
                          <a:solidFill>
                            <a:srgbClr val="000000"/>
                          </a:solidFill>
                        </a:defRPr>
                      </a:pPr>
                      <a:r>
                        <a:rPr sz="2400" b="1">
                          <a:solidFill>
                            <a:srgbClr val="FFFFFF"/>
                          </a:solidFill>
                          <a:latin typeface="Times New Roman"/>
                          <a:ea typeface="Times New Roman"/>
                          <a:cs typeface="Times New Roman"/>
                          <a:sym typeface="Times New Roman"/>
                        </a:rPr>
                        <a:t>Male</a:t>
                      </a:r>
                    </a:p>
                  </a:txBody>
                  <a:tcPr marL="45720" marR="45720" horzOverflow="overflow"/>
                </a:tc>
                <a:tc>
                  <a:txBody>
                    <a:bodyPr/>
                    <a:lstStyle/>
                    <a:p>
                      <a:pPr algn="ctr">
                        <a:defRPr sz="1800" b="0">
                          <a:solidFill>
                            <a:srgbClr val="000000"/>
                          </a:solidFill>
                        </a:defRPr>
                      </a:pPr>
                      <a:r>
                        <a:rPr sz="2400" b="1">
                          <a:solidFill>
                            <a:srgbClr val="FFFFFF"/>
                          </a:solidFill>
                          <a:latin typeface="Times New Roman"/>
                          <a:ea typeface="Times New Roman"/>
                          <a:cs typeface="Times New Roman"/>
                          <a:sym typeface="Times New Roman"/>
                        </a:rPr>
                        <a:t>Female</a:t>
                      </a:r>
                    </a:p>
                  </a:txBody>
                  <a:tcPr marL="45720" marR="45720" horzOverflow="overflow"/>
                </a:tc>
                <a:extLst>
                  <a:ext uri="{0D108BD9-81ED-4DB2-BD59-A6C34878D82A}">
                    <a16:rowId xmlns:a16="http://schemas.microsoft.com/office/drawing/2014/main" val="10000"/>
                  </a:ext>
                </a:extLst>
              </a:tr>
              <a:tr h="538395">
                <a:tc>
                  <a:txBody>
                    <a:bodyPr/>
                    <a:lstStyle/>
                    <a:p>
                      <a:pPr algn="ctr">
                        <a:defRPr sz="1800"/>
                      </a:pPr>
                      <a:r>
                        <a:rPr sz="2400" b="1">
                          <a:latin typeface="Times New Roman"/>
                          <a:ea typeface="Times New Roman"/>
                          <a:cs typeface="Times New Roman"/>
                          <a:sym typeface="Times New Roman"/>
                        </a:rPr>
                        <a:t>Facial expression</a:t>
                      </a:r>
                    </a:p>
                  </a:txBody>
                  <a:tcPr marL="45720" marR="45720" horzOverflow="overflow"/>
                </a:tc>
                <a:tc>
                  <a:txBody>
                    <a:bodyPr/>
                    <a:lstStyle/>
                    <a:p>
                      <a:pPr algn="l">
                        <a:defRPr sz="1800"/>
                      </a:pPr>
                      <a:r>
                        <a:rPr sz="2400" dirty="0">
                          <a:latin typeface="Times New Roman"/>
                          <a:ea typeface="Times New Roman"/>
                          <a:cs typeface="Times New Roman"/>
                          <a:sym typeface="Times New Roman"/>
                        </a:rPr>
                        <a:t>Less</a:t>
                      </a:r>
                    </a:p>
                  </a:txBody>
                  <a:tcPr marL="45720" marR="45720" horzOverflow="overflow"/>
                </a:tc>
                <a:tc>
                  <a:txBody>
                    <a:bodyPr/>
                    <a:lstStyle/>
                    <a:p>
                      <a:pPr algn="l">
                        <a:defRPr sz="1800"/>
                      </a:pPr>
                      <a:r>
                        <a:rPr sz="2400">
                          <a:latin typeface="Times New Roman"/>
                          <a:ea typeface="Times New Roman"/>
                          <a:cs typeface="Times New Roman"/>
                          <a:sym typeface="Times New Roman"/>
                        </a:rPr>
                        <a:t>More </a:t>
                      </a:r>
                    </a:p>
                  </a:txBody>
                  <a:tcPr marL="45720" marR="45720" horzOverflow="overflow"/>
                </a:tc>
                <a:extLst>
                  <a:ext uri="{0D108BD9-81ED-4DB2-BD59-A6C34878D82A}">
                    <a16:rowId xmlns:a16="http://schemas.microsoft.com/office/drawing/2014/main" val="10001"/>
                  </a:ext>
                </a:extLst>
              </a:tr>
              <a:tr h="538395">
                <a:tc>
                  <a:txBody>
                    <a:bodyPr/>
                    <a:lstStyle/>
                    <a:p>
                      <a:pPr algn="ctr">
                        <a:defRPr sz="1800"/>
                      </a:pPr>
                      <a:r>
                        <a:rPr sz="2400" b="1">
                          <a:latin typeface="Times New Roman"/>
                          <a:ea typeface="Times New Roman"/>
                          <a:cs typeface="Times New Roman"/>
                          <a:sym typeface="Times New Roman"/>
                        </a:rPr>
                        <a:t>Eye contact</a:t>
                      </a:r>
                    </a:p>
                  </a:txBody>
                  <a:tcPr marL="45720" marR="45720" horzOverflow="overflow"/>
                </a:tc>
                <a:tc>
                  <a:txBody>
                    <a:bodyPr/>
                    <a:lstStyle/>
                    <a:p>
                      <a:pPr algn="l">
                        <a:defRPr sz="1800"/>
                      </a:pPr>
                      <a:r>
                        <a:rPr sz="2400" dirty="0">
                          <a:latin typeface="Times New Roman"/>
                          <a:ea typeface="Times New Roman"/>
                          <a:cs typeface="Times New Roman"/>
                          <a:sym typeface="Times New Roman"/>
                        </a:rPr>
                        <a:t>Avoid</a:t>
                      </a:r>
                    </a:p>
                  </a:txBody>
                  <a:tcPr marL="45720" marR="45720" horzOverflow="overflow"/>
                </a:tc>
                <a:tc>
                  <a:txBody>
                    <a:bodyPr/>
                    <a:lstStyle/>
                    <a:p>
                      <a:pPr algn="l">
                        <a:defRPr sz="1800"/>
                      </a:pPr>
                      <a:r>
                        <a:rPr sz="2400" dirty="0">
                          <a:latin typeface="Times New Roman"/>
                          <a:ea typeface="Times New Roman"/>
                          <a:cs typeface="Times New Roman"/>
                          <a:sym typeface="Times New Roman"/>
                        </a:rPr>
                        <a:t>Prefer</a:t>
                      </a:r>
                    </a:p>
                  </a:txBody>
                  <a:tcPr marL="45720" marR="45720" horzOverflow="overflow"/>
                </a:tc>
                <a:extLst>
                  <a:ext uri="{0D108BD9-81ED-4DB2-BD59-A6C34878D82A}">
                    <a16:rowId xmlns:a16="http://schemas.microsoft.com/office/drawing/2014/main" val="10002"/>
                  </a:ext>
                </a:extLst>
              </a:tr>
              <a:tr h="542816">
                <a:tc>
                  <a:txBody>
                    <a:bodyPr/>
                    <a:lstStyle/>
                    <a:p>
                      <a:pPr algn="ctr">
                        <a:defRPr sz="1800"/>
                      </a:pPr>
                      <a:r>
                        <a:rPr sz="2400" b="1">
                          <a:latin typeface="Times New Roman"/>
                          <a:ea typeface="Times New Roman"/>
                          <a:cs typeface="Times New Roman"/>
                          <a:sym typeface="Times New Roman"/>
                        </a:rPr>
                        <a:t>Posture</a:t>
                      </a:r>
                    </a:p>
                  </a:txBody>
                  <a:tcPr marL="45720" marR="45720" horzOverflow="overflow"/>
                </a:tc>
                <a:tc>
                  <a:txBody>
                    <a:bodyPr/>
                    <a:lstStyle/>
                    <a:p>
                      <a:pPr algn="l">
                        <a:defRPr sz="1800"/>
                      </a:pPr>
                      <a:r>
                        <a:rPr sz="2400" dirty="0">
                          <a:latin typeface="Times New Roman"/>
                          <a:ea typeface="Times New Roman"/>
                          <a:cs typeface="Times New Roman"/>
                          <a:sym typeface="Times New Roman"/>
                        </a:rPr>
                        <a:t>More relaxed</a:t>
                      </a:r>
                    </a:p>
                  </a:txBody>
                  <a:tcPr marL="45720" marR="45720" horzOverflow="overflow"/>
                </a:tc>
                <a:tc>
                  <a:txBody>
                    <a:bodyPr/>
                    <a:lstStyle/>
                    <a:p>
                      <a:pPr algn="l">
                        <a:defRPr sz="1800"/>
                      </a:pPr>
                      <a:r>
                        <a:rPr sz="2400" dirty="0">
                          <a:latin typeface="Times New Roman"/>
                          <a:ea typeface="Times New Roman"/>
                          <a:cs typeface="Times New Roman"/>
                          <a:sym typeface="Times New Roman"/>
                        </a:rPr>
                        <a:t>More tense</a:t>
                      </a:r>
                    </a:p>
                  </a:txBody>
                  <a:tcPr marL="45720" marR="45720" horzOverflow="overflow"/>
                </a:tc>
                <a:extLst>
                  <a:ext uri="{0D108BD9-81ED-4DB2-BD59-A6C34878D82A}">
                    <a16:rowId xmlns:a16="http://schemas.microsoft.com/office/drawing/2014/main" val="10003"/>
                  </a:ext>
                </a:extLst>
              </a:tr>
              <a:tr h="533400">
                <a:tc>
                  <a:txBody>
                    <a:bodyPr/>
                    <a:lstStyle/>
                    <a:p>
                      <a:pPr algn="ctr">
                        <a:defRPr sz="1800"/>
                      </a:pPr>
                      <a:r>
                        <a:rPr sz="2400" b="1" dirty="0">
                          <a:latin typeface="Times New Roman"/>
                          <a:ea typeface="Times New Roman"/>
                          <a:cs typeface="Times New Roman"/>
                          <a:sym typeface="Times New Roman"/>
                        </a:rPr>
                        <a:t>Body proximity</a:t>
                      </a:r>
                    </a:p>
                  </a:txBody>
                  <a:tcPr marL="45720" marR="45720" horzOverflow="overflow"/>
                </a:tc>
                <a:tc>
                  <a:txBody>
                    <a:bodyPr/>
                    <a:lstStyle/>
                    <a:p>
                      <a:pPr algn="l">
                        <a:defRPr sz="1800"/>
                      </a:pPr>
                      <a:r>
                        <a:rPr sz="2400" dirty="0">
                          <a:latin typeface="Times New Roman"/>
                          <a:ea typeface="Times New Roman"/>
                          <a:cs typeface="Times New Roman"/>
                          <a:sym typeface="Times New Roman"/>
                        </a:rPr>
                        <a:t>Less</a:t>
                      </a:r>
                    </a:p>
                  </a:txBody>
                  <a:tcPr marL="45720" marR="45720" horzOverflow="overflow"/>
                </a:tc>
                <a:tc>
                  <a:txBody>
                    <a:bodyPr/>
                    <a:lstStyle/>
                    <a:p>
                      <a:pPr algn="l">
                        <a:defRPr sz="1800"/>
                      </a:pPr>
                      <a:r>
                        <a:rPr sz="2400" dirty="0">
                          <a:latin typeface="Times New Roman"/>
                          <a:ea typeface="Times New Roman"/>
                          <a:cs typeface="Times New Roman"/>
                          <a:sym typeface="Times New Roman"/>
                        </a:rPr>
                        <a:t>Closer</a:t>
                      </a:r>
                    </a:p>
                  </a:txBody>
                  <a:tcPr marL="45720" marR="45720" horzOverflow="overflow"/>
                </a:tc>
                <a:extLst>
                  <a:ext uri="{0D108BD9-81ED-4DB2-BD59-A6C34878D82A}">
                    <a16:rowId xmlns:a16="http://schemas.microsoft.com/office/drawing/2014/main" val="10004"/>
                  </a:ext>
                </a:extLst>
              </a:tr>
              <a:tr h="538395">
                <a:tc>
                  <a:txBody>
                    <a:bodyPr/>
                    <a:lstStyle/>
                    <a:p>
                      <a:pPr algn="ctr">
                        <a:defRPr sz="1800"/>
                      </a:pPr>
                      <a:r>
                        <a:rPr sz="2400" b="1" dirty="0">
                          <a:latin typeface="Times New Roman"/>
                          <a:ea typeface="Times New Roman"/>
                          <a:cs typeface="Times New Roman"/>
                          <a:sym typeface="Times New Roman"/>
                        </a:rPr>
                        <a:t>Touching</a:t>
                      </a:r>
                    </a:p>
                  </a:txBody>
                  <a:tcPr marL="45720" marR="45720" horzOverflow="overflow"/>
                </a:tc>
                <a:tc>
                  <a:txBody>
                    <a:bodyPr/>
                    <a:lstStyle/>
                    <a:p>
                      <a:pPr algn="l">
                        <a:defRPr sz="1800"/>
                      </a:pPr>
                      <a:r>
                        <a:rPr sz="2400" b="0" dirty="0">
                          <a:latin typeface="Times New Roman"/>
                          <a:ea typeface="Times New Roman"/>
                          <a:cs typeface="Times New Roman"/>
                          <a:sym typeface="Times New Roman"/>
                        </a:rPr>
                        <a:t>Sexual interest</a:t>
                      </a:r>
                    </a:p>
                  </a:txBody>
                  <a:tcPr marL="45720" marR="45720" horzOverflow="overflow"/>
                </a:tc>
                <a:tc>
                  <a:txBody>
                    <a:bodyPr/>
                    <a:lstStyle/>
                    <a:p>
                      <a:pPr algn="l">
                        <a:defRPr sz="1800"/>
                      </a:pPr>
                      <a:r>
                        <a:rPr sz="2400" dirty="0">
                          <a:latin typeface="Times New Roman"/>
                          <a:ea typeface="Times New Roman"/>
                          <a:cs typeface="Times New Roman"/>
                          <a:sym typeface="Times New Roman"/>
                        </a:rPr>
                        <a:t>Warm  and friendship</a:t>
                      </a:r>
                    </a:p>
                  </a:txBody>
                  <a:tcPr marL="45720" marR="45720" horzOverflow="overflow"/>
                </a:tc>
                <a:extLst>
                  <a:ext uri="{0D108BD9-81ED-4DB2-BD59-A6C34878D82A}">
                    <a16:rowId xmlns:a16="http://schemas.microsoft.com/office/drawing/2014/main" val="10005"/>
                  </a:ext>
                </a:extLst>
              </a:tr>
            </a:tbl>
          </a:graphicData>
        </a:graphic>
      </p:graphicFrame>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sMania">
  <a:themeElements>
    <a:clrScheme name="SlidesMania">
      <a:dk1>
        <a:srgbClr val="000000"/>
      </a:dk1>
      <a:lt1>
        <a:srgbClr val="FFFFFF"/>
      </a:lt1>
      <a:dk2>
        <a:srgbClr val="A7A7A7"/>
      </a:dk2>
      <a:lt2>
        <a:srgbClr val="535353"/>
      </a:lt2>
      <a:accent1>
        <a:srgbClr val="C8DCDA"/>
      </a:accent1>
      <a:accent2>
        <a:srgbClr val="DBE9E9"/>
      </a:accent2>
      <a:accent3>
        <a:srgbClr val="8EB1AD"/>
      </a:accent3>
      <a:accent4>
        <a:srgbClr val="F2F2F2"/>
      </a:accent4>
      <a:accent5>
        <a:srgbClr val="FFF2CB"/>
      </a:accent5>
      <a:accent6>
        <a:srgbClr val="D8D8D8"/>
      </a:accent6>
      <a:hlink>
        <a:srgbClr val="0000FF"/>
      </a:hlink>
      <a:folHlink>
        <a:srgbClr val="FF00FF"/>
      </a:folHlink>
    </a:clrScheme>
    <a:fontScheme name="SlidesMania">
      <a:majorFont>
        <a:latin typeface="Helvetica"/>
        <a:ea typeface="Helvetica"/>
        <a:cs typeface="Helvetica"/>
      </a:majorFont>
      <a:minorFont>
        <a:latin typeface="Arial"/>
        <a:ea typeface="Arial"/>
        <a:cs typeface="Arial"/>
      </a:minorFont>
    </a:fontScheme>
    <a:fmtScheme name="SlidesMani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97</TotalTime>
  <Words>2081</Words>
  <Application>Microsoft Office PowerPoint</Application>
  <PresentationFormat>Widescreen</PresentationFormat>
  <Paragraphs>247</Paragraphs>
  <Slides>31</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Barlow</vt:lpstr>
      <vt:lpstr>Calibri</vt:lpstr>
      <vt:lpstr>Calibri Light</vt:lpstr>
      <vt:lpstr>Roboto</vt:lpstr>
      <vt:lpstr>Times New Roman</vt:lpstr>
      <vt:lpstr>Office Theme</vt:lpstr>
      <vt:lpstr>PowerPoint Presentation</vt:lpstr>
      <vt:lpstr>PowerPoint Presentation</vt:lpstr>
      <vt:lpstr>PowerPoint Presentation</vt:lpstr>
      <vt:lpstr>The differences and examples in Vietnamese and in English.</vt:lpstr>
      <vt:lpstr>Definition</vt:lpstr>
      <vt:lpstr>Male-female streotypes</vt:lpstr>
      <vt:lpstr>Male-female streotypes are described by Graham of the university of Kentucky as follows [200]:</vt:lpstr>
      <vt:lpstr>Male-female voice qualities have been generally noted as follows:</vt:lpstr>
      <vt:lpstr>Graham [200] also points out gender differences in non-verbal communication:</vt:lpstr>
      <vt:lpstr> Gender-exclusive differentiation</vt:lpstr>
      <vt:lpstr>Gender-preferential differentiation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Gender differentiation in the choice of grammatical forms</vt:lpstr>
      <vt:lpstr>PowerPoint Presentation</vt:lpstr>
      <vt:lpstr>4. Sexist language</vt:lpstr>
      <vt:lpstr>PowerPoint Presentation</vt:lpstr>
      <vt:lpstr>PowerPoint Presentation</vt:lpstr>
      <vt:lpstr>PowerPoint Presentation</vt:lpstr>
      <vt:lpstr>PowerPoint Presentation</vt:lpstr>
      <vt:lpstr>PowerPoint Presentation</vt:lpstr>
      <vt:lpstr>5. Gender-neutral language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and Gender</dc:title>
  <cp:lastModifiedBy>Admin</cp:lastModifiedBy>
  <cp:revision>14</cp:revision>
  <dcterms:modified xsi:type="dcterms:W3CDTF">2021-11-30T14:14:02Z</dcterms:modified>
</cp:coreProperties>
</file>