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83" r:id="rId4"/>
    <p:sldId id="284" r:id="rId5"/>
    <p:sldId id="285" r:id="rId6"/>
    <p:sldId id="259" r:id="rId7"/>
    <p:sldId id="260" r:id="rId8"/>
    <p:sldId id="261" r:id="rId9"/>
    <p:sldId id="262" r:id="rId10"/>
    <p:sldId id="263" r:id="rId11"/>
    <p:sldId id="264" r:id="rId12"/>
    <p:sldId id="267" r:id="rId13"/>
    <p:sldId id="265" r:id="rId14"/>
    <p:sldId id="266" r:id="rId15"/>
    <p:sldId id="268" r:id="rId16"/>
    <p:sldId id="269" r:id="rId17"/>
    <p:sldId id="270" r:id="rId18"/>
    <p:sldId id="271" r:id="rId19"/>
    <p:sldId id="272" r:id="rId20"/>
    <p:sldId id="286" r:id="rId21"/>
    <p:sldId id="275" r:id="rId22"/>
    <p:sldId id="276" r:id="rId23"/>
    <p:sldId id="278" r:id="rId24"/>
    <p:sldId id="279" r:id="rId25"/>
    <p:sldId id="288"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000"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36F24BC-9227-4F1D-8C95-8D355A80AA0A}" type="datetimeFigureOut">
              <a:rPr lang="en-US" smtClean="0"/>
              <a:t>26/11/2021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2A7AA-2B56-4D1B-85C4-65056AAE82D9}" type="slidenum">
              <a:rPr lang="en-US" smtClean="0"/>
              <a:t>‹#›</a:t>
            </a:fld>
            <a:endParaRPr lang="en-US"/>
          </a:p>
        </p:txBody>
      </p:sp>
    </p:spTree>
    <p:extLst>
      <p:ext uri="{BB962C8B-B14F-4D97-AF65-F5344CB8AC3E}">
        <p14:creationId xmlns:p14="http://schemas.microsoft.com/office/powerpoint/2010/main" val="3363389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6F24BC-9227-4F1D-8C95-8D355A80AA0A}" type="datetimeFigureOut">
              <a:rPr lang="en-US" smtClean="0"/>
              <a:t>26/11/2021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2A7AA-2B56-4D1B-85C4-65056AAE82D9}" type="slidenum">
              <a:rPr lang="en-US" smtClean="0"/>
              <a:t>‹#›</a:t>
            </a:fld>
            <a:endParaRPr lang="en-US"/>
          </a:p>
        </p:txBody>
      </p:sp>
    </p:spTree>
    <p:extLst>
      <p:ext uri="{BB962C8B-B14F-4D97-AF65-F5344CB8AC3E}">
        <p14:creationId xmlns:p14="http://schemas.microsoft.com/office/powerpoint/2010/main" val="337565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6F24BC-9227-4F1D-8C95-8D355A80AA0A}" type="datetimeFigureOut">
              <a:rPr lang="en-US" smtClean="0"/>
              <a:t>26/11/2021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2A7AA-2B56-4D1B-85C4-65056AAE82D9}" type="slidenum">
              <a:rPr lang="en-US" smtClean="0"/>
              <a:t>‹#›</a:t>
            </a:fld>
            <a:endParaRPr lang="en-US"/>
          </a:p>
        </p:txBody>
      </p:sp>
    </p:spTree>
    <p:extLst>
      <p:ext uri="{BB962C8B-B14F-4D97-AF65-F5344CB8AC3E}">
        <p14:creationId xmlns:p14="http://schemas.microsoft.com/office/powerpoint/2010/main" val="2247358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6F24BC-9227-4F1D-8C95-8D355A80AA0A}" type="datetimeFigureOut">
              <a:rPr lang="en-US" smtClean="0"/>
              <a:t>26/11/2021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2A7AA-2B56-4D1B-85C4-65056AAE82D9}" type="slidenum">
              <a:rPr lang="en-US" smtClean="0"/>
              <a:t>‹#›</a:t>
            </a:fld>
            <a:endParaRPr lang="en-US"/>
          </a:p>
        </p:txBody>
      </p:sp>
    </p:spTree>
    <p:extLst>
      <p:ext uri="{BB962C8B-B14F-4D97-AF65-F5344CB8AC3E}">
        <p14:creationId xmlns:p14="http://schemas.microsoft.com/office/powerpoint/2010/main" val="2200324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36F24BC-9227-4F1D-8C95-8D355A80AA0A}" type="datetimeFigureOut">
              <a:rPr lang="en-US" smtClean="0"/>
              <a:t>26/11/2021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2A7AA-2B56-4D1B-85C4-65056AAE82D9}" type="slidenum">
              <a:rPr lang="en-US" smtClean="0"/>
              <a:t>‹#›</a:t>
            </a:fld>
            <a:endParaRPr lang="en-US"/>
          </a:p>
        </p:txBody>
      </p:sp>
    </p:spTree>
    <p:extLst>
      <p:ext uri="{BB962C8B-B14F-4D97-AF65-F5344CB8AC3E}">
        <p14:creationId xmlns:p14="http://schemas.microsoft.com/office/powerpoint/2010/main" val="730301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36F24BC-9227-4F1D-8C95-8D355A80AA0A}" type="datetimeFigureOut">
              <a:rPr lang="en-US" smtClean="0"/>
              <a:t>26/11/2021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F2A7AA-2B56-4D1B-85C4-65056AAE82D9}" type="slidenum">
              <a:rPr lang="en-US" smtClean="0"/>
              <a:t>‹#›</a:t>
            </a:fld>
            <a:endParaRPr lang="en-US"/>
          </a:p>
        </p:txBody>
      </p:sp>
    </p:spTree>
    <p:extLst>
      <p:ext uri="{BB962C8B-B14F-4D97-AF65-F5344CB8AC3E}">
        <p14:creationId xmlns:p14="http://schemas.microsoft.com/office/powerpoint/2010/main" val="95877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36F24BC-9227-4F1D-8C95-8D355A80AA0A}" type="datetimeFigureOut">
              <a:rPr lang="en-US" smtClean="0"/>
              <a:t>26/11/2021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F2A7AA-2B56-4D1B-85C4-65056AAE82D9}" type="slidenum">
              <a:rPr lang="en-US" smtClean="0"/>
              <a:t>‹#›</a:t>
            </a:fld>
            <a:endParaRPr lang="en-US"/>
          </a:p>
        </p:txBody>
      </p:sp>
    </p:spTree>
    <p:extLst>
      <p:ext uri="{BB962C8B-B14F-4D97-AF65-F5344CB8AC3E}">
        <p14:creationId xmlns:p14="http://schemas.microsoft.com/office/powerpoint/2010/main" val="2880453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36F24BC-9227-4F1D-8C95-8D355A80AA0A}" type="datetimeFigureOut">
              <a:rPr lang="en-US" smtClean="0"/>
              <a:t>26/11/2021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F2A7AA-2B56-4D1B-85C4-65056AAE82D9}" type="slidenum">
              <a:rPr lang="en-US" smtClean="0"/>
              <a:t>‹#›</a:t>
            </a:fld>
            <a:endParaRPr lang="en-US"/>
          </a:p>
        </p:txBody>
      </p:sp>
    </p:spTree>
    <p:extLst>
      <p:ext uri="{BB962C8B-B14F-4D97-AF65-F5344CB8AC3E}">
        <p14:creationId xmlns:p14="http://schemas.microsoft.com/office/powerpoint/2010/main" val="1266515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6F24BC-9227-4F1D-8C95-8D355A80AA0A}" type="datetimeFigureOut">
              <a:rPr lang="en-US" smtClean="0"/>
              <a:t>26/11/2021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F2A7AA-2B56-4D1B-85C4-65056AAE82D9}" type="slidenum">
              <a:rPr lang="en-US" smtClean="0"/>
              <a:t>‹#›</a:t>
            </a:fld>
            <a:endParaRPr lang="en-US"/>
          </a:p>
        </p:txBody>
      </p:sp>
    </p:spTree>
    <p:extLst>
      <p:ext uri="{BB962C8B-B14F-4D97-AF65-F5344CB8AC3E}">
        <p14:creationId xmlns:p14="http://schemas.microsoft.com/office/powerpoint/2010/main" val="3584497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136F24BC-9227-4F1D-8C95-8D355A80AA0A}" type="datetimeFigureOut">
              <a:rPr lang="en-US" smtClean="0"/>
              <a:t>26/11/2021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F2A7AA-2B56-4D1B-85C4-65056AAE82D9}" type="slidenum">
              <a:rPr lang="en-US" smtClean="0"/>
              <a:t>‹#›</a:t>
            </a:fld>
            <a:endParaRPr lang="en-US"/>
          </a:p>
        </p:txBody>
      </p:sp>
    </p:spTree>
    <p:extLst>
      <p:ext uri="{BB962C8B-B14F-4D97-AF65-F5344CB8AC3E}">
        <p14:creationId xmlns:p14="http://schemas.microsoft.com/office/powerpoint/2010/main" val="294037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136F24BC-9227-4F1D-8C95-8D355A80AA0A}" type="datetimeFigureOut">
              <a:rPr lang="en-US" smtClean="0"/>
              <a:t>26/11/2021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F2A7AA-2B56-4D1B-85C4-65056AAE82D9}" type="slidenum">
              <a:rPr lang="en-US" smtClean="0"/>
              <a:t>‹#›</a:t>
            </a:fld>
            <a:endParaRPr lang="en-US"/>
          </a:p>
        </p:txBody>
      </p:sp>
    </p:spTree>
    <p:extLst>
      <p:ext uri="{BB962C8B-B14F-4D97-AF65-F5344CB8AC3E}">
        <p14:creationId xmlns:p14="http://schemas.microsoft.com/office/powerpoint/2010/main" val="3326060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36F24BC-9227-4F1D-8C95-8D355A80AA0A}" type="datetimeFigureOut">
              <a:rPr lang="en-US" smtClean="0"/>
              <a:t>26/11/2021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8F2A7AA-2B56-4D1B-85C4-65056AAE82D9}" type="slidenum">
              <a:rPr lang="en-US" smtClean="0"/>
              <a:t>‹#›</a:t>
            </a:fld>
            <a:endParaRPr lang="en-US"/>
          </a:p>
        </p:txBody>
      </p:sp>
    </p:spTree>
    <p:extLst>
      <p:ext uri="{BB962C8B-B14F-4D97-AF65-F5344CB8AC3E}">
        <p14:creationId xmlns:p14="http://schemas.microsoft.com/office/powerpoint/2010/main" val="70588604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vi-VN" b="1" dirty="0">
                <a:latin typeface="Times New Roman" pitchFamily="18" charset="0"/>
                <a:cs typeface="Times New Roman" pitchFamily="18" charset="0"/>
              </a:rPr>
              <a:t>L</a:t>
            </a:r>
            <a:r>
              <a:rPr lang="en-US" b="1" dirty="0" err="1" smtClean="0">
                <a:solidFill>
                  <a:schemeClr val="tx1"/>
                </a:solidFill>
                <a:latin typeface="Times New Roman" pitchFamily="18" charset="0"/>
                <a:cs typeface="Times New Roman" pitchFamily="18" charset="0"/>
              </a:rPr>
              <a:t>anguage</a:t>
            </a:r>
            <a:r>
              <a:rPr lang="en-US" b="1" dirty="0" smtClean="0">
                <a:solidFill>
                  <a:schemeClr val="tx1"/>
                </a:solidFill>
                <a:latin typeface="Times New Roman" pitchFamily="18" charset="0"/>
                <a:cs typeface="Times New Roman" pitchFamily="18" charset="0"/>
              </a:rPr>
              <a:t> variation </a:t>
            </a:r>
            <a:r>
              <a:rPr lang="en-US" b="1" dirty="0">
                <a:latin typeface="Times New Roman" pitchFamily="18" charset="0"/>
                <a:cs typeface="Times New Roman" pitchFamily="18" charset="0"/>
              </a:rPr>
              <a:t/>
            </a:r>
            <a:br>
              <a:rPr lang="en-US" b="1" dirty="0">
                <a:latin typeface="Times New Roman" pitchFamily="18" charset="0"/>
                <a:cs typeface="Times New Roman" pitchFamily="18" charset="0"/>
              </a:rPr>
            </a:br>
            <a:r>
              <a:rPr lang="en-US" b="1" dirty="0" smtClean="0">
                <a:solidFill>
                  <a:schemeClr val="tx1"/>
                </a:solidFill>
                <a:latin typeface="Times New Roman" pitchFamily="18" charset="0"/>
                <a:cs typeface="Times New Roman" pitchFamily="18" charset="0"/>
              </a:rPr>
              <a:t>idiolect</a:t>
            </a:r>
            <a:r>
              <a:rPr lang="en-US" b="1" dirty="0">
                <a:solidFill>
                  <a:schemeClr val="tx1"/>
                </a:solidFill>
                <a:latin typeface="Times New Roman" pitchFamily="18" charset="0"/>
                <a:cs typeface="Times New Roman" pitchFamily="18" charset="0"/>
              </a:rPr>
              <a:t/>
            </a:r>
            <a:br>
              <a:rPr lang="en-US" b="1" dirty="0">
                <a:solidFill>
                  <a:schemeClr val="tx1"/>
                </a:solidFill>
                <a:latin typeface="Times New Roman" pitchFamily="18" charset="0"/>
                <a:cs typeface="Times New Roman" pitchFamily="18" charset="0"/>
              </a:rPr>
            </a:br>
            <a:endParaRPr lang="en-US"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685800" y="2133600"/>
            <a:ext cx="7467600" cy="4492752"/>
          </a:xfrm>
        </p:spPr>
        <p:txBody>
          <a:bodyPr>
            <a:normAutofit/>
          </a:bodyPr>
          <a:lstStyle/>
          <a:p>
            <a:pPr marL="0" indent="0">
              <a:buNone/>
            </a:pPr>
            <a:r>
              <a:rPr lang="en-US" i="1" dirty="0" smtClean="0">
                <a:latin typeface="Times New Roman" pitchFamily="18" charset="0"/>
                <a:cs typeface="Times New Roman" pitchFamily="18" charset="0"/>
              </a:rPr>
              <a:t>I.   </a:t>
            </a:r>
            <a:r>
              <a:rPr lang="en-US" i="1" u="sng" dirty="0" smtClean="0">
                <a:latin typeface="Times New Roman" pitchFamily="18" charset="0"/>
                <a:cs typeface="Times New Roman" pitchFamily="18" charset="0"/>
              </a:rPr>
              <a:t>Language variation:</a:t>
            </a:r>
          </a:p>
          <a:p>
            <a:pPr marL="0" indent="0">
              <a:buNone/>
            </a:pPr>
            <a:r>
              <a:rPr lang="en-US" i="1" dirty="0" smtClean="0">
                <a:latin typeface="Times New Roman" pitchFamily="18" charset="0"/>
                <a:cs typeface="Times New Roman" pitchFamily="18" charset="0"/>
              </a:rPr>
              <a:t>II.  </a:t>
            </a:r>
            <a:r>
              <a:rPr lang="en-US" i="1" u="sng" dirty="0" err="1" smtClean="0">
                <a:latin typeface="Times New Roman" pitchFamily="18" charset="0"/>
                <a:cs typeface="Times New Roman" pitchFamily="18" charset="0"/>
              </a:rPr>
              <a:t>Variationist</a:t>
            </a:r>
            <a:r>
              <a:rPr lang="en-US" i="1" u="sng" dirty="0" smtClean="0">
                <a:latin typeface="Times New Roman" pitchFamily="18" charset="0"/>
                <a:cs typeface="Times New Roman" pitchFamily="18" charset="0"/>
              </a:rPr>
              <a:t> sociolinguistics:</a:t>
            </a:r>
          </a:p>
          <a:p>
            <a:pPr marL="0" indent="0">
              <a:buNone/>
            </a:pPr>
            <a:r>
              <a:rPr lang="en-US" i="1" dirty="0" smtClean="0">
                <a:latin typeface="Times New Roman" pitchFamily="18" charset="0"/>
                <a:cs typeface="Times New Roman" pitchFamily="18" charset="0"/>
              </a:rPr>
              <a:t>III. </a:t>
            </a:r>
            <a:r>
              <a:rPr lang="en-US" i="1" u="sng" dirty="0" smtClean="0">
                <a:latin typeface="Times New Roman" pitchFamily="18" charset="0"/>
                <a:cs typeface="Times New Roman" pitchFamily="18" charset="0"/>
              </a:rPr>
              <a:t>Linguistic variable:</a:t>
            </a:r>
          </a:p>
          <a:p>
            <a:pPr marL="0" indent="0">
              <a:buNone/>
            </a:pPr>
            <a:r>
              <a:rPr lang="en-US" i="1" dirty="0" smtClean="0">
                <a:latin typeface="Times New Roman" pitchFamily="18" charset="0"/>
                <a:cs typeface="Times New Roman" pitchFamily="18" charset="0"/>
              </a:rPr>
              <a:t>IV. </a:t>
            </a:r>
            <a:r>
              <a:rPr lang="en-US" i="1" u="sng" dirty="0" smtClean="0">
                <a:latin typeface="Times New Roman" pitchFamily="18" charset="0"/>
                <a:cs typeface="Times New Roman" pitchFamily="18" charset="0"/>
              </a:rPr>
              <a:t>Idiolect:</a:t>
            </a:r>
            <a:endParaRPr lang="en-US" i="1" u="sng" dirty="0">
              <a:latin typeface="Times New Roman" pitchFamily="18" charset="0"/>
              <a:cs typeface="Times New Roman" pitchFamily="18" charset="0"/>
            </a:endParaRPr>
          </a:p>
        </p:txBody>
      </p:sp>
    </p:spTree>
    <p:extLst>
      <p:ext uri="{BB962C8B-B14F-4D97-AF65-F5344CB8AC3E}">
        <p14:creationId xmlns:p14="http://schemas.microsoft.com/office/powerpoint/2010/main" val="1958851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arn(inVertic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arn(inVertical)">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arn(inVertical)">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001000" cy="4873752"/>
          </a:xfrm>
        </p:spPr>
        <p:txBody>
          <a:bodyPr/>
          <a:lstStyle/>
          <a:p>
            <a:pPr marL="0" indent="0">
              <a:buNone/>
            </a:pPr>
            <a:endParaRPr lang="en-US" dirty="0" smtClean="0"/>
          </a:p>
          <a:p>
            <a:pPr marL="0" indent="0">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Variationist</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sociolinguistics is one of the sociolinguistic approaches to language </a:t>
            </a:r>
            <a:r>
              <a:rPr lang="en-US" dirty="0" smtClean="0">
                <a:latin typeface="Times New Roman" pitchFamily="18" charset="0"/>
                <a:cs typeface="Times New Roman" pitchFamily="18" charset="0"/>
              </a:rPr>
              <a:t>variation. </a:t>
            </a:r>
          </a:p>
          <a:p>
            <a:pPr marL="0" indent="0">
              <a:buNone/>
            </a:pP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Variationist</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sociolinguistics is </a:t>
            </a:r>
            <a:r>
              <a:rPr lang="en-US" dirty="0" smtClean="0">
                <a:latin typeface="Times New Roman" pitchFamily="18" charset="0"/>
                <a:cs typeface="Times New Roman" pitchFamily="18" charset="0"/>
              </a:rPr>
              <a:t>interested in </a:t>
            </a:r>
            <a:r>
              <a:rPr lang="en-US" dirty="0">
                <a:latin typeface="Times New Roman" pitchFamily="18" charset="0"/>
                <a:cs typeface="Times New Roman" pitchFamily="18" charset="0"/>
              </a:rPr>
              <a:t>accounting for </a:t>
            </a:r>
            <a:r>
              <a:rPr lang="en-US" dirty="0" smtClean="0">
                <a:latin typeface="Times New Roman" pitchFamily="18" charset="0"/>
                <a:cs typeface="Times New Roman" pitchFamily="18" charset="0"/>
              </a:rPr>
              <a:t>linguistic variation </a:t>
            </a:r>
            <a:r>
              <a:rPr lang="en-US" dirty="0">
                <a:latin typeface="Times New Roman" pitchFamily="18" charset="0"/>
                <a:cs typeface="Times New Roman" pitchFamily="18" charset="0"/>
              </a:rPr>
              <a:t>and </a:t>
            </a:r>
            <a:r>
              <a:rPr lang="en-US" dirty="0" smtClean="0">
                <a:latin typeface="Times New Roman" pitchFamily="18" charset="0"/>
                <a:cs typeface="Times New Roman" pitchFamily="18" charset="0"/>
              </a:rPr>
              <a:t>change, </a:t>
            </a:r>
            <a:r>
              <a:rPr lang="en-US" dirty="0">
                <a:latin typeface="Times New Roman" pitchFamily="18" charset="0"/>
                <a:cs typeface="Times New Roman" pitchFamily="18" charset="0"/>
              </a:rPr>
              <a:t>at least partly as a </a:t>
            </a:r>
            <a:r>
              <a:rPr lang="en-US" dirty="0">
                <a:solidFill>
                  <a:srgbClr val="FF0000"/>
                </a:solidFill>
                <a:latin typeface="Times New Roman" pitchFamily="18" charset="0"/>
                <a:cs typeface="Times New Roman" pitchFamily="18" charset="0"/>
              </a:rPr>
              <a:t>product of the social distribution of language </a:t>
            </a:r>
            <a:r>
              <a:rPr lang="en-US" dirty="0" smtClean="0">
                <a:solidFill>
                  <a:srgbClr val="FF0000"/>
                </a:solidFill>
                <a:latin typeface="Times New Roman" pitchFamily="18" charset="0"/>
                <a:cs typeface="Times New Roman" pitchFamily="18" charset="0"/>
              </a:rPr>
              <a:t>varieties.</a:t>
            </a:r>
          </a:p>
          <a:p>
            <a:pPr>
              <a:buFontTx/>
              <a:buChar char="-"/>
            </a:pPr>
            <a:endParaRPr lang="en-US" dirty="0" smtClean="0">
              <a:latin typeface="Times New Roman" pitchFamily="18" charset="0"/>
              <a:cs typeface="Times New Roman" pitchFamily="18" charset="0"/>
            </a:endParaRPr>
          </a:p>
          <a:p>
            <a:pPr>
              <a:buFontTx/>
              <a:buChar char="-"/>
            </a:pPr>
            <a:endParaRPr lang="en-US" dirty="0">
              <a:latin typeface="Times New Roman" pitchFamily="18" charset="0"/>
              <a:cs typeface="Times New Roman" pitchFamily="18" charset="0"/>
            </a:endParaRPr>
          </a:p>
        </p:txBody>
      </p:sp>
      <p:sp>
        <p:nvSpPr>
          <p:cNvPr id="4" name="TextBox 3"/>
          <p:cNvSpPr txBox="1"/>
          <p:nvPr/>
        </p:nvSpPr>
        <p:spPr>
          <a:xfrm>
            <a:off x="533400" y="971266"/>
            <a:ext cx="4718215" cy="523220"/>
          </a:xfrm>
          <a:prstGeom prst="rect">
            <a:avLst/>
          </a:prstGeom>
          <a:noFill/>
        </p:spPr>
        <p:txBody>
          <a:bodyPr wrap="none" rtlCol="0">
            <a:spAutoFit/>
          </a:bodyPr>
          <a:lstStyle/>
          <a:p>
            <a:r>
              <a:rPr lang="en-US" sz="2800" i="1">
                <a:latin typeface="Times New Roman" pitchFamily="18" charset="0"/>
                <a:cs typeface="Times New Roman" pitchFamily="18" charset="0"/>
              </a:rPr>
              <a:t>II. </a:t>
            </a:r>
            <a:r>
              <a:rPr lang="en-US" sz="2800" i="1" u="sng">
                <a:latin typeface="Times New Roman" pitchFamily="18" charset="0"/>
                <a:cs typeface="Times New Roman" pitchFamily="18" charset="0"/>
              </a:rPr>
              <a:t>Variationist </a:t>
            </a:r>
            <a:r>
              <a:rPr lang="en-US" sz="2800" i="1" u="sng" smtClean="0">
                <a:latin typeface="Times New Roman" pitchFamily="18" charset="0"/>
                <a:cs typeface="Times New Roman" pitchFamily="18" charset="0"/>
              </a:rPr>
              <a:t>sociolinguistics:</a:t>
            </a:r>
            <a:endParaRPr lang="en-US" sz="2800" i="1" u="sng">
              <a:latin typeface="Times New Roman" pitchFamily="18" charset="0"/>
              <a:cs typeface="Times New Roman" pitchFamily="18" charset="0"/>
            </a:endParaRPr>
          </a:p>
        </p:txBody>
      </p:sp>
    </p:spTree>
    <p:extLst>
      <p:ext uri="{BB962C8B-B14F-4D97-AF65-F5344CB8AC3E}">
        <p14:creationId xmlns:p14="http://schemas.microsoft.com/office/powerpoint/2010/main" val="3211719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828800"/>
            <a:ext cx="8229600" cy="4645152"/>
          </a:xfrm>
        </p:spPr>
        <p:txBody>
          <a:bodyPr>
            <a:normAutofit/>
          </a:bodyPr>
          <a:lstStyle/>
          <a:p>
            <a:pPr marL="0" indent="0">
              <a:buNone/>
            </a:pPr>
            <a:r>
              <a:rPr lang="en-US" i="1">
                <a:latin typeface="Times New Roman" pitchFamily="18" charset="0"/>
                <a:cs typeface="Times New Roman" pitchFamily="18" charset="0"/>
              </a:rPr>
              <a:t>For </a:t>
            </a:r>
            <a:r>
              <a:rPr lang="en-US" i="1" smtClean="0">
                <a:latin typeface="Times New Roman" pitchFamily="18" charset="0"/>
                <a:cs typeface="Times New Roman" pitchFamily="18" charset="0"/>
              </a:rPr>
              <a:t>example:</a:t>
            </a:r>
          </a:p>
          <a:p>
            <a:pPr marL="0" indent="0">
              <a:buNone/>
            </a:pPr>
            <a:endParaRPr lang="en-US" smtClean="0">
              <a:latin typeface="Times New Roman" pitchFamily="18" charset="0"/>
              <a:cs typeface="Times New Roman" pitchFamily="18" charset="0"/>
            </a:endParaRPr>
          </a:p>
          <a:p>
            <a:pPr marL="0" indent="0">
              <a:buNone/>
            </a:pPr>
            <a:r>
              <a:rPr lang="en-US" smtClean="0">
                <a:latin typeface="Times New Roman" pitchFamily="18" charset="0"/>
                <a:cs typeface="Times New Roman" pitchFamily="18" charset="0"/>
              </a:rPr>
              <a:t>1. How </a:t>
            </a:r>
            <a:r>
              <a:rPr lang="en-US">
                <a:latin typeface="Times New Roman" pitchFamily="18" charset="0"/>
                <a:cs typeface="Times New Roman" pitchFamily="18" charset="0"/>
              </a:rPr>
              <a:t>do you greet your friends, your family, your colleagues, your professors and your acquaintances? Are there different verbal exchanges as well as different embodied practices </a:t>
            </a:r>
            <a:r>
              <a:rPr lang="en-US" smtClean="0">
                <a:latin typeface="Times New Roman" pitchFamily="18" charset="0"/>
                <a:cs typeface="Times New Roman" pitchFamily="18" charset="0"/>
              </a:rPr>
              <a:t>?(</a:t>
            </a:r>
            <a:r>
              <a:rPr lang="en-US">
                <a:latin typeface="Times New Roman" pitchFamily="18" charset="0"/>
                <a:cs typeface="Times New Roman" pitchFamily="18" charset="0"/>
              </a:rPr>
              <a:t>e.g., air kisses, shaking hands, fist bump</a:t>
            </a:r>
            <a:r>
              <a:rPr lang="en-US" smtClean="0">
                <a:latin typeface="Times New Roman" pitchFamily="18" charset="0"/>
                <a:cs typeface="Times New Roman" pitchFamily="18" charset="0"/>
              </a:rPr>
              <a:t>)</a:t>
            </a:r>
          </a:p>
          <a:p>
            <a:pPr marL="0" indent="0">
              <a:buNone/>
            </a:pPr>
            <a:endParaRPr lang="en-US" smtClean="0"/>
          </a:p>
        </p:txBody>
      </p:sp>
      <p:sp>
        <p:nvSpPr>
          <p:cNvPr id="4" name="TextBox 3"/>
          <p:cNvSpPr txBox="1"/>
          <p:nvPr/>
        </p:nvSpPr>
        <p:spPr>
          <a:xfrm>
            <a:off x="533400" y="971266"/>
            <a:ext cx="4718215" cy="523220"/>
          </a:xfrm>
          <a:prstGeom prst="rect">
            <a:avLst/>
          </a:prstGeom>
          <a:noFill/>
        </p:spPr>
        <p:txBody>
          <a:bodyPr wrap="none" rtlCol="0">
            <a:spAutoFit/>
          </a:bodyPr>
          <a:lstStyle/>
          <a:p>
            <a:r>
              <a:rPr lang="en-US" sz="2800" i="1">
                <a:latin typeface="Times New Roman" pitchFamily="18" charset="0"/>
                <a:cs typeface="Times New Roman" pitchFamily="18" charset="0"/>
              </a:rPr>
              <a:t>II. </a:t>
            </a:r>
            <a:r>
              <a:rPr lang="en-US" sz="2800" i="1" u="sng">
                <a:latin typeface="Times New Roman" pitchFamily="18" charset="0"/>
                <a:cs typeface="Times New Roman" pitchFamily="18" charset="0"/>
              </a:rPr>
              <a:t>Variationist </a:t>
            </a:r>
            <a:r>
              <a:rPr lang="en-US" sz="2800" i="1" u="sng" smtClean="0">
                <a:latin typeface="Times New Roman" pitchFamily="18" charset="0"/>
                <a:cs typeface="Times New Roman" pitchFamily="18" charset="0"/>
              </a:rPr>
              <a:t>sociolinguistics:</a:t>
            </a:r>
            <a:endParaRPr lang="en-US" sz="2800" i="1" u="sng">
              <a:latin typeface="Times New Roman" pitchFamily="18" charset="0"/>
              <a:cs typeface="Times New Roman" pitchFamily="18" charset="0"/>
            </a:endParaRPr>
          </a:p>
        </p:txBody>
      </p:sp>
    </p:spTree>
    <p:extLst>
      <p:ext uri="{BB962C8B-B14F-4D97-AF65-F5344CB8AC3E}">
        <p14:creationId xmlns:p14="http://schemas.microsoft.com/office/powerpoint/2010/main" val="1879990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458200" cy="4873752"/>
          </a:xfrm>
        </p:spPr>
        <p:txBody>
          <a:bodyPr/>
          <a:lstStyle/>
          <a:p>
            <a:pPr marL="0" indent="0">
              <a:buNone/>
            </a:pPr>
            <a:r>
              <a:rPr lang="en-US" i="1" smtClean="0">
                <a:latin typeface="Times New Roman" pitchFamily="18" charset="0"/>
                <a:cs typeface="Times New Roman" pitchFamily="18" charset="0"/>
              </a:rPr>
              <a:t>For example:</a:t>
            </a:r>
          </a:p>
          <a:p>
            <a:pPr marL="0" indent="0">
              <a:buNone/>
            </a:pPr>
            <a:endParaRPr lang="en-US">
              <a:latin typeface="Times New Roman" pitchFamily="18" charset="0"/>
              <a:cs typeface="Times New Roman" pitchFamily="18" charset="0"/>
            </a:endParaRPr>
          </a:p>
          <a:p>
            <a:pPr marL="0" indent="0">
              <a:buNone/>
            </a:pPr>
            <a:r>
              <a:rPr lang="en-US">
                <a:latin typeface="Times New Roman" pitchFamily="18" charset="0"/>
                <a:cs typeface="Times New Roman" pitchFamily="18" charset="0"/>
              </a:rPr>
              <a:t>2. In some contexts they may not be silient social categories and we may instead see ourselves as members of groups based on racial identification, sexual orientation, national belonging, or membership of a particular formal social group (e.g., a Choir, a pro- fessional association, or a fox hunting club).</a:t>
            </a:r>
          </a:p>
          <a:p>
            <a:pPr marL="0" indent="0">
              <a:buNone/>
            </a:pPr>
            <a:endParaRPr lang="en-US"/>
          </a:p>
        </p:txBody>
      </p:sp>
      <p:sp>
        <p:nvSpPr>
          <p:cNvPr id="4" name="TextBox 3"/>
          <p:cNvSpPr txBox="1"/>
          <p:nvPr/>
        </p:nvSpPr>
        <p:spPr>
          <a:xfrm>
            <a:off x="533400" y="971266"/>
            <a:ext cx="4718215" cy="523220"/>
          </a:xfrm>
          <a:prstGeom prst="rect">
            <a:avLst/>
          </a:prstGeom>
          <a:noFill/>
        </p:spPr>
        <p:txBody>
          <a:bodyPr wrap="none" rtlCol="0">
            <a:spAutoFit/>
          </a:bodyPr>
          <a:lstStyle/>
          <a:p>
            <a:r>
              <a:rPr lang="en-US" sz="2800" i="1">
                <a:latin typeface="Times New Roman" pitchFamily="18" charset="0"/>
                <a:cs typeface="Times New Roman" pitchFamily="18" charset="0"/>
              </a:rPr>
              <a:t>II. </a:t>
            </a:r>
            <a:r>
              <a:rPr lang="en-US" sz="2800" i="1" u="sng">
                <a:latin typeface="Times New Roman" pitchFamily="18" charset="0"/>
                <a:cs typeface="Times New Roman" pitchFamily="18" charset="0"/>
              </a:rPr>
              <a:t>Variationist </a:t>
            </a:r>
            <a:r>
              <a:rPr lang="en-US" sz="2800" i="1" u="sng" smtClean="0">
                <a:latin typeface="Times New Roman" pitchFamily="18" charset="0"/>
                <a:cs typeface="Times New Roman" pitchFamily="18" charset="0"/>
              </a:rPr>
              <a:t>sociolinguistics:</a:t>
            </a:r>
            <a:endParaRPr lang="en-US" sz="2800" i="1" u="sng">
              <a:latin typeface="Times New Roman" pitchFamily="18" charset="0"/>
              <a:cs typeface="Times New Roman" pitchFamily="18" charset="0"/>
            </a:endParaRPr>
          </a:p>
        </p:txBody>
      </p:sp>
    </p:spTree>
    <p:extLst>
      <p:ext uri="{BB962C8B-B14F-4D97-AF65-F5344CB8AC3E}">
        <p14:creationId xmlns:p14="http://schemas.microsoft.com/office/powerpoint/2010/main" val="1602525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001000" cy="4953000"/>
          </a:xfrm>
        </p:spPr>
        <p:txBody>
          <a:bodyPr>
            <a:normAutofit/>
          </a:bodyPr>
          <a:lstStyle/>
          <a:p>
            <a:pPr marL="0" indent="0">
              <a:buNone/>
            </a:pPr>
            <a:r>
              <a:rPr lang="en-US">
                <a:latin typeface="Times New Roman" pitchFamily="18" charset="0"/>
                <a:cs typeface="Times New Roman" pitchFamily="18" charset="0"/>
              </a:rPr>
              <a:t>A</a:t>
            </a:r>
            <a:r>
              <a:rPr lang="en-US" smtClean="0">
                <a:latin typeface="Times New Roman" pitchFamily="18" charset="0"/>
                <a:cs typeface="Times New Roman" pitchFamily="18" charset="0"/>
              </a:rPr>
              <a:t>ccording </a:t>
            </a:r>
            <a:r>
              <a:rPr lang="en-US">
                <a:latin typeface="Times New Roman" pitchFamily="18" charset="0"/>
                <a:cs typeface="Times New Roman" pitchFamily="18" charset="0"/>
              </a:rPr>
              <a:t>to Mesthrie the basic methods in variationist studies are as follow: </a:t>
            </a:r>
            <a:endParaRPr lang="en-US" smtClean="0">
              <a:latin typeface="Times New Roman" pitchFamily="18" charset="0"/>
              <a:cs typeface="Times New Roman" pitchFamily="18" charset="0"/>
            </a:endParaRPr>
          </a:p>
          <a:p>
            <a:pPr marL="0" indent="0">
              <a:buNone/>
            </a:pPr>
            <a:r>
              <a:rPr lang="en-US" smtClean="0">
                <a:latin typeface="Times New Roman" pitchFamily="18" charset="0"/>
                <a:cs typeface="Times New Roman" pitchFamily="18" charset="0"/>
              </a:rPr>
              <a:t>- Identify </a:t>
            </a:r>
            <a:r>
              <a:rPr lang="en-US">
                <a:latin typeface="Times New Roman" pitchFamily="18" charset="0"/>
                <a:cs typeface="Times New Roman" pitchFamily="18" charset="0"/>
              </a:rPr>
              <a:t>linguistic features that vary in a </a:t>
            </a:r>
            <a:r>
              <a:rPr lang="en-US" smtClean="0">
                <a:latin typeface="Times New Roman" pitchFamily="18" charset="0"/>
                <a:cs typeface="Times New Roman" pitchFamily="18" charset="0"/>
              </a:rPr>
              <a:t>community.</a:t>
            </a:r>
          </a:p>
          <a:p>
            <a:pPr marL="0" indent="0">
              <a:buNone/>
            </a:pPr>
            <a:r>
              <a:rPr lang="en-US" smtClean="0">
                <a:latin typeface="Times New Roman" pitchFamily="18" charset="0"/>
                <a:cs typeface="Times New Roman" pitchFamily="18" charset="0"/>
              </a:rPr>
              <a:t>- Gather </a:t>
            </a:r>
            <a:r>
              <a:rPr lang="en-US">
                <a:latin typeface="Times New Roman" pitchFamily="18" charset="0"/>
                <a:cs typeface="Times New Roman" pitchFamily="18" charset="0"/>
              </a:rPr>
              <a:t>data from the community by selecting a suitable sample of </a:t>
            </a:r>
            <a:r>
              <a:rPr lang="en-US" smtClean="0">
                <a:latin typeface="Times New Roman" pitchFamily="18" charset="0"/>
                <a:cs typeface="Times New Roman" pitchFamily="18" charset="0"/>
              </a:rPr>
              <a:t>people.</a:t>
            </a:r>
          </a:p>
          <a:p>
            <a:pPr marL="0" indent="0">
              <a:buNone/>
            </a:pPr>
            <a:r>
              <a:rPr lang="en-US" smtClean="0">
                <a:latin typeface="Times New Roman" pitchFamily="18" charset="0"/>
                <a:cs typeface="Times New Roman" pitchFamily="18" charset="0"/>
              </a:rPr>
              <a:t>- Conduct </a:t>
            </a:r>
            <a:r>
              <a:rPr lang="en-US">
                <a:latin typeface="Times New Roman" pitchFamily="18" charset="0"/>
                <a:cs typeface="Times New Roman" pitchFamily="18" charset="0"/>
              </a:rPr>
              <a:t>an interview involving informal continuous speech as well a more formal dimensions of language use like reading out a passage </a:t>
            </a:r>
            <a:r>
              <a:rPr lang="en-US" smtClean="0">
                <a:latin typeface="Times New Roman" pitchFamily="18" charset="0"/>
                <a:cs typeface="Times New Roman" pitchFamily="18" charset="0"/>
              </a:rPr>
              <a:t>aloud. </a:t>
            </a:r>
          </a:p>
          <a:p>
            <a:pPr marL="0" indent="0">
              <a:buNone/>
            </a:pPr>
            <a:r>
              <a:rPr lang="en-US" smtClean="0">
                <a:latin typeface="Times New Roman" pitchFamily="18" charset="0"/>
                <a:cs typeface="Times New Roman" pitchFamily="18" charset="0"/>
              </a:rPr>
              <a:t>- Analyse </a:t>
            </a:r>
            <a:r>
              <a:rPr lang="en-US">
                <a:latin typeface="Times New Roman" pitchFamily="18" charset="0"/>
                <a:cs typeface="Times New Roman" pitchFamily="18" charset="0"/>
              </a:rPr>
              <a:t>the data , noting the frequency of each relevant linguistic </a:t>
            </a:r>
            <a:r>
              <a:rPr lang="en-US" smtClean="0">
                <a:latin typeface="Times New Roman" pitchFamily="18" charset="0"/>
                <a:cs typeface="Times New Roman" pitchFamily="18" charset="0"/>
              </a:rPr>
              <a:t>feature.</a:t>
            </a:r>
          </a:p>
          <a:p>
            <a:pPr marL="0" indent="0">
              <a:buNone/>
            </a:pPr>
            <a:r>
              <a:rPr lang="en-US" smtClean="0">
                <a:latin typeface="Times New Roman" pitchFamily="18" charset="0"/>
                <a:cs typeface="Times New Roman" pitchFamily="18" charset="0"/>
              </a:rPr>
              <a:t>- Select </a:t>
            </a:r>
            <a:r>
              <a:rPr lang="en-US">
                <a:latin typeface="Times New Roman" pitchFamily="18" charset="0"/>
                <a:cs typeface="Times New Roman" pitchFamily="18" charset="0"/>
              </a:rPr>
              <a:t>relevant social units like the age group, sex, </a:t>
            </a:r>
            <a:r>
              <a:rPr lang="en-US" smtClean="0">
                <a:latin typeface="Times New Roman" pitchFamily="18" charset="0"/>
                <a:cs typeface="Times New Roman" pitchFamily="18" charset="0"/>
              </a:rPr>
              <a:t>social. </a:t>
            </a:r>
          </a:p>
          <a:p>
            <a:pPr marL="0" indent="0">
              <a:buNone/>
            </a:pPr>
            <a:r>
              <a:rPr lang="en-US" smtClean="0">
                <a:latin typeface="Times New Roman" pitchFamily="18" charset="0"/>
                <a:cs typeface="Times New Roman" pitchFamily="18" charset="0"/>
              </a:rPr>
              <a:t>- </a:t>
            </a:r>
            <a:r>
              <a:rPr lang="en-US">
                <a:latin typeface="Times New Roman" pitchFamily="18" charset="0"/>
                <a:cs typeface="Times New Roman" pitchFamily="18" charset="0"/>
              </a:rPr>
              <a:t>A</a:t>
            </a:r>
            <a:r>
              <a:rPr lang="en-US" smtClean="0">
                <a:latin typeface="Times New Roman" pitchFamily="18" charset="0"/>
                <a:cs typeface="Times New Roman" pitchFamily="18" charset="0"/>
              </a:rPr>
              <a:t>scertain </a:t>
            </a:r>
            <a:r>
              <a:rPr lang="en-US">
                <a:latin typeface="Times New Roman" pitchFamily="18" charset="0"/>
                <a:cs typeface="Times New Roman" pitchFamily="18" charset="0"/>
              </a:rPr>
              <a:t>significant correlation between the social groups and particular </a:t>
            </a:r>
            <a:r>
              <a:rPr lang="en-US" smtClean="0">
                <a:latin typeface="Times New Roman" pitchFamily="18" charset="0"/>
                <a:cs typeface="Times New Roman" pitchFamily="18" charset="0"/>
              </a:rPr>
              <a:t>speech</a:t>
            </a:r>
            <a:r>
              <a:rPr lang="en-US" smtClean="0"/>
              <a:t>.</a:t>
            </a:r>
            <a:endParaRPr lang="en-US"/>
          </a:p>
        </p:txBody>
      </p:sp>
      <p:sp>
        <p:nvSpPr>
          <p:cNvPr id="4" name="TextBox 3"/>
          <p:cNvSpPr txBox="1"/>
          <p:nvPr/>
        </p:nvSpPr>
        <p:spPr>
          <a:xfrm>
            <a:off x="533400" y="971266"/>
            <a:ext cx="4718215" cy="523220"/>
          </a:xfrm>
          <a:prstGeom prst="rect">
            <a:avLst/>
          </a:prstGeom>
          <a:noFill/>
        </p:spPr>
        <p:txBody>
          <a:bodyPr wrap="none" rtlCol="0">
            <a:spAutoFit/>
          </a:bodyPr>
          <a:lstStyle/>
          <a:p>
            <a:r>
              <a:rPr lang="en-US" sz="2800" i="1">
                <a:latin typeface="Times New Roman" pitchFamily="18" charset="0"/>
                <a:cs typeface="Times New Roman" pitchFamily="18" charset="0"/>
              </a:rPr>
              <a:t>II. </a:t>
            </a:r>
            <a:r>
              <a:rPr lang="en-US" sz="2800" i="1" u="sng">
                <a:latin typeface="Times New Roman" pitchFamily="18" charset="0"/>
                <a:cs typeface="Times New Roman" pitchFamily="18" charset="0"/>
              </a:rPr>
              <a:t>Variationist </a:t>
            </a:r>
            <a:r>
              <a:rPr lang="en-US" sz="2800" i="1" u="sng" smtClean="0">
                <a:latin typeface="Times New Roman" pitchFamily="18" charset="0"/>
                <a:cs typeface="Times New Roman" pitchFamily="18" charset="0"/>
              </a:rPr>
              <a:t>sociolinguistics:</a:t>
            </a:r>
            <a:endParaRPr lang="en-US" sz="2800" i="1" u="sng">
              <a:latin typeface="Times New Roman" pitchFamily="18" charset="0"/>
              <a:cs typeface="Times New Roman" pitchFamily="18" charset="0"/>
            </a:endParaRPr>
          </a:p>
        </p:txBody>
      </p:sp>
    </p:spTree>
    <p:extLst>
      <p:ext uri="{BB962C8B-B14F-4D97-AF65-F5344CB8AC3E}">
        <p14:creationId xmlns:p14="http://schemas.microsoft.com/office/powerpoint/2010/main" val="3418143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linds(horizontal)">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linds(horizontal)">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blinds(horizontal)">
                                      <p:cBhvr>
                                        <p:cTn id="30" dur="500"/>
                                        <p:tgtEl>
                                          <p:spTgt spid="3">
                                            <p:txEl>
                                              <p:pRg st="5" end="5"/>
                                            </p:txEl>
                                          </p:spTgt>
                                        </p:tgtEl>
                                      </p:cBhvr>
                                    </p:animEffect>
                                  </p:childTnLst>
                                </p:cTn>
                              </p:par>
                            </p:childTnLst>
                          </p:cTn>
                        </p:par>
                        <p:par>
                          <p:cTn id="31" fill="hold">
                            <p:stCondLst>
                              <p:cond delay="500"/>
                            </p:stCondLst>
                            <p:childTnLst>
                              <p:par>
                                <p:cTn id="32" presetID="3" presetClass="entr" presetSubtype="10" fill="hold" nodeType="after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blinds(horizontal)">
                                      <p:cBhvr>
                                        <p:cTn id="3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153400" cy="4645152"/>
          </a:xfrm>
        </p:spPr>
        <p:txBody>
          <a:bodyPr/>
          <a:lstStyle/>
          <a:p>
            <a:pPr marL="0" indent="0" algn="r">
              <a:buNone/>
            </a:pPr>
            <a:r>
              <a:rPr lang="en-US" dirty="0" smtClean="0">
                <a:latin typeface="Times New Roman" pitchFamily="18" charset="0"/>
                <a:cs typeface="Times New Roman" pitchFamily="18" charset="0"/>
              </a:rPr>
              <a:t>- A linguistic variable is a linguistic item which has identifiable variants, which are the different forms which can be used in an environment.</a:t>
            </a:r>
          </a:p>
          <a:p>
            <a:pPr marL="0" indent="0">
              <a:buNone/>
            </a:pPr>
            <a:r>
              <a:rPr lang="en-US" dirty="0" smtClean="0">
                <a:latin typeface="Times New Roman" pitchFamily="18" charset="0"/>
                <a:cs typeface="Times New Roman" pitchFamily="18" charset="0"/>
              </a:rPr>
              <a:t>Books, pages, dishes</a:t>
            </a: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A linguistic variable is a variable whose values are words or sentences in a natural or artificial language. </a:t>
            </a:r>
          </a:p>
          <a:p>
            <a:pPr marL="0" indent="0">
              <a:buNone/>
            </a:pP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It is a variable made up of a number of words (linguistic terms) with associated degrees of membership</a:t>
            </a:r>
            <a:r>
              <a:rPr lang="en-US" dirty="0"/>
              <a:t>.</a:t>
            </a:r>
          </a:p>
        </p:txBody>
      </p:sp>
      <p:sp>
        <p:nvSpPr>
          <p:cNvPr id="4" name="TextBox 3"/>
          <p:cNvSpPr txBox="1"/>
          <p:nvPr/>
        </p:nvSpPr>
        <p:spPr>
          <a:xfrm>
            <a:off x="762000" y="762000"/>
            <a:ext cx="3653564" cy="523220"/>
          </a:xfrm>
          <a:prstGeom prst="rect">
            <a:avLst/>
          </a:prstGeom>
          <a:noFill/>
        </p:spPr>
        <p:txBody>
          <a:bodyPr wrap="none" rtlCol="0">
            <a:spAutoFit/>
          </a:bodyPr>
          <a:lstStyle/>
          <a:p>
            <a:r>
              <a:rPr lang="en-US" sz="2800" i="1" dirty="0">
                <a:latin typeface="Times New Roman" pitchFamily="18" charset="0"/>
                <a:cs typeface="Times New Roman" pitchFamily="18" charset="0"/>
              </a:rPr>
              <a:t>III. </a:t>
            </a:r>
            <a:r>
              <a:rPr lang="en-US" sz="2800" i="1" u="sng" dirty="0" smtClean="0">
                <a:latin typeface="Times New Roman" pitchFamily="18" charset="0"/>
                <a:cs typeface="Times New Roman" pitchFamily="18" charset="0"/>
              </a:rPr>
              <a:t>Linguistic variable: </a:t>
            </a:r>
            <a:endParaRPr lang="en-US" sz="2800" i="1" u="sng" dirty="0">
              <a:latin typeface="Times New Roman" pitchFamily="18" charset="0"/>
              <a:cs typeface="Times New Roman" pitchFamily="18" charset="0"/>
            </a:endParaRPr>
          </a:p>
        </p:txBody>
      </p:sp>
    </p:spTree>
    <p:extLst>
      <p:ext uri="{BB962C8B-B14F-4D97-AF65-F5344CB8AC3E}">
        <p14:creationId xmlns:p14="http://schemas.microsoft.com/office/powerpoint/2010/main" val="4140793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par>
                          <p:cTn id="18" fill="hold">
                            <p:stCondLst>
                              <p:cond delay="500"/>
                            </p:stCondLst>
                            <p:childTnLst>
                              <p:par>
                                <p:cTn id="19" presetID="3" presetClass="entr" presetSubtype="10" fill="hold" nodeType="after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686800" cy="4568952"/>
          </a:xfrm>
        </p:spPr>
        <p:txBody>
          <a:bodyPr/>
          <a:lstStyle/>
          <a:p>
            <a:pPr marL="0" indent="0">
              <a:buNone/>
            </a:pPr>
            <a:r>
              <a:rPr lang="en-US" dirty="0" smtClean="0">
                <a:latin typeface="Times New Roman" pitchFamily="18" charset="0"/>
                <a:cs typeface="Times New Roman" pitchFamily="18" charset="0"/>
              </a:rPr>
              <a:t>- There </a:t>
            </a:r>
            <a:r>
              <a:rPr lang="en-US" dirty="0">
                <a:latin typeface="Times New Roman" pitchFamily="18" charset="0"/>
                <a:cs typeface="Times New Roman" pitchFamily="18" charset="0"/>
              </a:rPr>
              <a:t>are linguistic variables in the </a:t>
            </a:r>
            <a:r>
              <a:rPr lang="en-US" b="1" dirty="0">
                <a:latin typeface="Times New Roman" pitchFamily="18" charset="0"/>
                <a:cs typeface="Times New Roman" pitchFamily="18" charset="0"/>
              </a:rPr>
              <a:t>phonology, morphology, lexicon and syntax of a language</a:t>
            </a:r>
            <a:r>
              <a:rPr lang="en-US" b="1" dirty="0" smtClean="0">
                <a:latin typeface="Times New Roman" pitchFamily="18" charset="0"/>
                <a:cs typeface="Times New Roman" pitchFamily="18" charset="0"/>
              </a:rPr>
              <a:t>.</a:t>
            </a:r>
          </a:p>
          <a:p>
            <a:pPr marL="0" indent="0">
              <a:buNone/>
            </a:pPr>
            <a:endParaRPr lang="en-US" dirty="0" smtClean="0">
              <a:latin typeface="Times New Roman" pitchFamily="18" charset="0"/>
              <a:cs typeface="Times New Roman" pitchFamily="18" charset="0"/>
            </a:endParaRPr>
          </a:p>
          <a:p>
            <a:pPr marL="0" indent="0">
              <a:buNone/>
            </a:pPr>
            <a:r>
              <a:rPr lang="en-US" i="1" dirty="0" smtClean="0">
                <a:latin typeface="Times New Roman" pitchFamily="18" charset="0"/>
                <a:cs typeface="Times New Roman" pitchFamily="18" charset="0"/>
              </a:rPr>
              <a:t>For example</a:t>
            </a:r>
            <a:r>
              <a:rPr lang="en-US" i="1" dirty="0">
                <a:latin typeface="Times New Roman" pitchFamily="18" charset="0"/>
                <a:cs typeface="Times New Roman" pitchFamily="18" charset="0"/>
              </a:rPr>
              <a:t>:</a:t>
            </a:r>
            <a:endParaRPr lang="en-US" i="1"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Words </a:t>
            </a:r>
            <a:r>
              <a:rPr lang="en-US" dirty="0">
                <a:latin typeface="Times New Roman" pitchFamily="18" charset="0"/>
                <a:cs typeface="Times New Roman" pitchFamily="18" charset="0"/>
              </a:rPr>
              <a:t>like </a:t>
            </a:r>
            <a:r>
              <a:rPr lang="en-US" dirty="0" smtClean="0">
                <a:latin typeface="Times New Roman" pitchFamily="18" charset="0"/>
                <a:cs typeface="Times New Roman" pitchFamily="18" charset="0"/>
              </a:rPr>
              <a:t>“</a:t>
            </a:r>
            <a:r>
              <a:rPr lang="en-US" dirty="0" smtClean="0">
                <a:solidFill>
                  <a:srgbClr val="FF0000"/>
                </a:solidFill>
                <a:latin typeface="Times New Roman" pitchFamily="18" charset="0"/>
                <a:cs typeface="Times New Roman" pitchFamily="18" charset="0"/>
              </a:rPr>
              <a:t>singing</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and </a:t>
            </a:r>
            <a:r>
              <a:rPr lang="en-US" dirty="0" smtClean="0">
                <a:latin typeface="Times New Roman" pitchFamily="18" charset="0"/>
                <a:cs typeface="Times New Roman" pitchFamily="18" charset="0"/>
              </a:rPr>
              <a:t>“</a:t>
            </a:r>
            <a:r>
              <a:rPr lang="en-US" dirty="0" smtClean="0">
                <a:solidFill>
                  <a:srgbClr val="FF0000"/>
                </a:solidFill>
                <a:latin typeface="Times New Roman" pitchFamily="18" charset="0"/>
                <a:cs typeface="Times New Roman" pitchFamily="18" charset="0"/>
              </a:rPr>
              <a:t>fishing</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are sometimes pronounced as </a:t>
            </a:r>
            <a:r>
              <a:rPr lang="en-US" i="1" dirty="0" err="1">
                <a:solidFill>
                  <a:srgbClr val="FF0000"/>
                </a:solidFill>
                <a:latin typeface="Times New Roman" pitchFamily="18" charset="0"/>
                <a:cs typeface="Times New Roman" pitchFamily="18" charset="0"/>
              </a:rPr>
              <a:t>singin</a:t>
            </a:r>
            <a:r>
              <a:rPr lang="en-US" dirty="0">
                <a:solidFill>
                  <a:srgbClr val="FF0000"/>
                </a:solidFill>
                <a:latin typeface="Times New Roman" pitchFamily="18" charset="0"/>
                <a:cs typeface="Times New Roman" pitchFamily="18" charset="0"/>
              </a:rPr>
              <a:t>’</a:t>
            </a:r>
            <a:r>
              <a:rPr lang="en-US" dirty="0">
                <a:latin typeface="Times New Roman" pitchFamily="18" charset="0"/>
                <a:cs typeface="Times New Roman" pitchFamily="18" charset="0"/>
              </a:rPr>
              <a:t> and </a:t>
            </a:r>
            <a:r>
              <a:rPr lang="en-US" i="1" dirty="0" err="1">
                <a:solidFill>
                  <a:srgbClr val="FF0000"/>
                </a:solidFill>
                <a:latin typeface="Times New Roman" pitchFamily="18" charset="0"/>
                <a:cs typeface="Times New Roman" pitchFamily="18" charset="0"/>
              </a:rPr>
              <a:t>fishin</a:t>
            </a:r>
            <a:r>
              <a:rPr lang="en-US" dirty="0">
                <a:solidFill>
                  <a:srgbClr val="FF0000"/>
                </a:solidFill>
                <a:latin typeface="Times New Roman" pitchFamily="18" charset="0"/>
                <a:cs typeface="Times New Roman" pitchFamily="18" charset="0"/>
              </a:rPr>
              <a:t>’</a:t>
            </a:r>
            <a:r>
              <a:rPr lang="en-US" dirty="0">
                <a:latin typeface="Times New Roman" pitchFamily="18" charset="0"/>
                <a:cs typeface="Times New Roman" pitchFamily="18" charset="0"/>
              </a:rPr>
              <a:t>. </a:t>
            </a:r>
          </a:p>
          <a:p>
            <a:pPr marL="0" indent="0">
              <a:buNone/>
            </a:pPr>
            <a:r>
              <a:rPr lang="en-US" dirty="0" smtClean="0">
                <a:latin typeface="Times New Roman" pitchFamily="18" charset="0"/>
                <a:cs typeface="Times New Roman" pitchFamily="18" charset="0"/>
              </a:rPr>
              <a:t>- The </a:t>
            </a:r>
            <a:r>
              <a:rPr lang="en-US" dirty="0">
                <a:latin typeface="Times New Roman" pitchFamily="18" charset="0"/>
                <a:cs typeface="Times New Roman" pitchFamily="18" charset="0"/>
              </a:rPr>
              <a:t>final sound in these words may be called the linguistic variable (ng) with its two </a:t>
            </a:r>
            <a:r>
              <a:rPr lang="en-US" dirty="0" smtClean="0">
                <a:latin typeface="Times New Roman" pitchFamily="18" charset="0"/>
                <a:cs typeface="Times New Roman" pitchFamily="18" charset="0"/>
              </a:rPr>
              <a:t>variants:</a:t>
            </a:r>
          </a:p>
          <a:p>
            <a:pPr marL="0" indent="0">
              <a:buNone/>
            </a:pPr>
            <a:r>
              <a:rPr lang="en-US" dirty="0" smtClean="0">
                <a:latin typeface="Times New Roman" pitchFamily="18" charset="0"/>
                <a:cs typeface="Times New Roman" pitchFamily="18" charset="0"/>
              </a:rPr>
              <a:t> + </a:t>
            </a:r>
            <a:r>
              <a:rPr lang="en-US" dirty="0">
                <a:latin typeface="Times New Roman" pitchFamily="18" charset="0"/>
                <a:cs typeface="Times New Roman" pitchFamily="18" charset="0"/>
              </a:rPr>
              <a:t>[</a:t>
            </a:r>
            <a:r>
              <a:rPr lang="en-US" dirty="0">
                <a:solidFill>
                  <a:srgbClr val="FF0000"/>
                </a:solidFill>
                <a:latin typeface="Times New Roman" pitchFamily="18" charset="0"/>
                <a:cs typeface="Times New Roman" pitchFamily="18" charset="0"/>
              </a:rPr>
              <a:t>ŋ</a:t>
            </a:r>
            <a:r>
              <a:rPr lang="en-US" dirty="0">
                <a:latin typeface="Times New Roman" pitchFamily="18" charset="0"/>
                <a:cs typeface="Times New Roman" pitchFamily="18" charset="0"/>
              </a:rPr>
              <a:t>] in singing </a:t>
            </a: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 </a:t>
            </a:r>
            <a:r>
              <a:rPr lang="en-US" dirty="0">
                <a:latin typeface="Times New Roman" pitchFamily="18" charset="0"/>
                <a:cs typeface="Times New Roman" pitchFamily="18" charset="0"/>
              </a:rPr>
              <a:t>[</a:t>
            </a:r>
            <a:r>
              <a:rPr lang="en-US" dirty="0">
                <a:solidFill>
                  <a:srgbClr val="FF0000"/>
                </a:solidFill>
                <a:latin typeface="Times New Roman" pitchFamily="18" charset="0"/>
                <a:cs typeface="Times New Roman" pitchFamily="18" charset="0"/>
              </a:rPr>
              <a:t>n</a:t>
            </a:r>
            <a:r>
              <a:rPr lang="en-US" dirty="0">
                <a:latin typeface="Times New Roman" pitchFamily="18" charset="0"/>
                <a:cs typeface="Times New Roman" pitchFamily="18" charset="0"/>
              </a:rPr>
              <a:t>] in </a:t>
            </a:r>
            <a:r>
              <a:rPr lang="en-US" dirty="0" err="1">
                <a:latin typeface="Times New Roman" pitchFamily="18" charset="0"/>
                <a:cs typeface="Times New Roman" pitchFamily="18" charset="0"/>
              </a:rPr>
              <a:t>singin</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4" name="TextBox 3"/>
          <p:cNvSpPr txBox="1"/>
          <p:nvPr/>
        </p:nvSpPr>
        <p:spPr>
          <a:xfrm>
            <a:off x="762000" y="762000"/>
            <a:ext cx="3653564" cy="523220"/>
          </a:xfrm>
          <a:prstGeom prst="rect">
            <a:avLst/>
          </a:prstGeom>
          <a:noFill/>
        </p:spPr>
        <p:txBody>
          <a:bodyPr wrap="none" rtlCol="0">
            <a:spAutoFit/>
          </a:bodyPr>
          <a:lstStyle/>
          <a:p>
            <a:r>
              <a:rPr lang="en-US" sz="2800" i="1">
                <a:latin typeface="Times New Roman" pitchFamily="18" charset="0"/>
                <a:cs typeface="Times New Roman" pitchFamily="18" charset="0"/>
              </a:rPr>
              <a:t>III. </a:t>
            </a:r>
            <a:r>
              <a:rPr lang="en-US" sz="2800" i="1" u="sng" smtClean="0">
                <a:latin typeface="Times New Roman" pitchFamily="18" charset="0"/>
                <a:cs typeface="Times New Roman" pitchFamily="18" charset="0"/>
              </a:rPr>
              <a:t>Linguistic variable: </a:t>
            </a:r>
            <a:endParaRPr lang="en-US" sz="2800" i="1" u="sng">
              <a:latin typeface="Times New Roman" pitchFamily="18" charset="0"/>
              <a:cs typeface="Times New Roman" pitchFamily="18" charset="0"/>
            </a:endParaRPr>
          </a:p>
        </p:txBody>
      </p:sp>
    </p:spTree>
    <p:extLst>
      <p:ext uri="{BB962C8B-B14F-4D97-AF65-F5344CB8AC3E}">
        <p14:creationId xmlns:p14="http://schemas.microsoft.com/office/powerpoint/2010/main" val="808354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blinds(horizontal)">
                                      <p:cBhvr>
                                        <p:cTn id="20" dur="500"/>
                                        <p:tgtEl>
                                          <p:spTgt spid="3">
                                            <p:txEl>
                                              <p:pRg st="4" end="4"/>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blinds(horizontal)">
                                      <p:cBhvr>
                                        <p:cTn id="23" dur="500"/>
                                        <p:tgtEl>
                                          <p:spTgt spid="3">
                                            <p:txEl>
                                              <p:pRg st="5" end="5"/>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blinds(horizontal)">
                                      <p:cBhvr>
                                        <p:cTn id="2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14600"/>
            <a:ext cx="8077200" cy="3959352"/>
          </a:xfrm>
        </p:spPr>
        <p:txBody>
          <a:bodyPr/>
          <a:lstStyle/>
          <a:p>
            <a:pPr marL="0" indent="0">
              <a:buNone/>
            </a:pPr>
            <a:r>
              <a:rPr lang="en-US" dirty="0" smtClean="0">
                <a:latin typeface="Times New Roman" pitchFamily="18" charset="0"/>
                <a:cs typeface="Times New Roman" pitchFamily="18" charset="0"/>
              </a:rPr>
              <a:t>- Another </a:t>
            </a:r>
            <a:r>
              <a:rPr lang="en-US" dirty="0">
                <a:latin typeface="Times New Roman" pitchFamily="18" charset="0"/>
                <a:cs typeface="Times New Roman" pitchFamily="18" charset="0"/>
              </a:rPr>
              <a:t>example of a linguistic variable can be seen in words like </a:t>
            </a:r>
            <a:r>
              <a:rPr lang="en-US" dirty="0" smtClean="0">
                <a:latin typeface="Times New Roman" pitchFamily="18" charset="0"/>
                <a:cs typeface="Times New Roman" pitchFamily="18" charset="0"/>
              </a:rPr>
              <a:t>“</a:t>
            </a:r>
            <a:r>
              <a:rPr lang="en-US" dirty="0" smtClean="0">
                <a:solidFill>
                  <a:srgbClr val="FF0000"/>
                </a:solidFill>
                <a:latin typeface="Times New Roman" pitchFamily="18" charset="0"/>
                <a:cs typeface="Times New Roman" pitchFamily="18" charset="0"/>
              </a:rPr>
              <a:t>farm</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and </a:t>
            </a:r>
            <a:r>
              <a:rPr lang="en-US" dirty="0" smtClean="0">
                <a:latin typeface="Times New Roman" pitchFamily="18" charset="0"/>
                <a:cs typeface="Times New Roman" pitchFamily="18" charset="0"/>
              </a:rPr>
              <a:t>“</a:t>
            </a:r>
            <a:r>
              <a:rPr lang="en-US" dirty="0" smtClean="0">
                <a:solidFill>
                  <a:srgbClr val="FF0000"/>
                </a:solidFill>
                <a:latin typeface="Times New Roman" pitchFamily="18" charset="0"/>
                <a:cs typeface="Times New Roman" pitchFamily="18" charset="0"/>
              </a:rPr>
              <a:t>far</a:t>
            </a:r>
            <a:r>
              <a:rPr lang="en-US" dirty="0" smtClean="0">
                <a:latin typeface="Times New Roman" pitchFamily="18" charset="0"/>
                <a:cs typeface="Times New Roman" pitchFamily="18" charset="0"/>
              </a:rPr>
              <a:t>”. </a:t>
            </a:r>
          </a:p>
          <a:p>
            <a:pPr marL="0" indent="0">
              <a:buNone/>
            </a:pPr>
            <a:r>
              <a:rPr lang="en-US" dirty="0">
                <a:latin typeface="Times New Roman" pitchFamily="18" charset="0"/>
                <a:cs typeface="Times New Roman" pitchFamily="18" charset="0"/>
              </a:rPr>
              <a:t>These words are sometimes given r-less pronunciations; in this case we have the linguistic variable (r) with two variants [</a:t>
            </a:r>
            <a:r>
              <a:rPr lang="en-US" dirty="0">
                <a:solidFill>
                  <a:srgbClr val="FF0000"/>
                </a:solidFill>
                <a:latin typeface="Times New Roman" pitchFamily="18" charset="0"/>
                <a:cs typeface="Times New Roman" pitchFamily="18" charset="0"/>
              </a:rPr>
              <a:t>r</a:t>
            </a:r>
            <a:r>
              <a:rPr lang="en-US" dirty="0">
                <a:latin typeface="Times New Roman" pitchFamily="18" charset="0"/>
                <a:cs typeface="Times New Roman" pitchFamily="18" charset="0"/>
              </a:rPr>
              <a:t>] and </a:t>
            </a:r>
            <a:r>
              <a:rPr lang="en-US" dirty="0">
                <a:solidFill>
                  <a:srgbClr val="FF0000"/>
                </a:solidFill>
                <a:latin typeface="Times New Roman" pitchFamily="18" charset="0"/>
                <a:cs typeface="Times New Roman" pitchFamily="18" charset="0"/>
              </a:rPr>
              <a:t>Ø</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(example: </a:t>
            </a:r>
            <a:r>
              <a:rPr lang="en-US" dirty="0">
                <a:latin typeface="Times New Roman" pitchFamily="18" charset="0"/>
                <a:cs typeface="Times New Roman" pitchFamily="18" charset="0"/>
              </a:rPr>
              <a:t>‘zero,’ or ‘null’). </a:t>
            </a:r>
            <a:endParaRPr lang="en-US" b="1" dirty="0">
              <a:latin typeface="Times New Roman" pitchFamily="18" charset="0"/>
              <a:cs typeface="Times New Roman" pitchFamily="18" charset="0"/>
            </a:endParaRPr>
          </a:p>
        </p:txBody>
      </p:sp>
      <p:sp>
        <p:nvSpPr>
          <p:cNvPr id="4" name="TextBox 3"/>
          <p:cNvSpPr txBox="1"/>
          <p:nvPr/>
        </p:nvSpPr>
        <p:spPr>
          <a:xfrm>
            <a:off x="762000" y="762000"/>
            <a:ext cx="3653564" cy="523220"/>
          </a:xfrm>
          <a:prstGeom prst="rect">
            <a:avLst/>
          </a:prstGeom>
          <a:noFill/>
        </p:spPr>
        <p:txBody>
          <a:bodyPr wrap="none" rtlCol="0">
            <a:spAutoFit/>
          </a:bodyPr>
          <a:lstStyle/>
          <a:p>
            <a:r>
              <a:rPr lang="en-US" sz="2800" i="1">
                <a:latin typeface="Times New Roman" pitchFamily="18" charset="0"/>
                <a:cs typeface="Times New Roman" pitchFamily="18" charset="0"/>
              </a:rPr>
              <a:t>III. </a:t>
            </a:r>
            <a:r>
              <a:rPr lang="en-US" sz="2800" i="1" u="sng" smtClean="0">
                <a:latin typeface="Times New Roman" pitchFamily="18" charset="0"/>
                <a:cs typeface="Times New Roman" pitchFamily="18" charset="0"/>
              </a:rPr>
              <a:t>Linguistic variable: </a:t>
            </a:r>
            <a:endParaRPr lang="en-US" sz="2800" i="1" u="sng">
              <a:latin typeface="Times New Roman" pitchFamily="18" charset="0"/>
              <a:cs typeface="Times New Roman" pitchFamily="18" charset="0"/>
            </a:endParaRPr>
          </a:p>
        </p:txBody>
      </p:sp>
    </p:spTree>
    <p:extLst>
      <p:ext uri="{BB962C8B-B14F-4D97-AF65-F5344CB8AC3E}">
        <p14:creationId xmlns:p14="http://schemas.microsoft.com/office/powerpoint/2010/main" val="3899696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305800" cy="4873752"/>
          </a:xfrm>
        </p:spPr>
        <p:txBody>
          <a:bodyPr/>
          <a:lstStyle/>
          <a:p>
            <a:pPr marL="0" indent="0">
              <a:buNone/>
            </a:pPr>
            <a:r>
              <a:rPr lang="en-US">
                <a:latin typeface="Times New Roman" pitchFamily="18" charset="0"/>
                <a:cs typeface="Times New Roman" pitchFamily="18" charset="0"/>
              </a:rPr>
              <a:t>Types </a:t>
            </a:r>
            <a:r>
              <a:rPr lang="en-US" smtClean="0">
                <a:latin typeface="Times New Roman" pitchFamily="18" charset="0"/>
                <a:cs typeface="Times New Roman" pitchFamily="18" charset="0"/>
              </a:rPr>
              <a:t>of  linguistic variables:</a:t>
            </a:r>
          </a:p>
          <a:p>
            <a:pPr marL="0" indent="0">
              <a:buNone/>
            </a:pPr>
            <a:endParaRPr lang="en-US" smtClean="0">
              <a:latin typeface="Times New Roman" pitchFamily="18" charset="0"/>
              <a:cs typeface="Times New Roman" pitchFamily="18" charset="0"/>
            </a:endParaRPr>
          </a:p>
          <a:p>
            <a:pPr marL="0" indent="0">
              <a:buNone/>
            </a:pPr>
            <a:r>
              <a:rPr lang="en-US" smtClean="0">
                <a:latin typeface="Times New Roman" pitchFamily="18" charset="0"/>
                <a:cs typeface="Times New Roman" pitchFamily="18" charset="0"/>
              </a:rPr>
              <a:t>- Linguists </a:t>
            </a:r>
            <a:r>
              <a:rPr lang="en-US">
                <a:latin typeface="Times New Roman" pitchFamily="18" charset="0"/>
                <a:cs typeface="Times New Roman" pitchFamily="18" charset="0"/>
              </a:rPr>
              <a:t>who have studied variation in this way have used a number of linguistic variables, many of which have been phonological. </a:t>
            </a:r>
            <a:endParaRPr lang="en-US" smtClean="0">
              <a:latin typeface="Times New Roman" pitchFamily="18" charset="0"/>
              <a:cs typeface="Times New Roman" pitchFamily="18" charset="0"/>
            </a:endParaRPr>
          </a:p>
          <a:p>
            <a:pPr marL="0" indent="0">
              <a:buNone/>
            </a:pPr>
            <a:endParaRPr lang="en-US" smtClean="0">
              <a:latin typeface="Times New Roman" pitchFamily="18" charset="0"/>
              <a:cs typeface="Times New Roman" pitchFamily="18" charset="0"/>
            </a:endParaRPr>
          </a:p>
          <a:p>
            <a:pPr marL="0" indent="0">
              <a:buNone/>
            </a:pPr>
            <a:r>
              <a:rPr lang="en-US" smtClean="0">
                <a:latin typeface="Times New Roman" pitchFamily="18" charset="0"/>
                <a:cs typeface="Times New Roman" pitchFamily="18" charset="0"/>
              </a:rPr>
              <a:t>- The </a:t>
            </a:r>
            <a:r>
              <a:rPr lang="en-US">
                <a:latin typeface="Times New Roman" pitchFamily="18" charset="0"/>
                <a:cs typeface="Times New Roman" pitchFamily="18" charset="0"/>
              </a:rPr>
              <a:t>(ng) variable has been widely used; Labov (2006, 259) says it </a:t>
            </a:r>
            <a:r>
              <a:rPr lang="en-US" smtClean="0">
                <a:latin typeface="Times New Roman" pitchFamily="18" charset="0"/>
                <a:cs typeface="Times New Roman" pitchFamily="18" charset="0"/>
              </a:rPr>
              <a:t>‘</a:t>
            </a:r>
            <a:r>
              <a:rPr lang="en-US">
                <a:latin typeface="Times New Roman" pitchFamily="18" charset="0"/>
                <a:cs typeface="Times New Roman" pitchFamily="18" charset="0"/>
              </a:rPr>
              <a:t>has been found to have the greatest generality over the </a:t>
            </a:r>
            <a:r>
              <a:rPr lang="en-US" smtClean="0">
                <a:latin typeface="Times New Roman" pitchFamily="18" charset="0"/>
                <a:cs typeface="Times New Roman" pitchFamily="18" charset="0"/>
              </a:rPr>
              <a:t>English-speaking </a:t>
            </a:r>
            <a:r>
              <a:rPr lang="en-US">
                <a:latin typeface="Times New Roman" pitchFamily="18" charset="0"/>
                <a:cs typeface="Times New Roman" pitchFamily="18" charset="0"/>
              </a:rPr>
              <a:t>world, and has been the subject of the most fruitful study</a:t>
            </a:r>
            <a:r>
              <a:rPr lang="en-US" smtClean="0">
                <a:latin typeface="Times New Roman" pitchFamily="18" charset="0"/>
                <a:cs typeface="Times New Roman" pitchFamily="18" charset="0"/>
              </a:rPr>
              <a:t>.’ </a:t>
            </a:r>
          </a:p>
          <a:p>
            <a:pPr marL="0" indent="0">
              <a:buNone/>
            </a:pPr>
            <a:endParaRPr lang="en-US"/>
          </a:p>
        </p:txBody>
      </p:sp>
      <p:sp>
        <p:nvSpPr>
          <p:cNvPr id="4" name="TextBox 3"/>
          <p:cNvSpPr txBox="1"/>
          <p:nvPr/>
        </p:nvSpPr>
        <p:spPr>
          <a:xfrm>
            <a:off x="762000" y="762000"/>
            <a:ext cx="3533340" cy="523220"/>
          </a:xfrm>
          <a:prstGeom prst="rect">
            <a:avLst/>
          </a:prstGeom>
          <a:noFill/>
        </p:spPr>
        <p:txBody>
          <a:bodyPr wrap="none" rtlCol="0">
            <a:spAutoFit/>
          </a:bodyPr>
          <a:lstStyle/>
          <a:p>
            <a:r>
              <a:rPr lang="en-US" sz="2800" i="1">
                <a:latin typeface="Times New Roman" pitchFamily="18" charset="0"/>
                <a:cs typeface="Times New Roman" pitchFamily="18" charset="0"/>
              </a:rPr>
              <a:t>III. </a:t>
            </a:r>
            <a:r>
              <a:rPr lang="en-US" sz="2800" i="1" u="sng" smtClean="0">
                <a:latin typeface="Times New Roman" pitchFamily="18" charset="0"/>
                <a:cs typeface="Times New Roman" pitchFamily="18" charset="0"/>
              </a:rPr>
              <a:t>Linguistic </a:t>
            </a:r>
            <a:r>
              <a:rPr lang="en-US" sz="2800" i="1" u="sng">
                <a:latin typeface="Times New Roman" pitchFamily="18" charset="0"/>
                <a:cs typeface="Times New Roman" pitchFamily="18" charset="0"/>
              </a:rPr>
              <a:t>variable </a:t>
            </a:r>
          </a:p>
        </p:txBody>
      </p:sp>
    </p:spTree>
    <p:extLst>
      <p:ext uri="{BB962C8B-B14F-4D97-AF65-F5344CB8AC3E}">
        <p14:creationId xmlns:p14="http://schemas.microsoft.com/office/powerpoint/2010/main" val="1846170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linds(horizontal)">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9800"/>
            <a:ext cx="8382000" cy="4419600"/>
          </a:xfrm>
        </p:spPr>
        <p:txBody>
          <a:bodyPr>
            <a:normAutofit/>
          </a:bodyPr>
          <a:lstStyle/>
          <a:p>
            <a:pPr marL="0" indent="0">
              <a:buNone/>
            </a:pPr>
            <a:r>
              <a:rPr lang="en-US" smtClean="0">
                <a:latin typeface="Times New Roman" pitchFamily="18" charset="0"/>
                <a:cs typeface="Times New Roman" pitchFamily="18" charset="0"/>
              </a:rPr>
              <a:t>- The </a:t>
            </a:r>
            <a:r>
              <a:rPr lang="en-US">
                <a:latin typeface="Times New Roman" pitchFamily="18" charset="0"/>
                <a:cs typeface="Times New Roman" pitchFamily="18" charset="0"/>
              </a:rPr>
              <a:t>(r) variable mentioned above has also been much used. Labov (1972) has also distinguished among what he calls indicators, markers, and stereotypes</a:t>
            </a:r>
            <a:r>
              <a:rPr lang="en-US" smtClean="0">
                <a:latin typeface="Times New Roman" pitchFamily="18" charset="0"/>
                <a:cs typeface="Times New Roman" pitchFamily="18" charset="0"/>
              </a:rPr>
              <a:t>.</a:t>
            </a:r>
          </a:p>
          <a:p>
            <a:pPr marL="0" indent="0">
              <a:buNone/>
            </a:pPr>
            <a:endParaRPr lang="en-US" smtClean="0">
              <a:latin typeface="Times New Roman" pitchFamily="18" charset="0"/>
              <a:cs typeface="Times New Roman" pitchFamily="18" charset="0"/>
            </a:endParaRPr>
          </a:p>
          <a:p>
            <a:pPr marL="0" indent="0">
              <a:buNone/>
            </a:pPr>
            <a:r>
              <a:rPr lang="en-US" smtClean="0">
                <a:latin typeface="Times New Roman" pitchFamily="18" charset="0"/>
                <a:cs typeface="Times New Roman" pitchFamily="18" charset="0"/>
              </a:rPr>
              <a:t>- A </a:t>
            </a:r>
            <a:r>
              <a:rPr lang="en-US">
                <a:latin typeface="Times New Roman" pitchFamily="18" charset="0"/>
                <a:cs typeface="Times New Roman" pitchFamily="18" charset="0"/>
              </a:rPr>
              <a:t>marker can be quite noticeable and potent carriers of social information. On the other hand, a marker can be quite noticeable and potent carriers of social information. </a:t>
            </a:r>
            <a:endParaRPr lang="en-US" smtClean="0">
              <a:latin typeface="Times New Roman" pitchFamily="18" charset="0"/>
              <a:cs typeface="Times New Roman" pitchFamily="18" charset="0"/>
            </a:endParaRPr>
          </a:p>
        </p:txBody>
      </p:sp>
      <p:sp>
        <p:nvSpPr>
          <p:cNvPr id="4" name="TextBox 3"/>
          <p:cNvSpPr txBox="1"/>
          <p:nvPr/>
        </p:nvSpPr>
        <p:spPr>
          <a:xfrm>
            <a:off x="762000" y="762000"/>
            <a:ext cx="3653564" cy="523220"/>
          </a:xfrm>
          <a:prstGeom prst="rect">
            <a:avLst/>
          </a:prstGeom>
          <a:noFill/>
        </p:spPr>
        <p:txBody>
          <a:bodyPr wrap="none" rtlCol="0">
            <a:spAutoFit/>
          </a:bodyPr>
          <a:lstStyle/>
          <a:p>
            <a:r>
              <a:rPr lang="en-US" sz="2800" i="1">
                <a:latin typeface="Times New Roman" pitchFamily="18" charset="0"/>
                <a:cs typeface="Times New Roman" pitchFamily="18" charset="0"/>
              </a:rPr>
              <a:t>III. </a:t>
            </a:r>
            <a:r>
              <a:rPr lang="en-US" sz="2800" i="1" u="sng" smtClean="0">
                <a:latin typeface="Times New Roman" pitchFamily="18" charset="0"/>
                <a:cs typeface="Times New Roman" pitchFamily="18" charset="0"/>
              </a:rPr>
              <a:t>Linguistic variable: </a:t>
            </a:r>
            <a:endParaRPr lang="en-US" sz="2800" i="1" u="sng">
              <a:latin typeface="Times New Roman" pitchFamily="18" charset="0"/>
              <a:cs typeface="Times New Roman" pitchFamily="18" charset="0"/>
            </a:endParaRPr>
          </a:p>
        </p:txBody>
      </p:sp>
    </p:spTree>
    <p:extLst>
      <p:ext uri="{BB962C8B-B14F-4D97-AF65-F5344CB8AC3E}">
        <p14:creationId xmlns:p14="http://schemas.microsoft.com/office/powerpoint/2010/main" val="2189382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smtClean="0"/>
          </a:p>
          <a:p>
            <a:pPr marL="0" indent="0">
              <a:buNone/>
            </a:pPr>
            <a:r>
              <a:rPr lang="en-US" smtClean="0">
                <a:latin typeface="Times New Roman" pitchFamily="18" charset="0"/>
                <a:cs typeface="Times New Roman" pitchFamily="18" charset="0"/>
              </a:rPr>
              <a:t>- </a:t>
            </a:r>
            <a:r>
              <a:rPr lang="en-US">
                <a:latin typeface="Times New Roman" pitchFamily="18" charset="0"/>
                <a:cs typeface="Times New Roman" pitchFamily="18" charset="0"/>
              </a:rPr>
              <a:t>An indicator is a linguistic variable to which little or no social import is attached. Only a linguistically trained observer is aware of indicators.  </a:t>
            </a:r>
          </a:p>
          <a:p>
            <a:pPr marL="0" indent="0">
              <a:buNone/>
            </a:pPr>
            <a:endParaRPr lang="en-US" smtClean="0">
              <a:latin typeface="Times New Roman" pitchFamily="18" charset="0"/>
              <a:cs typeface="Times New Roman" pitchFamily="18" charset="0"/>
            </a:endParaRPr>
          </a:p>
          <a:p>
            <a:pPr marL="0" indent="0">
              <a:buNone/>
            </a:pPr>
            <a:r>
              <a:rPr lang="en-US" i="1" smtClean="0">
                <a:latin typeface="Times New Roman" pitchFamily="18" charset="0"/>
                <a:cs typeface="Times New Roman" pitchFamily="18" charset="0"/>
              </a:rPr>
              <a:t>For example:</a:t>
            </a:r>
          </a:p>
          <a:p>
            <a:pPr marL="0" indent="0">
              <a:buNone/>
            </a:pPr>
            <a:r>
              <a:rPr lang="en-US" smtClean="0">
                <a:latin typeface="Times New Roman" pitchFamily="18" charset="0"/>
                <a:cs typeface="Times New Roman" pitchFamily="18" charset="0"/>
              </a:rPr>
              <a:t>- Some </a:t>
            </a:r>
            <a:r>
              <a:rPr lang="en-US">
                <a:latin typeface="Times New Roman" pitchFamily="18" charset="0"/>
                <a:cs typeface="Times New Roman" pitchFamily="18" charset="0"/>
              </a:rPr>
              <a:t>speakers in North America distinguish the vowels in cot and caught and others do not; this is not salient to most non-linguists.</a:t>
            </a:r>
          </a:p>
        </p:txBody>
      </p:sp>
      <p:sp>
        <p:nvSpPr>
          <p:cNvPr id="4" name="TextBox 3"/>
          <p:cNvSpPr txBox="1"/>
          <p:nvPr/>
        </p:nvSpPr>
        <p:spPr>
          <a:xfrm>
            <a:off x="762000" y="762000"/>
            <a:ext cx="3653564" cy="523220"/>
          </a:xfrm>
          <a:prstGeom prst="rect">
            <a:avLst/>
          </a:prstGeom>
          <a:noFill/>
        </p:spPr>
        <p:txBody>
          <a:bodyPr wrap="none" rtlCol="0">
            <a:spAutoFit/>
          </a:bodyPr>
          <a:lstStyle/>
          <a:p>
            <a:r>
              <a:rPr lang="en-US" sz="2800" i="1">
                <a:latin typeface="Times New Roman" pitchFamily="18" charset="0"/>
                <a:cs typeface="Times New Roman" pitchFamily="18" charset="0"/>
              </a:rPr>
              <a:t>III. </a:t>
            </a:r>
            <a:r>
              <a:rPr lang="en-US" sz="2800" i="1" u="sng" smtClean="0">
                <a:latin typeface="Times New Roman" pitchFamily="18" charset="0"/>
                <a:cs typeface="Times New Roman" pitchFamily="18" charset="0"/>
              </a:rPr>
              <a:t>Linguistic variable: </a:t>
            </a:r>
            <a:endParaRPr lang="en-US" sz="2800" i="1" u="sng">
              <a:latin typeface="Times New Roman" pitchFamily="18" charset="0"/>
              <a:cs typeface="Times New Roman" pitchFamily="18" charset="0"/>
            </a:endParaRPr>
          </a:p>
        </p:txBody>
      </p:sp>
    </p:spTree>
    <p:extLst>
      <p:ext uri="{BB962C8B-B14F-4D97-AF65-F5344CB8AC3E}">
        <p14:creationId xmlns:p14="http://schemas.microsoft.com/office/powerpoint/2010/main" val="2069667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linds(horizontal)">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7467600" cy="4568952"/>
          </a:xfrm>
        </p:spPr>
        <p:txBody>
          <a:bodyPr/>
          <a:lstStyle/>
          <a:p>
            <a:pPr marL="0" indent="0">
              <a:buNone/>
            </a:pPr>
            <a:r>
              <a:rPr lang="en-US" dirty="0" smtClean="0">
                <a:latin typeface="Times New Roman" pitchFamily="18" charset="0"/>
                <a:cs typeface="Times New Roman" pitchFamily="18" charset="0"/>
              </a:rPr>
              <a:t>- Variation </a:t>
            </a:r>
            <a:r>
              <a:rPr lang="en-US" dirty="0">
                <a:latin typeface="Times New Roman" pitchFamily="18" charset="0"/>
                <a:cs typeface="Times New Roman" pitchFamily="18" charset="0"/>
              </a:rPr>
              <a:t>is a characteristic of </a:t>
            </a:r>
            <a:r>
              <a:rPr lang="en-US" dirty="0" smtClean="0">
                <a:latin typeface="Times New Roman" pitchFamily="18" charset="0"/>
                <a:cs typeface="Times New Roman" pitchFamily="18" charset="0"/>
              </a:rPr>
              <a:t>language.</a:t>
            </a:r>
          </a:p>
          <a:p>
            <a:pPr marL="0" indent="0">
              <a:buNone/>
            </a:pP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Language </a:t>
            </a:r>
            <a:r>
              <a:rPr lang="en-US" dirty="0">
                <a:latin typeface="Times New Roman" pitchFamily="18" charset="0"/>
                <a:cs typeface="Times New Roman" pitchFamily="18" charset="0"/>
              </a:rPr>
              <a:t>variation is defined as differences in pronunciation, grammar, or word choice with a language</a:t>
            </a:r>
            <a:r>
              <a:rPr lang="en-US" dirty="0" smtClean="0">
                <a:latin typeface="Times New Roman" pitchFamily="18" charset="0"/>
                <a:cs typeface="Times New Roman" pitchFamily="18" charset="0"/>
              </a:rPr>
              <a:t>.</a:t>
            </a:r>
          </a:p>
          <a:p>
            <a:pPr marL="0" indent="0">
              <a:buNone/>
            </a:pP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When </a:t>
            </a:r>
            <a:r>
              <a:rPr lang="en-US" dirty="0">
                <a:latin typeface="Times New Roman" pitchFamily="18" charset="0"/>
                <a:cs typeface="Times New Roman" pitchFamily="18" charset="0"/>
              </a:rPr>
              <a:t>we look closely, changes in the language will be detected.</a:t>
            </a:r>
            <a:endParaRPr lang="en-US" dirty="0" smtClean="0">
              <a:latin typeface="Times New Roman" pitchFamily="18" charset="0"/>
              <a:cs typeface="Times New Roman" pitchFamily="18" charset="0"/>
            </a:endParaRPr>
          </a:p>
        </p:txBody>
      </p:sp>
      <p:sp>
        <p:nvSpPr>
          <p:cNvPr id="6" name="TextBox 5"/>
          <p:cNvSpPr txBox="1"/>
          <p:nvPr/>
        </p:nvSpPr>
        <p:spPr>
          <a:xfrm>
            <a:off x="609600" y="914400"/>
            <a:ext cx="3445174" cy="523220"/>
          </a:xfrm>
          <a:prstGeom prst="rect">
            <a:avLst/>
          </a:prstGeom>
          <a:noFill/>
        </p:spPr>
        <p:txBody>
          <a:bodyPr wrap="none" rtlCol="0">
            <a:spAutoFit/>
          </a:bodyPr>
          <a:lstStyle/>
          <a:p>
            <a:r>
              <a:rPr lang="en-US" sz="2800" i="1">
                <a:latin typeface="Times New Roman" pitchFamily="18" charset="0"/>
                <a:cs typeface="Times New Roman" pitchFamily="18" charset="0"/>
              </a:rPr>
              <a:t>I</a:t>
            </a:r>
            <a:r>
              <a:rPr lang="en-US" sz="2800" i="1" smtClean="0">
                <a:latin typeface="Times New Roman" pitchFamily="18" charset="0"/>
                <a:cs typeface="Times New Roman" pitchFamily="18" charset="0"/>
              </a:rPr>
              <a:t>. </a:t>
            </a:r>
            <a:r>
              <a:rPr lang="en-US" sz="2800" i="1" u="sng" smtClean="0">
                <a:latin typeface="Times New Roman" pitchFamily="18" charset="0"/>
                <a:cs typeface="Times New Roman" pitchFamily="18" charset="0"/>
              </a:rPr>
              <a:t>Language variation:</a:t>
            </a:r>
            <a:endParaRPr lang="en-US" sz="2800" i="1" u="sng">
              <a:latin typeface="Times New Roman" pitchFamily="18" charset="0"/>
              <a:cs typeface="Times New Roman" pitchFamily="18" charset="0"/>
            </a:endParaRPr>
          </a:p>
        </p:txBody>
      </p:sp>
    </p:spTree>
    <p:extLst>
      <p:ext uri="{BB962C8B-B14F-4D97-AF65-F5344CB8AC3E}">
        <p14:creationId xmlns:p14="http://schemas.microsoft.com/office/powerpoint/2010/main" val="2642769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blinds(horizontal)">
                                      <p:cBhvr>
                                        <p:cTn id="11" dur="500"/>
                                        <p:tgtEl>
                                          <p:spTgt spid="3">
                                            <p:txEl>
                                              <p:pRg st="2" end="2"/>
                                            </p:txEl>
                                          </p:spTgt>
                                        </p:tgtEl>
                                      </p:cBhvr>
                                    </p:animEffect>
                                  </p:childTnLst>
                                </p:cTn>
                              </p:par>
                            </p:childTnLst>
                          </p:cTn>
                        </p:par>
                        <p:par>
                          <p:cTn id="12" fill="hold">
                            <p:stCondLst>
                              <p:cond delay="1000"/>
                            </p:stCondLst>
                            <p:childTnLst>
                              <p:par>
                                <p:cTn id="13" presetID="3" presetClass="entr" presetSubtype="10" fill="hold" nodeType="after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linds(horizontal)">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305800" cy="4568952"/>
          </a:xfrm>
        </p:spPr>
        <p:txBody>
          <a:bodyPr/>
          <a:lstStyle/>
          <a:p>
            <a:pPr marL="0" indent="0">
              <a:buNone/>
            </a:pPr>
            <a:r>
              <a:rPr lang="en-US" smtClean="0">
                <a:latin typeface="Times New Roman" pitchFamily="18" charset="0"/>
                <a:cs typeface="Times New Roman" pitchFamily="18" charset="0"/>
              </a:rPr>
              <a:t>- You </a:t>
            </a:r>
            <a:r>
              <a:rPr lang="en-US">
                <a:latin typeface="Times New Roman" pitchFamily="18" charset="0"/>
                <a:cs typeface="Times New Roman" pitchFamily="18" charset="0"/>
              </a:rPr>
              <a:t>do not always have to drop every g, that is, always say singing as singin’. Labov says that ‘we observe listeners reacting in a discrete way. G-dropping is a marker everywhere English is spoken. </a:t>
            </a:r>
            <a:endParaRPr lang="en-US" smtClean="0">
              <a:latin typeface="Times New Roman" pitchFamily="18" charset="0"/>
              <a:cs typeface="Times New Roman" pitchFamily="18" charset="0"/>
            </a:endParaRPr>
          </a:p>
          <a:p>
            <a:pPr marL="0" indent="0">
              <a:buNone/>
            </a:pPr>
            <a:endParaRPr lang="en-US">
              <a:latin typeface="Times New Roman" pitchFamily="18" charset="0"/>
              <a:cs typeface="Times New Roman" pitchFamily="18" charset="0"/>
            </a:endParaRPr>
          </a:p>
          <a:p>
            <a:pPr marL="0" indent="0">
              <a:buNone/>
            </a:pPr>
            <a:r>
              <a:rPr lang="en-US">
                <a:latin typeface="Times New Roman" pitchFamily="18" charset="0"/>
                <a:cs typeface="Times New Roman" pitchFamily="18" charset="0"/>
              </a:rPr>
              <a:t>- People are aware of markers, and the distribution of markers is clearly related to social groupings and to styles of speaking.</a:t>
            </a:r>
          </a:p>
          <a:p>
            <a:pPr marL="0" indent="0">
              <a:buNone/>
            </a:pPr>
            <a:endParaRPr lang="en-US"/>
          </a:p>
          <a:p>
            <a:pPr marL="0" indent="0">
              <a:buNone/>
            </a:pPr>
            <a:endParaRPr lang="en-US"/>
          </a:p>
        </p:txBody>
      </p:sp>
      <p:sp>
        <p:nvSpPr>
          <p:cNvPr id="5" name="TextBox 4"/>
          <p:cNvSpPr txBox="1"/>
          <p:nvPr/>
        </p:nvSpPr>
        <p:spPr>
          <a:xfrm>
            <a:off x="762000" y="762000"/>
            <a:ext cx="3653564" cy="523220"/>
          </a:xfrm>
          <a:prstGeom prst="rect">
            <a:avLst/>
          </a:prstGeom>
          <a:noFill/>
        </p:spPr>
        <p:txBody>
          <a:bodyPr wrap="none" rtlCol="0">
            <a:spAutoFit/>
          </a:bodyPr>
          <a:lstStyle/>
          <a:p>
            <a:r>
              <a:rPr lang="en-US" sz="2800" i="1">
                <a:latin typeface="Times New Roman" pitchFamily="18" charset="0"/>
                <a:cs typeface="Times New Roman" pitchFamily="18" charset="0"/>
              </a:rPr>
              <a:t>III. </a:t>
            </a:r>
            <a:r>
              <a:rPr lang="en-US" sz="2800" i="1" u="sng" smtClean="0">
                <a:latin typeface="Times New Roman" pitchFamily="18" charset="0"/>
                <a:cs typeface="Times New Roman" pitchFamily="18" charset="0"/>
              </a:rPr>
              <a:t>Linguistic variable: </a:t>
            </a:r>
            <a:endParaRPr lang="en-US" sz="2800" i="1" u="sng">
              <a:latin typeface="Times New Roman" pitchFamily="18" charset="0"/>
              <a:cs typeface="Times New Roman" pitchFamily="18" charset="0"/>
            </a:endParaRPr>
          </a:p>
        </p:txBody>
      </p:sp>
    </p:spTree>
    <p:extLst>
      <p:ext uri="{BB962C8B-B14F-4D97-AF65-F5344CB8AC3E}">
        <p14:creationId xmlns:p14="http://schemas.microsoft.com/office/powerpoint/2010/main" val="1447402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382000" cy="4721352"/>
          </a:xfrm>
        </p:spPr>
        <p:txBody>
          <a:bodyPr/>
          <a:lstStyle/>
          <a:p>
            <a:pPr marL="0" indent="0">
              <a:buNone/>
            </a:pPr>
            <a:r>
              <a:rPr lang="en-US" dirty="0" smtClean="0">
                <a:latin typeface="Times New Roman" pitchFamily="18" charset="0"/>
                <a:cs typeface="Times New Roman" pitchFamily="18" charset="0"/>
              </a:rPr>
              <a:t>- An </a:t>
            </a:r>
            <a:r>
              <a:rPr lang="en-US" dirty="0">
                <a:latin typeface="Times New Roman" pitchFamily="18" charset="0"/>
                <a:cs typeface="Times New Roman" pitchFamily="18" charset="0"/>
              </a:rPr>
              <a:t>idiolect is an </a:t>
            </a:r>
            <a:r>
              <a:rPr lang="en-US" dirty="0">
                <a:solidFill>
                  <a:srgbClr val="FF0000"/>
                </a:solidFill>
                <a:latin typeface="Times New Roman" pitchFamily="18" charset="0"/>
                <a:cs typeface="Times New Roman" pitchFamily="18" charset="0"/>
              </a:rPr>
              <a:t>individual's distinctive </a:t>
            </a:r>
            <a:r>
              <a:rPr lang="en-US" dirty="0" smtClean="0">
                <a:solidFill>
                  <a:srgbClr val="FF0000"/>
                </a:solidFill>
                <a:latin typeface="Times New Roman" pitchFamily="18" charset="0"/>
                <a:cs typeface="Times New Roman" pitchFamily="18" charset="0"/>
              </a:rPr>
              <a:t>speech</a:t>
            </a:r>
            <a:r>
              <a:rPr lang="en-US" dirty="0" smtClean="0">
                <a:latin typeface="Times New Roman" pitchFamily="18" charset="0"/>
                <a:cs typeface="Times New Roman" pitchFamily="18" charset="0"/>
              </a:rPr>
              <a:t>. A </a:t>
            </a:r>
            <a:r>
              <a:rPr lang="en-US" dirty="0">
                <a:solidFill>
                  <a:srgbClr val="FF0000"/>
                </a:solidFill>
                <a:latin typeface="Times New Roman" pitchFamily="18" charset="0"/>
                <a:cs typeface="Times New Roman" pitchFamily="18" charset="0"/>
              </a:rPr>
              <a:t>language pattern </a:t>
            </a:r>
            <a:r>
              <a:rPr lang="en-US" dirty="0">
                <a:latin typeface="Times New Roman" pitchFamily="18" charset="0"/>
                <a:cs typeface="Times New Roman" pitchFamily="18" charset="0"/>
              </a:rPr>
              <a:t>that is considered </a:t>
            </a:r>
            <a:r>
              <a:rPr lang="en-US" dirty="0">
                <a:solidFill>
                  <a:srgbClr val="FF0000"/>
                </a:solidFill>
                <a:latin typeface="Times New Roman" pitchFamily="18" charset="0"/>
                <a:cs typeface="Times New Roman" pitchFamily="18" charset="0"/>
              </a:rPr>
              <a:t>unique</a:t>
            </a:r>
            <a:r>
              <a:rPr lang="en-US" dirty="0">
                <a:latin typeface="Times New Roman" pitchFamily="18" charset="0"/>
                <a:cs typeface="Times New Roman" pitchFamily="18" charset="0"/>
              </a:rPr>
              <a:t> to those who speak a person's language or dialect</a:t>
            </a:r>
            <a:r>
              <a:rPr lang="en-US" dirty="0" smtClean="0">
                <a:latin typeface="Times New Roman" pitchFamily="18" charset="0"/>
                <a:cs typeface="Times New Roman" pitchFamily="18" charset="0"/>
              </a:rPr>
              <a:t>.</a:t>
            </a:r>
          </a:p>
          <a:p>
            <a:pPr marL="0" indent="0">
              <a:buNone/>
            </a:pP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Idiolects </a:t>
            </a:r>
            <a:r>
              <a:rPr lang="en-US" dirty="0">
                <a:latin typeface="Times New Roman" pitchFamily="18" charset="0"/>
                <a:cs typeface="Times New Roman" pitchFamily="18" charset="0"/>
              </a:rPr>
              <a:t>which comes from the Greek </a:t>
            </a:r>
            <a:r>
              <a:rPr lang="en-US" dirty="0" err="1">
                <a:latin typeface="Times New Roman" pitchFamily="18" charset="0"/>
                <a:cs typeface="Times New Roman" pitchFamily="18" charset="0"/>
              </a:rPr>
              <a:t>idio</a:t>
            </a:r>
            <a:r>
              <a:rPr lang="en-US" dirty="0">
                <a:latin typeface="Times New Roman" pitchFamily="18" charset="0"/>
                <a:cs typeface="Times New Roman" pitchFamily="18" charset="0"/>
              </a:rPr>
              <a:t> meaning "</a:t>
            </a:r>
            <a:r>
              <a:rPr lang="en-US" dirty="0" err="1">
                <a:solidFill>
                  <a:srgbClr val="FF0000"/>
                </a:solidFill>
                <a:latin typeface="Times New Roman" pitchFamily="18" charset="0"/>
                <a:cs typeface="Times New Roman" pitchFamily="18" charset="0"/>
              </a:rPr>
              <a:t>one'sown</a:t>
            </a:r>
            <a:r>
              <a:rPr lang="en-US" dirty="0">
                <a:latin typeface="Times New Roman" pitchFamily="18" charset="0"/>
                <a:cs typeface="Times New Roman" pitchFamily="18" charset="0"/>
              </a:rPr>
              <a:t>" and the common linguistic ending "</a:t>
            </a:r>
            <a:r>
              <a:rPr lang="en-US" dirty="0" err="1">
                <a:solidFill>
                  <a:srgbClr val="FF0000"/>
                </a:solidFill>
                <a:latin typeface="Times New Roman" pitchFamily="18" charset="0"/>
                <a:cs typeface="Times New Roman" pitchFamily="18" charset="0"/>
              </a:rPr>
              <a:t>lect</a:t>
            </a:r>
            <a:r>
              <a:rPr lang="en-US" dirty="0" smtClean="0">
                <a:latin typeface="Times New Roman" pitchFamily="18" charset="0"/>
                <a:cs typeface="Times New Roman" pitchFamily="18" charset="0"/>
              </a:rPr>
              <a:t>". So </a:t>
            </a:r>
            <a:r>
              <a:rPr lang="en-US" dirty="0">
                <a:latin typeface="Times New Roman" pitchFamily="18" charset="0"/>
                <a:cs typeface="Times New Roman" pitchFamily="18" charset="0"/>
              </a:rPr>
              <a:t>an idiolect is essentially the specific way an individual speaks.</a:t>
            </a:r>
          </a:p>
        </p:txBody>
      </p:sp>
      <p:sp>
        <p:nvSpPr>
          <p:cNvPr id="5" name="Rectangle 4"/>
          <p:cNvSpPr/>
          <p:nvPr/>
        </p:nvSpPr>
        <p:spPr>
          <a:xfrm>
            <a:off x="533400" y="533400"/>
            <a:ext cx="1872820" cy="523220"/>
          </a:xfrm>
          <a:prstGeom prst="rect">
            <a:avLst/>
          </a:prstGeom>
        </p:spPr>
        <p:txBody>
          <a:bodyPr wrap="none">
            <a:spAutoFit/>
          </a:bodyPr>
          <a:lstStyle/>
          <a:p>
            <a:r>
              <a:rPr lang="en-US" sz="2800" i="1" u="sng">
                <a:latin typeface="Times New Roman" pitchFamily="18" charset="0"/>
                <a:cs typeface="Times New Roman" pitchFamily="18" charset="0"/>
              </a:rPr>
              <a:t>IV. </a:t>
            </a:r>
            <a:r>
              <a:rPr lang="en-US" sz="2800" i="1" u="sng" smtClean="0">
                <a:latin typeface="Times New Roman" pitchFamily="18" charset="0"/>
                <a:cs typeface="Times New Roman" pitchFamily="18" charset="0"/>
              </a:rPr>
              <a:t>Idiolect:</a:t>
            </a:r>
            <a:endParaRPr lang="en-US" sz="2800" i="1" u="sng">
              <a:latin typeface="Times New Roman" pitchFamily="18" charset="0"/>
              <a:cs typeface="Times New Roman" pitchFamily="18" charset="0"/>
            </a:endParaRPr>
          </a:p>
        </p:txBody>
      </p:sp>
    </p:spTree>
    <p:extLst>
      <p:ext uri="{BB962C8B-B14F-4D97-AF65-F5344CB8AC3E}">
        <p14:creationId xmlns:p14="http://schemas.microsoft.com/office/powerpoint/2010/main" val="1296425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0"/>
            <a:ext cx="8458200" cy="4187952"/>
          </a:xfrm>
        </p:spPr>
        <p:txBody>
          <a:bodyPr>
            <a:normAutofit/>
          </a:bodyPr>
          <a:lstStyle/>
          <a:p>
            <a:pPr marL="0" indent="0">
              <a:buNone/>
            </a:pPr>
            <a:r>
              <a:rPr lang="en-US" dirty="0" smtClean="0">
                <a:latin typeface="Times New Roman" pitchFamily="18" charset="0"/>
                <a:cs typeface="Times New Roman" pitchFamily="18" charset="0"/>
              </a:rPr>
              <a:t>- This </a:t>
            </a:r>
            <a:r>
              <a:rPr lang="en-US" dirty="0">
                <a:latin typeface="Times New Roman" pitchFamily="18" charset="0"/>
                <a:cs typeface="Times New Roman" pitchFamily="18" charset="0"/>
              </a:rPr>
              <a:t>includes their </a:t>
            </a:r>
            <a:r>
              <a:rPr lang="en-US" dirty="0" smtClean="0">
                <a:solidFill>
                  <a:srgbClr val="FF0000"/>
                </a:solidFill>
                <a:latin typeface="Times New Roman" pitchFamily="18" charset="0"/>
                <a:cs typeface="Times New Roman" pitchFamily="18" charset="0"/>
              </a:rPr>
              <a:t>vocabulary ,grammar</a:t>
            </a:r>
            <a:r>
              <a:rPr lang="en-US" dirty="0">
                <a:solidFill>
                  <a:srgbClr val="FF0000"/>
                </a:solidFill>
                <a:latin typeface="Times New Roman" pitchFamily="18" charset="0"/>
                <a:cs typeface="Times New Roman" pitchFamily="18" charset="0"/>
              </a:rPr>
              <a:t>, pronunciation </a:t>
            </a:r>
            <a:r>
              <a:rPr lang="en-US" dirty="0">
                <a:latin typeface="Times New Roman" pitchFamily="18" charset="0"/>
                <a:cs typeface="Times New Roman" pitchFamily="18" charset="0"/>
              </a:rPr>
              <a:t>and anything else that </a:t>
            </a:r>
            <a:r>
              <a:rPr lang="en-US" dirty="0" smtClean="0">
                <a:latin typeface="Times New Roman" pitchFamily="18" charset="0"/>
                <a:cs typeface="Times New Roman" pitchFamily="18" charset="0"/>
              </a:rPr>
              <a:t>affect </a:t>
            </a:r>
            <a:r>
              <a:rPr lang="en-US" dirty="0">
                <a:latin typeface="Times New Roman" pitchFamily="18" charset="0"/>
                <a:cs typeface="Times New Roman" pitchFamily="18" charset="0"/>
              </a:rPr>
              <a:t>the way they talk. </a:t>
            </a:r>
            <a:endParaRPr lang="en-US" dirty="0" smtClean="0">
              <a:latin typeface="Times New Roman" pitchFamily="18" charset="0"/>
              <a:cs typeface="Times New Roman" pitchFamily="18" charset="0"/>
            </a:endParaRPr>
          </a:p>
          <a:p>
            <a:pPr marL="0" indent="0">
              <a:buNone/>
            </a:pP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Your </a:t>
            </a:r>
            <a:r>
              <a:rPr lang="en-US" dirty="0">
                <a:latin typeface="Times New Roman" pitchFamily="18" charset="0"/>
                <a:cs typeface="Times New Roman" pitchFamily="18" charset="0"/>
              </a:rPr>
              <a:t>idiolect is </a:t>
            </a:r>
            <a:r>
              <a:rPr lang="en-US" dirty="0">
                <a:solidFill>
                  <a:srgbClr val="FF0000"/>
                </a:solidFill>
                <a:latin typeface="Times New Roman" pitchFamily="18" charset="0"/>
                <a:cs typeface="Times New Roman" pitchFamily="18" charset="0"/>
              </a:rPr>
              <a:t>constantly changing as you learn new words</a:t>
            </a:r>
            <a:r>
              <a:rPr lang="en-US" dirty="0" smtClean="0">
                <a:solidFill>
                  <a:srgbClr val="FF0000"/>
                </a:solidFill>
                <a:latin typeface="Times New Roman" pitchFamily="18" charset="0"/>
                <a:cs typeface="Times New Roman" pitchFamily="18" charset="0"/>
              </a:rPr>
              <a:t>, move </a:t>
            </a:r>
            <a:r>
              <a:rPr lang="en-US" dirty="0">
                <a:solidFill>
                  <a:srgbClr val="FF0000"/>
                </a:solidFill>
                <a:latin typeface="Times New Roman" pitchFamily="18" charset="0"/>
                <a:cs typeface="Times New Roman" pitchFamily="18" charset="0"/>
              </a:rPr>
              <a:t>to different regions and even as you </a:t>
            </a:r>
            <a:r>
              <a:rPr lang="en-US" dirty="0" smtClean="0">
                <a:solidFill>
                  <a:srgbClr val="FF0000"/>
                </a:solidFill>
                <a:latin typeface="Times New Roman" pitchFamily="18" charset="0"/>
                <a:cs typeface="Times New Roman" pitchFamily="18" charset="0"/>
              </a:rPr>
              <a:t>age.</a:t>
            </a:r>
          </a:p>
          <a:p>
            <a:pPr marL="0" indent="0">
              <a:buNone/>
            </a:pP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Like your fingerprint, your idiolect is unique. It’s kind of like a micro-dialect.</a:t>
            </a:r>
            <a:endParaRPr lang="en-US" dirty="0">
              <a:latin typeface="Times New Roman" pitchFamily="18" charset="0"/>
              <a:cs typeface="Times New Roman" pitchFamily="18" charset="0"/>
            </a:endParaRPr>
          </a:p>
        </p:txBody>
      </p:sp>
      <p:sp>
        <p:nvSpPr>
          <p:cNvPr id="4" name="Rectangle 3"/>
          <p:cNvSpPr/>
          <p:nvPr/>
        </p:nvSpPr>
        <p:spPr>
          <a:xfrm>
            <a:off x="533400" y="533400"/>
            <a:ext cx="1872820" cy="523220"/>
          </a:xfrm>
          <a:prstGeom prst="rect">
            <a:avLst/>
          </a:prstGeom>
        </p:spPr>
        <p:txBody>
          <a:bodyPr wrap="none">
            <a:spAutoFit/>
          </a:bodyPr>
          <a:lstStyle/>
          <a:p>
            <a:r>
              <a:rPr lang="en-US" sz="2800" i="1" u="sng">
                <a:latin typeface="Times New Roman" pitchFamily="18" charset="0"/>
                <a:cs typeface="Times New Roman" pitchFamily="18" charset="0"/>
              </a:rPr>
              <a:t>IV. </a:t>
            </a:r>
            <a:r>
              <a:rPr lang="en-US" sz="2800" i="1" u="sng" smtClean="0">
                <a:latin typeface="Times New Roman" pitchFamily="18" charset="0"/>
                <a:cs typeface="Times New Roman" pitchFamily="18" charset="0"/>
              </a:rPr>
              <a:t>Idiolect:</a:t>
            </a:r>
            <a:endParaRPr lang="en-US" sz="2800" i="1" u="sng">
              <a:latin typeface="Times New Roman" pitchFamily="18" charset="0"/>
              <a:cs typeface="Times New Roman" pitchFamily="18" charset="0"/>
            </a:endParaRPr>
          </a:p>
        </p:txBody>
      </p:sp>
    </p:spTree>
    <p:extLst>
      <p:ext uri="{BB962C8B-B14F-4D97-AF65-F5344CB8AC3E}">
        <p14:creationId xmlns:p14="http://schemas.microsoft.com/office/powerpoint/2010/main" val="4094404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blinds(horizontal)">
                                      <p:cBhvr>
                                        <p:cTn id="11" dur="500"/>
                                        <p:tgtEl>
                                          <p:spTgt spid="3">
                                            <p:txEl>
                                              <p:pRg st="2" end="2"/>
                                            </p:txEl>
                                          </p:spTgt>
                                        </p:tgtEl>
                                      </p:cBhvr>
                                    </p:animEffect>
                                  </p:childTnLst>
                                </p:cTn>
                              </p:par>
                            </p:childTnLst>
                          </p:cTn>
                        </p:par>
                        <p:par>
                          <p:cTn id="12" fill="hold">
                            <p:stCondLst>
                              <p:cond delay="1000"/>
                            </p:stCondLst>
                            <p:childTnLst>
                              <p:par>
                                <p:cTn id="13" presetID="3" presetClass="entr" presetSubtype="10" fill="hold" nodeType="after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linds(horizontal)">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382000" cy="4873752"/>
          </a:xfrm>
        </p:spPr>
        <p:txBody>
          <a:bodyPr/>
          <a:lstStyle/>
          <a:p>
            <a:pPr marL="0" indent="0">
              <a:buNone/>
            </a:pPr>
            <a:r>
              <a:rPr lang="en-US" i="1" dirty="0" smtClean="0">
                <a:latin typeface="Times New Roman" pitchFamily="18" charset="0"/>
                <a:cs typeface="Times New Roman" pitchFamily="18" charset="0"/>
              </a:rPr>
              <a:t>Example</a:t>
            </a:r>
            <a:r>
              <a:rPr lang="en-US" i="1" dirty="0">
                <a:latin typeface="Times New Roman" pitchFamily="18" charset="0"/>
                <a:cs typeface="Times New Roman" pitchFamily="18" charset="0"/>
              </a:rPr>
              <a:t>:</a:t>
            </a:r>
          </a:p>
          <a:p>
            <a:pPr marL="0" indent="0">
              <a:buNone/>
            </a:pPr>
            <a:r>
              <a:rPr lang="en-US" dirty="0" smtClean="0">
                <a:latin typeface="Times New Roman" pitchFamily="18" charset="0"/>
                <a:cs typeface="Times New Roman" pitchFamily="18" charset="0"/>
              </a:rPr>
              <a:t>- Idiolect </a:t>
            </a:r>
            <a:r>
              <a:rPr lang="en-US" dirty="0">
                <a:latin typeface="Times New Roman" pitchFamily="18" charset="0"/>
                <a:cs typeface="Times New Roman" pitchFamily="18" charset="0"/>
              </a:rPr>
              <a:t>is the term that is sometimes used to refer to the </a:t>
            </a:r>
            <a:r>
              <a:rPr lang="en-US" dirty="0" err="1">
                <a:latin typeface="Times New Roman" pitchFamily="18" charset="0"/>
                <a:cs typeface="Times New Roman" pitchFamily="18" charset="0"/>
              </a:rPr>
              <a:t>individualised</a:t>
            </a:r>
            <a:r>
              <a:rPr lang="en-US" dirty="0">
                <a:latin typeface="Times New Roman" pitchFamily="18" charset="0"/>
                <a:cs typeface="Times New Roman" pitchFamily="18" charset="0"/>
              </a:rPr>
              <a:t> dialect (and accent) that speakers use. </a:t>
            </a:r>
            <a:endParaRPr lang="en-US" dirty="0" smtClean="0">
              <a:latin typeface="Times New Roman" pitchFamily="18" charset="0"/>
              <a:cs typeface="Times New Roman" pitchFamily="18" charset="0"/>
            </a:endParaRPr>
          </a:p>
          <a:p>
            <a:pPr marL="0" indent="0">
              <a:buNone/>
            </a:pP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For </a:t>
            </a:r>
            <a:r>
              <a:rPr lang="en-US" dirty="0">
                <a:latin typeface="Times New Roman" pitchFamily="18" charset="0"/>
                <a:cs typeface="Times New Roman" pitchFamily="18" charset="0"/>
              </a:rPr>
              <a:t>example, when we use a more prestigious accent in formal situations (</a:t>
            </a:r>
            <a:r>
              <a:rPr lang="en-US" dirty="0" err="1">
                <a:latin typeface="Times New Roman" pitchFamily="18" charset="0"/>
                <a:cs typeface="Times New Roman" pitchFamily="18" charset="0"/>
              </a:rPr>
              <a:t>eg</a:t>
            </a:r>
            <a:r>
              <a:rPr lang="en-US" dirty="0">
                <a:latin typeface="Times New Roman" pitchFamily="18" charset="0"/>
                <a:cs typeface="Times New Roman" pitchFamily="18" charset="0"/>
              </a:rPr>
              <a:t> 'telephone voice') or when we try to be accepted by younger members of society by using modern slang expressions (</a:t>
            </a:r>
            <a:r>
              <a:rPr lang="en-US" dirty="0" err="1">
                <a:latin typeface="Times New Roman" pitchFamily="18" charset="0"/>
                <a:cs typeface="Times New Roman" pitchFamily="18" charset="0"/>
              </a:rPr>
              <a:t>Yo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dudel</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buFontTx/>
              <a:buChar char="-"/>
            </a:pPr>
            <a:endParaRPr lang="en-US" dirty="0" smtClean="0"/>
          </a:p>
          <a:p>
            <a:pPr marL="0" indent="0">
              <a:buNone/>
            </a:pPr>
            <a:endParaRPr lang="en-US" dirty="0"/>
          </a:p>
        </p:txBody>
      </p:sp>
      <p:sp>
        <p:nvSpPr>
          <p:cNvPr id="4" name="Rectangle 3"/>
          <p:cNvSpPr/>
          <p:nvPr/>
        </p:nvSpPr>
        <p:spPr>
          <a:xfrm>
            <a:off x="533400" y="533400"/>
            <a:ext cx="1872820" cy="523220"/>
          </a:xfrm>
          <a:prstGeom prst="rect">
            <a:avLst/>
          </a:prstGeom>
        </p:spPr>
        <p:txBody>
          <a:bodyPr wrap="none">
            <a:spAutoFit/>
          </a:bodyPr>
          <a:lstStyle/>
          <a:p>
            <a:r>
              <a:rPr lang="en-US" sz="2800" i="1" u="sng">
                <a:latin typeface="Times New Roman" pitchFamily="18" charset="0"/>
                <a:cs typeface="Times New Roman" pitchFamily="18" charset="0"/>
              </a:rPr>
              <a:t>IV. </a:t>
            </a:r>
            <a:r>
              <a:rPr lang="en-US" sz="2800" i="1" u="sng" smtClean="0">
                <a:latin typeface="Times New Roman" pitchFamily="18" charset="0"/>
                <a:cs typeface="Times New Roman" pitchFamily="18" charset="0"/>
              </a:rPr>
              <a:t>Idiolect:</a:t>
            </a:r>
            <a:endParaRPr lang="en-US" sz="2800" i="1" u="sng">
              <a:latin typeface="Times New Roman" pitchFamily="18" charset="0"/>
              <a:cs typeface="Times New Roman" pitchFamily="18" charset="0"/>
            </a:endParaRPr>
          </a:p>
        </p:txBody>
      </p:sp>
    </p:spTree>
    <p:extLst>
      <p:ext uri="{BB962C8B-B14F-4D97-AF65-F5344CB8AC3E}">
        <p14:creationId xmlns:p14="http://schemas.microsoft.com/office/powerpoint/2010/main" val="2711946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par>
                          <p:cTn id="11" fill="hold">
                            <p:stCondLst>
                              <p:cond delay="500"/>
                            </p:stCondLst>
                            <p:childTnLst>
                              <p:par>
                                <p:cTn id="12" presetID="3" presetClass="entr" presetSubtype="10" fill="hold" nodeType="after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blinds(horizontal)">
                                      <p:cBhvr>
                                        <p:cTn id="1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305800" cy="4645152"/>
          </a:xfrm>
        </p:spPr>
        <p:txBody>
          <a:bodyPr/>
          <a:lstStyle/>
          <a:p>
            <a:pPr marL="0" indent="0">
              <a:buNone/>
            </a:pPr>
            <a:r>
              <a:rPr lang="en-US" smtClean="0">
                <a:latin typeface="Times New Roman" pitchFamily="18" charset="0"/>
                <a:cs typeface="Times New Roman" pitchFamily="18" charset="0"/>
              </a:rPr>
              <a:t>- According </a:t>
            </a:r>
            <a:r>
              <a:rPr lang="en-US">
                <a:latin typeface="Times New Roman" pitchFamily="18" charset="0"/>
                <a:cs typeface="Times New Roman" pitchFamily="18" charset="0"/>
              </a:rPr>
              <a:t>to e2f, the language or languages spoken by each individual. </a:t>
            </a:r>
            <a:endParaRPr lang="en-US" smtClean="0">
              <a:latin typeface="Times New Roman" pitchFamily="18" charset="0"/>
              <a:cs typeface="Times New Roman" pitchFamily="18" charset="0"/>
            </a:endParaRPr>
          </a:p>
          <a:p>
            <a:pPr marL="0" indent="0">
              <a:buNone/>
            </a:pPr>
            <a:endParaRPr lang="en-US" smtClean="0">
              <a:latin typeface="Times New Roman" pitchFamily="18" charset="0"/>
              <a:cs typeface="Times New Roman" pitchFamily="18" charset="0"/>
            </a:endParaRPr>
          </a:p>
          <a:p>
            <a:pPr marL="0" indent="0">
              <a:buNone/>
            </a:pPr>
            <a:r>
              <a:rPr lang="en-US" i="1" smtClean="0">
                <a:latin typeface="Times New Roman" pitchFamily="18" charset="0"/>
                <a:cs typeface="Times New Roman" pitchFamily="18" charset="0"/>
              </a:rPr>
              <a:t>For example</a:t>
            </a:r>
            <a:r>
              <a:rPr lang="en-US" smtClean="0">
                <a:latin typeface="Times New Roman" pitchFamily="18" charset="0"/>
                <a:cs typeface="Times New Roman" pitchFamily="18" charset="0"/>
              </a:rPr>
              <a:t>: if </a:t>
            </a:r>
            <a:r>
              <a:rPr lang="en-US">
                <a:latin typeface="Times New Roman" pitchFamily="18" charset="0"/>
                <a:cs typeface="Times New Roman" pitchFamily="18" charset="0"/>
              </a:rPr>
              <a:t>you are multilingual and can speak in different registers and styles, your idiolect comprises several languages, each with multiple registers and </a:t>
            </a:r>
            <a:r>
              <a:rPr lang="en-US" smtClean="0">
                <a:latin typeface="Times New Roman" pitchFamily="18" charset="0"/>
                <a:cs typeface="Times New Roman" pitchFamily="18" charset="0"/>
              </a:rPr>
              <a:t>styles.</a:t>
            </a:r>
          </a:p>
          <a:p>
            <a:pPr marL="0" indent="0">
              <a:buNone/>
            </a:pPr>
            <a:endParaRPr lang="en-US">
              <a:latin typeface="Times New Roman" pitchFamily="18" charset="0"/>
              <a:cs typeface="Times New Roman" pitchFamily="18" charset="0"/>
            </a:endParaRPr>
          </a:p>
        </p:txBody>
      </p:sp>
      <p:sp>
        <p:nvSpPr>
          <p:cNvPr id="4" name="Rectangle 3"/>
          <p:cNvSpPr/>
          <p:nvPr/>
        </p:nvSpPr>
        <p:spPr>
          <a:xfrm>
            <a:off x="533400" y="533400"/>
            <a:ext cx="1872820" cy="523220"/>
          </a:xfrm>
          <a:prstGeom prst="rect">
            <a:avLst/>
          </a:prstGeom>
        </p:spPr>
        <p:txBody>
          <a:bodyPr wrap="none">
            <a:spAutoFit/>
          </a:bodyPr>
          <a:lstStyle/>
          <a:p>
            <a:r>
              <a:rPr lang="en-US" sz="2800" i="1" u="sng">
                <a:latin typeface="Times New Roman" pitchFamily="18" charset="0"/>
                <a:cs typeface="Times New Roman" pitchFamily="18" charset="0"/>
              </a:rPr>
              <a:t>IV. </a:t>
            </a:r>
            <a:r>
              <a:rPr lang="en-US" sz="2800" i="1" u="sng" smtClean="0">
                <a:latin typeface="Times New Roman" pitchFamily="18" charset="0"/>
                <a:cs typeface="Times New Roman" pitchFamily="18" charset="0"/>
              </a:rPr>
              <a:t>Idiolect:</a:t>
            </a:r>
            <a:endParaRPr lang="en-US" sz="2800" i="1" u="sng">
              <a:latin typeface="Times New Roman" pitchFamily="18" charset="0"/>
              <a:cs typeface="Times New Roman" pitchFamily="18" charset="0"/>
            </a:endParaRPr>
          </a:p>
        </p:txBody>
      </p:sp>
    </p:spTree>
    <p:extLst>
      <p:ext uri="{BB962C8B-B14F-4D97-AF65-F5344CB8AC3E}">
        <p14:creationId xmlns:p14="http://schemas.microsoft.com/office/powerpoint/2010/main" val="455761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blinds(horizontal)">
                                      <p:cBhvr>
                                        <p:cTn id="1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73752"/>
          </a:xfrm>
        </p:spPr>
        <p:txBody>
          <a:bodyPr/>
          <a:lstStyle/>
          <a:p>
            <a:pPr marL="0" indent="0">
              <a:buNone/>
            </a:pPr>
            <a:r>
              <a:rPr lang="en-US" smtClean="0">
                <a:latin typeface="Times New Roman" pitchFamily="18" charset="0"/>
                <a:cs typeface="Times New Roman" pitchFamily="18" charset="0"/>
              </a:rPr>
              <a:t>- An </a:t>
            </a:r>
            <a:r>
              <a:rPr lang="en-US">
                <a:latin typeface="Times New Roman" pitchFamily="18" charset="0"/>
                <a:cs typeface="Times New Roman" pitchFamily="18" charset="0"/>
              </a:rPr>
              <a:t>idiolect is an individual’s way of speaking, including sounds, words, grammar, and style. </a:t>
            </a:r>
            <a:endParaRPr lang="en-US" smtClean="0">
              <a:latin typeface="Times New Roman" pitchFamily="18" charset="0"/>
              <a:cs typeface="Times New Roman" pitchFamily="18" charset="0"/>
            </a:endParaRPr>
          </a:p>
          <a:p>
            <a:pPr marL="0" indent="0">
              <a:buNone/>
            </a:pPr>
            <a:endParaRPr lang="en-US" smtClean="0">
              <a:latin typeface="Times New Roman" pitchFamily="18" charset="0"/>
              <a:cs typeface="Times New Roman" pitchFamily="18" charset="0"/>
            </a:endParaRPr>
          </a:p>
          <a:p>
            <a:pPr marL="0" indent="0">
              <a:buNone/>
            </a:pPr>
            <a:r>
              <a:rPr lang="en-US" smtClean="0">
                <a:latin typeface="Times New Roman" pitchFamily="18" charset="0"/>
                <a:cs typeface="Times New Roman" pitchFamily="18" charset="0"/>
              </a:rPr>
              <a:t>- The </a:t>
            </a:r>
            <a:r>
              <a:rPr lang="en-US">
                <a:latin typeface="Times New Roman" pitchFamily="18" charset="0"/>
                <a:cs typeface="Times New Roman" pitchFamily="18" charset="0"/>
              </a:rPr>
              <a:t>first author of this book, Wardhaugh, speaks in such a way that he is regarded as North American almost everywhere he goes but in certain aspects shows his origins in the north of England. </a:t>
            </a:r>
            <a:endParaRPr lang="en-US" smtClean="0">
              <a:latin typeface="Times New Roman" pitchFamily="18" charset="0"/>
              <a:cs typeface="Times New Roman" pitchFamily="18" charset="0"/>
            </a:endParaRPr>
          </a:p>
          <a:p>
            <a:pPr marL="0" indent="0">
              <a:buNone/>
            </a:pPr>
            <a:endParaRPr lang="en-US">
              <a:latin typeface="Times New Roman" pitchFamily="18" charset="0"/>
              <a:cs typeface="Times New Roman" pitchFamily="18" charset="0"/>
            </a:endParaRPr>
          </a:p>
          <a:p>
            <a:pPr marL="0" indent="0">
              <a:buNone/>
            </a:pPr>
            <a:r>
              <a:rPr lang="en-US" smtClean="0">
                <a:latin typeface="Times New Roman" pitchFamily="18" charset="0"/>
                <a:cs typeface="Times New Roman" pitchFamily="18" charset="0"/>
              </a:rPr>
              <a:t>- He </a:t>
            </a:r>
            <a:r>
              <a:rPr lang="en-US">
                <a:latin typeface="Times New Roman" pitchFamily="18" charset="0"/>
                <a:cs typeface="Times New Roman" pitchFamily="18" charset="0"/>
              </a:rPr>
              <a:t>pronounces grass and bath with the vowel of cat, does not pronounce the r’s in car and cart, and distinguishes the vowels in cot and caught (and pronounces the latter word exactly like court).</a:t>
            </a:r>
          </a:p>
        </p:txBody>
      </p:sp>
      <p:sp>
        <p:nvSpPr>
          <p:cNvPr id="4" name="Rectangle 3"/>
          <p:cNvSpPr/>
          <p:nvPr/>
        </p:nvSpPr>
        <p:spPr>
          <a:xfrm>
            <a:off x="533400" y="533400"/>
            <a:ext cx="1872820" cy="523220"/>
          </a:xfrm>
          <a:prstGeom prst="rect">
            <a:avLst/>
          </a:prstGeom>
        </p:spPr>
        <p:txBody>
          <a:bodyPr wrap="none">
            <a:spAutoFit/>
          </a:bodyPr>
          <a:lstStyle/>
          <a:p>
            <a:r>
              <a:rPr lang="en-US" sz="2800" i="1" u="sng">
                <a:latin typeface="Times New Roman" pitchFamily="18" charset="0"/>
                <a:cs typeface="Times New Roman" pitchFamily="18" charset="0"/>
              </a:rPr>
              <a:t>IV. </a:t>
            </a:r>
            <a:r>
              <a:rPr lang="en-US" sz="2800" i="1" u="sng" smtClean="0">
                <a:latin typeface="Times New Roman" pitchFamily="18" charset="0"/>
                <a:cs typeface="Times New Roman" pitchFamily="18" charset="0"/>
              </a:rPr>
              <a:t>Idiolect:</a:t>
            </a:r>
            <a:endParaRPr lang="en-US" sz="2800" i="1" u="sng">
              <a:latin typeface="Times New Roman" pitchFamily="18" charset="0"/>
              <a:cs typeface="Times New Roman" pitchFamily="18" charset="0"/>
            </a:endParaRPr>
          </a:p>
        </p:txBody>
      </p:sp>
    </p:spTree>
    <p:extLst>
      <p:ext uri="{BB962C8B-B14F-4D97-AF65-F5344CB8AC3E}">
        <p14:creationId xmlns:p14="http://schemas.microsoft.com/office/powerpoint/2010/main" val="2353881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6576" y="1752600"/>
            <a:ext cx="8382000" cy="3578352"/>
          </a:xfrm>
        </p:spPr>
        <p:txBody>
          <a:bodyPr>
            <a:normAutofit/>
          </a:bodyPr>
          <a:lstStyle/>
          <a:p>
            <a:pPr marL="0" indent="0">
              <a:buNone/>
            </a:pPr>
            <a:r>
              <a:rPr lang="en-US" dirty="0">
                <a:latin typeface="Times New Roman" pitchFamily="18" charset="0"/>
                <a:cs typeface="Times New Roman" pitchFamily="18" charset="0"/>
              </a:rPr>
              <a:t>- Directions of influence There are several possible relationships between language and culture.</a:t>
            </a:r>
            <a:endParaRPr lang="en-US" dirty="0" smtClean="0">
              <a:latin typeface="Times New Roman" pitchFamily="18" charset="0"/>
              <a:cs typeface="Times New Roman" pitchFamily="18" charset="0"/>
            </a:endParaRPr>
          </a:p>
          <a:p>
            <a:pPr marL="0" indent="0">
              <a:buNone/>
            </a:pPr>
            <a:endParaRPr lang="en-US"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For instance, given the evidence of the age-grading phenomenon (i.e., young children speak differently from older children, and, in turn, children speak differently from mature adults), we could argue that the social organization of age groups influences the language used in these groups. </a:t>
            </a:r>
          </a:p>
        </p:txBody>
      </p:sp>
      <p:sp>
        <p:nvSpPr>
          <p:cNvPr id="4" name="Rectangle 3"/>
          <p:cNvSpPr/>
          <p:nvPr/>
        </p:nvSpPr>
        <p:spPr>
          <a:xfrm>
            <a:off x="533400" y="533400"/>
            <a:ext cx="1872820" cy="523220"/>
          </a:xfrm>
          <a:prstGeom prst="rect">
            <a:avLst/>
          </a:prstGeom>
        </p:spPr>
        <p:txBody>
          <a:bodyPr wrap="none">
            <a:spAutoFit/>
          </a:bodyPr>
          <a:lstStyle/>
          <a:p>
            <a:r>
              <a:rPr lang="en-US" sz="2800" i="1" u="sng">
                <a:latin typeface="Times New Roman" pitchFamily="18" charset="0"/>
                <a:cs typeface="Times New Roman" pitchFamily="18" charset="0"/>
              </a:rPr>
              <a:t>IV. </a:t>
            </a:r>
            <a:r>
              <a:rPr lang="en-US" sz="2800" i="1" u="sng" smtClean="0">
                <a:latin typeface="Times New Roman" pitchFamily="18" charset="0"/>
                <a:cs typeface="Times New Roman" pitchFamily="18" charset="0"/>
              </a:rPr>
              <a:t>Idiolect:</a:t>
            </a:r>
            <a:endParaRPr lang="en-US" sz="2800" i="1" u="sng">
              <a:latin typeface="Times New Roman" pitchFamily="18" charset="0"/>
              <a:cs typeface="Times New Roman" pitchFamily="18" charset="0"/>
            </a:endParaRPr>
          </a:p>
        </p:txBody>
      </p:sp>
    </p:spTree>
    <p:extLst>
      <p:ext uri="{BB962C8B-B14F-4D97-AF65-F5344CB8AC3E}">
        <p14:creationId xmlns:p14="http://schemas.microsoft.com/office/powerpoint/2010/main" val="776125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305800" cy="5257800"/>
          </a:xfrm>
        </p:spPr>
        <p:txBody>
          <a:bodyPr>
            <a:normAutofit/>
          </a:bodyPr>
          <a:lstStyle/>
          <a:p>
            <a:pPr marL="0" indent="0">
              <a:buNone/>
            </a:pPr>
            <a:r>
              <a:rPr lang="en-US" dirty="0">
                <a:latin typeface="Times New Roman" pitchFamily="18" charset="0"/>
                <a:cs typeface="Times New Roman" pitchFamily="18" charset="0"/>
              </a:rPr>
              <a:t>+ Another possible piece of evidence for this direction of influence is studies which show that the varieties of language that speakers use reflect such matters as their regional, social, or ethnic origin and possibly even their gender</a:t>
            </a:r>
            <a:r>
              <a:rPr lang="en-US" dirty="0" smtClean="0">
                <a:latin typeface="Times New Roman" pitchFamily="18" charset="0"/>
                <a:cs typeface="Times New Roman" pitchFamily="18" charset="0"/>
              </a:rPr>
              <a:t>.</a:t>
            </a:r>
          </a:p>
          <a:p>
            <a:pPr marL="0" indent="0">
              <a:buNone/>
            </a:pP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In </a:t>
            </a:r>
            <a:r>
              <a:rPr lang="en-US" dirty="0">
                <a:latin typeface="Times New Roman" pitchFamily="18" charset="0"/>
                <a:cs typeface="Times New Roman" pitchFamily="18" charset="0"/>
              </a:rPr>
              <a:t>v</a:t>
            </a:r>
            <a:r>
              <a:rPr lang="en-US" dirty="0">
                <a:solidFill>
                  <a:srgbClr val="FF0000"/>
                </a:solidFill>
                <a:latin typeface="Times New Roman" pitchFamily="18" charset="0"/>
                <a:cs typeface="Times New Roman" pitchFamily="18" charset="0"/>
              </a:rPr>
              <a:t>ocabulary </a:t>
            </a:r>
            <a:r>
              <a:rPr lang="en-US" dirty="0">
                <a:latin typeface="Times New Roman" pitchFamily="18" charset="0"/>
                <a:cs typeface="Times New Roman" pitchFamily="18" charset="0"/>
              </a:rPr>
              <a:t>he knows Geordie dialect words like </a:t>
            </a:r>
            <a:r>
              <a:rPr lang="en-US" dirty="0" err="1">
                <a:latin typeface="Times New Roman" pitchFamily="18" charset="0"/>
                <a:cs typeface="Times New Roman" pitchFamily="18" charset="0"/>
              </a:rPr>
              <a:t>bumler</a:t>
            </a:r>
            <a:r>
              <a:rPr lang="en-US" dirty="0">
                <a:latin typeface="Times New Roman" pitchFamily="18" charset="0"/>
                <a:cs typeface="Times New Roman" pitchFamily="18" charset="0"/>
              </a:rPr>
              <a:t> ‘bumble bee,’ canny ‘nice,’ gob ‘mouth,’ hinny ‘honey,’ lug ‘ear,’ </a:t>
            </a:r>
            <a:r>
              <a:rPr lang="en-US" dirty="0" err="1">
                <a:latin typeface="Times New Roman" pitchFamily="18" charset="0"/>
                <a:cs typeface="Times New Roman" pitchFamily="18" charset="0"/>
              </a:rPr>
              <a:t>plodge</a:t>
            </a:r>
            <a:r>
              <a:rPr lang="en-US" dirty="0">
                <a:latin typeface="Times New Roman" pitchFamily="18" charset="0"/>
                <a:cs typeface="Times New Roman" pitchFamily="18" charset="0"/>
              </a:rPr>
              <a:t> ‘wade,’ and </a:t>
            </a:r>
            <a:r>
              <a:rPr lang="en-US" dirty="0" err="1">
                <a:latin typeface="Times New Roman" pitchFamily="18" charset="0"/>
                <a:cs typeface="Times New Roman" pitchFamily="18" charset="0"/>
              </a:rPr>
              <a:t>tettie</a:t>
            </a:r>
            <a:r>
              <a:rPr lang="en-US" dirty="0">
                <a:latin typeface="Times New Roman" pitchFamily="18" charset="0"/>
                <a:cs typeface="Times New Roman" pitchFamily="18" charset="0"/>
              </a:rPr>
              <a:t> ‘potato’ but no longer uses them. His grammar, both written and spoken, is that of Standard English.</a:t>
            </a:r>
          </a:p>
        </p:txBody>
      </p:sp>
      <p:sp>
        <p:nvSpPr>
          <p:cNvPr id="4" name="Rectangle 3"/>
          <p:cNvSpPr/>
          <p:nvPr/>
        </p:nvSpPr>
        <p:spPr>
          <a:xfrm>
            <a:off x="533400" y="533400"/>
            <a:ext cx="1872820" cy="523220"/>
          </a:xfrm>
          <a:prstGeom prst="rect">
            <a:avLst/>
          </a:prstGeom>
        </p:spPr>
        <p:txBody>
          <a:bodyPr wrap="none">
            <a:spAutoFit/>
          </a:bodyPr>
          <a:lstStyle/>
          <a:p>
            <a:r>
              <a:rPr lang="en-US" sz="2800" i="1" u="sng">
                <a:latin typeface="Times New Roman" pitchFamily="18" charset="0"/>
                <a:cs typeface="Times New Roman" pitchFamily="18" charset="0"/>
              </a:rPr>
              <a:t>IV. </a:t>
            </a:r>
            <a:r>
              <a:rPr lang="en-US" sz="2800" i="1" u="sng" smtClean="0">
                <a:latin typeface="Times New Roman" pitchFamily="18" charset="0"/>
                <a:cs typeface="Times New Roman" pitchFamily="18" charset="0"/>
              </a:rPr>
              <a:t>Idiolect:</a:t>
            </a:r>
            <a:endParaRPr lang="en-US" sz="2800" i="1" u="sng">
              <a:latin typeface="Times New Roman" pitchFamily="18" charset="0"/>
              <a:cs typeface="Times New Roman" pitchFamily="18" charset="0"/>
            </a:endParaRPr>
          </a:p>
        </p:txBody>
      </p:sp>
    </p:spTree>
    <p:extLst>
      <p:ext uri="{BB962C8B-B14F-4D97-AF65-F5344CB8AC3E}">
        <p14:creationId xmlns:p14="http://schemas.microsoft.com/office/powerpoint/2010/main" val="1957343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76400"/>
            <a:ext cx="8382000" cy="4568952"/>
          </a:xfrm>
        </p:spPr>
        <p:txBody>
          <a:bodyPr/>
          <a:lstStyle/>
          <a:p>
            <a:pPr marL="0" indent="0">
              <a:buNone/>
            </a:pPr>
            <a:r>
              <a:rPr lang="en-US" dirty="0" smtClean="0">
                <a:latin typeface="Times New Roman" pitchFamily="18" charset="0"/>
                <a:cs typeface="Times New Roman" pitchFamily="18" charset="0"/>
              </a:rPr>
              <a:t>- Sometimes</a:t>
            </a:r>
            <a:r>
              <a:rPr lang="en-US" dirty="0">
                <a:latin typeface="Times New Roman" pitchFamily="18" charset="0"/>
                <a:cs typeface="Times New Roman" pitchFamily="18" charset="0"/>
              </a:rPr>
              <a:t>, we are saying the same thing but depending on the region they will use different grammar</a:t>
            </a:r>
            <a:r>
              <a:rPr lang="en-US" dirty="0" smtClean="0">
                <a:latin typeface="Times New Roman" pitchFamily="18" charset="0"/>
                <a:cs typeface="Times New Roman" pitchFamily="18" charset="0"/>
              </a:rPr>
              <a:t>.</a:t>
            </a:r>
          </a:p>
          <a:p>
            <a:pPr marL="0" indent="0">
              <a:buNone/>
            </a:pPr>
            <a:endParaRPr lang="en-US" dirty="0" smtClean="0">
              <a:latin typeface="Times New Roman" pitchFamily="18" charset="0"/>
              <a:cs typeface="Times New Roman" pitchFamily="18" charset="0"/>
            </a:endParaRPr>
          </a:p>
          <a:p>
            <a:pPr marL="0" indent="0">
              <a:buNone/>
            </a:pPr>
            <a:r>
              <a:rPr lang="en-US" i="1" dirty="0">
                <a:latin typeface="Times New Roman" pitchFamily="18" charset="0"/>
                <a:cs typeface="Times New Roman" pitchFamily="18" charset="0"/>
              </a:rPr>
              <a:t>For instance: </a:t>
            </a:r>
            <a:endParaRPr lang="en-US" i="1" dirty="0" smtClean="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S</a:t>
            </a:r>
            <a:r>
              <a:rPr lang="en-US" dirty="0" smtClean="0">
                <a:latin typeface="Times New Roman" pitchFamily="18" charset="0"/>
                <a:cs typeface="Times New Roman" pitchFamily="18" charset="0"/>
              </a:rPr>
              <a:t>peakers </a:t>
            </a:r>
            <a:r>
              <a:rPr lang="en-US" dirty="0">
                <a:latin typeface="Times New Roman" pitchFamily="18" charset="0"/>
                <a:cs typeface="Times New Roman" pitchFamily="18" charset="0"/>
              </a:rPr>
              <a:t>in some areas of the Midwestern United States might utter sentences such as ‘</a:t>
            </a:r>
            <a:r>
              <a:rPr lang="en-US" i="1" dirty="0">
                <a:solidFill>
                  <a:srgbClr val="C00000"/>
                </a:solidFill>
                <a:latin typeface="Times New Roman" pitchFamily="18" charset="0"/>
                <a:cs typeface="Times New Roman" pitchFamily="18" charset="0"/>
              </a:rPr>
              <a:t>The car needs to be washed</a:t>
            </a:r>
            <a:r>
              <a:rPr lang="en-US" dirty="0">
                <a:latin typeface="Times New Roman" pitchFamily="18" charset="0"/>
                <a:cs typeface="Times New Roman" pitchFamily="18" charset="0"/>
              </a:rPr>
              <a:t>’ while others would say ‘</a:t>
            </a:r>
            <a:r>
              <a:rPr lang="en-US" i="1" dirty="0">
                <a:solidFill>
                  <a:srgbClr val="C00000"/>
                </a:solidFill>
                <a:latin typeface="Times New Roman" pitchFamily="18" charset="0"/>
                <a:cs typeface="Times New Roman" pitchFamily="18" charset="0"/>
              </a:rPr>
              <a:t>The cars need to be washed</a:t>
            </a:r>
            <a:r>
              <a:rPr lang="en-US" dirty="0">
                <a:latin typeface="Times New Roman" pitchFamily="18" charset="0"/>
                <a:cs typeface="Times New Roman" pitchFamily="18" charset="0"/>
              </a:rPr>
              <a:t>’ or ‘</a:t>
            </a:r>
            <a:r>
              <a:rPr lang="en-US" i="1" dirty="0">
                <a:solidFill>
                  <a:srgbClr val="C00000"/>
                </a:solidFill>
                <a:latin typeface="Times New Roman" pitchFamily="18" charset="0"/>
                <a:cs typeface="Times New Roman" pitchFamily="18" charset="0"/>
              </a:rPr>
              <a:t>The car needs washing</a:t>
            </a:r>
            <a:r>
              <a:rPr lang="en-US" i="1" dirty="0">
                <a:solidFill>
                  <a:srgbClr val="FF0000"/>
                </a:solidFill>
                <a:latin typeface="Times New Roman" pitchFamily="18" charset="0"/>
                <a:cs typeface="Times New Roman" pitchFamily="18" charset="0"/>
              </a:rPr>
              <a:t>.</a:t>
            </a:r>
            <a:r>
              <a:rPr lang="en-US" dirty="0">
                <a:latin typeface="Times New Roman" pitchFamily="18" charset="0"/>
                <a:cs typeface="Times New Roman" pitchFamily="18" charset="0"/>
              </a:rPr>
              <a:t>’ Further, an individual speaker might use all three of these constructions at different times.</a:t>
            </a:r>
          </a:p>
        </p:txBody>
      </p:sp>
      <p:sp>
        <p:nvSpPr>
          <p:cNvPr id="4" name="TextBox 3"/>
          <p:cNvSpPr txBox="1"/>
          <p:nvPr/>
        </p:nvSpPr>
        <p:spPr>
          <a:xfrm>
            <a:off x="609600" y="914400"/>
            <a:ext cx="3445174" cy="523220"/>
          </a:xfrm>
          <a:prstGeom prst="rect">
            <a:avLst/>
          </a:prstGeom>
          <a:noFill/>
        </p:spPr>
        <p:txBody>
          <a:bodyPr wrap="none" rtlCol="0">
            <a:spAutoFit/>
          </a:bodyPr>
          <a:lstStyle/>
          <a:p>
            <a:r>
              <a:rPr lang="en-US" sz="2800" i="1">
                <a:latin typeface="Times New Roman" pitchFamily="18" charset="0"/>
                <a:cs typeface="Times New Roman" pitchFamily="18" charset="0"/>
              </a:rPr>
              <a:t>I</a:t>
            </a:r>
            <a:r>
              <a:rPr lang="en-US" sz="2800" i="1" smtClean="0">
                <a:latin typeface="Times New Roman" pitchFamily="18" charset="0"/>
                <a:cs typeface="Times New Roman" pitchFamily="18" charset="0"/>
              </a:rPr>
              <a:t>. </a:t>
            </a:r>
            <a:r>
              <a:rPr lang="en-US" sz="2800" i="1" u="sng" smtClean="0">
                <a:latin typeface="Times New Roman" pitchFamily="18" charset="0"/>
                <a:cs typeface="Times New Roman" pitchFamily="18" charset="0"/>
              </a:rPr>
              <a:t>Language variation:</a:t>
            </a:r>
            <a:endParaRPr lang="en-US" sz="2800" i="1" u="sng">
              <a:latin typeface="Times New Roman" pitchFamily="18" charset="0"/>
              <a:cs typeface="Times New Roman" pitchFamily="18" charset="0"/>
            </a:endParaRPr>
          </a:p>
        </p:txBody>
      </p:sp>
    </p:spTree>
    <p:extLst>
      <p:ext uri="{BB962C8B-B14F-4D97-AF65-F5344CB8AC3E}">
        <p14:creationId xmlns:p14="http://schemas.microsoft.com/office/powerpoint/2010/main" val="1581762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par>
                          <p:cTn id="13" fill="hold">
                            <p:stCondLst>
                              <p:cond delay="500"/>
                            </p:stCondLst>
                            <p:childTnLst>
                              <p:par>
                                <p:cTn id="14" presetID="3" presetClass="entr" presetSubtype="10" fill="hold" nodeType="after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752600"/>
            <a:ext cx="8077200" cy="4721352"/>
          </a:xfrm>
        </p:spPr>
        <p:txBody>
          <a:bodyPr>
            <a:normAutofit/>
          </a:bodyPr>
          <a:lstStyle/>
          <a:p>
            <a:pPr marL="0" indent="0">
              <a:buNone/>
            </a:pPr>
            <a:r>
              <a:rPr lang="en-US" dirty="0" smtClean="0">
                <a:latin typeface="Times New Roman" pitchFamily="18" charset="0"/>
                <a:cs typeface="Times New Roman" pitchFamily="18" charset="0"/>
              </a:rPr>
              <a:t>- There </a:t>
            </a:r>
            <a:r>
              <a:rPr lang="en-US" dirty="0">
                <a:latin typeface="Times New Roman" pitchFamily="18" charset="0"/>
                <a:cs typeface="Times New Roman" pitchFamily="18" charset="0"/>
              </a:rPr>
              <a:t>is more than one way of saying the same thing</a:t>
            </a:r>
            <a:r>
              <a:rPr lang="en-US" dirty="0" smtClean="0">
                <a:latin typeface="Times New Roman" pitchFamily="18" charset="0"/>
                <a:cs typeface="Times New Roman" pitchFamily="18" charset="0"/>
              </a:rPr>
              <a:t>.</a:t>
            </a:r>
          </a:p>
          <a:p>
            <a:pPr marL="0" indent="0">
              <a:buNone/>
            </a:pPr>
            <a:r>
              <a:rPr lang="en-US" dirty="0" smtClean="0">
                <a:latin typeface="Times New Roman" pitchFamily="18" charset="0"/>
                <a:cs typeface="Times New Roman" pitchFamily="18" charset="0"/>
              </a:rPr>
              <a:t> </a:t>
            </a:r>
          </a:p>
          <a:p>
            <a:pPr marL="0" indent="0">
              <a:buNone/>
            </a:pPr>
            <a:r>
              <a:rPr lang="en-US" i="1" dirty="0" smtClean="0">
                <a:latin typeface="Times New Roman" pitchFamily="18" charset="0"/>
                <a:cs typeface="Times New Roman" pitchFamily="18" charset="0"/>
              </a:rPr>
              <a:t>For </a:t>
            </a:r>
            <a:r>
              <a:rPr lang="en-US" i="1" dirty="0">
                <a:latin typeface="Times New Roman" pitchFamily="18" charset="0"/>
                <a:cs typeface="Times New Roman" pitchFamily="18" charset="0"/>
              </a:rPr>
              <a:t>example</a:t>
            </a:r>
            <a:r>
              <a:rPr lang="en-US" i="1" dirty="0" smtClean="0">
                <a:latin typeface="Times New Roman" pitchFamily="18" charset="0"/>
                <a:cs typeface="Times New Roman" pitchFamily="18" charset="0"/>
              </a:rPr>
              <a:t>:</a:t>
            </a:r>
          </a:p>
          <a:p>
            <a:pPr marL="0" indent="0">
              <a:buNone/>
            </a:pPr>
            <a:r>
              <a:rPr lang="en-US" dirty="0" smtClean="0">
                <a:latin typeface="Times New Roman" pitchFamily="18" charset="0"/>
                <a:cs typeface="Times New Roman" pitchFamily="18" charset="0"/>
              </a:rPr>
              <a:t>When </a:t>
            </a:r>
            <a:r>
              <a:rPr lang="en-US" dirty="0">
                <a:latin typeface="Times New Roman" pitchFamily="18" charset="0"/>
                <a:cs typeface="Times New Roman" pitchFamily="18" charset="0"/>
              </a:rPr>
              <a:t>you want to </a:t>
            </a:r>
            <a:r>
              <a:rPr lang="en-US" dirty="0">
                <a:solidFill>
                  <a:srgbClr val="FF0000"/>
                </a:solidFill>
                <a:latin typeface="Times New Roman" pitchFamily="18" charset="0"/>
                <a:cs typeface="Times New Roman" pitchFamily="18" charset="0"/>
              </a:rPr>
              <a:t>compliment about appearance</a:t>
            </a:r>
            <a:r>
              <a:rPr lang="en-US" dirty="0">
                <a:latin typeface="Times New Roman" pitchFamily="18" charset="0"/>
                <a:cs typeface="Times New Roman" pitchFamily="18" charset="0"/>
              </a:rPr>
              <a:t>, there are many ways, such as: </a:t>
            </a: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a:t>
            </a:r>
            <a:r>
              <a:rPr lang="en-US" i="1" dirty="0">
                <a:solidFill>
                  <a:srgbClr val="C00000"/>
                </a:solidFill>
                <a:latin typeface="Times New Roman" pitchFamily="18" charset="0"/>
                <a:cs typeface="Times New Roman" pitchFamily="18" charset="0"/>
              </a:rPr>
              <a:t>You look perfect</a:t>
            </a:r>
            <a:r>
              <a:rPr lang="en-US" dirty="0">
                <a:latin typeface="Times New Roman" pitchFamily="18" charset="0"/>
                <a:cs typeface="Times New Roman" pitchFamily="18" charset="0"/>
              </a:rPr>
              <a:t>”, “</a:t>
            </a:r>
            <a:r>
              <a:rPr lang="en-US" i="1" dirty="0">
                <a:solidFill>
                  <a:srgbClr val="C00000"/>
                </a:solidFill>
                <a:latin typeface="Times New Roman" pitchFamily="18" charset="0"/>
                <a:cs typeface="Times New Roman" pitchFamily="18" charset="0"/>
              </a:rPr>
              <a:t>You look very beautiful</a:t>
            </a:r>
            <a:r>
              <a:rPr lang="en-US" dirty="0">
                <a:latin typeface="Times New Roman" pitchFamily="18" charset="0"/>
                <a:cs typeface="Times New Roman" pitchFamily="18" charset="0"/>
              </a:rPr>
              <a:t>”, “</a:t>
            </a:r>
            <a:r>
              <a:rPr lang="en-US" dirty="0">
                <a:solidFill>
                  <a:srgbClr val="C00000"/>
                </a:solidFill>
                <a:latin typeface="Times New Roman" pitchFamily="18" charset="0"/>
                <a:cs typeface="Times New Roman" pitchFamily="18" charset="0"/>
              </a:rPr>
              <a:t>You look </a:t>
            </a:r>
            <a:r>
              <a:rPr lang="en-US" i="1" dirty="0">
                <a:solidFill>
                  <a:srgbClr val="C00000"/>
                </a:solidFill>
                <a:latin typeface="Times New Roman" pitchFamily="18" charset="0"/>
                <a:cs typeface="Times New Roman" pitchFamily="18" charset="0"/>
              </a:rPr>
              <a:t>very handsome</a:t>
            </a:r>
            <a:r>
              <a:rPr lang="en-US" dirty="0">
                <a:latin typeface="Times New Roman" pitchFamily="18" charset="0"/>
                <a:cs typeface="Times New Roman" pitchFamily="18" charset="0"/>
              </a:rPr>
              <a:t>”, “</a:t>
            </a:r>
            <a:r>
              <a:rPr lang="en-US" i="1" dirty="0">
                <a:solidFill>
                  <a:srgbClr val="C00000"/>
                </a:solidFill>
                <a:latin typeface="Times New Roman" pitchFamily="18" charset="0"/>
                <a:cs typeface="Times New Roman" pitchFamily="18" charset="0"/>
              </a:rPr>
              <a:t>I like your eyes</a:t>
            </a:r>
            <a:r>
              <a:rPr lang="en-US" dirty="0">
                <a:latin typeface="Times New Roman" pitchFamily="18" charset="0"/>
                <a:cs typeface="Times New Roman" pitchFamily="18" charset="0"/>
              </a:rPr>
              <a:t>”, “</a:t>
            </a:r>
            <a:r>
              <a:rPr lang="en-US" i="1" dirty="0">
                <a:solidFill>
                  <a:srgbClr val="C00000"/>
                </a:solidFill>
                <a:latin typeface="Times New Roman" pitchFamily="18" charset="0"/>
                <a:cs typeface="Times New Roman" pitchFamily="18" charset="0"/>
              </a:rPr>
              <a:t>You have a lovely voice</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Or </a:t>
            </a:r>
            <a:r>
              <a:rPr lang="en-US" dirty="0">
                <a:latin typeface="Times New Roman" pitchFamily="18" charset="0"/>
                <a:cs typeface="Times New Roman" pitchFamily="18" charset="0"/>
              </a:rPr>
              <a:t>giving a compliment when someone does a good job, we can say</a:t>
            </a:r>
            <a:r>
              <a:rPr lang="en-US" dirty="0" smtClean="0">
                <a:latin typeface="Times New Roman" pitchFamily="18" charset="0"/>
                <a:cs typeface="Times New Roman" pitchFamily="18" charset="0"/>
              </a:rPr>
              <a:t>:</a:t>
            </a:r>
          </a:p>
          <a:p>
            <a:pPr marL="0" indent="0">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t>
            </a:r>
            <a:r>
              <a:rPr lang="en-US" i="1" dirty="0" smtClean="0">
                <a:solidFill>
                  <a:srgbClr val="C00000"/>
                </a:solidFill>
                <a:latin typeface="Times New Roman" pitchFamily="18" charset="0"/>
                <a:cs typeface="Times New Roman" pitchFamily="18" charset="0"/>
              </a:rPr>
              <a:t>Good job</a:t>
            </a:r>
            <a:r>
              <a:rPr lang="en-US" i="1" dirty="0">
                <a:solidFill>
                  <a:srgbClr val="FF0000"/>
                </a:solidFill>
                <a:latin typeface="Times New Roman" pitchFamily="18" charset="0"/>
                <a:cs typeface="Times New Roman" pitchFamily="18" charset="0"/>
              </a:rPr>
              <a:t>!</a:t>
            </a:r>
            <a:r>
              <a:rPr lang="en-US" dirty="0">
                <a:latin typeface="Times New Roman" pitchFamily="18" charset="0"/>
                <a:cs typeface="Times New Roman" pitchFamily="18" charset="0"/>
              </a:rPr>
              <a:t>” , “</a:t>
            </a:r>
            <a:r>
              <a:rPr lang="en-US" i="1" dirty="0">
                <a:solidFill>
                  <a:srgbClr val="C00000"/>
                </a:solidFill>
                <a:latin typeface="Times New Roman" pitchFamily="18" charset="0"/>
                <a:cs typeface="Times New Roman" pitchFamily="18" charset="0"/>
              </a:rPr>
              <a:t>Well done</a:t>
            </a:r>
            <a:r>
              <a:rPr lang="en-US" dirty="0">
                <a:solidFill>
                  <a:srgbClr val="FF0000"/>
                </a:solidFill>
                <a:latin typeface="Times New Roman" pitchFamily="18" charset="0"/>
                <a:cs typeface="Times New Roman" pitchFamily="18" charset="0"/>
              </a:rPr>
              <a:t>!</a:t>
            </a:r>
            <a:r>
              <a:rPr lang="en-US" dirty="0">
                <a:latin typeface="Times New Roman" pitchFamily="18" charset="0"/>
                <a:cs typeface="Times New Roman" pitchFamily="18" charset="0"/>
              </a:rPr>
              <a:t>”, “</a:t>
            </a:r>
            <a:r>
              <a:rPr lang="en-US" i="1" dirty="0">
                <a:solidFill>
                  <a:srgbClr val="C00000"/>
                </a:solidFill>
                <a:latin typeface="Times New Roman" pitchFamily="18" charset="0"/>
                <a:cs typeface="Times New Roman" pitchFamily="18" charset="0"/>
              </a:rPr>
              <a:t>You’re such a good student!</a:t>
            </a:r>
            <a:r>
              <a:rPr lang="en-US" dirty="0">
                <a:latin typeface="Times New Roman" pitchFamily="18" charset="0"/>
                <a:cs typeface="Times New Roman" pitchFamily="18" charset="0"/>
              </a:rPr>
              <a:t>”, “</a:t>
            </a:r>
            <a:r>
              <a:rPr lang="en-US" i="1" dirty="0">
                <a:solidFill>
                  <a:srgbClr val="C00000"/>
                </a:solidFill>
                <a:latin typeface="Times New Roman" pitchFamily="18" charset="0"/>
                <a:cs typeface="Times New Roman" pitchFamily="18" charset="0"/>
              </a:rPr>
              <a:t>You did a really fine jo</a:t>
            </a:r>
            <a:r>
              <a:rPr lang="en-US" i="1" dirty="0">
                <a:solidFill>
                  <a:srgbClr val="FF0000"/>
                </a:solidFill>
                <a:latin typeface="Times New Roman" pitchFamily="18" charset="0"/>
                <a:cs typeface="Times New Roman" pitchFamily="18" charset="0"/>
              </a:rPr>
              <a:t>b</a:t>
            </a:r>
            <a:r>
              <a:rPr lang="en-US" dirty="0">
                <a:solidFill>
                  <a:srgbClr val="FF0000"/>
                </a:solidFill>
                <a:latin typeface="Times New Roman" pitchFamily="18" charset="0"/>
                <a:cs typeface="Times New Roman" pitchFamily="18" charset="0"/>
              </a:rPr>
              <a:t>!</a:t>
            </a:r>
            <a:r>
              <a:rPr lang="en-US" dirty="0">
                <a:latin typeface="Times New Roman" pitchFamily="18" charset="0"/>
                <a:cs typeface="Times New Roman" pitchFamily="18" charset="0"/>
              </a:rPr>
              <a:t>”…</a:t>
            </a:r>
          </a:p>
        </p:txBody>
      </p:sp>
      <p:sp>
        <p:nvSpPr>
          <p:cNvPr id="4" name="TextBox 3"/>
          <p:cNvSpPr txBox="1"/>
          <p:nvPr/>
        </p:nvSpPr>
        <p:spPr>
          <a:xfrm>
            <a:off x="609600" y="914400"/>
            <a:ext cx="3445174" cy="523220"/>
          </a:xfrm>
          <a:prstGeom prst="rect">
            <a:avLst/>
          </a:prstGeom>
          <a:noFill/>
        </p:spPr>
        <p:txBody>
          <a:bodyPr wrap="none" rtlCol="0">
            <a:spAutoFit/>
          </a:bodyPr>
          <a:lstStyle/>
          <a:p>
            <a:r>
              <a:rPr lang="en-US" sz="2800" i="1">
                <a:latin typeface="Times New Roman" pitchFamily="18" charset="0"/>
                <a:cs typeface="Times New Roman" pitchFamily="18" charset="0"/>
              </a:rPr>
              <a:t>I</a:t>
            </a:r>
            <a:r>
              <a:rPr lang="en-US" sz="2800" i="1" smtClean="0">
                <a:latin typeface="Times New Roman" pitchFamily="18" charset="0"/>
                <a:cs typeface="Times New Roman" pitchFamily="18" charset="0"/>
              </a:rPr>
              <a:t>. </a:t>
            </a:r>
            <a:r>
              <a:rPr lang="en-US" sz="2800" i="1" u="sng" smtClean="0">
                <a:latin typeface="Times New Roman" pitchFamily="18" charset="0"/>
                <a:cs typeface="Times New Roman" pitchFamily="18" charset="0"/>
              </a:rPr>
              <a:t>Language variation:</a:t>
            </a:r>
            <a:endParaRPr lang="en-US" sz="2800" i="1" u="sng">
              <a:latin typeface="Times New Roman" pitchFamily="18" charset="0"/>
              <a:cs typeface="Times New Roman" pitchFamily="18" charset="0"/>
            </a:endParaRPr>
          </a:p>
        </p:txBody>
      </p:sp>
    </p:spTree>
    <p:extLst>
      <p:ext uri="{BB962C8B-B14F-4D97-AF65-F5344CB8AC3E}">
        <p14:creationId xmlns:p14="http://schemas.microsoft.com/office/powerpoint/2010/main" val="2958198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par>
                          <p:cTn id="13" fill="hold">
                            <p:stCondLst>
                              <p:cond delay="500"/>
                            </p:stCondLst>
                            <p:childTnLst>
                              <p:par>
                                <p:cTn id="14" presetID="3" presetClass="entr" presetSubtype="10" fill="hold" nodeType="after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childTnLst>
                          </p:cTn>
                        </p:par>
                        <p:par>
                          <p:cTn id="17" fill="hold">
                            <p:stCondLst>
                              <p:cond delay="1000"/>
                            </p:stCondLst>
                            <p:childTnLst>
                              <p:par>
                                <p:cTn id="18" presetID="3" presetClass="entr" presetSubtype="10" fill="hold" nodeType="after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blinds(horizontal)">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blinds(horizontal)">
                                      <p:cBhvr>
                                        <p:cTn id="25" dur="500"/>
                                        <p:tgtEl>
                                          <p:spTgt spid="3">
                                            <p:txEl>
                                              <p:pRg st="5" end="5"/>
                                            </p:txEl>
                                          </p:spTgt>
                                        </p:tgtEl>
                                      </p:cBhvr>
                                    </p:animEffect>
                                  </p:childTnLst>
                                </p:cTn>
                              </p:par>
                            </p:childTnLst>
                          </p:cTn>
                        </p:par>
                        <p:par>
                          <p:cTn id="26" fill="hold">
                            <p:stCondLst>
                              <p:cond delay="500"/>
                            </p:stCondLst>
                            <p:childTnLst>
                              <p:par>
                                <p:cTn id="27" presetID="3" presetClass="entr" presetSubtype="10" fill="hold" nodeType="after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blinds(horizontal)">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0"/>
            <a:ext cx="8458200" cy="4187952"/>
          </a:xfrm>
        </p:spPr>
        <p:txBody>
          <a:bodyPr/>
          <a:lstStyle/>
          <a:p>
            <a:pPr marL="0" indent="0">
              <a:buNone/>
            </a:pPr>
            <a:r>
              <a:rPr lang="en-US" smtClean="0">
                <a:latin typeface="Times New Roman" pitchFamily="18" charset="0"/>
                <a:cs typeface="Times New Roman" pitchFamily="18" charset="0"/>
              </a:rPr>
              <a:t>- No </a:t>
            </a:r>
            <a:r>
              <a:rPr lang="en-US">
                <a:latin typeface="Times New Roman" pitchFamily="18" charset="0"/>
                <a:cs typeface="Times New Roman" pitchFamily="18" charset="0"/>
              </a:rPr>
              <a:t>one can speak exactly like the other in the same way</a:t>
            </a:r>
            <a:r>
              <a:rPr lang="en-US" smtClean="0">
                <a:latin typeface="Times New Roman" pitchFamily="18" charset="0"/>
                <a:cs typeface="Times New Roman" pitchFamily="18" charset="0"/>
              </a:rPr>
              <a:t>.</a:t>
            </a:r>
          </a:p>
          <a:p>
            <a:pPr marL="0" indent="0">
              <a:buNone/>
            </a:pPr>
            <a:r>
              <a:rPr lang="en-US" smtClean="0">
                <a:latin typeface="Times New Roman" pitchFamily="18" charset="0"/>
                <a:cs typeface="Times New Roman" pitchFamily="18" charset="0"/>
              </a:rPr>
              <a:t> </a:t>
            </a:r>
          </a:p>
          <a:p>
            <a:pPr marL="0" indent="0">
              <a:buNone/>
            </a:pPr>
            <a:r>
              <a:rPr lang="en-US" i="1" smtClean="0">
                <a:latin typeface="Times New Roman" pitchFamily="18" charset="0"/>
                <a:cs typeface="Times New Roman" pitchFamily="18" charset="0"/>
              </a:rPr>
              <a:t>For </a:t>
            </a:r>
            <a:r>
              <a:rPr lang="en-US" i="1">
                <a:latin typeface="Times New Roman" pitchFamily="18" charset="0"/>
                <a:cs typeface="Times New Roman" pitchFamily="18" charset="0"/>
              </a:rPr>
              <a:t>example: </a:t>
            </a:r>
            <a:endParaRPr lang="en-US" i="1" smtClean="0">
              <a:latin typeface="Times New Roman" pitchFamily="18" charset="0"/>
              <a:cs typeface="Times New Roman" pitchFamily="18" charset="0"/>
            </a:endParaRPr>
          </a:p>
          <a:p>
            <a:pPr marL="0" indent="0">
              <a:buNone/>
            </a:pPr>
            <a:r>
              <a:rPr lang="en-US" smtClean="0">
                <a:latin typeface="Times New Roman" pitchFamily="18" charset="0"/>
                <a:cs typeface="Times New Roman" pitchFamily="18" charset="0"/>
              </a:rPr>
              <a:t>When </a:t>
            </a:r>
            <a:r>
              <a:rPr lang="en-US">
                <a:latin typeface="Times New Roman" pitchFamily="18" charset="0"/>
                <a:cs typeface="Times New Roman" pitchFamily="18" charset="0"/>
              </a:rPr>
              <a:t>someone speaks a sentence, you can speak this sentence but you cannot speak exactly by the way he </a:t>
            </a:r>
            <a:r>
              <a:rPr lang="en-US" smtClean="0">
                <a:latin typeface="Times New Roman" pitchFamily="18" charset="0"/>
                <a:cs typeface="Times New Roman" pitchFamily="18" charset="0"/>
              </a:rPr>
              <a:t>spoke. When you speak, your expression, pronunciation,.. will be different from him.</a:t>
            </a:r>
            <a:endParaRPr lang="en-US">
              <a:latin typeface="Times New Roman" pitchFamily="18" charset="0"/>
              <a:cs typeface="Times New Roman" pitchFamily="18" charset="0"/>
            </a:endParaRPr>
          </a:p>
        </p:txBody>
      </p:sp>
      <p:sp>
        <p:nvSpPr>
          <p:cNvPr id="4" name="TextBox 3"/>
          <p:cNvSpPr txBox="1"/>
          <p:nvPr/>
        </p:nvSpPr>
        <p:spPr>
          <a:xfrm>
            <a:off x="609600" y="914400"/>
            <a:ext cx="3445174" cy="523220"/>
          </a:xfrm>
          <a:prstGeom prst="rect">
            <a:avLst/>
          </a:prstGeom>
          <a:noFill/>
        </p:spPr>
        <p:txBody>
          <a:bodyPr wrap="none" rtlCol="0">
            <a:spAutoFit/>
          </a:bodyPr>
          <a:lstStyle/>
          <a:p>
            <a:r>
              <a:rPr lang="en-US" sz="2800" i="1">
                <a:latin typeface="Times New Roman" pitchFamily="18" charset="0"/>
                <a:cs typeface="Times New Roman" pitchFamily="18" charset="0"/>
              </a:rPr>
              <a:t>I</a:t>
            </a:r>
            <a:r>
              <a:rPr lang="en-US" sz="2800" i="1" smtClean="0">
                <a:latin typeface="Times New Roman" pitchFamily="18" charset="0"/>
                <a:cs typeface="Times New Roman" pitchFamily="18" charset="0"/>
              </a:rPr>
              <a:t>. </a:t>
            </a:r>
            <a:r>
              <a:rPr lang="en-US" sz="2800" i="1" u="sng" smtClean="0">
                <a:latin typeface="Times New Roman" pitchFamily="18" charset="0"/>
                <a:cs typeface="Times New Roman" pitchFamily="18" charset="0"/>
              </a:rPr>
              <a:t>Language variation:</a:t>
            </a:r>
            <a:endParaRPr lang="en-US" sz="2800" i="1" u="sng">
              <a:latin typeface="Times New Roman" pitchFamily="18" charset="0"/>
              <a:cs typeface="Times New Roman" pitchFamily="18" charset="0"/>
            </a:endParaRPr>
          </a:p>
        </p:txBody>
      </p:sp>
    </p:spTree>
    <p:extLst>
      <p:ext uri="{BB962C8B-B14F-4D97-AF65-F5344CB8AC3E}">
        <p14:creationId xmlns:p14="http://schemas.microsoft.com/office/powerpoint/2010/main" val="88423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par>
                          <p:cTn id="13" fill="hold">
                            <p:stCondLst>
                              <p:cond delay="500"/>
                            </p:stCondLst>
                            <p:childTnLst>
                              <p:par>
                                <p:cTn id="14" presetID="3" presetClass="entr" presetSubtype="10" fill="hold" nodeType="after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752600"/>
            <a:ext cx="7696200" cy="4721352"/>
          </a:xfrm>
        </p:spPr>
        <p:txBody>
          <a:bodyPr/>
          <a:lstStyle/>
          <a:p>
            <a:pPr marL="0" indent="0">
              <a:buNone/>
            </a:pPr>
            <a:r>
              <a:rPr lang="en-US" dirty="0" smtClean="0">
                <a:latin typeface="Times New Roman" pitchFamily="18" charset="0"/>
                <a:cs typeface="Times New Roman" pitchFamily="18" charset="0"/>
              </a:rPr>
              <a:t>- No </a:t>
            </a:r>
            <a:r>
              <a:rPr lang="en-US" dirty="0">
                <a:latin typeface="Times New Roman" pitchFamily="18" charset="0"/>
                <a:cs typeface="Times New Roman" pitchFamily="18" charset="0"/>
              </a:rPr>
              <a:t>individual speaker speaks the same way all the time</a:t>
            </a:r>
            <a:r>
              <a:rPr lang="en-US" dirty="0" smtClean="0">
                <a:latin typeface="Times New Roman" pitchFamily="18" charset="0"/>
                <a:cs typeface="Times New Roman" pitchFamily="18" charset="0"/>
              </a:rPr>
              <a:t>.</a:t>
            </a:r>
          </a:p>
          <a:p>
            <a:pPr>
              <a:buFontTx/>
              <a:buChar char="-"/>
            </a:pPr>
            <a:endParaRPr lang="en-US" dirty="0">
              <a:latin typeface="Times New Roman" pitchFamily="18" charset="0"/>
              <a:cs typeface="Times New Roman" pitchFamily="18" charset="0"/>
            </a:endParaRPr>
          </a:p>
          <a:p>
            <a:pPr marL="0" indent="0">
              <a:buNone/>
            </a:pPr>
            <a:r>
              <a:rPr lang="en-US" i="1" dirty="0">
                <a:latin typeface="Times New Roman" pitchFamily="18" charset="0"/>
                <a:cs typeface="Times New Roman" pitchFamily="18" charset="0"/>
              </a:rPr>
              <a:t>For example</a:t>
            </a:r>
            <a:r>
              <a:rPr lang="en-US" dirty="0">
                <a:latin typeface="Times New Roman" pitchFamily="18" charset="0"/>
                <a:cs typeface="Times New Roman" pitchFamily="18" charset="0"/>
              </a:rPr>
              <a:t>:</a:t>
            </a:r>
          </a:p>
          <a:p>
            <a:pPr marL="0" indent="0">
              <a:buNone/>
            </a:pPr>
            <a:r>
              <a:rPr lang="en-US" dirty="0">
                <a:latin typeface="Times New Roman" pitchFamily="18" charset="0"/>
                <a:cs typeface="Times New Roman" pitchFamily="18" charset="0"/>
              </a:rPr>
              <a:t>A same sentence you speak will be different by the time. Because a sentence would be changed about purpose,  the time when you speak, your expression and the meaning of sentence</a:t>
            </a:r>
            <a:r>
              <a:rPr lang="en-US" dirty="0" smtClean="0">
                <a:latin typeface="Times New Roman" pitchFamily="18" charset="0"/>
                <a:cs typeface="Times New Roman" pitchFamily="18" charset="0"/>
              </a:rPr>
              <a:t>.</a:t>
            </a:r>
          </a:p>
          <a:p>
            <a:pPr marL="0" indent="0">
              <a:buNone/>
            </a:pPr>
            <a:r>
              <a:rPr lang="en-US" dirty="0" smtClean="0">
                <a:solidFill>
                  <a:srgbClr val="FF0000"/>
                </a:solidFill>
                <a:latin typeface="Times New Roman" pitchFamily="18" charset="0"/>
                <a:cs typeface="Times New Roman" pitchFamily="18" charset="0"/>
              </a:rPr>
              <a:t>Would you mind closing the door?</a:t>
            </a:r>
          </a:p>
          <a:p>
            <a:pPr marL="0" indent="0">
              <a:buNone/>
            </a:pPr>
            <a:r>
              <a:rPr lang="en-US" dirty="0" smtClean="0">
                <a:solidFill>
                  <a:srgbClr val="FF0000"/>
                </a:solidFill>
                <a:latin typeface="Times New Roman" pitchFamily="18" charset="0"/>
                <a:cs typeface="Times New Roman" pitchFamily="18" charset="0"/>
              </a:rPr>
              <a:t>Close the door, will you?</a:t>
            </a:r>
            <a:endParaRPr lang="en-US" dirty="0">
              <a:solidFill>
                <a:srgbClr val="FF0000"/>
              </a:solidFill>
              <a:latin typeface="Times New Roman" pitchFamily="18" charset="0"/>
              <a:cs typeface="Times New Roman" pitchFamily="18" charset="0"/>
            </a:endParaRPr>
          </a:p>
          <a:p>
            <a:pPr marL="0" indent="0">
              <a:buNone/>
            </a:pPr>
            <a:endParaRPr lang="en-US" dirty="0">
              <a:solidFill>
                <a:srgbClr val="FF0000"/>
              </a:solidFill>
            </a:endParaRPr>
          </a:p>
        </p:txBody>
      </p:sp>
      <p:sp>
        <p:nvSpPr>
          <p:cNvPr id="5" name="TextBox 4"/>
          <p:cNvSpPr txBox="1"/>
          <p:nvPr/>
        </p:nvSpPr>
        <p:spPr>
          <a:xfrm>
            <a:off x="609600" y="914400"/>
            <a:ext cx="3445174" cy="523220"/>
          </a:xfrm>
          <a:prstGeom prst="rect">
            <a:avLst/>
          </a:prstGeom>
          <a:noFill/>
        </p:spPr>
        <p:txBody>
          <a:bodyPr wrap="none" rtlCol="0">
            <a:spAutoFit/>
          </a:bodyPr>
          <a:lstStyle/>
          <a:p>
            <a:r>
              <a:rPr lang="en-US" sz="2800" i="1">
                <a:latin typeface="Times New Roman" pitchFamily="18" charset="0"/>
                <a:cs typeface="Times New Roman" pitchFamily="18" charset="0"/>
              </a:rPr>
              <a:t>I</a:t>
            </a:r>
            <a:r>
              <a:rPr lang="en-US" sz="2800" i="1" smtClean="0">
                <a:latin typeface="Times New Roman" pitchFamily="18" charset="0"/>
                <a:cs typeface="Times New Roman" pitchFamily="18" charset="0"/>
              </a:rPr>
              <a:t>. </a:t>
            </a:r>
            <a:r>
              <a:rPr lang="en-US" sz="2800" i="1" u="sng" smtClean="0">
                <a:latin typeface="Times New Roman" pitchFamily="18" charset="0"/>
                <a:cs typeface="Times New Roman" pitchFamily="18" charset="0"/>
              </a:rPr>
              <a:t>Language variation:</a:t>
            </a:r>
            <a:endParaRPr lang="en-US" sz="2800" i="1" u="sng">
              <a:latin typeface="Times New Roman" pitchFamily="18" charset="0"/>
              <a:cs typeface="Times New Roman" pitchFamily="18" charset="0"/>
            </a:endParaRPr>
          </a:p>
        </p:txBody>
      </p:sp>
    </p:spTree>
    <p:extLst>
      <p:ext uri="{BB962C8B-B14F-4D97-AF65-F5344CB8AC3E}">
        <p14:creationId xmlns:p14="http://schemas.microsoft.com/office/powerpoint/2010/main" val="2481013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par>
                          <p:cTn id="13" fill="hold">
                            <p:stCondLst>
                              <p:cond delay="500"/>
                            </p:stCondLst>
                            <p:childTnLst>
                              <p:par>
                                <p:cTn id="14" presetID="3" presetClass="entr" presetSubtype="10" fill="hold" nodeType="after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childTnLst>
                          </p:cTn>
                        </p:par>
                        <p:par>
                          <p:cTn id="17" fill="hold">
                            <p:stCondLst>
                              <p:cond delay="1000"/>
                            </p:stCondLst>
                            <p:childTnLst>
                              <p:par>
                                <p:cTn id="18" presetID="3" presetClass="entr" presetSubtype="10" fill="hold" nodeType="after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blinds(horizontal)">
                                      <p:cBhvr>
                                        <p:cTn id="20" dur="500"/>
                                        <p:tgtEl>
                                          <p:spTgt spid="3">
                                            <p:txEl>
                                              <p:pRg st="4" end="4"/>
                                            </p:txEl>
                                          </p:spTgt>
                                        </p:tgtEl>
                                      </p:cBhvr>
                                    </p:animEffect>
                                  </p:childTnLst>
                                </p:cTn>
                              </p:par>
                            </p:childTnLst>
                          </p:cTn>
                        </p:par>
                        <p:par>
                          <p:cTn id="21" fill="hold">
                            <p:stCondLst>
                              <p:cond delay="1500"/>
                            </p:stCondLst>
                            <p:childTnLst>
                              <p:par>
                                <p:cTn id="22" presetID="3" presetClass="entr" presetSubtype="10" fill="hold" nodeType="after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752600"/>
            <a:ext cx="7848600" cy="4645152"/>
          </a:xfrm>
        </p:spPr>
        <p:txBody>
          <a:bodyPr>
            <a:normAutofit/>
          </a:bodyPr>
          <a:lstStyle/>
          <a:p>
            <a:pPr marL="0" indent="0">
              <a:buNone/>
            </a:pPr>
            <a:r>
              <a:rPr lang="en-US" dirty="0" smtClean="0">
                <a:latin typeface="Times New Roman" pitchFamily="18" charset="0"/>
                <a:cs typeface="Times New Roman" pitchFamily="18" charset="0"/>
              </a:rPr>
              <a:t>- People </a:t>
            </a:r>
            <a:r>
              <a:rPr lang="en-US" dirty="0">
                <a:latin typeface="Times New Roman" pitchFamily="18" charset="0"/>
                <a:cs typeface="Times New Roman" pitchFamily="18" charset="0"/>
              </a:rPr>
              <a:t>from different </a:t>
            </a:r>
            <a:r>
              <a:rPr lang="en-US" dirty="0" err="1">
                <a:latin typeface="Times New Roman" pitchFamily="18" charset="0"/>
                <a:cs typeface="Times New Roman" pitchFamily="18" charset="0"/>
              </a:rPr>
              <a:t>contries</a:t>
            </a:r>
            <a:r>
              <a:rPr lang="en-US" dirty="0">
                <a:latin typeface="Times New Roman" pitchFamily="18" charset="0"/>
                <a:cs typeface="Times New Roman" pitchFamily="18" charset="0"/>
              </a:rPr>
              <a:t>, from different regions in the same country, from different social classes would vary pronunciation, morphology, lexicon, syntax and style of speaking</a:t>
            </a:r>
            <a:r>
              <a:rPr lang="en-US" dirty="0" smtClean="0">
                <a:latin typeface="Times New Roman" pitchFamily="18" charset="0"/>
                <a:cs typeface="Times New Roman" pitchFamily="18" charset="0"/>
              </a:rPr>
              <a:t>.</a:t>
            </a:r>
          </a:p>
          <a:p>
            <a:pPr marL="0" indent="0">
              <a:buNone/>
            </a:pPr>
            <a:endParaRPr lang="en-US" dirty="0" smtClean="0">
              <a:latin typeface="Times New Roman" pitchFamily="18" charset="0"/>
              <a:cs typeface="Times New Roman" pitchFamily="18" charset="0"/>
            </a:endParaRPr>
          </a:p>
          <a:p>
            <a:pPr marL="0" indent="0">
              <a:buNone/>
            </a:pPr>
            <a:r>
              <a:rPr lang="en-US" i="1" dirty="0">
                <a:latin typeface="Times New Roman" pitchFamily="18" charset="0"/>
                <a:cs typeface="Times New Roman" pitchFamily="18" charset="0"/>
              </a:rPr>
              <a:t>For example:</a:t>
            </a:r>
          </a:p>
          <a:p>
            <a:pPr marL="0" indent="0">
              <a:buNone/>
            </a:pPr>
            <a:r>
              <a:rPr lang="en-US" dirty="0">
                <a:latin typeface="Times New Roman" pitchFamily="18" charset="0"/>
                <a:cs typeface="Times New Roman" pitchFamily="18" charset="0"/>
              </a:rPr>
              <a:t>+ In UK:  better - /ˈ</a:t>
            </a:r>
            <a:r>
              <a:rPr lang="en-US" dirty="0" err="1">
                <a:latin typeface="Times New Roman" pitchFamily="18" charset="0"/>
                <a:cs typeface="Times New Roman" pitchFamily="18" charset="0"/>
              </a:rPr>
              <a:t>bet.ər</a:t>
            </a:r>
            <a:r>
              <a:rPr lang="en-US" dirty="0" smtClean="0">
                <a:latin typeface="Times New Roman" pitchFamily="18" charset="0"/>
                <a:cs typeface="Times New Roman" pitchFamily="18" charset="0"/>
              </a:rPr>
              <a:t>/, city /</a:t>
            </a:r>
            <a:r>
              <a:rPr lang="en-US" dirty="0" err="1" smtClean="0">
                <a:latin typeface="Times New Roman" pitchFamily="18" charset="0"/>
                <a:cs typeface="Times New Roman" pitchFamily="18" charset="0"/>
              </a:rPr>
              <a:t>siti</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   In US:   better -  /ˈ</a:t>
            </a:r>
            <a:r>
              <a:rPr lang="en-US" dirty="0" err="1">
                <a:latin typeface="Times New Roman" pitchFamily="18" charset="0"/>
                <a:cs typeface="Times New Roman" pitchFamily="18" charset="0"/>
              </a:rPr>
              <a:t>bet̬.ɚ</a:t>
            </a:r>
            <a:r>
              <a:rPr lang="en-US" dirty="0" smtClean="0">
                <a:latin typeface="Times New Roman" pitchFamily="18" charset="0"/>
                <a:cs typeface="Times New Roman" pitchFamily="18" charset="0"/>
              </a:rPr>
              <a:t>/,/city  </a:t>
            </a:r>
            <a:r>
              <a:rPr lang="en-US" dirty="0" err="1">
                <a:latin typeface="Times New Roman" pitchFamily="18" charset="0"/>
                <a:cs typeface="Times New Roman" pitchFamily="18" charset="0"/>
              </a:rPr>
              <a:t>s</a:t>
            </a:r>
            <a:r>
              <a:rPr lang="en-US" dirty="0" err="1" smtClean="0">
                <a:latin typeface="Times New Roman" pitchFamily="18" charset="0"/>
                <a:cs typeface="Times New Roman" pitchFamily="18" charset="0"/>
              </a:rPr>
              <a:t>idi</a:t>
            </a:r>
            <a:r>
              <a:rPr 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p>
          <a:p>
            <a:pPr marL="0" indent="0">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In Vietnam, some areas in the North pronounce (n) as (l) </a:t>
            </a:r>
            <a:r>
              <a:rPr lang="en-US" dirty="0" smtClean="0">
                <a:latin typeface="Times New Roman" pitchFamily="18" charset="0"/>
                <a:cs typeface="Times New Roman" pitchFamily="18" charset="0"/>
              </a:rPr>
              <a:t>or </a:t>
            </a:r>
            <a:r>
              <a:rPr lang="en-US" dirty="0">
                <a:latin typeface="Times New Roman" pitchFamily="18" charset="0"/>
                <a:cs typeface="Times New Roman" pitchFamily="18" charset="0"/>
              </a:rPr>
              <a:t>(l) as (n)</a:t>
            </a:r>
          </a:p>
          <a:p>
            <a:pPr marL="0" indent="0">
              <a:buNone/>
            </a:pPr>
            <a:r>
              <a:rPr lang="en-US" dirty="0" smtClean="0">
                <a:latin typeface="Times New Roman" pitchFamily="18" charset="0"/>
                <a:cs typeface="Times New Roman" pitchFamily="18" charset="0"/>
              </a:rPr>
              <a:t>   </a:t>
            </a:r>
            <a:r>
              <a:rPr lang="en-US" u="sng" dirty="0" err="1" smtClean="0">
                <a:latin typeface="Times New Roman" pitchFamily="18" charset="0"/>
                <a:cs typeface="Times New Roman" pitchFamily="18" charset="0"/>
              </a:rPr>
              <a:t>L</a:t>
            </a:r>
            <a:r>
              <a:rPr lang="en-US" dirty="0" err="1" smtClean="0">
                <a:latin typeface="Times New Roman" pitchFamily="18" charset="0"/>
                <a:cs typeface="Times New Roman" pitchFamily="18" charset="0"/>
              </a:rPr>
              <a:t>àm</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ăn</a:t>
            </a:r>
            <a:r>
              <a:rPr lang="en-US" dirty="0">
                <a:latin typeface="Times New Roman" pitchFamily="18" charset="0"/>
                <a:cs typeface="Times New Roman" pitchFamily="18" charset="0"/>
              </a:rPr>
              <a:t> – </a:t>
            </a:r>
            <a:r>
              <a:rPr lang="en-US" u="sng" dirty="0" err="1">
                <a:latin typeface="Times New Roman" pitchFamily="18" charset="0"/>
                <a:cs typeface="Times New Roman" pitchFamily="18" charset="0"/>
              </a:rPr>
              <a:t>N</a:t>
            </a:r>
            <a:r>
              <a:rPr lang="en-US" dirty="0" err="1">
                <a:latin typeface="Times New Roman" pitchFamily="18" charset="0"/>
                <a:cs typeface="Times New Roman" pitchFamily="18" charset="0"/>
              </a:rPr>
              <a:t>àm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ăn</a:t>
            </a:r>
            <a:endParaRPr lang="en-US" dirty="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Hà</a:t>
            </a:r>
            <a:r>
              <a:rPr lang="en-US" dirty="0" smtClean="0">
                <a:latin typeface="Times New Roman" pitchFamily="18" charset="0"/>
                <a:cs typeface="Times New Roman" pitchFamily="18" charset="0"/>
              </a:rPr>
              <a:t> </a:t>
            </a:r>
            <a:r>
              <a:rPr lang="en-US" u="sng" dirty="0" err="1" smtClean="0">
                <a:latin typeface="Times New Roman" pitchFamily="18" charset="0"/>
                <a:cs typeface="Times New Roman" pitchFamily="18" charset="0"/>
              </a:rPr>
              <a:t>N</a:t>
            </a:r>
            <a:r>
              <a:rPr lang="en-US" dirty="0" err="1" smtClean="0">
                <a:latin typeface="Times New Roman" pitchFamily="18" charset="0"/>
                <a:cs typeface="Times New Roman" pitchFamily="18" charset="0"/>
              </a:rPr>
              <a:t>ội</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Hà</a:t>
            </a:r>
            <a:r>
              <a:rPr lang="en-US" dirty="0">
                <a:latin typeface="Times New Roman" pitchFamily="18" charset="0"/>
                <a:cs typeface="Times New Roman" pitchFamily="18" charset="0"/>
              </a:rPr>
              <a:t> </a:t>
            </a:r>
            <a:r>
              <a:rPr lang="en-US" u="sng" dirty="0" err="1">
                <a:latin typeface="Times New Roman" pitchFamily="18" charset="0"/>
                <a:cs typeface="Times New Roman" pitchFamily="18" charset="0"/>
              </a:rPr>
              <a:t>L</a:t>
            </a:r>
            <a:r>
              <a:rPr lang="en-US" dirty="0" err="1">
                <a:latin typeface="Times New Roman" pitchFamily="18" charset="0"/>
                <a:cs typeface="Times New Roman" pitchFamily="18" charset="0"/>
              </a:rPr>
              <a:t>ội</a:t>
            </a:r>
            <a:endParaRPr lang="en-US" dirty="0">
              <a:latin typeface="Times New Roman" pitchFamily="18" charset="0"/>
              <a:cs typeface="Times New Roman" pitchFamily="18" charset="0"/>
            </a:endParaRPr>
          </a:p>
          <a:p>
            <a:pPr marL="0" indent="0">
              <a:buNone/>
            </a:pPr>
            <a:endParaRPr lang="en-US" dirty="0"/>
          </a:p>
        </p:txBody>
      </p:sp>
      <p:sp>
        <p:nvSpPr>
          <p:cNvPr id="5" name="TextBox 4"/>
          <p:cNvSpPr txBox="1"/>
          <p:nvPr/>
        </p:nvSpPr>
        <p:spPr>
          <a:xfrm>
            <a:off x="609600" y="914400"/>
            <a:ext cx="3445174" cy="523220"/>
          </a:xfrm>
          <a:prstGeom prst="rect">
            <a:avLst/>
          </a:prstGeom>
          <a:noFill/>
        </p:spPr>
        <p:txBody>
          <a:bodyPr wrap="none" rtlCol="0">
            <a:spAutoFit/>
          </a:bodyPr>
          <a:lstStyle/>
          <a:p>
            <a:r>
              <a:rPr lang="en-US" sz="2800" i="1">
                <a:latin typeface="Times New Roman" pitchFamily="18" charset="0"/>
                <a:cs typeface="Times New Roman" pitchFamily="18" charset="0"/>
              </a:rPr>
              <a:t>I</a:t>
            </a:r>
            <a:r>
              <a:rPr lang="en-US" sz="2800" i="1" smtClean="0">
                <a:latin typeface="Times New Roman" pitchFamily="18" charset="0"/>
                <a:cs typeface="Times New Roman" pitchFamily="18" charset="0"/>
              </a:rPr>
              <a:t>. </a:t>
            </a:r>
            <a:r>
              <a:rPr lang="en-US" sz="2800" i="1" u="sng" smtClean="0">
                <a:latin typeface="Times New Roman" pitchFamily="18" charset="0"/>
                <a:cs typeface="Times New Roman" pitchFamily="18" charset="0"/>
              </a:rPr>
              <a:t>Language variation:</a:t>
            </a:r>
            <a:endParaRPr lang="en-US" sz="2800" i="1" u="sng">
              <a:latin typeface="Times New Roman" pitchFamily="18" charset="0"/>
              <a:cs typeface="Times New Roman" pitchFamily="18" charset="0"/>
            </a:endParaRPr>
          </a:p>
        </p:txBody>
      </p:sp>
    </p:spTree>
    <p:extLst>
      <p:ext uri="{BB962C8B-B14F-4D97-AF65-F5344CB8AC3E}">
        <p14:creationId xmlns:p14="http://schemas.microsoft.com/office/powerpoint/2010/main" val="2532515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linds(horizontal)">
                                      <p:cBhvr>
                                        <p:cTn id="18" dur="500"/>
                                        <p:tgtEl>
                                          <p:spTgt spid="3">
                                            <p:txEl>
                                              <p:pRg st="4" end="4"/>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blinds(horizontal)">
                                      <p:cBhvr>
                                        <p:cTn id="21" dur="500"/>
                                        <p:tgtEl>
                                          <p:spTgt spid="3">
                                            <p:txEl>
                                              <p:pRg st="5" end="5"/>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blinds(horizontal)">
                                      <p:cBhvr>
                                        <p:cTn id="24" dur="500"/>
                                        <p:tgtEl>
                                          <p:spTgt spid="3">
                                            <p:txEl>
                                              <p:pRg st="6" end="6"/>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linds(horizontal)">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7848600" cy="4340352"/>
          </a:xfrm>
        </p:spPr>
        <p:txBody>
          <a:bodyPr/>
          <a:lstStyle/>
          <a:p>
            <a:pPr marL="0" indent="0">
              <a:buNone/>
            </a:pPr>
            <a:r>
              <a:rPr lang="en-US" dirty="0" smtClean="0">
                <a:latin typeface="Times New Roman" pitchFamily="18" charset="0"/>
                <a:cs typeface="Times New Roman" pitchFamily="18" charset="0"/>
              </a:rPr>
              <a:t>- Language </a:t>
            </a:r>
            <a:r>
              <a:rPr lang="en-US" dirty="0">
                <a:latin typeface="Times New Roman" pitchFamily="18" charset="0"/>
                <a:cs typeface="Times New Roman" pitchFamily="18" charset="0"/>
              </a:rPr>
              <a:t>variation is influenced by social factors of which the most important are participants, setting, topic and </a:t>
            </a:r>
            <a:r>
              <a:rPr lang="en-US" dirty="0" smtClean="0">
                <a:latin typeface="Times New Roman" pitchFamily="18" charset="0"/>
                <a:cs typeface="Times New Roman" pitchFamily="18" charset="0"/>
              </a:rPr>
              <a:t>function.</a:t>
            </a:r>
          </a:p>
          <a:p>
            <a:pPr marL="0" indent="0">
              <a:buNone/>
            </a:pPr>
            <a:r>
              <a:rPr lang="en-US" dirty="0">
                <a:solidFill>
                  <a:srgbClr val="FF0000"/>
                </a:solidFill>
                <a:latin typeface="Times New Roman" pitchFamily="18" charset="0"/>
                <a:cs typeface="Times New Roman" pitchFamily="18" charset="0"/>
              </a:rPr>
              <a:t>Would you mind closing the door?</a:t>
            </a:r>
          </a:p>
          <a:p>
            <a:pPr marL="0" indent="0">
              <a:buNone/>
            </a:pPr>
            <a:r>
              <a:rPr lang="en-US" dirty="0">
                <a:solidFill>
                  <a:srgbClr val="FF0000"/>
                </a:solidFill>
                <a:latin typeface="Times New Roman" pitchFamily="18" charset="0"/>
                <a:cs typeface="Times New Roman" pitchFamily="18" charset="0"/>
              </a:rPr>
              <a:t>Close the door, will you?</a:t>
            </a:r>
          </a:p>
          <a:p>
            <a:pPr marL="0" indent="0">
              <a:buNone/>
            </a:pPr>
            <a:endParaRPr lang="en-US" dirty="0">
              <a:solidFill>
                <a:srgbClr val="FF0000"/>
              </a:solidFill>
            </a:endParaRPr>
          </a:p>
          <a:p>
            <a:pPr>
              <a:buFontTx/>
              <a:buChar char="-"/>
            </a:pPr>
            <a:endParaRPr lang="en-US" dirty="0" smtClean="0">
              <a:latin typeface="Times New Roman" pitchFamily="18" charset="0"/>
              <a:cs typeface="Times New Roman" pitchFamily="18" charset="0"/>
            </a:endParaRPr>
          </a:p>
          <a:p>
            <a:pPr marL="0" lvl="0" indent="0">
              <a:buNone/>
            </a:pPr>
            <a:r>
              <a:rPr lang="en-US" dirty="0" smtClean="0">
                <a:latin typeface="Times New Roman" pitchFamily="18" charset="0"/>
                <a:cs typeface="Times New Roman" pitchFamily="18" charset="0"/>
              </a:rPr>
              <a:t>- We </a:t>
            </a:r>
            <a:r>
              <a:rPr lang="en-US" dirty="0">
                <a:latin typeface="Times New Roman" pitchFamily="18" charset="0"/>
                <a:cs typeface="Times New Roman" pitchFamily="18" charset="0"/>
              </a:rPr>
              <a:t>will see that </a:t>
            </a:r>
            <a:r>
              <a:rPr lang="en-US" dirty="0" smtClean="0">
                <a:latin typeface="Times New Roman" pitchFamily="18" charset="0"/>
                <a:cs typeface="Times New Roman" pitchFamily="18" charset="0"/>
              </a:rPr>
              <a:t>there </a:t>
            </a:r>
            <a:r>
              <a:rPr lang="en-US" dirty="0">
                <a:latin typeface="Times New Roman" pitchFamily="18" charset="0"/>
                <a:cs typeface="Times New Roman" pitchFamily="18" charset="0"/>
              </a:rPr>
              <a:t>is considerable variation in the speech of any individual, but that variation is also </a:t>
            </a:r>
            <a:r>
              <a:rPr lang="en-US" dirty="0" smtClean="0">
                <a:latin typeface="Times New Roman" pitchFamily="18" charset="0"/>
                <a:cs typeface="Times New Roman" pitchFamily="18" charset="0"/>
              </a:rPr>
              <a:t>limited: </a:t>
            </a:r>
            <a:r>
              <a:rPr lang="en-US" dirty="0">
                <a:latin typeface="Times New Roman" pitchFamily="18" charset="0"/>
                <a:cs typeface="Times New Roman" pitchFamily="18" charset="0"/>
              </a:rPr>
              <a:t>no individual is free to do </a:t>
            </a:r>
            <a:r>
              <a:rPr lang="en-US" dirty="0" smtClean="0">
                <a:latin typeface="Times New Roman" pitchFamily="18" charset="0"/>
                <a:cs typeface="Times New Roman" pitchFamily="18" charset="0"/>
              </a:rPr>
              <a:t>exactly </a:t>
            </a:r>
            <a:r>
              <a:rPr lang="en-US" dirty="0">
                <a:latin typeface="Times New Roman" pitchFamily="18" charset="0"/>
                <a:cs typeface="Times New Roman" pitchFamily="18" charset="0"/>
              </a:rPr>
              <a:t>what he or she </a:t>
            </a:r>
            <a:r>
              <a:rPr lang="en-US" dirty="0" smtClean="0">
                <a:latin typeface="Times New Roman" pitchFamily="18" charset="0"/>
                <a:cs typeface="Times New Roman" pitchFamily="18" charset="0"/>
              </a:rPr>
              <a:t>want.</a:t>
            </a:r>
          </a:p>
          <a:p>
            <a:pPr lvl="0">
              <a:buFontTx/>
              <a:buChar char="-"/>
            </a:pPr>
            <a:endParaRPr lang="en-US" dirty="0"/>
          </a:p>
        </p:txBody>
      </p:sp>
      <p:sp>
        <p:nvSpPr>
          <p:cNvPr id="4" name="TextBox 3"/>
          <p:cNvSpPr txBox="1"/>
          <p:nvPr/>
        </p:nvSpPr>
        <p:spPr>
          <a:xfrm>
            <a:off x="609600" y="914400"/>
            <a:ext cx="3445174" cy="523220"/>
          </a:xfrm>
          <a:prstGeom prst="rect">
            <a:avLst/>
          </a:prstGeom>
          <a:noFill/>
        </p:spPr>
        <p:txBody>
          <a:bodyPr wrap="none" rtlCol="0">
            <a:spAutoFit/>
          </a:bodyPr>
          <a:lstStyle/>
          <a:p>
            <a:r>
              <a:rPr lang="en-US" sz="2800" i="1">
                <a:latin typeface="Times New Roman" pitchFamily="18" charset="0"/>
                <a:cs typeface="Times New Roman" pitchFamily="18" charset="0"/>
              </a:rPr>
              <a:t>I</a:t>
            </a:r>
            <a:r>
              <a:rPr lang="en-US" sz="2800" i="1" smtClean="0">
                <a:latin typeface="Times New Roman" pitchFamily="18" charset="0"/>
                <a:cs typeface="Times New Roman" pitchFamily="18" charset="0"/>
              </a:rPr>
              <a:t>. </a:t>
            </a:r>
            <a:r>
              <a:rPr lang="en-US" sz="2800" i="1" u="sng" smtClean="0">
                <a:latin typeface="Times New Roman" pitchFamily="18" charset="0"/>
                <a:cs typeface="Times New Roman" pitchFamily="18" charset="0"/>
              </a:rPr>
              <a:t>Language variation:</a:t>
            </a:r>
            <a:endParaRPr lang="en-US" sz="2800" i="1" u="sng">
              <a:latin typeface="Times New Roman" pitchFamily="18" charset="0"/>
              <a:cs typeface="Times New Roman" pitchFamily="18" charset="0"/>
            </a:endParaRPr>
          </a:p>
        </p:txBody>
      </p:sp>
    </p:spTree>
    <p:extLst>
      <p:ext uri="{BB962C8B-B14F-4D97-AF65-F5344CB8AC3E}">
        <p14:creationId xmlns:p14="http://schemas.microsoft.com/office/powerpoint/2010/main" val="1075288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645152"/>
          </a:xfrm>
        </p:spPr>
        <p:txBody>
          <a:bodyPr/>
          <a:lstStyle/>
          <a:p>
            <a:pPr marL="0" indent="0">
              <a:buNone/>
            </a:pPr>
            <a:r>
              <a:rPr lang="en-US">
                <a:latin typeface="Times New Roman" pitchFamily="18" charset="0"/>
                <a:cs typeface="Times New Roman" pitchFamily="18" charset="0"/>
              </a:rPr>
              <a:t>- The variation you are permitted has limits, and these limits can be described with considerable accuracy. </a:t>
            </a:r>
          </a:p>
          <a:p>
            <a:pPr marL="0" indent="0">
              <a:buNone/>
            </a:pPr>
            <a:endParaRPr lang="en-US" smtClean="0">
              <a:latin typeface="Times New Roman" pitchFamily="18" charset="0"/>
              <a:cs typeface="Times New Roman" pitchFamily="18" charset="0"/>
            </a:endParaRPr>
          </a:p>
          <a:p>
            <a:pPr marL="0" indent="0">
              <a:buNone/>
            </a:pPr>
            <a:r>
              <a:rPr lang="en-US" i="1" smtClean="0">
                <a:latin typeface="Times New Roman" pitchFamily="18" charset="0"/>
                <a:cs typeface="Times New Roman" pitchFamily="18" charset="0"/>
              </a:rPr>
              <a:t>For instance:</a:t>
            </a:r>
          </a:p>
          <a:p>
            <a:pPr marL="0" indent="0">
              <a:buNone/>
            </a:pPr>
            <a:r>
              <a:rPr lang="en-US" smtClean="0">
                <a:latin typeface="Times New Roman" pitchFamily="18" charset="0"/>
                <a:cs typeface="Times New Roman" pitchFamily="18" charset="0"/>
              </a:rPr>
              <a:t>We </a:t>
            </a:r>
            <a:r>
              <a:rPr lang="en-US">
                <a:latin typeface="Times New Roman" pitchFamily="18" charset="0"/>
                <a:cs typeface="Times New Roman" pitchFamily="18" charset="0"/>
              </a:rPr>
              <a:t>can say, ‘</a:t>
            </a:r>
            <a:r>
              <a:rPr lang="en-US" i="1">
                <a:solidFill>
                  <a:srgbClr val="FF0000"/>
                </a:solidFill>
                <a:latin typeface="Times New Roman" pitchFamily="18" charset="0"/>
                <a:cs typeface="Times New Roman" pitchFamily="18" charset="0"/>
              </a:rPr>
              <a:t>It is the fence that the cow jumped over,’ </a:t>
            </a:r>
            <a:r>
              <a:rPr lang="en-US">
                <a:latin typeface="Times New Roman" pitchFamily="18" charset="0"/>
                <a:cs typeface="Times New Roman" pitchFamily="18" charset="0"/>
              </a:rPr>
              <a:t>which is comprehensible if somewhat </a:t>
            </a:r>
            <a:r>
              <a:rPr lang="en-US" smtClean="0">
                <a:latin typeface="Times New Roman" pitchFamily="18" charset="0"/>
                <a:cs typeface="Times New Roman" pitchFamily="18" charset="0"/>
              </a:rPr>
              <a:t>stilted.</a:t>
            </a:r>
          </a:p>
          <a:p>
            <a:pPr marL="0" indent="0">
              <a:buNone/>
            </a:pPr>
            <a:r>
              <a:rPr lang="en-US" smtClean="0">
                <a:latin typeface="Times New Roman" pitchFamily="18" charset="0"/>
                <a:cs typeface="Times New Roman" pitchFamily="18" charset="0"/>
              </a:rPr>
              <a:t> But most </a:t>
            </a:r>
            <a:r>
              <a:rPr lang="en-US">
                <a:latin typeface="Times New Roman" pitchFamily="18" charset="0"/>
                <a:cs typeface="Times New Roman" pitchFamily="18" charset="0"/>
              </a:rPr>
              <a:t>speakers would agree that ‘</a:t>
            </a:r>
            <a:r>
              <a:rPr lang="en-US" i="1">
                <a:solidFill>
                  <a:srgbClr val="FF0000"/>
                </a:solidFill>
                <a:latin typeface="Times New Roman" pitchFamily="18" charset="0"/>
                <a:cs typeface="Times New Roman" pitchFamily="18" charset="0"/>
              </a:rPr>
              <a:t>the fence jumped the cow </a:t>
            </a:r>
            <a:r>
              <a:rPr lang="en-US" i="1" smtClean="0">
                <a:solidFill>
                  <a:srgbClr val="FF0000"/>
                </a:solidFill>
                <a:latin typeface="Times New Roman" pitchFamily="18" charset="0"/>
                <a:cs typeface="Times New Roman" pitchFamily="18" charset="0"/>
              </a:rPr>
              <a:t>over</a:t>
            </a:r>
            <a:r>
              <a:rPr lang="en-US" i="1" smtClean="0">
                <a:latin typeface="Times New Roman" pitchFamily="18" charset="0"/>
                <a:cs typeface="Times New Roman" pitchFamily="18" charset="0"/>
              </a:rPr>
              <a:t>’</a:t>
            </a:r>
            <a:r>
              <a:rPr lang="en-US" smtClean="0">
                <a:latin typeface="Times New Roman" pitchFamily="18" charset="0"/>
                <a:cs typeface="Times New Roman" pitchFamily="18" charset="0"/>
              </a:rPr>
              <a:t> </a:t>
            </a:r>
            <a:r>
              <a:rPr lang="en-US">
                <a:latin typeface="Times New Roman" pitchFamily="18" charset="0"/>
                <a:cs typeface="Times New Roman" pitchFamily="18" charset="0"/>
              </a:rPr>
              <a:t>does not follow English word order rules and is largely cannot understand.</a:t>
            </a:r>
          </a:p>
          <a:p>
            <a:pPr marL="0" indent="0">
              <a:buNone/>
            </a:pPr>
            <a:endParaRPr lang="en-US"/>
          </a:p>
        </p:txBody>
      </p:sp>
      <p:sp>
        <p:nvSpPr>
          <p:cNvPr id="4" name="TextBox 3"/>
          <p:cNvSpPr txBox="1"/>
          <p:nvPr/>
        </p:nvSpPr>
        <p:spPr>
          <a:xfrm>
            <a:off x="609600" y="914400"/>
            <a:ext cx="3445174" cy="523220"/>
          </a:xfrm>
          <a:prstGeom prst="rect">
            <a:avLst/>
          </a:prstGeom>
          <a:noFill/>
        </p:spPr>
        <p:txBody>
          <a:bodyPr wrap="none" rtlCol="0">
            <a:spAutoFit/>
          </a:bodyPr>
          <a:lstStyle/>
          <a:p>
            <a:r>
              <a:rPr lang="en-US" sz="2800" i="1">
                <a:latin typeface="Times New Roman" pitchFamily="18" charset="0"/>
                <a:cs typeface="Times New Roman" pitchFamily="18" charset="0"/>
              </a:rPr>
              <a:t>I</a:t>
            </a:r>
            <a:r>
              <a:rPr lang="en-US" sz="2800" i="1" smtClean="0">
                <a:latin typeface="Times New Roman" pitchFamily="18" charset="0"/>
                <a:cs typeface="Times New Roman" pitchFamily="18" charset="0"/>
              </a:rPr>
              <a:t>. </a:t>
            </a:r>
            <a:r>
              <a:rPr lang="en-US" sz="2800" i="1" u="sng" smtClean="0">
                <a:latin typeface="Times New Roman" pitchFamily="18" charset="0"/>
                <a:cs typeface="Times New Roman" pitchFamily="18" charset="0"/>
              </a:rPr>
              <a:t>Language variation:</a:t>
            </a:r>
            <a:endParaRPr lang="en-US" sz="2800" i="1" u="sng">
              <a:latin typeface="Times New Roman" pitchFamily="18" charset="0"/>
              <a:cs typeface="Times New Roman" pitchFamily="18" charset="0"/>
            </a:endParaRPr>
          </a:p>
        </p:txBody>
      </p:sp>
    </p:spTree>
    <p:extLst>
      <p:ext uri="{BB962C8B-B14F-4D97-AF65-F5344CB8AC3E}">
        <p14:creationId xmlns:p14="http://schemas.microsoft.com/office/powerpoint/2010/main" val="3761970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childTnLst>
                          </p:cTn>
                        </p:par>
                        <p:par>
                          <p:cTn id="16" fill="hold">
                            <p:stCondLst>
                              <p:cond delay="500"/>
                            </p:stCondLst>
                            <p:childTnLst>
                              <p:par>
                                <p:cTn id="17" presetID="3" presetClass="entr" presetSubtype="10"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393</TotalTime>
  <Words>1889</Words>
  <Application>Microsoft Office PowerPoint</Application>
  <PresentationFormat>On-screen Show (4:3)</PresentationFormat>
  <Paragraphs>149</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Times New Roman</vt:lpstr>
      <vt:lpstr>Office Theme</vt:lpstr>
      <vt:lpstr>Language variation  idiolect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 to our presentation</dc:title>
  <dc:creator>Windows User</dc:creator>
  <cp:lastModifiedBy>Admin</cp:lastModifiedBy>
  <cp:revision>31</cp:revision>
  <dcterms:created xsi:type="dcterms:W3CDTF">2020-09-26T23:50:10Z</dcterms:created>
  <dcterms:modified xsi:type="dcterms:W3CDTF">2021-11-26T13:34:25Z</dcterms:modified>
</cp:coreProperties>
</file>