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61"/>
  </p:notesMasterIdLst>
  <p:sldIdLst>
    <p:sldId id="256" r:id="rId3"/>
    <p:sldId id="316" r:id="rId4"/>
    <p:sldId id="257" r:id="rId5"/>
    <p:sldId id="262" r:id="rId6"/>
    <p:sldId id="258" r:id="rId7"/>
    <p:sldId id="259" r:id="rId8"/>
    <p:sldId id="260" r:id="rId9"/>
    <p:sldId id="261" r:id="rId10"/>
    <p:sldId id="263" r:id="rId11"/>
    <p:sldId id="271" r:id="rId12"/>
    <p:sldId id="264" r:id="rId13"/>
    <p:sldId id="265" r:id="rId14"/>
    <p:sldId id="266" r:id="rId15"/>
    <p:sldId id="267" r:id="rId16"/>
    <p:sldId id="268" r:id="rId17"/>
    <p:sldId id="270" r:id="rId18"/>
    <p:sldId id="273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28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CA31-16B5-4890-9676-04FCDB3E6CB9}" type="datetimeFigureOut">
              <a:rPr lang="en-US" smtClean="0"/>
              <a:t>13/9/2021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5B9B7-F404-40DD-B703-B0D538DB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71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B9B7-F404-40DD-B703-B0D538DB3B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9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95BAD-E0C0-4B7C-BD50-F9444528F090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856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6B2EAF-EA88-43DF-9979-58EA907B6DD0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8238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B0347-A47C-4381-92CA-1F6518915D28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30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9019C-E8DA-49A1-82EF-01D5A68B72CD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7748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2FA390-794E-433B-940E-60EF98351CB3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8078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408B7-1C96-4DBE-9133-4CF28A5B4001}" type="slidenum">
              <a:rPr lang="en-GB" altLang="en-US"/>
              <a:pPr/>
              <a:t>24</a:t>
            </a:fld>
            <a:endParaRPr lang="en-GB" alt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140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BEECA3-D0DF-411F-9BC4-7D714183A5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365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717373-5022-487A-A2B0-BB7B49BC618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69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866C8-45FD-4F20-9F85-B6BBC632775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21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BF9BC-F5AF-4817-8D89-3BF434CC5BD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8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72828-C917-47EA-AE38-ED625F2B3A6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34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FF0F1-A464-485A-B8E7-CA764D89C74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17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C289E-0B83-4A19-9125-D4BFA56D65A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22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D8427-456C-4711-A6C4-79D51F6ED65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6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244C4-22FC-43BC-9765-E9A17E6EBE4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8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2FAAB-95DD-4971-8151-E15651CB8AB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510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59F27-1495-45D5-9545-859B79FDC18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932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03AE3-6B38-4ACE-B705-8242E304E21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38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BD40C-7925-4917-9457-0664807F859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7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3BC0E7-E555-4066-9B34-D4EA5B008DE4}" type="datetimeFigureOut">
              <a:rPr lang="en-MY" smtClean="0"/>
              <a:t>13/9/2021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EF9EEF-EE14-47B2-87CE-68CF2F7D1D52}" type="slidenum">
              <a:rPr lang="en-MY" smtClean="0"/>
              <a:t>‹#›</a:t>
            </a:fld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30DEFA-B7F2-4E14-85DC-F476055D724F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0712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tnewpal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nc.org/lp/pages/2992" TargetMode="Externa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idsimple.com/content/When-to-Make-a-New-Paragraph" TargetMode="Externa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alon.hasharon.k12.il/new_ataralon/mikzoot/english/.%5Cdenise_text%5Cforcedownload.asp?fileToDownload=wowWords12class6.doc" TargetMode="Externa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resources.sparklebox.me.uk/501-999/sb665.pd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er.org/interactives/story/cinderella.html" TargetMode="Externa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player.discoveryeducation.com/index.cfm?guidAssetId=20D49155-2509-447F-8C47-69C9B3D2128A&amp;blnFromSearch=1&amp;productcode=US" TargetMode="Externa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4077072"/>
            <a:ext cx="7772400" cy="1780108"/>
          </a:xfrm>
        </p:spPr>
        <p:txBody>
          <a:bodyPr>
            <a:noAutofit/>
          </a:bodyPr>
          <a:lstStyle/>
          <a:p>
            <a:pPr algn="r"/>
            <a:r>
              <a:rPr lang="en-MY" sz="6600" b="1" u="sng" dirty="0" smtClean="0"/>
              <a:t>WRITING 1 </a:t>
            </a:r>
            <a:br>
              <a:rPr lang="en-MY" sz="6600" b="1" u="sng" dirty="0" smtClean="0"/>
            </a:br>
            <a:r>
              <a:rPr lang="en-MY" sz="6600" b="1" u="sng" dirty="0" smtClean="0">
                <a:solidFill>
                  <a:srgbClr val="FF0000"/>
                </a:solidFill>
              </a:rPr>
              <a:t>Nguyen </a:t>
            </a:r>
            <a:r>
              <a:rPr lang="en-MY" sz="6600" b="1" u="sng" dirty="0" err="1" smtClean="0">
                <a:solidFill>
                  <a:srgbClr val="FF0000"/>
                </a:solidFill>
              </a:rPr>
              <a:t>Vuong</a:t>
            </a:r>
            <a:r>
              <a:rPr lang="en-MY" sz="6600" b="1" u="sng" dirty="0" smtClean="0">
                <a:solidFill>
                  <a:srgbClr val="FF0000"/>
                </a:solidFill>
              </a:rPr>
              <a:t> </a:t>
            </a:r>
            <a:r>
              <a:rPr lang="en-MY" sz="6600" b="1" u="sng" dirty="0" err="1" smtClean="0">
                <a:solidFill>
                  <a:srgbClr val="FF0000"/>
                </a:solidFill>
              </a:rPr>
              <a:t>Quoc</a:t>
            </a:r>
            <a:r>
              <a:rPr lang="en-MY" sz="6600" b="1" u="sng" dirty="0" smtClean="0">
                <a:solidFill>
                  <a:srgbClr val="FF0000"/>
                </a:solidFill>
              </a:rPr>
              <a:t> </a:t>
            </a:r>
            <a:br>
              <a:rPr lang="en-MY" sz="6600" b="1" u="sng" dirty="0" smtClean="0">
                <a:solidFill>
                  <a:srgbClr val="FF0000"/>
                </a:solidFill>
              </a:rPr>
            </a:br>
            <a:r>
              <a:rPr lang="en-MY" sz="6600" b="1" u="sng" dirty="0" smtClean="0">
                <a:solidFill>
                  <a:srgbClr val="FF0000"/>
                </a:solidFill>
              </a:rPr>
              <a:t>MA of TESOL</a:t>
            </a:r>
            <a:endParaRPr lang="en-MY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425355"/>
          </a:xfrm>
        </p:spPr>
        <p:txBody>
          <a:bodyPr>
            <a:noAutofit/>
          </a:bodyPr>
          <a:lstStyle/>
          <a:p>
            <a:r>
              <a:rPr lang="en-US" sz="4000" dirty="0" smtClean="0"/>
              <a:t>You have recently joined </a:t>
            </a:r>
            <a:r>
              <a:rPr lang="en-US" sz="4000" dirty="0" smtClean="0">
                <a:hlinkClick r:id="rId2"/>
              </a:rPr>
              <a:t>www.getnewpal.com</a:t>
            </a:r>
            <a:r>
              <a:rPr lang="en-US" sz="4000" dirty="0" smtClean="0"/>
              <a:t> and you have decided to write an email to your new friend. Based of the given information:</a:t>
            </a:r>
          </a:p>
          <a:p>
            <a:r>
              <a:rPr lang="en-US" sz="4000" dirty="0" smtClean="0"/>
              <a:t>Choose a </a:t>
            </a:r>
            <a:r>
              <a:rPr lang="en-US" sz="4000" dirty="0" err="1" smtClean="0"/>
              <a:t>keypal</a:t>
            </a:r>
            <a:r>
              <a:rPr lang="en-US" sz="4000" dirty="0" smtClean="0"/>
              <a:t> friend</a:t>
            </a:r>
          </a:p>
          <a:p>
            <a:r>
              <a:rPr lang="en-US" sz="4000" dirty="0" smtClean="0"/>
              <a:t>Reasons to make friend with him/her</a:t>
            </a:r>
          </a:p>
          <a:p>
            <a:r>
              <a:rPr lang="en-US" sz="4000" dirty="0" smtClean="0"/>
              <a:t>Other relevant details</a:t>
            </a:r>
            <a:endParaRPr lang="en-MY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Question: </a:t>
            </a:r>
            <a:endParaRPr lang="en-MY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200" dirty="0" smtClean="0"/>
              <a:t>Choose a person from the handout to be your new friend.</a:t>
            </a:r>
            <a:endParaRPr lang="en-MY" sz="7200" dirty="0"/>
          </a:p>
        </p:txBody>
      </p:sp>
    </p:spTree>
    <p:extLst>
      <p:ext uri="{BB962C8B-B14F-4D97-AF65-F5344CB8AC3E}">
        <p14:creationId xmlns:p14="http://schemas.microsoft.com/office/powerpoint/2010/main" val="23209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916832"/>
            <a:ext cx="7408333" cy="3450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1500" dirty="0" smtClean="0"/>
              <a:t>1) Write </a:t>
            </a:r>
            <a:r>
              <a:rPr lang="en-US" sz="11500" b="1" dirty="0" smtClean="0"/>
              <a:t>To</a:t>
            </a:r>
            <a:r>
              <a:rPr lang="en-US" sz="11500" dirty="0" smtClean="0"/>
              <a:t> and </a:t>
            </a:r>
            <a:r>
              <a:rPr lang="en-US" sz="11500" b="1" dirty="0" smtClean="0"/>
              <a:t>From</a:t>
            </a:r>
            <a:endParaRPr lang="en-MY" sz="11500" b="1" dirty="0"/>
          </a:p>
        </p:txBody>
      </p:sp>
    </p:spTree>
    <p:extLst>
      <p:ext uri="{BB962C8B-B14F-4D97-AF65-F5344CB8AC3E}">
        <p14:creationId xmlns:p14="http://schemas.microsoft.com/office/powerpoint/2010/main" val="164124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568952" cy="39604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800" dirty="0" smtClean="0"/>
              <a:t>2) Write the subject of your email/ </a:t>
            </a:r>
            <a:r>
              <a:rPr lang="en-US" sz="8800" dirty="0" err="1" smtClean="0"/>
              <a:t>keypal</a:t>
            </a:r>
            <a:endParaRPr lang="en-MY" sz="8800" dirty="0"/>
          </a:p>
        </p:txBody>
      </p:sp>
    </p:spTree>
    <p:extLst>
      <p:ext uri="{BB962C8B-B14F-4D97-AF65-F5344CB8AC3E}">
        <p14:creationId xmlns:p14="http://schemas.microsoft.com/office/powerpoint/2010/main" val="13721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844824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3) Write salutation</a:t>
            </a:r>
            <a:endParaRPr lang="en-MY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00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628800"/>
            <a:ext cx="7408333" cy="3450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dirty="0" smtClean="0"/>
              <a:t>4) Write the body of the email</a:t>
            </a:r>
            <a:endParaRPr lang="en-MY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4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132856"/>
            <a:ext cx="8352928" cy="3450696"/>
          </a:xfrm>
        </p:spPr>
        <p:txBody>
          <a:bodyPr>
            <a:noAutofit/>
          </a:bodyPr>
          <a:lstStyle/>
          <a:p>
            <a:r>
              <a:rPr lang="en-US" sz="4400" dirty="0" smtClean="0"/>
              <a:t>Greet the person</a:t>
            </a:r>
          </a:p>
          <a:p>
            <a:r>
              <a:rPr lang="en-US" sz="4400" dirty="0" smtClean="0"/>
              <a:t>Ask his/her well-being</a:t>
            </a:r>
          </a:p>
          <a:p>
            <a:r>
              <a:rPr lang="en-US" sz="4400" dirty="0" smtClean="0"/>
              <a:t>Explain the reason why do you write to him/her</a:t>
            </a:r>
          </a:p>
          <a:p>
            <a:r>
              <a:rPr lang="en-US" sz="4400" dirty="0" smtClean="0"/>
              <a:t>Reasons to support your writing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write?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707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660373" cy="4281339"/>
          </a:xfrm>
        </p:spPr>
        <p:txBody>
          <a:bodyPr/>
          <a:lstStyle/>
          <a:p>
            <a:r>
              <a:rPr lang="en-US" sz="4000" dirty="0" smtClean="0"/>
              <a:t>You can choose to write</a:t>
            </a:r>
            <a:r>
              <a:rPr lang="en-MY" sz="4000" dirty="0" smtClean="0"/>
              <a:t> like this</a:t>
            </a:r>
            <a:r>
              <a:rPr lang="en-MY" dirty="0" smtClean="0"/>
              <a:t>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b="1" dirty="0" smtClean="0">
                <a:solidFill>
                  <a:schemeClr val="bg1"/>
                </a:solidFill>
              </a:rPr>
              <a:t>End </a:t>
            </a:r>
            <a:r>
              <a:rPr lang="en-MY" b="1" dirty="0">
                <a:solidFill>
                  <a:schemeClr val="bg1"/>
                </a:solidFill>
              </a:rPr>
              <a:t>your </a:t>
            </a:r>
            <a:r>
              <a:rPr lang="en-MY" b="1" dirty="0" smtClean="0">
                <a:solidFill>
                  <a:schemeClr val="bg1"/>
                </a:solidFill>
              </a:rPr>
              <a:t>email</a:t>
            </a:r>
            <a:endParaRPr lang="en-MY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9534" y="3284984"/>
            <a:ext cx="66247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3200" b="1" dirty="0" smtClean="0">
                <a:solidFill>
                  <a:schemeClr val="tx1"/>
                </a:solidFill>
              </a:rPr>
              <a:t>I look forward to</a:t>
            </a:r>
            <a:endParaRPr lang="en-MY" sz="32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9534" y="3933056"/>
            <a:ext cx="662473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_____________</a:t>
            </a:r>
            <a:r>
              <a:rPr lang="en-US" sz="3200" b="1" dirty="0" err="1" smtClean="0">
                <a:solidFill>
                  <a:schemeClr val="tx1"/>
                </a:solidFill>
              </a:rPr>
              <a:t>ing</a:t>
            </a:r>
            <a:r>
              <a:rPr lang="en-US" sz="3200" b="1" dirty="0" smtClean="0">
                <a:solidFill>
                  <a:schemeClr val="tx1"/>
                </a:solidFill>
              </a:rPr>
              <a:t> from you.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_____________</a:t>
            </a:r>
            <a:r>
              <a:rPr lang="en-US" sz="3200" b="1" dirty="0" err="1" smtClean="0">
                <a:solidFill>
                  <a:schemeClr val="tx1"/>
                </a:solidFill>
              </a:rPr>
              <a:t>ing</a:t>
            </a:r>
            <a:r>
              <a:rPr lang="en-US" sz="3200" b="1" dirty="0" smtClean="0">
                <a:solidFill>
                  <a:schemeClr val="tx1"/>
                </a:solidFill>
              </a:rPr>
              <a:t> you.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_____________ reply.</a:t>
            </a:r>
            <a:endParaRPr lang="en-MY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1720" y="4113076"/>
            <a:ext cx="129614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hear</a:t>
            </a:r>
            <a:endParaRPr lang="en-MY" sz="32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1720" y="4581128"/>
            <a:ext cx="1296143" cy="253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meet</a:t>
            </a:r>
            <a:endParaRPr lang="en-MY" sz="3200" b="1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5085184"/>
            <a:ext cx="129614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your</a:t>
            </a:r>
            <a:endParaRPr lang="en-MY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smtClean="0"/>
              <a:t>Kind regards,		Regards,</a:t>
            </a:r>
          </a:p>
          <a:p>
            <a:pPr marL="0" indent="0">
              <a:buNone/>
            </a:pPr>
            <a:r>
              <a:rPr lang="en-US" sz="5400" dirty="0" smtClean="0"/>
              <a:t>__________		       ________</a:t>
            </a:r>
          </a:p>
          <a:p>
            <a:pPr marL="0" indent="0">
              <a:buNone/>
            </a:pPr>
            <a:r>
              <a:rPr lang="en-US" sz="5400" dirty="0" smtClean="0"/>
              <a:t>Warm wishes,		Yours truly,</a:t>
            </a:r>
          </a:p>
          <a:p>
            <a:pPr marL="0" indent="0">
              <a:buNone/>
            </a:pPr>
            <a:r>
              <a:rPr lang="en-US" sz="5400" dirty="0" smtClean="0"/>
              <a:t>__________		       ________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5) Sign </a:t>
            </a:r>
            <a:r>
              <a:rPr lang="en-US" dirty="0"/>
              <a:t>your </a:t>
            </a:r>
            <a:r>
              <a:rPr lang="en-US" dirty="0" smtClean="0"/>
              <a:t>name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755576" y="2970047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name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29608" y="4941168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name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8176" y="4941168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name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4168" y="2986815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name</a:t>
            </a:r>
            <a:endParaRPr lang="en-MY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1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to write a letter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800"/>
              <a:t>Writing a letter can be easy if you follow a few simple rules.</a:t>
            </a:r>
          </a:p>
          <a:p>
            <a:r>
              <a:rPr lang="en-GB" altLang="en-US" sz="2800"/>
              <a:t>Take your time and think carefully about </a:t>
            </a:r>
            <a:r>
              <a:rPr lang="en-GB" altLang="en-US" sz="2800" b="1" u="sng"/>
              <a:t>WHO</a:t>
            </a:r>
            <a:r>
              <a:rPr lang="en-GB" altLang="en-US" sz="2800"/>
              <a:t> you are writing to.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648200" y="2679700"/>
          <a:ext cx="38100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4006800" imgH="2856960" progId="MS_ClipArt_Gallery.2">
                  <p:embed/>
                </p:oleObj>
              </mc:Choice>
              <mc:Fallback>
                <p:oleObj name="Clip" r:id="rId5" imgW="4006800" imgH="28569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679700"/>
                        <a:ext cx="3810000" cy="271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601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 advAuto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Autofit/>
          </a:bodyPr>
          <a:lstStyle/>
          <a:p>
            <a:r>
              <a:rPr lang="en-MY" sz="6600" b="1" u="sng" dirty="0"/>
              <a:t>HOW TO WRITE AN EMAIL</a:t>
            </a:r>
            <a:endParaRPr lang="en-MY" sz="6600" dirty="0"/>
          </a:p>
        </p:txBody>
      </p:sp>
    </p:spTree>
    <p:extLst>
      <p:ext uri="{BB962C8B-B14F-4D97-AF65-F5344CB8AC3E}">
        <p14:creationId xmlns:p14="http://schemas.microsoft.com/office/powerpoint/2010/main" val="27357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Starting off…..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Correct addresses: </a:t>
            </a:r>
            <a:r>
              <a:rPr lang="en-GB" alt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YOUR</a:t>
            </a:r>
            <a:r>
              <a:rPr lang="en-GB" altLang="en-US"/>
              <a:t> address (right)</a:t>
            </a:r>
          </a:p>
          <a:p>
            <a:r>
              <a:rPr lang="en-GB" altLang="en-US"/>
              <a:t>                               </a:t>
            </a:r>
            <a:r>
              <a:rPr lang="en-GB" altLang="en-US" b="1" i="1">
                <a:solidFill>
                  <a:srgbClr val="CC3300"/>
                </a:solidFill>
                <a:latin typeface="Comic Sans MS" panose="030F0702030302020204" pitchFamily="66" charset="0"/>
              </a:rPr>
              <a:t>Their</a:t>
            </a:r>
            <a:r>
              <a:rPr lang="en-GB" altLang="en-US"/>
              <a:t> address (left - but only if it is an </a:t>
            </a:r>
            <a:r>
              <a:rPr lang="en-GB" altLang="en-US" u="sng"/>
              <a:t>official</a:t>
            </a:r>
            <a:r>
              <a:rPr lang="en-GB" altLang="en-US"/>
              <a:t> letter, not personal)</a:t>
            </a:r>
          </a:p>
          <a:p>
            <a:r>
              <a:rPr lang="en-GB" altLang="en-US"/>
              <a:t>Date</a:t>
            </a:r>
          </a:p>
          <a:p>
            <a:r>
              <a:rPr lang="en-GB" altLang="en-US"/>
              <a:t>Dear Sir or Madam </a:t>
            </a:r>
            <a:r>
              <a:rPr lang="en-GB" altLang="en-US" i="1"/>
              <a:t>( or their actual name…Jim, Anne,Mr.Jones, Miss.Peters, etc..)</a:t>
            </a:r>
          </a:p>
          <a:p>
            <a:r>
              <a:rPr lang="en-GB" altLang="en-US"/>
              <a:t>Indent the first word under ‘Madam’       </a:t>
            </a:r>
          </a:p>
        </p:txBody>
      </p:sp>
    </p:spTree>
    <p:extLst>
      <p:ext uri="{BB962C8B-B14F-4D97-AF65-F5344CB8AC3E}">
        <p14:creationId xmlns:p14="http://schemas.microsoft.com/office/powerpoint/2010/main" val="387295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  <p:bldP spid="30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1st paragraph….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i="1"/>
              <a:t>Why</a:t>
            </a:r>
            <a:r>
              <a:rPr lang="en-GB" altLang="en-US"/>
              <a:t> are you writing to them</a:t>
            </a:r>
            <a:r>
              <a:rPr lang="en-GB" altLang="en-US" i="1">
                <a:solidFill>
                  <a:srgbClr val="5F5F5F"/>
                </a:solidFill>
              </a:rPr>
              <a:t>...”I am writing to you to because…..”</a:t>
            </a:r>
          </a:p>
          <a:p>
            <a:r>
              <a:rPr lang="en-GB" altLang="en-US"/>
              <a:t>Explain who </a:t>
            </a:r>
            <a:r>
              <a:rPr lang="en-GB" alt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</a:t>
            </a:r>
            <a:r>
              <a:rPr lang="en-GB" altLang="en-US"/>
              <a:t> are….</a:t>
            </a:r>
          </a:p>
          <a:p>
            <a:r>
              <a:rPr lang="en-GB" altLang="en-US"/>
              <a:t>Be polite! </a:t>
            </a:r>
            <a:r>
              <a:rPr lang="en-GB" altLang="en-US" i="1">
                <a:solidFill>
                  <a:srgbClr val="D60093"/>
                </a:solidFill>
              </a:rPr>
              <a:t>“I hope you don’t mind me writing to you but I had tell you about..”</a:t>
            </a:r>
            <a:endParaRPr lang="en-GB" altLang="en-US"/>
          </a:p>
          <a:p>
            <a:r>
              <a:rPr lang="en-GB" altLang="en-US"/>
              <a:t>Be strong (If it is a letter of complaint)      eg</a:t>
            </a:r>
            <a:r>
              <a:rPr lang="en-GB" altLang="en-US" i="1">
                <a:solidFill>
                  <a:srgbClr val="5F5F5F"/>
                </a:solidFill>
              </a:rPr>
              <a:t>.” I must inform you that I am not happy with….”</a:t>
            </a:r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16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09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2nd paragraph…..</a:t>
            </a:r>
            <a:br>
              <a:rPr lang="en-GB" altLang="en-US"/>
            </a:br>
            <a:r>
              <a:rPr lang="en-GB" altLang="en-US" sz="2000"/>
              <a:t>This is the MAIN section of your letter</a:t>
            </a: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r>
              <a:rPr lang="en-GB" altLang="en-US" sz="2800"/>
              <a:t>You can have more than one paragraph </a:t>
            </a:r>
          </a:p>
          <a:p>
            <a:r>
              <a:rPr lang="en-GB" altLang="en-US" sz="2800">
                <a:solidFill>
                  <a:schemeClr val="accent2"/>
                </a:solidFill>
              </a:rPr>
              <a:t>If it is a persuasive letter, then take 1 or 2 points of persuasion for each paragraph</a:t>
            </a:r>
            <a:endParaRPr lang="en-GB" altLang="en-US" sz="2800"/>
          </a:p>
          <a:p>
            <a:r>
              <a:rPr lang="en-GB" altLang="en-US" sz="2800"/>
              <a:t>Don’t make one enormous paragraph- it looks boring!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r>
              <a:rPr lang="en-GB" altLang="en-US" sz="2800"/>
              <a:t>Use connectives (firstly, secondly, next,…)</a:t>
            </a:r>
          </a:p>
          <a:p>
            <a:r>
              <a:rPr lang="en-GB" altLang="en-US" sz="2400">
                <a:solidFill>
                  <a:srgbClr val="FF0000"/>
                </a:solidFill>
              </a:rPr>
              <a:t>State each point, then back it up eg. </a:t>
            </a:r>
            <a:r>
              <a:rPr lang="en-GB" altLang="en-US" sz="2400" i="1">
                <a:solidFill>
                  <a:srgbClr val="CC3300"/>
                </a:solidFill>
              </a:rPr>
              <a:t>I believe Italy will win the World Cup </a:t>
            </a:r>
            <a:r>
              <a:rPr lang="en-GB" altLang="en-US" sz="2400" i="1" u="sng">
                <a:solidFill>
                  <a:srgbClr val="CC3300"/>
                </a:solidFill>
              </a:rPr>
              <a:t>because</a:t>
            </a:r>
            <a:r>
              <a:rPr lang="en-GB" altLang="en-US" sz="2400" i="1">
                <a:solidFill>
                  <a:srgbClr val="CC3300"/>
                </a:solidFill>
              </a:rPr>
              <a:t> they have extreme talent and have greater fitness.</a:t>
            </a:r>
            <a:endParaRPr lang="en-GB" altLang="en-US" sz="2800" i="1">
              <a:solidFill>
                <a:srgbClr val="CC3300"/>
              </a:solidFill>
            </a:endParaRPr>
          </a:p>
          <a:p>
            <a:endParaRPr lang="en-GB" altLang="en-US" sz="2800"/>
          </a:p>
        </p:txBody>
      </p:sp>
    </p:spTree>
    <p:extLst>
      <p:ext uri="{BB962C8B-B14F-4D97-AF65-F5344CB8AC3E}">
        <p14:creationId xmlns:p14="http://schemas.microsoft.com/office/powerpoint/2010/main" val="390162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2nd paragraph….cont.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r>
              <a:rPr lang="en-GB" altLang="en-US" sz="2800"/>
              <a:t>Offer your own opinion on things. eg. </a:t>
            </a:r>
            <a:r>
              <a:rPr lang="en-GB" altLang="en-US" sz="2800" i="1"/>
              <a:t>I firmly believe that custard is the finest food because it is smooth yet refined</a:t>
            </a:r>
            <a:r>
              <a:rPr lang="en-GB" altLang="en-US" sz="2800"/>
              <a:t> </a:t>
            </a:r>
          </a:p>
          <a:p>
            <a:r>
              <a:rPr lang="en-GB" altLang="en-US" sz="2800">
                <a:solidFill>
                  <a:schemeClr val="accent2"/>
                </a:solidFill>
              </a:rPr>
              <a:t>Use any planning sheet you have to tick off each point you are making.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r>
              <a:rPr lang="en-GB" altLang="en-US" sz="2800"/>
              <a:t>Use facts to back up your arguments eg. </a:t>
            </a:r>
            <a:r>
              <a:rPr lang="en-GB" altLang="en-US" sz="2800" i="1"/>
              <a:t>In a recent school survey, 94% of boys would like </a:t>
            </a:r>
            <a:r>
              <a:rPr lang="en-GB" altLang="en-US" sz="28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Kylie</a:t>
            </a:r>
            <a:r>
              <a:rPr lang="en-GB" altLang="en-US" sz="2800" i="1"/>
              <a:t> as their girlfriend.</a:t>
            </a:r>
          </a:p>
          <a:p>
            <a:endParaRPr lang="en-GB" altLang="en-US" sz="2800"/>
          </a:p>
        </p:txBody>
      </p:sp>
    </p:spTree>
    <p:extLst>
      <p:ext uri="{BB962C8B-B14F-4D97-AF65-F5344CB8AC3E}">
        <p14:creationId xmlns:p14="http://schemas.microsoft.com/office/powerpoint/2010/main" val="220949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Last paragraph…..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800"/>
              <a:t>This is a concluding paragraph eg. </a:t>
            </a:r>
            <a:r>
              <a:rPr lang="en-GB" altLang="en-US" sz="2800" i="1"/>
              <a:t>To sum up, I would say that…</a:t>
            </a:r>
            <a:endParaRPr lang="en-GB" altLang="en-US" sz="2800"/>
          </a:p>
          <a:p>
            <a:r>
              <a:rPr lang="en-GB" altLang="en-US" sz="2800"/>
              <a:t>Give an overall view of the letter. eg. </a:t>
            </a:r>
            <a:r>
              <a:rPr lang="en-GB" altLang="en-US" sz="2800" i="1">
                <a:solidFill>
                  <a:srgbClr val="33CC33"/>
                </a:solidFill>
              </a:rPr>
              <a:t>What I am trying to say to you is that I would dearly love you to come and stay with us</a:t>
            </a:r>
            <a:r>
              <a:rPr lang="en-GB" altLang="en-US" sz="2800" i="1"/>
              <a:t>.</a:t>
            </a:r>
            <a:endParaRPr lang="en-GB" altLang="en-US" sz="280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572000" y="3200400"/>
          <a:ext cx="3810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6" imgW="5447880" imgH="2506320" progId="MS_ClipArt_Gallery.2">
                  <p:embed/>
                </p:oleObj>
              </mc:Choice>
              <mc:Fallback>
                <p:oleObj name="Clip" r:id="rId6" imgW="5447880" imgH="25063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00400"/>
                        <a:ext cx="381000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024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  <p:bldP spid="1024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Signing off…..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800"/>
              <a:t>If you know them personally - </a:t>
            </a:r>
            <a:r>
              <a:rPr lang="en-GB" altLang="en-US" sz="2800">
                <a:solidFill>
                  <a:srgbClr val="CC00FF"/>
                </a:solidFill>
              </a:rPr>
              <a:t>Yours sincerely</a:t>
            </a:r>
            <a:endParaRPr lang="en-GB" altLang="en-US" sz="2800"/>
          </a:p>
          <a:p>
            <a:r>
              <a:rPr lang="en-GB" altLang="en-US" sz="2800"/>
              <a:t>If you </a:t>
            </a:r>
            <a:r>
              <a:rPr lang="en-GB" altLang="en-US" sz="2800" u="sng"/>
              <a:t>don’t</a:t>
            </a:r>
            <a:r>
              <a:rPr lang="en-GB" altLang="en-US" sz="2800"/>
              <a:t> know them - </a:t>
            </a:r>
            <a:r>
              <a:rPr lang="en-GB" altLang="en-US" sz="2800">
                <a:solidFill>
                  <a:srgbClr val="FF0066"/>
                </a:solidFill>
              </a:rPr>
              <a:t>Yours faithfully</a:t>
            </a:r>
          </a:p>
          <a:p>
            <a:r>
              <a:rPr lang="en-GB" altLang="en-US" sz="2800"/>
              <a:t>RE-READ YOUR WHOLE LETTER!!!!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648200" y="3368675"/>
          <a:ext cx="381000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lip" r:id="rId3" imgW="6484320" imgH="2277720" progId="MS_ClipArt_Gallery.2">
                  <p:embed/>
                </p:oleObj>
              </mc:Choice>
              <mc:Fallback>
                <p:oleObj name="Clip" r:id="rId3" imgW="6484320" imgH="22777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368675"/>
                        <a:ext cx="3810000" cy="133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48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/>
      <p:bldP spid="1945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Narrative Writing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 Review – 10 Things to Remember When Writing a Narrative</a:t>
            </a:r>
          </a:p>
        </p:txBody>
      </p:sp>
    </p:spTree>
    <p:extLst>
      <p:ext uri="{BB962C8B-B14F-4D97-AF65-F5344CB8AC3E}">
        <p14:creationId xmlns:p14="http://schemas.microsoft.com/office/powerpoint/2010/main" val="37850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Number 1 – Your Story Beginning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Your story needs a strong beginning. You can achieve this using one of the following methods: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Dialogue (Conversation)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A Question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A Vivid Description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An Interesting Fact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/>
              <a:t>Sound Effects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 smtClean="0">
                <a:hlinkClick r:id="rId2"/>
              </a:rPr>
              <a:t>http://www.learnnc.org/lp/pages/2992</a:t>
            </a: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99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Dialogue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	     “ Hurry or you’ll be late!” called my mother from the bottom of the stairs. “Today of all days you want to be on time.”  If I had only known what that day would bring, I would have stayed in bed.</a:t>
            </a:r>
          </a:p>
        </p:txBody>
      </p:sp>
      <p:pic>
        <p:nvPicPr>
          <p:cNvPr id="5124" name="Picture 5" descr="MCj044067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343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A Question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	     Have you ever had a day when you wished you had stayed in bed? As I rushed to catch the bus on what seemed to be a perfectly normal day, I had no idea what was ahead of me.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 </a:t>
            </a:r>
          </a:p>
        </p:txBody>
      </p:sp>
      <p:pic>
        <p:nvPicPr>
          <p:cNvPr id="6148" name="Picture 4" descr="MCBD05388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95650"/>
            <a:ext cx="4276725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5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 smtClean="0">
                <a:solidFill>
                  <a:srgbClr val="FFFF00"/>
                </a:solidFill>
              </a:rPr>
              <a:t>5 main things:</a:t>
            </a:r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1)  To/From</a:t>
            </a:r>
          </a:p>
          <a:p>
            <a:pPr marL="0" indent="0">
              <a:buNone/>
            </a:pPr>
            <a:r>
              <a:rPr lang="en-US" sz="4800" dirty="0" smtClean="0"/>
              <a:t>	2) Subject</a:t>
            </a:r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3) Salutation</a:t>
            </a:r>
          </a:p>
          <a:p>
            <a:pPr marL="0" indent="0">
              <a:buNone/>
            </a:pPr>
            <a:r>
              <a:rPr lang="en-US" sz="4800" dirty="0" smtClean="0"/>
              <a:t>	4) Body of Message</a:t>
            </a:r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5) Signature</a:t>
            </a:r>
            <a:endParaRPr lang="en-MY" sz="4800" dirty="0"/>
          </a:p>
        </p:txBody>
      </p:sp>
    </p:spTree>
    <p:extLst>
      <p:ext uri="{BB962C8B-B14F-4D97-AF65-F5344CB8AC3E}">
        <p14:creationId xmlns:p14="http://schemas.microsoft.com/office/powerpoint/2010/main" val="31540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 Vivid Description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     	The sun was warm on my back as I raced toward the waiting yellow school bus.  As I nestled into the worn leather seat, I was greeted by the friendly voices of other excited children. The look on my face was one of confidence and contentment. With a jerk, the bus rumbled down the road, and I was on my way into one of the worst days of my life.</a:t>
            </a:r>
          </a:p>
        </p:txBody>
      </p:sp>
    </p:spTree>
    <p:extLst>
      <p:ext uri="{BB962C8B-B14F-4D97-AF65-F5344CB8AC3E}">
        <p14:creationId xmlns:p14="http://schemas.microsoft.com/office/powerpoint/2010/main" val="8049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An Interesting Fact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452596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	     Shock has been known to kill ten year olds. It can cause their brains to explode and their heart to stop dead still. These facts raced through my mind as I stood dumbfounded in front of my fifth grade classmates. I wish I had stayed in bed!</a:t>
            </a:r>
          </a:p>
        </p:txBody>
      </p:sp>
      <p:pic>
        <p:nvPicPr>
          <p:cNvPr id="8196" name="Picture 5" descr="MCj019756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3429000"/>
            <a:ext cx="34861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7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Sound Effects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    	“</a:t>
            </a:r>
            <a:r>
              <a:rPr lang="en-US" altLang="en-US" dirty="0" err="1" smtClean="0"/>
              <a:t>Buzzzzzz</a:t>
            </a:r>
            <a:r>
              <a:rPr lang="en-US" altLang="en-US" dirty="0" smtClean="0"/>
              <a:t>!”  The sound of my alarm clock droned in my ears as I struggled to come awake. With a start, I sat straight up in my bed. This was my big day, and I had to be on time.</a:t>
            </a:r>
          </a:p>
        </p:txBody>
      </p:sp>
      <p:pic>
        <p:nvPicPr>
          <p:cNvPr id="9220" name="Picture 4" descr="j02341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19526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1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2 - Paragraphs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Be sure your story has paragraphs. They tell when you're switching time, place, topic or speaker, and they help break the page up so it is not just a solid block of writing. </a:t>
            </a:r>
          </a:p>
        </p:txBody>
      </p:sp>
    </p:spTree>
    <p:extLst>
      <p:ext uri="{BB962C8B-B14F-4D97-AF65-F5344CB8AC3E}">
        <p14:creationId xmlns:p14="http://schemas.microsoft.com/office/powerpoint/2010/main" val="28157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How Do I Know When To Start a New Paragraph?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There are a few standard times to make a new paragraph: </a:t>
            </a:r>
          </a:p>
          <a:p>
            <a:pPr eaLnBrk="1" hangingPunct="1">
              <a:defRPr/>
            </a:pPr>
            <a:r>
              <a:rPr lang="en-US" altLang="en-US" smtClean="0"/>
              <a:t>When you start in on a new topic </a:t>
            </a:r>
          </a:p>
          <a:p>
            <a:pPr eaLnBrk="1" hangingPunct="1">
              <a:defRPr/>
            </a:pPr>
            <a:r>
              <a:rPr lang="en-US" altLang="en-US" smtClean="0"/>
              <a:t>When you skip to a new time </a:t>
            </a:r>
          </a:p>
          <a:p>
            <a:pPr eaLnBrk="1" hangingPunct="1">
              <a:defRPr/>
            </a:pPr>
            <a:r>
              <a:rPr lang="en-US" altLang="en-US" smtClean="0"/>
              <a:t>When you skip to a new place </a:t>
            </a:r>
          </a:p>
          <a:p>
            <a:pPr eaLnBrk="1" hangingPunct="1">
              <a:defRPr/>
            </a:pPr>
            <a:r>
              <a:rPr lang="en-US" altLang="en-US" smtClean="0"/>
              <a:t>When a new person begins to speak </a:t>
            </a:r>
          </a:p>
          <a:p>
            <a:pPr eaLnBrk="1" hangingPunct="1">
              <a:defRPr/>
            </a:pPr>
            <a:r>
              <a:rPr lang="en-US" altLang="en-US" smtClean="0"/>
              <a:t>When you want to produce a dramatic effect 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95400" y="6096000"/>
            <a:ext cx="6564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  <a:hlinkClick r:id="rId2"/>
              </a:rPr>
              <a:t>http://www.saidsimple.com/content/When-to-Make-a-New-Paragraph</a:t>
            </a:r>
            <a:endParaRPr lang="en-US" altLang="en-US" sz="180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Number 3 - Capitalization &amp; Punctuation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Capitalize</a:t>
            </a:r>
          </a:p>
          <a:p>
            <a:pPr lvl="1" eaLnBrk="1" hangingPunct="1">
              <a:defRPr/>
            </a:pPr>
            <a:r>
              <a:rPr lang="en-US" altLang="en-US" dirty="0" smtClean="0"/>
              <a:t>Beginnings of Sentences </a:t>
            </a:r>
          </a:p>
          <a:p>
            <a:pPr lvl="1" eaLnBrk="1" hangingPunct="1">
              <a:defRPr/>
            </a:pPr>
            <a:r>
              <a:rPr lang="en-US" altLang="en-US" dirty="0" smtClean="0"/>
              <a:t>Proper Nouns</a:t>
            </a:r>
          </a:p>
          <a:p>
            <a:pPr eaLnBrk="1" hangingPunct="1">
              <a:defRPr/>
            </a:pPr>
            <a:r>
              <a:rPr lang="en-US" altLang="en-US" dirty="0" smtClean="0"/>
              <a:t>Punctuate</a:t>
            </a:r>
          </a:p>
          <a:p>
            <a:pPr lvl="1" eaLnBrk="1" hangingPunct="1">
              <a:defRPr/>
            </a:pPr>
            <a:r>
              <a:rPr lang="en-US" altLang="en-US" dirty="0" smtClean="0"/>
              <a:t>End Marks (question mark, period, exclamation marks)</a:t>
            </a:r>
          </a:p>
          <a:p>
            <a:pPr lvl="1" eaLnBrk="1" hangingPunct="1">
              <a:defRPr/>
            </a:pPr>
            <a:r>
              <a:rPr lang="en-US" altLang="en-US" dirty="0" smtClean="0"/>
              <a:t>Commas when joining two sentences with a conjunction, addressing a person, with quotations, etc.</a:t>
            </a:r>
          </a:p>
          <a:p>
            <a:pPr lvl="1"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006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4 – Use Rich Words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Remember words such as</a:t>
            </a:r>
            <a:r>
              <a:rPr lang="en-US" altLang="en-US" b="1" dirty="0" smtClean="0">
                <a:solidFill>
                  <a:schemeClr val="hlink"/>
                </a:solidFill>
              </a:rPr>
              <a:t> said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solidFill>
                  <a:schemeClr val="hlink"/>
                </a:solidFill>
              </a:rPr>
              <a:t>went</a:t>
            </a:r>
            <a:r>
              <a:rPr lang="en-US" altLang="en-US" dirty="0" smtClean="0"/>
              <a:t>, and </a:t>
            </a:r>
            <a:r>
              <a:rPr lang="en-US" altLang="en-US" b="1" dirty="0" smtClean="0">
                <a:solidFill>
                  <a:schemeClr val="hlink"/>
                </a:solidFill>
              </a:rPr>
              <a:t>put</a:t>
            </a:r>
            <a:r>
              <a:rPr lang="en-US" altLang="en-US" dirty="0" smtClean="0"/>
              <a:t> are DEAD. Use words that describe the action.</a:t>
            </a:r>
          </a:p>
        </p:txBody>
      </p:sp>
      <p:pic>
        <p:nvPicPr>
          <p:cNvPr id="13316" name="Picture 5" descr="MCj023864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73425"/>
            <a:ext cx="36576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95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Went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NOT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My dad </a:t>
            </a:r>
            <a:r>
              <a:rPr lang="en-US" altLang="en-US" b="1" smtClean="0">
                <a:solidFill>
                  <a:schemeClr val="hlink"/>
                </a:solidFill>
              </a:rPr>
              <a:t>went</a:t>
            </a:r>
            <a:r>
              <a:rPr lang="en-US" altLang="en-US" smtClean="0"/>
              <a:t> to work.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 BUT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My dad </a:t>
            </a:r>
            <a:r>
              <a:rPr lang="en-US" altLang="en-US" b="1" smtClean="0">
                <a:solidFill>
                  <a:schemeClr val="hlink"/>
                </a:solidFill>
              </a:rPr>
              <a:t>raced</a:t>
            </a:r>
            <a:r>
              <a:rPr lang="en-US" altLang="en-US" smtClean="0"/>
              <a:t> to work.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/>
          </a:p>
        </p:txBody>
      </p:sp>
      <p:pic>
        <p:nvPicPr>
          <p:cNvPr id="14340" name="Picture 7" descr="MCj023076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31623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MCj042446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MCj042806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9400"/>
            <a:ext cx="21050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4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Said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NOT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Jane </a:t>
            </a:r>
            <a:r>
              <a:rPr lang="en-US" altLang="en-US" b="1" smtClean="0">
                <a:solidFill>
                  <a:schemeClr val="hlink"/>
                </a:solidFill>
              </a:rPr>
              <a:t>said</a:t>
            </a:r>
            <a:r>
              <a:rPr lang="en-US" altLang="en-US" smtClean="0"/>
              <a:t> she had a secret.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 BUT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Jane </a:t>
            </a:r>
            <a:r>
              <a:rPr lang="en-US" altLang="en-US" b="1" smtClean="0">
                <a:solidFill>
                  <a:schemeClr val="hlink"/>
                </a:solidFill>
              </a:rPr>
              <a:t>whispered to Peter</a:t>
            </a:r>
            <a:r>
              <a:rPr lang="en-US" altLang="en-US" smtClean="0"/>
              <a:t> a wonderful secret.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/>
          </a:p>
        </p:txBody>
      </p:sp>
      <p:pic>
        <p:nvPicPr>
          <p:cNvPr id="15364" name="Picture 5" descr="MCj042446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MCj042806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3800"/>
            <a:ext cx="21050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 descr="MCj0088954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3200400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4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5 - Wow Words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Show your reader that you have a high-quality, first-class, superior, excellent, exceptional, outstanding, brilliant, extraordinary, incomparable vocabulary by using 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grade vocabulary words.</a:t>
            </a:r>
          </a:p>
        </p:txBody>
      </p:sp>
    </p:spTree>
    <p:extLst>
      <p:ext uri="{BB962C8B-B14F-4D97-AF65-F5344CB8AC3E}">
        <p14:creationId xmlns:p14="http://schemas.microsoft.com/office/powerpoint/2010/main" val="42895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60848"/>
            <a:ext cx="8208911" cy="4065315"/>
          </a:xfrm>
        </p:spPr>
        <p:txBody>
          <a:bodyPr>
            <a:noAutofit/>
          </a:bodyPr>
          <a:lstStyle/>
          <a:p>
            <a:r>
              <a:rPr lang="en-US" sz="5400" dirty="0" smtClean="0"/>
              <a:t>Don’t forget to write </a:t>
            </a:r>
            <a:r>
              <a:rPr lang="en-US" sz="5400" b="1" i="1" dirty="0" smtClean="0"/>
              <a:t>to who </a:t>
            </a:r>
            <a:r>
              <a:rPr lang="en-US" sz="5400" dirty="0" smtClean="0"/>
              <a:t>and </a:t>
            </a:r>
            <a:r>
              <a:rPr lang="en-US" sz="5400" b="1" i="1" dirty="0" smtClean="0"/>
              <a:t>from who</a:t>
            </a:r>
            <a:r>
              <a:rPr lang="en-US" sz="5400" dirty="0" smtClean="0"/>
              <a:t>.</a:t>
            </a:r>
          </a:p>
          <a:p>
            <a:r>
              <a:rPr lang="en-US" sz="5400" dirty="0" smtClean="0"/>
              <a:t>Write in email address format.</a:t>
            </a:r>
          </a:p>
          <a:p>
            <a:pPr marL="0" indent="0">
              <a:buNone/>
            </a:pPr>
            <a:endParaRPr lang="en-MY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FF00"/>
                </a:solidFill>
              </a:rPr>
              <a:t>To/From</a:t>
            </a:r>
            <a:endParaRPr lang="en-MY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8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2106613"/>
            <a:ext cx="18415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800" smtClean="0">
                <a:solidFill>
                  <a:srgbClr val="FFFF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en-US" altLang="en-US" sz="800" smtClean="0">
                <a:solidFill>
                  <a:srgbClr val="FFFF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altLang="en-US" sz="800" smtClean="0">
                <a:solidFill>
                  <a:srgbClr val="FFFF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en-US" altLang="en-US" sz="800" smtClean="0">
                <a:solidFill>
                  <a:srgbClr val="FFFF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en-US" altLang="en-US" sz="1800" smtClean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1618" name="Group 114"/>
          <p:cNvGraphicFramePr>
            <a:graphicFrameLocks noGrp="1"/>
          </p:cNvGraphicFramePr>
          <p:nvPr/>
        </p:nvGraphicFramePr>
        <p:xfrm>
          <a:off x="152400" y="381000"/>
          <a:ext cx="8991600" cy="6070601"/>
        </p:xfrm>
        <a:graphic>
          <a:graphicData uri="http://schemas.openxmlformats.org/drawingml/2006/table">
            <a:tbl>
              <a:tblPr/>
              <a:tblGrid>
                <a:gridCol w="1524000"/>
                <a:gridCol w="746760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Don’t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Use These Instead: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good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acceptable, admirable, commendable, praiseworthy,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virtuous, accomplished, skilled,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bad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Defective, erroneous, inadequate, substandard,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corrupt, vile, distressing, severe, offensive, immoral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thing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material object, article, concept, entity, apparatus, device, detail, statement, items.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big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considerable, colossal, immense, sizable, vast, eminent, influential, paramount, prime, prominent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small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diminutive, immature, minute, slight, negligible, petty, trivial, limited.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important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far-reaching, grave, momentous, significant, substantial, prominent, notable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happy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content, joyous, jubilant, thrilled, advantageous, favorable, fortunate, 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sad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sorrowful, cheerless, dismal, gloomy, melancholy, mournful, somber grievous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104"/>
          <p:cNvSpPr>
            <a:spLocks noChangeArrowheads="1"/>
          </p:cNvSpPr>
          <p:nvPr/>
        </p:nvSpPr>
        <p:spPr bwMode="auto">
          <a:xfrm>
            <a:off x="0" y="474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444" name="Rectangle 108"/>
          <p:cNvSpPr>
            <a:spLocks noChangeArrowheads="1"/>
          </p:cNvSpPr>
          <p:nvPr/>
        </p:nvSpPr>
        <p:spPr bwMode="auto">
          <a:xfrm>
            <a:off x="106363" y="6537325"/>
            <a:ext cx="89614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  <a:hlinkClick r:id="rId2"/>
              </a:rPr>
              <a:t>http://</a:t>
            </a:r>
            <a:r>
              <a:rPr lang="en-US" altLang="en-US" sz="1200" smtClean="0">
                <a:solidFill>
                  <a:srgbClr val="FFFFFF"/>
                </a:solidFill>
                <a:hlinkClick r:id="rId2"/>
              </a:rPr>
              <a:t>alon.hasharon.k12.il/new_ataralon/mikzoot/english/.%5Cdenise_text%5Cforcedownload.asp?fileToDownload=wowWords12class6.doc</a:t>
            </a:r>
            <a:endParaRPr lang="en-US" altLang="en-US" sz="120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Wow Words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7054850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2057400" y="6369050"/>
            <a:ext cx="5095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  <a:hlinkClick r:id="rId3"/>
              </a:rPr>
              <a:t>http://resources.sparklebox.me.uk/501-999/sb665.pdf</a:t>
            </a:r>
            <a:endParaRPr lang="en-US" altLang="en-US" sz="180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6 - Show, Don’t Tell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The </a:t>
            </a:r>
            <a:r>
              <a:rPr lang="en-US" altLang="en-US" b="1" dirty="0" smtClean="0">
                <a:solidFill>
                  <a:schemeClr val="hlink"/>
                </a:solidFill>
              </a:rPr>
              <a:t>Show, Don’t Tell</a:t>
            </a:r>
            <a:r>
              <a:rPr lang="en-US" altLang="en-US" dirty="0" smtClean="0"/>
              <a:t> method of writing is when the writer is able to create a picture in the reader's mind, to get away from the repetition of such empty words like went, big, or said.</a:t>
            </a:r>
          </a:p>
        </p:txBody>
      </p:sp>
      <p:pic>
        <p:nvPicPr>
          <p:cNvPr id="19460" name="Picture 5" descr="MCj019940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0"/>
            <a:ext cx="365760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6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NOT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Susan exercised.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                  BUT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Sweat poured from Susan’s forehead as she continued to do one hundred sit-ups 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/>
          </a:p>
        </p:txBody>
      </p:sp>
      <p:pic>
        <p:nvPicPr>
          <p:cNvPr id="20483" name="Picture 4" descr="MCj042446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 descr="MCj042806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3800"/>
            <a:ext cx="21050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9" descr="MCj014959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62000"/>
            <a:ext cx="273367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8" descr="MCj0149475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48000"/>
            <a:ext cx="2895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1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7 - Conversation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The Five Rules for Writing Direct Quotations</a:t>
            </a:r>
          </a:p>
        </p:txBody>
      </p:sp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graphicFrame>
        <p:nvGraphicFramePr>
          <p:cNvPr id="25663" name="Group 63"/>
          <p:cNvGraphicFramePr>
            <a:graphicFrameLocks noGrp="1"/>
          </p:cNvGraphicFramePr>
          <p:nvPr/>
        </p:nvGraphicFramePr>
        <p:xfrm>
          <a:off x="228600" y="2971800"/>
          <a:ext cx="8686800" cy="2819400"/>
        </p:xfrm>
        <a:graphic>
          <a:graphicData uri="http://schemas.openxmlformats.org/drawingml/2006/table">
            <a:tbl>
              <a:tblPr/>
              <a:tblGrid>
                <a:gridCol w="1655763"/>
                <a:gridCol w="1757362"/>
                <a:gridCol w="1757363"/>
                <a:gridCol w="1758950"/>
                <a:gridCol w="1757362"/>
              </a:tblGrid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1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2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3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4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5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3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quotation marks.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Separate source phrase from quote.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Capitalize the first word of the direct quotation.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end marks.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needed capitalization and punctuation.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Conversation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Remember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You must make a new paragraph every time a different person speaks!!!! </a:t>
            </a:r>
          </a:p>
        </p:txBody>
      </p:sp>
    </p:spTree>
    <p:extLst>
      <p:ext uri="{BB962C8B-B14F-4D97-AF65-F5344CB8AC3E}">
        <p14:creationId xmlns:p14="http://schemas.microsoft.com/office/powerpoint/2010/main" val="27650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Number 8 - Sentences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Vary your sentences.</a:t>
            </a:r>
          </a:p>
          <a:p>
            <a:pPr lvl="1" eaLnBrk="1" hangingPunct="1">
              <a:defRPr/>
            </a:pPr>
            <a:r>
              <a:rPr lang="en-US" altLang="en-US" smtClean="0"/>
              <a:t>Are some of your sentences long and others short?</a:t>
            </a:r>
          </a:p>
          <a:p>
            <a:pPr lvl="1" eaLnBrk="1" hangingPunct="1">
              <a:defRPr/>
            </a:pPr>
            <a:r>
              <a:rPr lang="en-US" altLang="en-US" smtClean="0"/>
              <a:t>Do you start the beginnings differently?</a:t>
            </a:r>
          </a:p>
          <a:p>
            <a:pPr lvl="1" eaLnBrk="1" hangingPunct="1">
              <a:defRPr/>
            </a:pPr>
            <a:r>
              <a:rPr lang="en-US" altLang="en-US" smtClean="0"/>
              <a:t>Do some sentences start with a part of speech other than a noun or pronoun?</a:t>
            </a:r>
          </a:p>
        </p:txBody>
      </p:sp>
    </p:spTree>
    <p:extLst>
      <p:ext uri="{BB962C8B-B14F-4D97-AF65-F5344CB8AC3E}">
        <p14:creationId xmlns:p14="http://schemas.microsoft.com/office/powerpoint/2010/main" val="36573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0" dirty="0" smtClean="0"/>
              <a:t>Number 9 – Figurative Language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Use a little figurative language to add interest to your story.</a:t>
            </a:r>
          </a:p>
          <a:p>
            <a:pPr eaLnBrk="1" hangingPunct="1">
              <a:defRPr/>
            </a:pPr>
            <a:r>
              <a:rPr lang="en-US" altLang="en-US" dirty="0" smtClean="0"/>
              <a:t>Simile</a:t>
            </a:r>
          </a:p>
          <a:p>
            <a:pPr eaLnBrk="1" hangingPunct="1">
              <a:defRPr/>
            </a:pPr>
            <a:r>
              <a:rPr lang="en-US" altLang="en-US" dirty="0" smtClean="0"/>
              <a:t>Metaphor</a:t>
            </a:r>
          </a:p>
          <a:p>
            <a:pPr eaLnBrk="1" hangingPunct="1">
              <a:defRPr/>
            </a:pPr>
            <a:r>
              <a:rPr lang="en-US" altLang="en-US" dirty="0" smtClean="0"/>
              <a:t>Alliteration</a:t>
            </a:r>
          </a:p>
          <a:p>
            <a:pPr eaLnBrk="1" hangingPunct="1">
              <a:defRPr/>
            </a:pPr>
            <a:r>
              <a:rPr lang="en-US" altLang="en-US" dirty="0" smtClean="0"/>
              <a:t>Onomatopoeia</a:t>
            </a:r>
          </a:p>
        </p:txBody>
      </p:sp>
    </p:spTree>
    <p:extLst>
      <p:ext uri="{BB962C8B-B14F-4D97-AF65-F5344CB8AC3E}">
        <p14:creationId xmlns:p14="http://schemas.microsoft.com/office/powerpoint/2010/main" val="42467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Simile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comparison between two unlike things that have something in common using like or 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 smtClean="0"/>
              <a:t>Examples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It's been a hard day's night and I've been working like a dog. - The Beatles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My heart is like an open highway. - Jon Bon Jovi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like two peas in a pod</a:t>
            </a:r>
            <a:br>
              <a:rPr lang="en-US" altLang="en-US" sz="2800" dirty="0" smtClean="0"/>
            </a:br>
            <a:r>
              <a:rPr lang="en-US" altLang="en-US" sz="2800" dirty="0" smtClean="0"/>
              <a:t>like Christmas in summer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as hungry as a bear</a:t>
            </a:r>
            <a:br>
              <a:rPr lang="en-US" altLang="en-US" sz="2800" dirty="0" smtClean="0"/>
            </a:br>
            <a:r>
              <a:rPr lang="en-US" altLang="en-US" sz="2800" dirty="0" smtClean="0"/>
              <a:t>as nutty as a fruitcake</a:t>
            </a:r>
            <a:br>
              <a:rPr lang="en-US" altLang="en-US" sz="2800" dirty="0" smtClean="0"/>
            </a:br>
            <a:r>
              <a:rPr lang="en-US" altLang="en-US" sz="2800" dirty="0" smtClean="0"/>
              <a:t>as quick as lightning</a:t>
            </a:r>
            <a:br>
              <a:rPr lang="en-US" altLang="en-US" sz="2800" dirty="0" smtClean="0"/>
            </a:b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656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Metaphor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Metaphor– comparison between two unlike things that have something in common without using like or as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Examples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Patty was a raging tiger when she lost her lunch money.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During the night, the forest was a dark, frightening battlefield.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56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641379"/>
          </a:xfrm>
        </p:spPr>
        <p:txBody>
          <a:bodyPr>
            <a:noAutofit/>
          </a:bodyPr>
          <a:lstStyle/>
          <a:p>
            <a:r>
              <a:rPr lang="en-MY" sz="4400" dirty="0"/>
              <a:t>The subject is the first  thing the people will see in your message together with your name. Your subject should be </a:t>
            </a:r>
            <a:r>
              <a:rPr lang="en-MY" sz="4400" dirty="0" smtClean="0"/>
              <a:t>brief,</a:t>
            </a:r>
            <a:r>
              <a:rPr lang="en-MY" sz="4400" dirty="0"/>
              <a:t> like a summary of your message. For instance, if you write about your city "Description of my city".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Subject</a:t>
            </a:r>
            <a:endParaRPr lang="en-MY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0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Alliteration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repetition of usually initial consonant sounds in two or more neighboring words or syllables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Examples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down in the dumps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do or die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right as rain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sink or swim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pay the price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back to the basics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green as grass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live the life</a:t>
            </a:r>
          </a:p>
        </p:txBody>
      </p:sp>
    </p:spTree>
    <p:extLst>
      <p:ext uri="{BB962C8B-B14F-4D97-AF65-F5344CB8AC3E}">
        <p14:creationId xmlns:p14="http://schemas.microsoft.com/office/powerpoint/2010/main" val="15490822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Onomatopoeia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the imitation of natural sounds in word form. These words help us form mental pictures about the things, people, or places that are described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Examples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buzz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hiss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roar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woof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bang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pop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hiss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sizzle</a:t>
            </a:r>
          </a:p>
        </p:txBody>
      </p:sp>
    </p:spTree>
    <p:extLst>
      <p:ext uri="{BB962C8B-B14F-4D97-AF65-F5344CB8AC3E}">
        <p14:creationId xmlns:p14="http://schemas.microsoft.com/office/powerpoint/2010/main" val="40937061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0" dirty="0" smtClean="0"/>
              <a:t>Number 10 - Plot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 smtClean="0">
                <a:hlinkClick r:id="rId2"/>
              </a:rPr>
              <a:t>http://www.learner.org/interactives/story/cinderella.html</a:t>
            </a:r>
            <a:endParaRPr lang="en-US" altLang="en-US" b="1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b="1" dirty="0" smtClean="0"/>
          </a:p>
          <a:p>
            <a:pPr eaLnBrk="1" hangingPunct="1">
              <a:defRPr/>
            </a:pPr>
            <a:r>
              <a:rPr lang="en-US" altLang="en-US" dirty="0" smtClean="0"/>
              <a:t>a </a:t>
            </a:r>
            <a:r>
              <a:rPr lang="en-US" altLang="en-US" dirty="0" smtClean="0">
                <a:effectLst/>
              </a:rPr>
              <a:t>plot, including setting and characters</a:t>
            </a:r>
          </a:p>
          <a:p>
            <a:pPr eaLnBrk="1" hangingPunct="1">
              <a:defRPr/>
            </a:pPr>
            <a:r>
              <a:rPr lang="en-US" altLang="en-US" dirty="0" smtClean="0">
                <a:effectLst/>
              </a:rPr>
              <a:t>a climax (This is when the plot is solved.)</a:t>
            </a:r>
          </a:p>
          <a:p>
            <a:pPr eaLnBrk="1" hangingPunct="1">
              <a:defRPr/>
            </a:pPr>
            <a:r>
              <a:rPr lang="en-US" altLang="en-US" dirty="0" smtClean="0">
                <a:effectLst/>
              </a:rPr>
              <a:t> an ending </a:t>
            </a:r>
          </a:p>
        </p:txBody>
      </p:sp>
    </p:spTree>
    <p:extLst>
      <p:ext uri="{BB962C8B-B14F-4D97-AF65-F5344CB8AC3E}">
        <p14:creationId xmlns:p14="http://schemas.microsoft.com/office/powerpoint/2010/main" val="329105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United Streaming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Parts of a Story: Huck and Jim [05:34]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>
                <a:hlinkClick r:id="rId2"/>
              </a:rPr>
              <a:t>http://player.discoveryeducation.com/index.cfm?guidAssetId=20D49155-2509-447F-8C47-69C9B3D2128A&amp;blnFromSearch=1&amp;productcode=US</a:t>
            </a: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666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Beginning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 the beginning of your story, you should introduce your </a:t>
            </a:r>
            <a:r>
              <a:rPr lang="en-US" altLang="en-US" smtClean="0">
                <a:solidFill>
                  <a:schemeClr val="hlink"/>
                </a:solidFill>
              </a:rPr>
              <a:t>characters</a:t>
            </a:r>
            <a:r>
              <a:rPr lang="en-US" altLang="en-US" smtClean="0"/>
              <a:t>. </a:t>
            </a:r>
          </a:p>
          <a:p>
            <a:pPr eaLnBrk="1" hangingPunct="1">
              <a:defRPr/>
            </a:pPr>
            <a:r>
              <a:rPr lang="en-US" altLang="en-US" smtClean="0"/>
              <a:t>The reader should also know about the world your characters live in</a:t>
            </a:r>
            <a:r>
              <a:rPr lang="en-US" altLang="en-US" smtClean="0">
                <a:effectLst/>
              </a:rPr>
              <a:t> (</a:t>
            </a:r>
            <a:r>
              <a:rPr lang="en-US" altLang="en-US" smtClean="0">
                <a:solidFill>
                  <a:schemeClr val="hlink"/>
                </a:solidFill>
                <a:effectLst/>
              </a:rPr>
              <a:t>the setting</a:t>
            </a:r>
            <a:r>
              <a:rPr lang="en-US" altLang="en-US" smtClean="0">
                <a:effectLst/>
              </a:rPr>
              <a:t>) and the something about each of the characters in your story.</a:t>
            </a:r>
          </a:p>
          <a:p>
            <a:pPr eaLnBrk="1" hangingPunct="1">
              <a:defRPr/>
            </a:pPr>
            <a:r>
              <a:rPr lang="en-US" altLang="en-US" smtClean="0">
                <a:effectLst/>
              </a:rPr>
              <a:t>The beginning of your story is also the place where your </a:t>
            </a:r>
            <a:r>
              <a:rPr lang="en-US" altLang="en-US" smtClean="0">
                <a:solidFill>
                  <a:schemeClr val="hlink"/>
                </a:solidFill>
                <a:effectLst/>
              </a:rPr>
              <a:t>plot </a:t>
            </a:r>
            <a:r>
              <a:rPr lang="en-US" altLang="en-US" smtClean="0">
                <a:effectLst/>
              </a:rPr>
              <a:t>(the problem) </a:t>
            </a:r>
            <a:r>
              <a:rPr lang="en-US" altLang="en-US" smtClean="0">
                <a:solidFill>
                  <a:schemeClr val="hlink"/>
                </a:solidFill>
                <a:effectLst/>
              </a:rPr>
              <a:t>is first introduced</a:t>
            </a:r>
            <a:r>
              <a:rPr lang="en-US" altLang="en-US" smtClean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70567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Middle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Your story needs to build to something exciting, the climax. </a:t>
            </a:r>
            <a:r>
              <a:rPr lang="en-US" altLang="en-US" smtClean="0">
                <a:effectLst/>
              </a:rPr>
              <a:t>Write about a simple conflict, a task that must be completed, a question that must be answered, or a barrier that must be overcome.</a:t>
            </a:r>
          </a:p>
          <a:p>
            <a:pPr eaLnBrk="1" hangingPunct="1">
              <a:defRPr/>
            </a:pPr>
            <a:endParaRPr lang="en-US" altLang="en-US" smtClean="0"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51816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2286000" y="40386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</a:rPr>
              <a:t>Rising Action</a:t>
            </a:r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4876800" y="30480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</a:rPr>
              <a:t>Climax</a:t>
            </a: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auto">
          <a:xfrm>
            <a:off x="6934200" y="43434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32776" name="Line 9"/>
          <p:cNvSpPr>
            <a:spLocks noChangeShapeType="1"/>
          </p:cNvSpPr>
          <p:nvPr/>
        </p:nvSpPr>
        <p:spPr bwMode="auto">
          <a:xfrm flipV="1">
            <a:off x="1752600" y="3581400"/>
            <a:ext cx="3810000" cy="2743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5562600" y="3581400"/>
            <a:ext cx="17526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auto">
          <a:xfrm>
            <a:off x="533400" y="6324600"/>
            <a:ext cx="1219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685800" y="5181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</a:rPr>
              <a:t>   Beginning</a:t>
            </a: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2286000" y="4038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6934200" y="4343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smtClean="0">
                <a:solidFill>
                  <a:srgbClr val="FFFFFF"/>
                </a:solidFill>
              </a:rPr>
              <a:t>     Resolution</a:t>
            </a:r>
          </a:p>
        </p:txBody>
      </p:sp>
    </p:spTree>
    <p:extLst>
      <p:ext uri="{BB962C8B-B14F-4D97-AF65-F5344CB8AC3E}">
        <p14:creationId xmlns:p14="http://schemas.microsoft.com/office/powerpoint/2010/main" val="19194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Middle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Include</a:t>
            </a:r>
          </a:p>
          <a:p>
            <a:pPr lvl="1" eaLnBrk="1" hangingPunct="1">
              <a:defRPr/>
            </a:pPr>
            <a:r>
              <a:rPr lang="en-US" altLang="en-US" smtClean="0"/>
              <a:t>Actions</a:t>
            </a:r>
          </a:p>
          <a:p>
            <a:pPr lvl="1" eaLnBrk="1" hangingPunct="1">
              <a:defRPr/>
            </a:pPr>
            <a:r>
              <a:rPr lang="en-US" altLang="en-US" smtClean="0"/>
              <a:t>Dialogue</a:t>
            </a:r>
          </a:p>
          <a:p>
            <a:pPr lvl="1" eaLnBrk="1" hangingPunct="1">
              <a:defRPr/>
            </a:pPr>
            <a:r>
              <a:rPr lang="en-US" altLang="en-US" smtClean="0"/>
              <a:t>Sensory Details</a:t>
            </a:r>
          </a:p>
          <a:p>
            <a:pPr lvl="1" eaLnBrk="1" hangingPunct="1">
              <a:defRPr/>
            </a:pPr>
            <a:r>
              <a:rPr lang="en-US" altLang="en-US" smtClean="0"/>
              <a:t>Thoughts and Feelings</a:t>
            </a:r>
          </a:p>
          <a:p>
            <a:pPr lvl="1" eaLnBrk="1" hangingPunct="1">
              <a:defRPr/>
            </a:pPr>
            <a:r>
              <a:rPr lang="en-US" altLang="en-US" smtClean="0"/>
              <a:t>Suspense (Remember to build to a climax.)</a:t>
            </a:r>
          </a:p>
        </p:txBody>
      </p:sp>
    </p:spTree>
    <p:extLst>
      <p:ext uri="{BB962C8B-B14F-4D97-AF65-F5344CB8AC3E}">
        <p14:creationId xmlns:p14="http://schemas.microsoft.com/office/powerpoint/2010/main" val="16945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The End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mtClean="0"/>
              <a:t>This is the big finish. The end should reveal how you overcame your problem. All conflicts are resolved and everything goes back to normal.</a:t>
            </a:r>
          </a:p>
        </p:txBody>
      </p:sp>
    </p:spTree>
    <p:extLst>
      <p:ext uri="{BB962C8B-B14F-4D97-AF65-F5344CB8AC3E}">
        <p14:creationId xmlns:p14="http://schemas.microsoft.com/office/powerpoint/2010/main" val="21043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 fontScale="90000"/>
          </a:bodyPr>
          <a:lstStyle/>
          <a:p>
            <a:r>
              <a:rPr lang="en-GB" altLang="en-US" sz="9600"/>
              <a:t>The end</a:t>
            </a:r>
            <a:endParaRPr lang="en-US" altLang="en-US" sz="96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GB" altLang="en-US" sz="3200"/>
          </a:p>
        </p:txBody>
      </p:sp>
    </p:spTree>
    <p:extLst>
      <p:ext uri="{BB962C8B-B14F-4D97-AF65-F5344CB8AC3E}">
        <p14:creationId xmlns:p14="http://schemas.microsoft.com/office/powerpoint/2010/main" val="19789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1" cy="4641379"/>
          </a:xfrm>
        </p:spPr>
        <p:txBody>
          <a:bodyPr>
            <a:noAutofit/>
          </a:bodyPr>
          <a:lstStyle/>
          <a:p>
            <a:r>
              <a:rPr lang="en-MY" sz="4800" dirty="0"/>
              <a:t>Depending of the person you are writing to you may use  "Dear </a:t>
            </a:r>
            <a:r>
              <a:rPr lang="en-MY" sz="4800" dirty="0" smtClean="0"/>
              <a:t>Mr X" </a:t>
            </a:r>
            <a:r>
              <a:rPr lang="en-MY" sz="4800" dirty="0"/>
              <a:t>if you don't know the person (more formal) or "Hi   XXXXX" if it is more informal, like a friend.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Salutation</a:t>
            </a:r>
            <a:endParaRPr lang="en-MY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7" cy="5040560"/>
          </a:xfrm>
        </p:spPr>
        <p:txBody>
          <a:bodyPr>
            <a:noAutofit/>
          </a:bodyPr>
          <a:lstStyle/>
          <a:p>
            <a:r>
              <a:rPr lang="en-MY" sz="3600" dirty="0"/>
              <a:t>Your message should be correct and clear in relation to content, grammar and spelling</a:t>
            </a:r>
            <a:r>
              <a:rPr lang="en-MY" sz="3600" dirty="0" smtClean="0"/>
              <a:t>.</a:t>
            </a:r>
          </a:p>
          <a:p>
            <a:r>
              <a:rPr lang="en-US" sz="3600" dirty="0" smtClean="0"/>
              <a:t>Write in paragraph please.</a:t>
            </a:r>
            <a:endParaRPr lang="en-MY" sz="3600" dirty="0"/>
          </a:p>
          <a:p>
            <a:r>
              <a:rPr lang="en-MY" sz="3600" dirty="0"/>
              <a:t>Each paragraph has one main idea and the most important paragraph/idea should come </a:t>
            </a:r>
            <a:r>
              <a:rPr lang="en-MY" sz="3600" dirty="0" smtClean="0"/>
              <a:t>first.</a:t>
            </a:r>
            <a:endParaRPr lang="en-MY" sz="3600" dirty="0"/>
          </a:p>
          <a:p>
            <a:pPr marL="0" indent="0">
              <a:buNone/>
            </a:pPr>
            <a:endParaRPr lang="en-MY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Body of Message</a:t>
            </a:r>
            <a:endParaRPr lang="en-MY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2204864"/>
            <a:ext cx="7408333" cy="3450696"/>
          </a:xfrm>
        </p:spPr>
        <p:txBody>
          <a:bodyPr>
            <a:normAutofit/>
          </a:bodyPr>
          <a:lstStyle/>
          <a:p>
            <a:r>
              <a:rPr lang="en-MY" sz="5400" dirty="0"/>
              <a:t>You should always include your name at the end of your message.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S</a:t>
            </a:r>
            <a:r>
              <a:rPr lang="en-US" b="1" dirty="0" smtClean="0">
                <a:solidFill>
                  <a:srgbClr val="FFFF00"/>
                </a:solidFill>
              </a:rPr>
              <a:t>ignature</a:t>
            </a:r>
            <a:endParaRPr lang="en-MY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Sample</a:t>
            </a:r>
            <a:endParaRPr lang="en-MY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250" y="1376772"/>
            <a:ext cx="6840760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To : neelofa@yahoo.com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1068250" y="1868432"/>
            <a:ext cx="6840760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From : fadhli@yahoo.com</a:t>
            </a:r>
            <a:endParaRPr lang="en-MY" dirty="0"/>
          </a:p>
        </p:txBody>
      </p:sp>
      <p:sp>
        <p:nvSpPr>
          <p:cNvPr id="9" name="Rectangle 8"/>
          <p:cNvSpPr/>
          <p:nvPr/>
        </p:nvSpPr>
        <p:spPr>
          <a:xfrm>
            <a:off x="1068250" y="2378184"/>
            <a:ext cx="6840760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Subject : Greetings from Penang</a:t>
            </a:r>
            <a:endParaRPr lang="en-MY" dirty="0"/>
          </a:p>
        </p:txBody>
      </p:sp>
      <p:sp>
        <p:nvSpPr>
          <p:cNvPr id="10" name="Rectangle 9"/>
          <p:cNvSpPr/>
          <p:nvPr/>
        </p:nvSpPr>
        <p:spPr>
          <a:xfrm>
            <a:off x="1068729" y="2852936"/>
            <a:ext cx="6840760" cy="27363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en-US" dirty="0" smtClean="0"/>
              <a:t>Dear </a:t>
            </a:r>
            <a:r>
              <a:rPr lang="en-US" dirty="0" err="1" smtClean="0"/>
              <a:t>Lofa</a:t>
            </a:r>
            <a:r>
              <a:rPr lang="en-US" dirty="0" smtClean="0"/>
              <a:t>,</a:t>
            </a:r>
          </a:p>
          <a:p>
            <a:r>
              <a:rPr lang="en-US" dirty="0" smtClean="0"/>
              <a:t>Hello </a:t>
            </a:r>
            <a:r>
              <a:rPr lang="en-US" dirty="0" err="1" smtClean="0"/>
              <a:t>Lofa</a:t>
            </a:r>
            <a:r>
              <a:rPr lang="en-US" dirty="0" smtClean="0"/>
              <a:t>. How are you? It has been awhile since we last spoke. I decided to send you an email instead of calling you on your busy schedule. </a:t>
            </a:r>
          </a:p>
          <a:p>
            <a:endParaRPr lang="en-US" dirty="0"/>
          </a:p>
          <a:p>
            <a:r>
              <a:rPr lang="en-US" dirty="0" smtClean="0"/>
              <a:t>How’s your family especially on your recent flood incident? I hope you and your family are in a good shape.</a:t>
            </a:r>
          </a:p>
          <a:p>
            <a:endParaRPr lang="en-US" dirty="0"/>
          </a:p>
          <a:p>
            <a:r>
              <a:rPr lang="en-US" dirty="0" smtClean="0"/>
              <a:t>I look forward to hearing from you. Take care and send my warmest regards to your family.</a:t>
            </a:r>
          </a:p>
          <a:p>
            <a:endParaRPr lang="en-MY" dirty="0"/>
          </a:p>
        </p:txBody>
      </p:sp>
      <p:sp>
        <p:nvSpPr>
          <p:cNvPr id="11" name="Rectangle 10"/>
          <p:cNvSpPr/>
          <p:nvPr/>
        </p:nvSpPr>
        <p:spPr>
          <a:xfrm>
            <a:off x="1100326" y="5769260"/>
            <a:ext cx="684076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Best wishes,</a:t>
            </a:r>
          </a:p>
          <a:p>
            <a:r>
              <a:rPr lang="en-US" dirty="0" err="1" smtClean="0"/>
              <a:t>Fadhli</a:t>
            </a:r>
            <a:endParaRPr lang="en-MY" dirty="0"/>
          </a:p>
        </p:txBody>
      </p:sp>
      <p:sp>
        <p:nvSpPr>
          <p:cNvPr id="6" name="Oval 5"/>
          <p:cNvSpPr/>
          <p:nvPr/>
        </p:nvSpPr>
        <p:spPr>
          <a:xfrm>
            <a:off x="563797" y="1340154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MY" dirty="0"/>
          </a:p>
        </p:txBody>
      </p:sp>
      <p:sp>
        <p:nvSpPr>
          <p:cNvPr id="14" name="Oval 13"/>
          <p:cNvSpPr/>
          <p:nvPr/>
        </p:nvSpPr>
        <p:spPr>
          <a:xfrm>
            <a:off x="586006" y="2259875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MY" dirty="0"/>
          </a:p>
        </p:txBody>
      </p:sp>
      <p:sp>
        <p:nvSpPr>
          <p:cNvPr id="15" name="Oval 14"/>
          <p:cNvSpPr/>
          <p:nvPr/>
        </p:nvSpPr>
        <p:spPr>
          <a:xfrm>
            <a:off x="588118" y="2672916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MY" dirty="0"/>
          </a:p>
        </p:txBody>
      </p:sp>
      <p:sp>
        <p:nvSpPr>
          <p:cNvPr id="16" name="Oval 15"/>
          <p:cNvSpPr/>
          <p:nvPr/>
        </p:nvSpPr>
        <p:spPr>
          <a:xfrm>
            <a:off x="588118" y="3078299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MY" dirty="0"/>
          </a:p>
        </p:txBody>
      </p:sp>
      <p:sp>
        <p:nvSpPr>
          <p:cNvPr id="17" name="Oval 16"/>
          <p:cNvSpPr/>
          <p:nvPr/>
        </p:nvSpPr>
        <p:spPr>
          <a:xfrm>
            <a:off x="588118" y="5769260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2375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6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615</TotalTime>
  <Words>1667</Words>
  <Application>Microsoft Office PowerPoint</Application>
  <PresentationFormat>On-screen Show (4:3)</PresentationFormat>
  <Paragraphs>300</Paragraphs>
  <Slides>58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0" baseType="lpstr">
      <vt:lpstr>Arial</vt:lpstr>
      <vt:lpstr>Calibri</vt:lpstr>
      <vt:lpstr>Candara</vt:lpstr>
      <vt:lpstr>Comic Sans MS</vt:lpstr>
      <vt:lpstr>Garamond</vt:lpstr>
      <vt:lpstr>Symbol</vt:lpstr>
      <vt:lpstr>Times New Roman</vt:lpstr>
      <vt:lpstr>Verdana</vt:lpstr>
      <vt:lpstr>Wingdings</vt:lpstr>
      <vt:lpstr>Waveform</vt:lpstr>
      <vt:lpstr>Stream</vt:lpstr>
      <vt:lpstr>Microsoft Clip Gallery</vt:lpstr>
      <vt:lpstr>WRITING 1  Nguyen Vuong Quoc  MA of TESOL</vt:lpstr>
      <vt:lpstr>HOW TO WRITE AN EMAIL</vt:lpstr>
      <vt:lpstr>PowerPoint Presentation</vt:lpstr>
      <vt:lpstr>To/From</vt:lpstr>
      <vt:lpstr>Subject</vt:lpstr>
      <vt:lpstr>Salutation</vt:lpstr>
      <vt:lpstr>Body of Message</vt:lpstr>
      <vt:lpstr>Signature</vt:lpstr>
      <vt:lpstr>Sample</vt:lpstr>
      <vt:lpstr>Question: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should you write?</vt:lpstr>
      <vt:lpstr>End your email</vt:lpstr>
      <vt:lpstr>5) Sign your name</vt:lpstr>
      <vt:lpstr>How to write a letter</vt:lpstr>
      <vt:lpstr>Starting off…..</vt:lpstr>
      <vt:lpstr>1st paragraph….</vt:lpstr>
      <vt:lpstr>2nd paragraph….. This is the MAIN section of your letter</vt:lpstr>
      <vt:lpstr>2nd paragraph….cont.</vt:lpstr>
      <vt:lpstr>Last paragraph…..</vt:lpstr>
      <vt:lpstr>Signing off…..</vt:lpstr>
      <vt:lpstr>Narrative Writing</vt:lpstr>
      <vt:lpstr>Number 1 – Your Story Beginning</vt:lpstr>
      <vt:lpstr>Dialogue</vt:lpstr>
      <vt:lpstr>A Question </vt:lpstr>
      <vt:lpstr>A Vivid Description</vt:lpstr>
      <vt:lpstr>An Interesting Fact</vt:lpstr>
      <vt:lpstr>Sound Effects </vt:lpstr>
      <vt:lpstr>Number 2 - Paragraphs</vt:lpstr>
      <vt:lpstr>How Do I Know When To Start a New Paragraph?</vt:lpstr>
      <vt:lpstr>Number 3 - Capitalization &amp; Punctuation</vt:lpstr>
      <vt:lpstr>Number 4 – Use Rich Words</vt:lpstr>
      <vt:lpstr>Went</vt:lpstr>
      <vt:lpstr>Said</vt:lpstr>
      <vt:lpstr>Number 5 - Wow Words</vt:lpstr>
      <vt:lpstr>PowerPoint Presentation</vt:lpstr>
      <vt:lpstr>Wow Words</vt:lpstr>
      <vt:lpstr>Number 6 - Show, Don’t Tell</vt:lpstr>
      <vt:lpstr>PowerPoint Presentation</vt:lpstr>
      <vt:lpstr>Number 7 - Conversation</vt:lpstr>
      <vt:lpstr>Conversation</vt:lpstr>
      <vt:lpstr>Number 8 - Sentences</vt:lpstr>
      <vt:lpstr>Number 9 – Figurative Language</vt:lpstr>
      <vt:lpstr>Simile</vt:lpstr>
      <vt:lpstr>Metaphor</vt:lpstr>
      <vt:lpstr>Alliteration</vt:lpstr>
      <vt:lpstr>Onomatopoeia</vt:lpstr>
      <vt:lpstr>Number 10 - Plot Structure</vt:lpstr>
      <vt:lpstr>United Streaming</vt:lpstr>
      <vt:lpstr>Beginning</vt:lpstr>
      <vt:lpstr>Middle</vt:lpstr>
      <vt:lpstr>Middle</vt:lpstr>
      <vt:lpstr>The End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EMAIL</dc:title>
  <dc:creator>MSI</dc:creator>
  <cp:lastModifiedBy>Admin</cp:lastModifiedBy>
  <cp:revision>11</cp:revision>
  <dcterms:created xsi:type="dcterms:W3CDTF">2015-01-17T01:42:21Z</dcterms:created>
  <dcterms:modified xsi:type="dcterms:W3CDTF">2021-09-13T04:20:44Z</dcterms:modified>
</cp:coreProperties>
</file>