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261" r:id="rId3"/>
    <p:sldId id="277" r:id="rId4"/>
    <p:sldId id="278" r:id="rId5"/>
    <p:sldId id="279" r:id="rId6"/>
    <p:sldId id="264" r:id="rId7"/>
    <p:sldId id="263" r:id="rId8"/>
    <p:sldId id="282" r:id="rId9"/>
    <p:sldId id="265" r:id="rId10"/>
    <p:sldId id="266" r:id="rId11"/>
    <p:sldId id="269" r:id="rId12"/>
    <p:sldId id="267" r:id="rId13"/>
    <p:sldId id="268" r:id="rId14"/>
    <p:sldId id="258" r:id="rId15"/>
    <p:sldId id="259" r:id="rId16"/>
    <p:sldId id="260" r:id="rId17"/>
    <p:sldId id="284" r:id="rId18"/>
    <p:sldId id="271" r:id="rId19"/>
    <p:sldId id="272" r:id="rId20"/>
    <p:sldId id="273" r:id="rId21"/>
    <p:sldId id="274" r:id="rId22"/>
    <p:sldId id="283" r:id="rId23"/>
    <p:sldId id="275" r:id="rId2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p15:clr>
            <a:srgbClr val="A4A3A4"/>
          </p15:clr>
        </p15:guide>
        <p15:guide id="2" pos="3984">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09" autoAdjust="0"/>
    <p:restoredTop sz="76547" autoAdjust="0"/>
  </p:normalViewPr>
  <p:slideViewPr>
    <p:cSldViewPr>
      <p:cViewPr varScale="1">
        <p:scale>
          <a:sx n="70" d="100"/>
          <a:sy n="70" d="100"/>
        </p:scale>
        <p:origin x="1320" y="72"/>
      </p:cViewPr>
      <p:guideLst>
        <p:guide orient="horz" pos="1344"/>
        <p:guide pos="3984"/>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2" d="100"/>
          <a:sy n="82" d="100"/>
        </p:scale>
        <p:origin x="-1890"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AD370F7-67EB-4EFB-89E0-20A6D6CE4D3C}" type="datetimeFigureOut">
              <a:rPr lang="en-US" smtClean="0"/>
              <a:t>28/9/2021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D9AE130-2679-4461-AB2E-414425C100B4}" type="slidenum">
              <a:rPr lang="en-US" smtClean="0"/>
              <a:t>‹#›</a:t>
            </a:fld>
            <a:endParaRPr lang="en-US"/>
          </a:p>
        </p:txBody>
      </p:sp>
    </p:spTree>
    <p:extLst>
      <p:ext uri="{BB962C8B-B14F-4D97-AF65-F5344CB8AC3E}">
        <p14:creationId xmlns:p14="http://schemas.microsoft.com/office/powerpoint/2010/main" val="4200648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4D9AE130-2679-4461-AB2E-414425C100B4}" type="slidenum">
              <a:rPr lang="en-US" smtClean="0"/>
              <a:t>1</a:t>
            </a:fld>
            <a:endParaRPr lang="en-US"/>
          </a:p>
        </p:txBody>
      </p:sp>
    </p:spTree>
    <p:extLst>
      <p:ext uri="{BB962C8B-B14F-4D97-AF65-F5344CB8AC3E}">
        <p14:creationId xmlns:p14="http://schemas.microsoft.com/office/powerpoint/2010/main" val="1470850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4D9AE130-2679-4461-AB2E-414425C100B4}" type="slidenum">
              <a:rPr lang="en-US" smtClean="0"/>
              <a:t>10</a:t>
            </a:fld>
            <a:endParaRPr lang="en-US"/>
          </a:p>
        </p:txBody>
      </p:sp>
    </p:spTree>
    <p:extLst>
      <p:ext uri="{BB962C8B-B14F-4D97-AF65-F5344CB8AC3E}">
        <p14:creationId xmlns:p14="http://schemas.microsoft.com/office/powerpoint/2010/main" val="3087370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baseline="0" dirty="0" smtClean="0"/>
              <a:t>The Get Involved Fair </a:t>
            </a:r>
            <a:r>
              <a:rPr lang="en-US" sz="1600" baseline="0" dirty="0" smtClean="0"/>
              <a:t>is next Saturday and I strongly encourage you all to go to it.</a:t>
            </a:r>
          </a:p>
        </p:txBody>
      </p:sp>
      <p:sp>
        <p:nvSpPr>
          <p:cNvPr id="4" name="Slide Number Placeholder 3"/>
          <p:cNvSpPr>
            <a:spLocks noGrp="1"/>
          </p:cNvSpPr>
          <p:nvPr>
            <p:ph type="sldNum" sz="quarter" idx="10"/>
          </p:nvPr>
        </p:nvSpPr>
        <p:spPr/>
        <p:txBody>
          <a:bodyPr/>
          <a:lstStyle/>
          <a:p>
            <a:fld id="{4D9AE130-2679-4461-AB2E-414425C100B4}" type="slidenum">
              <a:rPr lang="en-US" smtClean="0"/>
              <a:t>11</a:t>
            </a:fld>
            <a:endParaRPr lang="en-US"/>
          </a:p>
        </p:txBody>
      </p:sp>
    </p:spTree>
    <p:extLst>
      <p:ext uri="{BB962C8B-B14F-4D97-AF65-F5344CB8AC3E}">
        <p14:creationId xmlns:p14="http://schemas.microsoft.com/office/powerpoint/2010/main" val="665868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347210"/>
          </a:xfrm>
        </p:spPr>
        <p:txBody>
          <a:bodyPr/>
          <a:lstStyle/>
          <a:p>
            <a:endParaRPr lang="en-US" sz="1800" dirty="0"/>
          </a:p>
        </p:txBody>
      </p:sp>
      <p:sp>
        <p:nvSpPr>
          <p:cNvPr id="4" name="Slide Number Placeholder 3"/>
          <p:cNvSpPr>
            <a:spLocks noGrp="1"/>
          </p:cNvSpPr>
          <p:nvPr>
            <p:ph type="sldNum" sz="quarter" idx="10"/>
          </p:nvPr>
        </p:nvSpPr>
        <p:spPr/>
        <p:txBody>
          <a:bodyPr/>
          <a:lstStyle/>
          <a:p>
            <a:fld id="{4D9AE130-2679-4461-AB2E-414425C100B4}" type="slidenum">
              <a:rPr lang="en-US" smtClean="0"/>
              <a:t>12</a:t>
            </a:fld>
            <a:endParaRPr lang="en-US"/>
          </a:p>
        </p:txBody>
      </p:sp>
    </p:spTree>
    <p:extLst>
      <p:ext uri="{BB962C8B-B14F-4D97-AF65-F5344CB8AC3E}">
        <p14:creationId xmlns:p14="http://schemas.microsoft.com/office/powerpoint/2010/main" val="13993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Sports – </a:t>
            </a:r>
            <a:r>
              <a:rPr lang="en-US" sz="2000" baseline="0" dirty="0" smtClean="0"/>
              <a:t>Americans love to root for their favorite teams. You will see sports team stickers on cars, people will wear “team shirts” and team colors. Football, Baseball, and Basketball are most popular. </a:t>
            </a:r>
          </a:p>
          <a:p>
            <a:r>
              <a:rPr lang="en-US" sz="2000" baseline="0" dirty="0" smtClean="0"/>
              <a:t>RIT men’s and women’s hockey are Division I sports – highest level of college sports in the country.</a:t>
            </a:r>
          </a:p>
          <a:p>
            <a:r>
              <a:rPr lang="en-US" sz="2000" baseline="0" dirty="0" smtClean="0"/>
              <a:t>New hockey arena.</a:t>
            </a:r>
            <a:endParaRPr lang="en-US" sz="2000" dirty="0"/>
          </a:p>
        </p:txBody>
      </p:sp>
      <p:sp>
        <p:nvSpPr>
          <p:cNvPr id="4" name="Slide Number Placeholder 3"/>
          <p:cNvSpPr>
            <a:spLocks noGrp="1"/>
          </p:cNvSpPr>
          <p:nvPr>
            <p:ph type="sldNum" sz="quarter" idx="10"/>
          </p:nvPr>
        </p:nvSpPr>
        <p:spPr/>
        <p:txBody>
          <a:bodyPr/>
          <a:lstStyle/>
          <a:p>
            <a:fld id="{4D9AE130-2679-4461-AB2E-414425C100B4}" type="slidenum">
              <a:rPr lang="en-US" smtClean="0"/>
              <a:t>13</a:t>
            </a:fld>
            <a:endParaRPr lang="en-US"/>
          </a:p>
        </p:txBody>
      </p:sp>
    </p:spTree>
    <p:extLst>
      <p:ext uri="{BB962C8B-B14F-4D97-AF65-F5344CB8AC3E}">
        <p14:creationId xmlns:p14="http://schemas.microsoft.com/office/powerpoint/2010/main" val="3083857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**Audience</a:t>
            </a:r>
            <a:r>
              <a:rPr lang="en-US" sz="2000" baseline="0" dirty="0" smtClean="0"/>
              <a:t> Participation**  “What have you learned so far about RIT Culture?”  &lt;…answer…&gt;</a:t>
            </a:r>
            <a:endParaRPr lang="en-US" sz="2000" dirty="0"/>
          </a:p>
        </p:txBody>
      </p:sp>
      <p:sp>
        <p:nvSpPr>
          <p:cNvPr id="4" name="Slide Number Placeholder 3"/>
          <p:cNvSpPr>
            <a:spLocks noGrp="1"/>
          </p:cNvSpPr>
          <p:nvPr>
            <p:ph type="sldNum" sz="quarter" idx="10"/>
          </p:nvPr>
        </p:nvSpPr>
        <p:spPr/>
        <p:txBody>
          <a:bodyPr/>
          <a:lstStyle/>
          <a:p>
            <a:fld id="{4D9AE130-2679-4461-AB2E-414425C100B4}" type="slidenum">
              <a:rPr lang="en-US" smtClean="0"/>
              <a:t>14</a:t>
            </a:fld>
            <a:endParaRPr lang="en-US"/>
          </a:p>
        </p:txBody>
      </p:sp>
    </p:spTree>
    <p:extLst>
      <p:ext uri="{BB962C8B-B14F-4D97-AF65-F5344CB8AC3E}">
        <p14:creationId xmlns:p14="http://schemas.microsoft.com/office/powerpoint/2010/main" val="3786088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4D9AE130-2679-4461-AB2E-414425C100B4}" type="slidenum">
              <a:rPr lang="en-US" smtClean="0"/>
              <a:t>15</a:t>
            </a:fld>
            <a:endParaRPr lang="en-US"/>
          </a:p>
        </p:txBody>
      </p:sp>
    </p:spTree>
    <p:extLst>
      <p:ext uri="{BB962C8B-B14F-4D97-AF65-F5344CB8AC3E}">
        <p14:creationId xmlns:p14="http://schemas.microsoft.com/office/powerpoint/2010/main" val="2075418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575810"/>
          </a:xfrm>
        </p:spPr>
        <p:txBody>
          <a:bodyPr/>
          <a:lstStyle/>
          <a:p>
            <a:r>
              <a:rPr lang="en-US" sz="1800" b="1" dirty="0" smtClean="0">
                <a:solidFill>
                  <a:srgbClr val="FF0000"/>
                </a:solidFill>
              </a:rPr>
              <a:t>Honeymoon </a:t>
            </a:r>
            <a:r>
              <a:rPr lang="en-US" sz="1800" dirty="0" smtClean="0"/>
              <a:t>– fascinated</a:t>
            </a:r>
            <a:r>
              <a:rPr lang="en-US" sz="1800" baseline="0" dirty="0" smtClean="0"/>
              <a:t> and excited by everything</a:t>
            </a:r>
            <a:br>
              <a:rPr lang="en-US" sz="1800" baseline="0" dirty="0" smtClean="0"/>
            </a:br>
            <a:r>
              <a:rPr lang="en-US" sz="1800" b="1" baseline="0" dirty="0" smtClean="0">
                <a:solidFill>
                  <a:srgbClr val="FF0000"/>
                </a:solidFill>
              </a:rPr>
              <a:t>Culture Shock </a:t>
            </a:r>
            <a:r>
              <a:rPr lang="en-US" sz="1800" baseline="0" dirty="0" smtClean="0"/>
              <a:t>– Challenges rise to the surface with language, food, housing, transportation, making friends</a:t>
            </a:r>
            <a:br>
              <a:rPr lang="en-US" sz="1800" baseline="0" dirty="0" smtClean="0"/>
            </a:br>
            <a:r>
              <a:rPr lang="en-US" sz="1800" b="1" baseline="0" dirty="0" smtClean="0">
                <a:solidFill>
                  <a:srgbClr val="FF0000"/>
                </a:solidFill>
              </a:rPr>
              <a:t>Adjustment Stage </a:t>
            </a:r>
            <a:r>
              <a:rPr lang="en-US" sz="1800" baseline="0" dirty="0" smtClean="0"/>
              <a:t>– Living with new roommates and going to school becomes easier, English language skills improve, become more self-confident, settle into your new routine</a:t>
            </a:r>
            <a:br>
              <a:rPr lang="en-US" sz="1800" baseline="0" dirty="0" smtClean="0"/>
            </a:br>
            <a:r>
              <a:rPr lang="en-US" sz="1800" b="1" baseline="0" dirty="0" smtClean="0">
                <a:solidFill>
                  <a:srgbClr val="FF0000"/>
                </a:solidFill>
              </a:rPr>
              <a:t>Mental Isolation stage </a:t>
            </a:r>
            <a:r>
              <a:rPr lang="en-US" sz="1800" baseline="0" dirty="0" smtClean="0"/>
              <a:t>– feeling especially lonely, missing native language and culture, frustrated that people don’t seem to understand you on a deeper level, can’t always express yourself the way you want</a:t>
            </a:r>
            <a:br>
              <a:rPr lang="en-US" sz="1800" baseline="0" dirty="0" smtClean="0"/>
            </a:br>
            <a:r>
              <a:rPr lang="en-US" sz="1800" b="1" baseline="0" dirty="0" smtClean="0">
                <a:solidFill>
                  <a:srgbClr val="FF0000"/>
                </a:solidFill>
              </a:rPr>
              <a:t>Acceptance/Integration</a:t>
            </a:r>
            <a:r>
              <a:rPr lang="en-US" sz="1800" baseline="0" dirty="0" smtClean="0"/>
              <a:t> – start to truly accept all the habits, customs, food, and characteristics of the people in your new culture (“accept”, not necessarily “like” = that’s ok!); Generally feel more comfortable in your new surroundings</a:t>
            </a:r>
            <a:endParaRPr lang="en-US" sz="1800" dirty="0"/>
          </a:p>
        </p:txBody>
      </p:sp>
      <p:sp>
        <p:nvSpPr>
          <p:cNvPr id="4" name="Slide Number Placeholder 3"/>
          <p:cNvSpPr>
            <a:spLocks noGrp="1"/>
          </p:cNvSpPr>
          <p:nvPr>
            <p:ph type="sldNum" sz="quarter" idx="10"/>
          </p:nvPr>
        </p:nvSpPr>
        <p:spPr/>
        <p:txBody>
          <a:bodyPr/>
          <a:lstStyle/>
          <a:p>
            <a:fld id="{4D9AE130-2679-4461-AB2E-414425C100B4}" type="slidenum">
              <a:rPr lang="en-US" smtClean="0"/>
              <a:t>16</a:t>
            </a:fld>
            <a:endParaRPr lang="en-US"/>
          </a:p>
        </p:txBody>
      </p:sp>
    </p:spTree>
    <p:extLst>
      <p:ext uri="{BB962C8B-B14F-4D97-AF65-F5344CB8AC3E}">
        <p14:creationId xmlns:p14="http://schemas.microsoft.com/office/powerpoint/2010/main" val="2079225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You may have one symptom</a:t>
            </a:r>
            <a:r>
              <a:rPr lang="en-US" sz="2000" baseline="0" dirty="0" smtClean="0"/>
              <a:t>, two, or all of them at some time or another.</a:t>
            </a:r>
          </a:p>
          <a:p>
            <a:endParaRPr lang="en-US" sz="2000" baseline="0" dirty="0" smtClean="0"/>
          </a:p>
        </p:txBody>
      </p:sp>
      <p:sp>
        <p:nvSpPr>
          <p:cNvPr id="4" name="Slide Number Placeholder 3"/>
          <p:cNvSpPr>
            <a:spLocks noGrp="1"/>
          </p:cNvSpPr>
          <p:nvPr>
            <p:ph type="sldNum" sz="quarter" idx="10"/>
          </p:nvPr>
        </p:nvSpPr>
        <p:spPr/>
        <p:txBody>
          <a:bodyPr/>
          <a:lstStyle/>
          <a:p>
            <a:fld id="{4D9AE130-2679-4461-AB2E-414425C100B4}" type="slidenum">
              <a:rPr lang="en-US" smtClean="0"/>
              <a:t>17</a:t>
            </a:fld>
            <a:endParaRPr lang="en-US"/>
          </a:p>
        </p:txBody>
      </p:sp>
    </p:spTree>
    <p:extLst>
      <p:ext uri="{BB962C8B-B14F-4D97-AF65-F5344CB8AC3E}">
        <p14:creationId xmlns:p14="http://schemas.microsoft.com/office/powerpoint/2010/main" val="2077903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9AE130-2679-4461-AB2E-414425C100B4}" type="slidenum">
              <a:rPr lang="en-US" smtClean="0"/>
              <a:t>18</a:t>
            </a:fld>
            <a:endParaRPr lang="en-US"/>
          </a:p>
        </p:txBody>
      </p:sp>
    </p:spTree>
    <p:extLst>
      <p:ext uri="{BB962C8B-B14F-4D97-AF65-F5344CB8AC3E}">
        <p14:creationId xmlns:p14="http://schemas.microsoft.com/office/powerpoint/2010/main" val="368515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9AE130-2679-4461-AB2E-414425C100B4}" type="slidenum">
              <a:rPr lang="en-US" smtClean="0"/>
              <a:t>19</a:t>
            </a:fld>
            <a:endParaRPr lang="en-US"/>
          </a:p>
        </p:txBody>
      </p:sp>
    </p:spTree>
    <p:extLst>
      <p:ext uri="{BB962C8B-B14F-4D97-AF65-F5344CB8AC3E}">
        <p14:creationId xmlns:p14="http://schemas.microsoft.com/office/powerpoint/2010/main" val="2621890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*Audience</a:t>
            </a:r>
            <a:r>
              <a:rPr lang="en-US" sz="2000" baseline="0" dirty="0" smtClean="0"/>
              <a:t> Participation* - Can you tell me what this is a picture of?  &lt;Iceberg&gt;</a:t>
            </a:r>
            <a:br>
              <a:rPr lang="en-US" sz="2000" baseline="0" dirty="0" smtClean="0"/>
            </a:br>
            <a:r>
              <a:rPr lang="en-US" sz="2000" baseline="0" dirty="0" smtClean="0"/>
              <a:t>What can you tell me about icebergs? &lt;…answer…&gt;</a:t>
            </a:r>
            <a:br>
              <a:rPr lang="en-US" sz="2000" baseline="0" dirty="0" smtClean="0"/>
            </a:br>
            <a:r>
              <a:rPr lang="en-US" sz="2000" baseline="0" dirty="0" smtClean="0"/>
              <a:t/>
            </a:r>
            <a:br>
              <a:rPr lang="en-US" sz="2000" baseline="0" dirty="0" smtClean="0"/>
            </a:br>
            <a:r>
              <a:rPr lang="en-US" sz="2000" baseline="0" dirty="0" smtClean="0"/>
              <a:t>When I think of culture, I think of an Iceberg – much more beneath the surface than above.</a:t>
            </a:r>
          </a:p>
          <a:p>
            <a:endParaRPr lang="en-US" sz="2000" dirty="0"/>
          </a:p>
          <a:p>
            <a:r>
              <a:rPr lang="en-US" sz="2000" baseline="0" dirty="0" smtClean="0"/>
              <a:t>Only 10% of this iceberg is visible above the water.</a:t>
            </a:r>
            <a:r>
              <a:rPr lang="en-US" baseline="0" dirty="0" smtClean="0"/>
              <a:t/>
            </a:r>
            <a:br>
              <a:rPr lang="en-US" baseline="0" dirty="0" smtClean="0"/>
            </a:br>
            <a:r>
              <a:rPr lang="en-US" baseline="0" dirty="0" smtClean="0"/>
              <a:t/>
            </a:r>
            <a:br>
              <a:rPr lang="en-US" baseline="0" dirty="0" smtClean="0"/>
            </a:br>
            <a:endParaRPr lang="en-US" dirty="0"/>
          </a:p>
        </p:txBody>
      </p:sp>
      <p:sp>
        <p:nvSpPr>
          <p:cNvPr id="4" name="Slide Number Placeholder 3"/>
          <p:cNvSpPr>
            <a:spLocks noGrp="1"/>
          </p:cNvSpPr>
          <p:nvPr>
            <p:ph type="sldNum" sz="quarter" idx="10"/>
          </p:nvPr>
        </p:nvSpPr>
        <p:spPr/>
        <p:txBody>
          <a:bodyPr/>
          <a:lstStyle/>
          <a:p>
            <a:fld id="{4D9AE130-2679-4461-AB2E-414425C100B4}" type="slidenum">
              <a:rPr lang="en-US" smtClean="0"/>
              <a:t>2</a:t>
            </a:fld>
            <a:endParaRPr lang="en-US"/>
          </a:p>
        </p:txBody>
      </p:sp>
    </p:spTree>
    <p:extLst>
      <p:ext uri="{BB962C8B-B14F-4D97-AF65-F5344CB8AC3E}">
        <p14:creationId xmlns:p14="http://schemas.microsoft.com/office/powerpoint/2010/main" val="3293002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9AE130-2679-4461-AB2E-414425C100B4}" type="slidenum">
              <a:rPr lang="en-US" smtClean="0"/>
              <a:t>20</a:t>
            </a:fld>
            <a:endParaRPr lang="en-US"/>
          </a:p>
        </p:txBody>
      </p:sp>
    </p:spTree>
    <p:extLst>
      <p:ext uri="{BB962C8B-B14F-4D97-AF65-F5344CB8AC3E}">
        <p14:creationId xmlns:p14="http://schemas.microsoft.com/office/powerpoint/2010/main" val="2880770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9AE130-2679-4461-AB2E-414425C100B4}" type="slidenum">
              <a:rPr lang="en-US" smtClean="0"/>
              <a:t>21</a:t>
            </a:fld>
            <a:endParaRPr lang="en-US"/>
          </a:p>
        </p:txBody>
      </p:sp>
    </p:spTree>
    <p:extLst>
      <p:ext uri="{BB962C8B-B14F-4D97-AF65-F5344CB8AC3E}">
        <p14:creationId xmlns:p14="http://schemas.microsoft.com/office/powerpoint/2010/main" val="984976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This organization helps international students adjust to life in Rochester. They may help you shop, practice English, invite you into their home for dinner or take you to places of interest.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D9AE130-2679-4461-AB2E-414425C100B4}" type="slidenum">
              <a:rPr lang="en-US" smtClean="0"/>
              <a:t>22</a:t>
            </a:fld>
            <a:endParaRPr lang="en-US"/>
          </a:p>
        </p:txBody>
      </p:sp>
    </p:spTree>
    <p:extLst>
      <p:ext uri="{BB962C8B-B14F-4D97-AF65-F5344CB8AC3E}">
        <p14:creationId xmlns:p14="http://schemas.microsoft.com/office/powerpoint/2010/main" val="269802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9AE130-2679-4461-AB2E-414425C100B4}" type="slidenum">
              <a:rPr lang="en-US" smtClean="0"/>
              <a:t>23</a:t>
            </a:fld>
            <a:endParaRPr lang="en-US"/>
          </a:p>
        </p:txBody>
      </p:sp>
    </p:spTree>
    <p:extLst>
      <p:ext uri="{BB962C8B-B14F-4D97-AF65-F5344CB8AC3E}">
        <p14:creationId xmlns:p14="http://schemas.microsoft.com/office/powerpoint/2010/main" val="1695444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652010"/>
          </a:xfrm>
        </p:spPr>
        <p:txBody>
          <a:bodyPr/>
          <a:lstStyle/>
          <a:p>
            <a:r>
              <a:rPr lang="en-US" sz="1800" dirty="0" smtClean="0"/>
              <a:t>The 10%</a:t>
            </a:r>
            <a:r>
              <a:rPr lang="en-US" sz="1800" baseline="0" dirty="0" smtClean="0"/>
              <a:t>  represents the cultural things that are clearly visible. Holiday customs, music..</a:t>
            </a:r>
          </a:p>
          <a:p>
            <a:endParaRPr lang="en-US" sz="1800" baseline="0" dirty="0" smtClean="0"/>
          </a:p>
          <a:p>
            <a:r>
              <a:rPr lang="en-US" sz="1800" baseline="0" dirty="0" smtClean="0"/>
              <a:t>But 90% is below the surface. The perceptions, attitudes, values, beliefs – that all shape the way we behave.</a:t>
            </a:r>
          </a:p>
          <a:p>
            <a:endParaRPr lang="en-US" sz="1800" baseline="0" dirty="0" smtClean="0"/>
          </a:p>
          <a:p>
            <a:r>
              <a:rPr lang="en-US" sz="2000" baseline="0" dirty="0" smtClean="0"/>
              <a:t/>
            </a:r>
            <a:br>
              <a:rPr lang="en-US" sz="2000" baseline="0" dirty="0" smtClean="0"/>
            </a:br>
            <a:endParaRPr lang="en-US" sz="2000" dirty="0"/>
          </a:p>
        </p:txBody>
      </p:sp>
      <p:sp>
        <p:nvSpPr>
          <p:cNvPr id="4" name="Slide Number Placeholder 3"/>
          <p:cNvSpPr>
            <a:spLocks noGrp="1"/>
          </p:cNvSpPr>
          <p:nvPr>
            <p:ph type="sldNum" sz="quarter" idx="10"/>
          </p:nvPr>
        </p:nvSpPr>
        <p:spPr/>
        <p:txBody>
          <a:bodyPr/>
          <a:lstStyle/>
          <a:p>
            <a:fld id="{4D9AE130-2679-4461-AB2E-414425C100B4}" type="slidenum">
              <a:rPr lang="en-US" smtClean="0"/>
              <a:t>3</a:t>
            </a:fld>
            <a:endParaRPr lang="en-US"/>
          </a:p>
        </p:txBody>
      </p:sp>
    </p:spTree>
    <p:extLst>
      <p:ext uri="{BB962C8B-B14F-4D97-AF65-F5344CB8AC3E}">
        <p14:creationId xmlns:p14="http://schemas.microsoft.com/office/powerpoint/2010/main" val="4243545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We can’t begin to talk</a:t>
            </a:r>
            <a:r>
              <a:rPr lang="en-US" sz="2000" baseline="0" dirty="0" smtClean="0"/>
              <a:t> about American culture without talking about stereotypes. There are SO many!</a:t>
            </a:r>
          </a:p>
          <a:p>
            <a:r>
              <a:rPr lang="en-US" sz="2000" baseline="0" dirty="0" smtClean="0"/>
              <a:t>What stereotypes have you heard about Americans?</a:t>
            </a:r>
          </a:p>
          <a:p>
            <a:endParaRPr lang="en-US" dirty="0"/>
          </a:p>
        </p:txBody>
      </p:sp>
      <p:sp>
        <p:nvSpPr>
          <p:cNvPr id="4" name="Slide Number Placeholder 3"/>
          <p:cNvSpPr>
            <a:spLocks noGrp="1"/>
          </p:cNvSpPr>
          <p:nvPr>
            <p:ph type="sldNum" sz="quarter" idx="10"/>
          </p:nvPr>
        </p:nvSpPr>
        <p:spPr/>
        <p:txBody>
          <a:bodyPr/>
          <a:lstStyle/>
          <a:p>
            <a:fld id="{4D9AE130-2679-4461-AB2E-414425C100B4}" type="slidenum">
              <a:rPr lang="en-US" smtClean="0"/>
              <a:t>4</a:t>
            </a:fld>
            <a:endParaRPr lang="en-US"/>
          </a:p>
        </p:txBody>
      </p:sp>
    </p:spTree>
    <p:extLst>
      <p:ext uri="{BB962C8B-B14F-4D97-AF65-F5344CB8AC3E}">
        <p14:creationId xmlns:p14="http://schemas.microsoft.com/office/powerpoint/2010/main" val="1137974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4D9AE130-2679-4461-AB2E-414425C100B4}" type="slidenum">
              <a:rPr lang="en-US" smtClean="0"/>
              <a:t>5</a:t>
            </a:fld>
            <a:endParaRPr lang="en-US"/>
          </a:p>
        </p:txBody>
      </p:sp>
    </p:spTree>
    <p:extLst>
      <p:ext uri="{BB962C8B-B14F-4D97-AF65-F5344CB8AC3E}">
        <p14:creationId xmlns:p14="http://schemas.microsoft.com/office/powerpoint/2010/main" val="46395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Historically, U.S. was known as a</a:t>
            </a:r>
            <a:r>
              <a:rPr lang="en-US" sz="2000" baseline="0" dirty="0" smtClean="0"/>
              <a:t> “melting pot” – melding all different culture into one “new” American culture. </a:t>
            </a:r>
          </a:p>
          <a:p>
            <a:endParaRPr lang="en-US" sz="2000" dirty="0"/>
          </a:p>
          <a:p>
            <a:r>
              <a:rPr lang="en-US" sz="2000" baseline="0" dirty="0" smtClean="0"/>
              <a:t>Now, its known more as a salad bowl – where each individual vegetable brings something new and different to the table, and adding them overall makes the whole salad better –</a:t>
            </a:r>
            <a:r>
              <a:rPr lang="en-US" baseline="0" dirty="0" smtClean="0"/>
              <a:t/>
            </a:r>
            <a:br>
              <a:rPr lang="en-US" baseline="0" dirty="0" smtClean="0"/>
            </a:br>
            <a:endParaRPr lang="en-US" baseline="0" dirty="0" smtClean="0"/>
          </a:p>
        </p:txBody>
      </p:sp>
      <p:sp>
        <p:nvSpPr>
          <p:cNvPr id="4" name="Slide Number Placeholder 3"/>
          <p:cNvSpPr>
            <a:spLocks noGrp="1"/>
          </p:cNvSpPr>
          <p:nvPr>
            <p:ph type="sldNum" sz="quarter" idx="10"/>
          </p:nvPr>
        </p:nvSpPr>
        <p:spPr/>
        <p:txBody>
          <a:bodyPr/>
          <a:lstStyle/>
          <a:p>
            <a:fld id="{4D9AE130-2679-4461-AB2E-414425C100B4}" type="slidenum">
              <a:rPr lang="en-US" smtClean="0"/>
              <a:t>6</a:t>
            </a:fld>
            <a:endParaRPr lang="en-US"/>
          </a:p>
        </p:txBody>
      </p:sp>
    </p:spTree>
    <p:extLst>
      <p:ext uri="{BB962C8B-B14F-4D97-AF65-F5344CB8AC3E}">
        <p14:creationId xmlns:p14="http://schemas.microsoft.com/office/powerpoint/2010/main" val="4174976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575810"/>
          </a:xfrm>
        </p:spPr>
        <p:txBody>
          <a:bodyPr/>
          <a:lstStyle/>
          <a:p>
            <a:r>
              <a:rPr lang="en-US" sz="2000" dirty="0" smtClean="0"/>
              <a:t>American student</a:t>
            </a:r>
            <a:r>
              <a:rPr lang="en-US" sz="2000" baseline="0" dirty="0" smtClean="0"/>
              <a:t>s attending RIT will be from all over the U.S. – which means there will be many d</a:t>
            </a:r>
            <a:r>
              <a:rPr lang="en-US" sz="2000" dirty="0" smtClean="0"/>
              <a:t>ifferences: weather, dialect, living style, hospitality, traditions</a:t>
            </a:r>
          </a:p>
          <a:p>
            <a:endParaRPr lang="en-US" sz="2000" dirty="0" smtClean="0"/>
          </a:p>
          <a:p>
            <a:r>
              <a:rPr lang="en-US" sz="2000" dirty="0" smtClean="0"/>
              <a:t>It’s not easy to make generalizations about</a:t>
            </a:r>
            <a:r>
              <a:rPr lang="en-US" sz="2000" baseline="0" dirty="0" smtClean="0"/>
              <a:t> Americans. Still, there are a few characteristics you will encounter in “typical” Americans across the U.S.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D9AE130-2679-4461-AB2E-414425C100B4}" type="slidenum">
              <a:rPr lang="en-US" smtClean="0"/>
              <a:t>7</a:t>
            </a:fld>
            <a:endParaRPr lang="en-US"/>
          </a:p>
        </p:txBody>
      </p:sp>
    </p:spTree>
    <p:extLst>
      <p:ext uri="{BB962C8B-B14F-4D97-AF65-F5344CB8AC3E}">
        <p14:creationId xmlns:p14="http://schemas.microsoft.com/office/powerpoint/2010/main" val="2915218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696913"/>
            <a:ext cx="4352925" cy="3265487"/>
          </a:xfrm>
        </p:spPr>
      </p:sp>
      <p:sp>
        <p:nvSpPr>
          <p:cNvPr id="3" name="Notes Placeholder 2"/>
          <p:cNvSpPr>
            <a:spLocks noGrp="1"/>
          </p:cNvSpPr>
          <p:nvPr>
            <p:ph type="body" idx="1"/>
          </p:nvPr>
        </p:nvSpPr>
        <p:spPr>
          <a:xfrm>
            <a:off x="762000" y="4191000"/>
            <a:ext cx="5608320" cy="4800600"/>
          </a:xfrm>
        </p:spPr>
        <p:txBody>
          <a:bodyPr/>
          <a:lstStyle/>
          <a:p>
            <a:endParaRPr lang="en-US" sz="1600" dirty="0"/>
          </a:p>
        </p:txBody>
      </p:sp>
      <p:sp>
        <p:nvSpPr>
          <p:cNvPr id="4" name="Slide Number Placeholder 3"/>
          <p:cNvSpPr>
            <a:spLocks noGrp="1"/>
          </p:cNvSpPr>
          <p:nvPr>
            <p:ph type="sldNum" sz="quarter" idx="10"/>
          </p:nvPr>
        </p:nvSpPr>
        <p:spPr/>
        <p:txBody>
          <a:bodyPr/>
          <a:lstStyle/>
          <a:p>
            <a:fld id="{4D9AE130-2679-4461-AB2E-414425C100B4}" type="slidenum">
              <a:rPr lang="en-US" smtClean="0"/>
              <a:t>8</a:t>
            </a:fld>
            <a:endParaRPr lang="en-US"/>
          </a:p>
        </p:txBody>
      </p:sp>
    </p:spTree>
    <p:extLst>
      <p:ext uri="{BB962C8B-B14F-4D97-AF65-F5344CB8AC3E}">
        <p14:creationId xmlns:p14="http://schemas.microsoft.com/office/powerpoint/2010/main" val="473633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4D9AE130-2679-4461-AB2E-414425C100B4}" type="slidenum">
              <a:rPr lang="en-US" smtClean="0"/>
              <a:t>9</a:t>
            </a:fld>
            <a:endParaRPr lang="en-US"/>
          </a:p>
        </p:txBody>
      </p:sp>
    </p:spTree>
    <p:extLst>
      <p:ext uri="{BB962C8B-B14F-4D97-AF65-F5344CB8AC3E}">
        <p14:creationId xmlns:p14="http://schemas.microsoft.com/office/powerpoint/2010/main" val="2151606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9A0DC901-6CF8-48B1-8D39-DF02C33E5413}" type="datetimeFigureOut">
              <a:rPr lang="en-US" smtClean="0"/>
              <a:t>28/9/2021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023A06-C60C-43EA-AEFF-B9F3112DC52B}" type="slidenum">
              <a:rPr lang="en-US" smtClean="0"/>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A0DC901-6CF8-48B1-8D39-DF02C33E5413}" type="datetimeFigureOut">
              <a:rPr lang="en-US" smtClean="0"/>
              <a:t>28/9/2021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023A06-C60C-43EA-AEFF-B9F3112DC5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A0DC901-6CF8-48B1-8D39-DF02C33E5413}" type="datetimeFigureOut">
              <a:rPr lang="en-US" smtClean="0"/>
              <a:t>28/9/2021</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79023A06-C60C-43EA-AEFF-B9F3112DC5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A0DC901-6CF8-48B1-8D39-DF02C33E5413}" type="datetimeFigureOut">
              <a:rPr lang="en-US" smtClean="0"/>
              <a:t>28/9/2021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023A06-C60C-43EA-AEFF-B9F3112DC5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A0DC901-6CF8-48B1-8D39-DF02C33E5413}" type="datetimeFigureOut">
              <a:rPr lang="en-US" smtClean="0"/>
              <a:t>28/9/2021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023A06-C60C-43EA-AEFF-B9F3112DC52B}"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A0DC901-6CF8-48B1-8D39-DF02C33E5413}" type="datetimeFigureOut">
              <a:rPr lang="en-US" smtClean="0"/>
              <a:t>28/9/2021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023A06-C60C-43EA-AEFF-B9F3112DC5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A0DC901-6CF8-48B1-8D39-DF02C33E5413}" type="datetimeFigureOut">
              <a:rPr lang="en-US" smtClean="0"/>
              <a:t>28/9/2021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023A06-C60C-43EA-AEFF-B9F3112DC5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A0DC901-6CF8-48B1-8D39-DF02C33E5413}" type="datetimeFigureOut">
              <a:rPr lang="en-US" smtClean="0"/>
              <a:t>28/9/2021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023A06-C60C-43EA-AEFF-B9F3112DC5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0DC901-6CF8-48B1-8D39-DF02C33E5413}" type="datetimeFigureOut">
              <a:rPr lang="en-US" smtClean="0"/>
              <a:t>28/9/2021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023A06-C60C-43EA-AEFF-B9F3112DC5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A0DC901-6CF8-48B1-8D39-DF02C33E5413}" type="datetimeFigureOut">
              <a:rPr lang="en-US" smtClean="0"/>
              <a:t>28/9/2021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023A06-C60C-43EA-AEFF-B9F3112DC52B}" type="slidenum">
              <a:rPr lang="en-US" smtClean="0"/>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9A0DC901-6CF8-48B1-8D39-DF02C33E5413}" type="datetimeFigureOut">
              <a:rPr lang="en-US" smtClean="0"/>
              <a:t>28/9/2021</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79023A06-C60C-43EA-AEFF-B9F3112DC52B}"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9A0DC901-6CF8-48B1-8D39-DF02C33E5413}" type="datetimeFigureOut">
              <a:rPr lang="en-US" smtClean="0"/>
              <a:t>28/9/2021</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79023A06-C60C-43EA-AEFF-B9F3112DC5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2.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18.jpeg"/><Relationship Id="rId12"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657" y="6019800"/>
            <a:ext cx="9169657" cy="990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657" y="609599"/>
            <a:ext cx="9169657" cy="574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5657" y="2667000"/>
            <a:ext cx="9169657" cy="1219200"/>
          </a:xfrm>
          <a:prstGeom prst="rect">
            <a:avLst/>
          </a:prstGeom>
          <a:solidFill>
            <a:srgbClr val="0070C0"/>
          </a:solidFill>
          <a:ln w="31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ctrTitle"/>
          </p:nvPr>
        </p:nvSpPr>
        <p:spPr>
          <a:xfrm>
            <a:off x="533400" y="2746248"/>
            <a:ext cx="8077200" cy="1673352"/>
          </a:xfrm>
        </p:spPr>
        <p:txBody>
          <a:bodyPr>
            <a:normAutofit fontScale="90000"/>
          </a:bodyPr>
          <a:lstStyle/>
          <a:p>
            <a:pPr algn="ctr"/>
            <a:r>
              <a:rPr lang="en-US" sz="4900" dirty="0" smtClean="0">
                <a:solidFill>
                  <a:schemeClr val="tx1"/>
                </a:solidFill>
              </a:rPr>
              <a:t>Intro to American Culture</a:t>
            </a:r>
            <a:r>
              <a:rPr lang="en-US" dirty="0" smtClean="0">
                <a:solidFill>
                  <a:schemeClr val="bg1"/>
                </a:solidFill>
              </a:rPr>
              <a:t/>
            </a:r>
            <a:br>
              <a:rPr lang="en-US" dirty="0" smtClean="0">
                <a:solidFill>
                  <a:schemeClr val="bg1"/>
                </a:solidFill>
              </a:rPr>
            </a:br>
            <a:r>
              <a:rPr lang="en-US" sz="2700" dirty="0" smtClean="0">
                <a:solidFill>
                  <a:schemeClr val="bg1"/>
                </a:solidFill>
              </a:rPr>
              <a:t>International Student Orientation 2014</a:t>
            </a:r>
            <a:endParaRPr lang="en-US" sz="2700" dirty="0">
              <a:solidFill>
                <a:schemeClr val="bg1"/>
              </a:solidFill>
            </a:endParaRPr>
          </a:p>
        </p:txBody>
      </p:sp>
    </p:spTree>
    <p:extLst>
      <p:ext uri="{BB962C8B-B14F-4D97-AF65-F5344CB8AC3E}">
        <p14:creationId xmlns:p14="http://schemas.microsoft.com/office/powerpoint/2010/main" val="20359153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222" y="0"/>
            <a:ext cx="9193213"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626577" y="1905000"/>
            <a:ext cx="2506133" cy="4442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Time is Important!</a:t>
            </a:r>
            <a:endParaRPr lang="en-US" dirty="0"/>
          </a:p>
        </p:txBody>
      </p:sp>
      <p:sp>
        <p:nvSpPr>
          <p:cNvPr id="4" name="Content Placeholder 3"/>
          <p:cNvSpPr>
            <a:spLocks noGrp="1"/>
          </p:cNvSpPr>
          <p:nvPr>
            <p:ph sz="half" idx="2"/>
          </p:nvPr>
        </p:nvSpPr>
        <p:spPr>
          <a:xfrm>
            <a:off x="381000" y="1676400"/>
            <a:ext cx="6629400" cy="5486400"/>
          </a:xfrm>
        </p:spPr>
        <p:txBody>
          <a:bodyPr>
            <a:normAutofit fontScale="25000" lnSpcReduction="20000"/>
          </a:bodyPr>
          <a:lstStyle/>
          <a:p>
            <a:r>
              <a:rPr lang="en-US" sz="11200" dirty="0" smtClean="0">
                <a:solidFill>
                  <a:srgbClr val="002060"/>
                </a:solidFill>
              </a:rPr>
              <a:t>Americans </a:t>
            </a:r>
            <a:r>
              <a:rPr lang="en-US" sz="11200" dirty="0">
                <a:solidFill>
                  <a:srgbClr val="002060"/>
                </a:solidFill>
              </a:rPr>
              <a:t>take pride in making the best use of their time. </a:t>
            </a:r>
            <a:br>
              <a:rPr lang="en-US" sz="11200" dirty="0">
                <a:solidFill>
                  <a:srgbClr val="002060"/>
                </a:solidFill>
              </a:rPr>
            </a:br>
            <a:endParaRPr lang="en-US" sz="11200" dirty="0" smtClean="0">
              <a:solidFill>
                <a:srgbClr val="002060"/>
              </a:solidFill>
            </a:endParaRPr>
          </a:p>
          <a:p>
            <a:r>
              <a:rPr lang="en-US" sz="11200" dirty="0" smtClean="0">
                <a:solidFill>
                  <a:srgbClr val="002060"/>
                </a:solidFill>
              </a:rPr>
              <a:t>Being late = disrespect. It’s better to arrive early!</a:t>
            </a:r>
            <a:endParaRPr lang="en-US" sz="11200" dirty="0">
              <a:solidFill>
                <a:srgbClr val="002060"/>
              </a:solidFill>
            </a:endParaRPr>
          </a:p>
          <a:p>
            <a:endParaRPr lang="en-US" sz="11200" dirty="0" smtClean="0">
              <a:solidFill>
                <a:srgbClr val="002060"/>
              </a:solidFill>
            </a:endParaRPr>
          </a:p>
          <a:p>
            <a:r>
              <a:rPr lang="en-US" sz="11200" dirty="0" smtClean="0">
                <a:solidFill>
                  <a:srgbClr val="002060"/>
                </a:solidFill>
              </a:rPr>
              <a:t>Americans </a:t>
            </a:r>
            <a:r>
              <a:rPr lang="en-US" sz="11200" dirty="0">
                <a:solidFill>
                  <a:srgbClr val="002060"/>
                </a:solidFill>
              </a:rPr>
              <a:t>apologize if they are late</a:t>
            </a:r>
            <a:r>
              <a:rPr lang="en-US" sz="11200" dirty="0" smtClean="0">
                <a:solidFill>
                  <a:srgbClr val="002060"/>
                </a:solidFill>
              </a:rPr>
              <a:t>.</a:t>
            </a:r>
          </a:p>
          <a:p>
            <a:endParaRPr lang="en-US" sz="11200" dirty="0">
              <a:solidFill>
                <a:srgbClr val="002060"/>
              </a:solidFill>
            </a:endParaRPr>
          </a:p>
          <a:p>
            <a:r>
              <a:rPr lang="en-US" sz="11200" dirty="0" smtClean="0">
                <a:solidFill>
                  <a:srgbClr val="002060"/>
                </a:solidFill>
              </a:rPr>
              <a:t>Professors and time.</a:t>
            </a:r>
          </a:p>
          <a:p>
            <a:endParaRPr lang="en-US" sz="11200" dirty="0" smtClean="0">
              <a:solidFill>
                <a:srgbClr val="002060"/>
              </a:solidFill>
            </a:endParaRPr>
          </a:p>
          <a:p>
            <a:r>
              <a:rPr lang="en-US" sz="11200" dirty="0" smtClean="0">
                <a:solidFill>
                  <a:srgbClr val="002060"/>
                </a:solidFill>
              </a:rPr>
              <a:t>In social settings there is more flexibility. It is okay to arrive</a:t>
            </a:r>
            <a:r>
              <a:rPr lang="en-US" sz="11200" dirty="0">
                <a:solidFill>
                  <a:srgbClr val="002060"/>
                </a:solidFill>
              </a:rPr>
              <a:t> </a:t>
            </a:r>
            <a:r>
              <a:rPr lang="en-US" sz="11200" dirty="0" smtClean="0">
                <a:solidFill>
                  <a:srgbClr val="002060"/>
                </a:solidFill>
              </a:rPr>
              <a:t>“fashionably late” to a party.</a:t>
            </a:r>
          </a:p>
          <a:p>
            <a:endParaRPr lang="en-US" dirty="0"/>
          </a:p>
        </p:txBody>
      </p:sp>
    </p:spTree>
    <p:extLst>
      <p:ext uri="{BB962C8B-B14F-4D97-AF65-F5344CB8AC3E}">
        <p14:creationId xmlns:p14="http://schemas.microsoft.com/office/powerpoint/2010/main" val="26582011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813" y="0"/>
            <a:ext cx="9193213"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00600" y="3352800"/>
            <a:ext cx="4076494"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Friendships</a:t>
            </a:r>
            <a:endParaRPr lang="en-US" dirty="0"/>
          </a:p>
        </p:txBody>
      </p:sp>
      <p:sp>
        <p:nvSpPr>
          <p:cNvPr id="3" name="Content Placeholder 2"/>
          <p:cNvSpPr>
            <a:spLocks noGrp="1"/>
          </p:cNvSpPr>
          <p:nvPr>
            <p:ph sz="half" idx="1"/>
          </p:nvPr>
        </p:nvSpPr>
        <p:spPr>
          <a:xfrm>
            <a:off x="228600" y="1828800"/>
            <a:ext cx="7010400" cy="4724400"/>
          </a:xfrm>
        </p:spPr>
        <p:txBody>
          <a:bodyPr>
            <a:noAutofit/>
          </a:bodyPr>
          <a:lstStyle/>
          <a:p>
            <a:r>
              <a:rPr lang="en-US" dirty="0" smtClean="0">
                <a:solidFill>
                  <a:srgbClr val="002060"/>
                </a:solidFill>
              </a:rPr>
              <a:t>Friendly, </a:t>
            </a:r>
            <a:r>
              <a:rPr lang="en-US" dirty="0">
                <a:solidFill>
                  <a:srgbClr val="002060"/>
                </a:solidFill>
              </a:rPr>
              <a:t>i</a:t>
            </a:r>
            <a:r>
              <a:rPr lang="en-US" dirty="0" smtClean="0">
                <a:solidFill>
                  <a:srgbClr val="002060"/>
                </a:solidFill>
              </a:rPr>
              <a:t>nformal interactions</a:t>
            </a:r>
            <a:br>
              <a:rPr lang="en-US" dirty="0" smtClean="0">
                <a:solidFill>
                  <a:srgbClr val="002060"/>
                </a:solidFill>
              </a:rPr>
            </a:br>
            <a:endParaRPr lang="en-US" dirty="0" smtClean="0">
              <a:solidFill>
                <a:srgbClr val="002060"/>
              </a:solidFill>
            </a:endParaRPr>
          </a:p>
          <a:p>
            <a:r>
              <a:rPr lang="en-US" dirty="0" smtClean="0">
                <a:solidFill>
                  <a:srgbClr val="002060"/>
                </a:solidFill>
              </a:rPr>
              <a:t>Not always lead to close, lasting friendships</a:t>
            </a:r>
            <a:br>
              <a:rPr lang="en-US" dirty="0" smtClean="0">
                <a:solidFill>
                  <a:srgbClr val="002060"/>
                </a:solidFill>
              </a:rPr>
            </a:br>
            <a:endParaRPr lang="en-US" dirty="0" smtClean="0">
              <a:solidFill>
                <a:srgbClr val="002060"/>
              </a:solidFill>
            </a:endParaRPr>
          </a:p>
          <a:p>
            <a:r>
              <a:rPr lang="en-US" dirty="0" smtClean="0">
                <a:solidFill>
                  <a:srgbClr val="002060"/>
                </a:solidFill>
              </a:rPr>
              <a:t>Get Involved!</a:t>
            </a:r>
          </a:p>
          <a:p>
            <a:pPr marL="457200" lvl="1" indent="0">
              <a:buNone/>
            </a:pPr>
            <a:r>
              <a:rPr lang="en-US" sz="2800" dirty="0" smtClean="0">
                <a:solidFill>
                  <a:srgbClr val="002060"/>
                </a:solidFill>
              </a:rPr>
              <a:t>250 clubs on campus</a:t>
            </a:r>
          </a:p>
          <a:p>
            <a:pPr marL="457200" lvl="1" indent="0">
              <a:buNone/>
            </a:pPr>
            <a:r>
              <a:rPr lang="en-US" sz="2800" b="1" i="1" dirty="0" smtClean="0">
                <a:solidFill>
                  <a:srgbClr val="C00000"/>
                </a:solidFill>
              </a:rPr>
              <a:t>Get Involved Fair</a:t>
            </a:r>
          </a:p>
          <a:p>
            <a:pPr marL="457200" lvl="1" indent="0">
              <a:buNone/>
            </a:pPr>
            <a:r>
              <a:rPr lang="en-US" sz="2800" b="1" dirty="0" smtClean="0">
                <a:solidFill>
                  <a:srgbClr val="C00000"/>
                </a:solidFill>
              </a:rPr>
              <a:t>on Sat. August 23rd</a:t>
            </a:r>
          </a:p>
        </p:txBody>
      </p:sp>
    </p:spTree>
    <p:extLst>
      <p:ext uri="{BB962C8B-B14F-4D97-AF65-F5344CB8AC3E}">
        <p14:creationId xmlns:p14="http://schemas.microsoft.com/office/powerpoint/2010/main" val="13046326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813" y="0"/>
            <a:ext cx="9193213"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Laws / Rules</a:t>
            </a:r>
            <a:endParaRPr lang="en-US" dirty="0"/>
          </a:p>
        </p:txBody>
      </p:sp>
      <p:sp>
        <p:nvSpPr>
          <p:cNvPr id="3" name="Content Placeholder 2"/>
          <p:cNvSpPr>
            <a:spLocks noGrp="1"/>
          </p:cNvSpPr>
          <p:nvPr>
            <p:ph sz="half" idx="1"/>
          </p:nvPr>
        </p:nvSpPr>
        <p:spPr>
          <a:xfrm>
            <a:off x="381000" y="1853184"/>
            <a:ext cx="5410200" cy="4623816"/>
          </a:xfrm>
        </p:spPr>
        <p:txBody>
          <a:bodyPr>
            <a:normAutofit/>
          </a:bodyPr>
          <a:lstStyle/>
          <a:p>
            <a:r>
              <a:rPr lang="en-US" dirty="0" smtClean="0">
                <a:solidFill>
                  <a:srgbClr val="002060"/>
                </a:solidFill>
              </a:rPr>
              <a:t>Follow all U.S. laws and university rules</a:t>
            </a:r>
          </a:p>
          <a:p>
            <a:pPr marL="457200" lvl="1" indent="0">
              <a:buNone/>
            </a:pPr>
            <a:r>
              <a:rPr lang="en-US" i="1" dirty="0" smtClean="0">
                <a:solidFill>
                  <a:srgbClr val="002060"/>
                </a:solidFill>
              </a:rPr>
              <a:t>You can’t say “I didn’t know”</a:t>
            </a:r>
          </a:p>
          <a:p>
            <a:r>
              <a:rPr lang="en-US" dirty="0" smtClean="0">
                <a:solidFill>
                  <a:srgbClr val="002060"/>
                </a:solidFill>
              </a:rPr>
              <a:t>Immigration regulations – student status</a:t>
            </a:r>
          </a:p>
          <a:p>
            <a:r>
              <a:rPr lang="en-US" dirty="0" smtClean="0">
                <a:solidFill>
                  <a:srgbClr val="FF0000"/>
                </a:solidFill>
              </a:rPr>
              <a:t>Legal drinking age is 21</a:t>
            </a:r>
          </a:p>
          <a:p>
            <a:r>
              <a:rPr lang="en-US" dirty="0" smtClean="0">
                <a:solidFill>
                  <a:srgbClr val="002060"/>
                </a:solidFill>
              </a:rPr>
              <a:t>If your car is stopped by police</a:t>
            </a:r>
          </a:p>
          <a:p>
            <a:r>
              <a:rPr lang="en-US" dirty="0" smtClean="0">
                <a:solidFill>
                  <a:srgbClr val="002060"/>
                </a:solidFill>
              </a:rPr>
              <a:t>Attorney on campus if you need legal advice.</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72200" y="4114800"/>
            <a:ext cx="2363028" cy="2604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67400" y="1600200"/>
            <a:ext cx="2820228" cy="2333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35996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813" y="0"/>
            <a:ext cx="9193213" cy="137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0"/>
            <a:ext cx="8229600" cy="1251062"/>
          </a:xfrm>
        </p:spPr>
        <p:txBody>
          <a:bodyPr/>
          <a:lstStyle/>
          <a:p>
            <a:r>
              <a:rPr lang="en-US" dirty="0" smtClean="0"/>
              <a:t>Recreational Activities</a:t>
            </a:r>
            <a:endParaRPr lang="en-US" dirty="0"/>
          </a:p>
        </p:txBody>
      </p:sp>
      <p:sp>
        <p:nvSpPr>
          <p:cNvPr id="4" name="Content Placeholder 3"/>
          <p:cNvSpPr>
            <a:spLocks noGrp="1"/>
          </p:cNvSpPr>
          <p:nvPr>
            <p:ph sz="half" idx="2"/>
          </p:nvPr>
        </p:nvSpPr>
        <p:spPr>
          <a:xfrm>
            <a:off x="-1" y="1371600"/>
            <a:ext cx="6315075" cy="5067265"/>
          </a:xfrm>
        </p:spPr>
        <p:txBody>
          <a:bodyPr>
            <a:noAutofit/>
          </a:bodyPr>
          <a:lstStyle/>
          <a:p>
            <a:r>
              <a:rPr lang="en-US" sz="2700" b="1" dirty="0" smtClean="0">
                <a:solidFill>
                  <a:srgbClr val="002060"/>
                </a:solidFill>
              </a:rPr>
              <a:t>Holidays</a:t>
            </a:r>
          </a:p>
          <a:p>
            <a:pPr lvl="1"/>
            <a:r>
              <a:rPr lang="en-US" sz="2700" dirty="0" smtClean="0">
                <a:solidFill>
                  <a:srgbClr val="002060"/>
                </a:solidFill>
              </a:rPr>
              <a:t>Independence Day Thanksgiving, Halloween, Christmas, Labor Day, Memorial Day</a:t>
            </a:r>
          </a:p>
          <a:p>
            <a:r>
              <a:rPr lang="en-US" sz="2700" b="1" dirty="0" smtClean="0">
                <a:solidFill>
                  <a:srgbClr val="002060"/>
                </a:solidFill>
              </a:rPr>
              <a:t>Sports</a:t>
            </a:r>
          </a:p>
          <a:p>
            <a:pPr lvl="1"/>
            <a:r>
              <a:rPr lang="en-US" sz="2700" dirty="0" smtClean="0">
                <a:solidFill>
                  <a:srgbClr val="002060"/>
                </a:solidFill>
              </a:rPr>
              <a:t>Football, baseball, basketball,</a:t>
            </a:r>
            <a:br>
              <a:rPr lang="en-US" sz="2700" dirty="0" smtClean="0">
                <a:solidFill>
                  <a:srgbClr val="002060"/>
                </a:solidFill>
              </a:rPr>
            </a:br>
            <a:r>
              <a:rPr lang="en-US" sz="2700" dirty="0" smtClean="0">
                <a:solidFill>
                  <a:srgbClr val="002060"/>
                </a:solidFill>
              </a:rPr>
              <a:t>RIT hockey!</a:t>
            </a:r>
          </a:p>
          <a:p>
            <a:r>
              <a:rPr lang="en-US" sz="2700" b="1" dirty="0" smtClean="0">
                <a:solidFill>
                  <a:srgbClr val="002060"/>
                </a:solidFill>
              </a:rPr>
              <a:t>Food</a:t>
            </a:r>
          </a:p>
          <a:p>
            <a:pPr lvl="1"/>
            <a:r>
              <a:rPr lang="en-US" sz="2700" dirty="0" smtClean="0">
                <a:solidFill>
                  <a:srgbClr val="002060"/>
                </a:solidFill>
              </a:rPr>
              <a:t>Pizza, Burgers/Garbage Plates, Fried/Fast Foods, </a:t>
            </a:r>
            <a:r>
              <a:rPr lang="en-US" sz="2700" dirty="0">
                <a:solidFill>
                  <a:srgbClr val="002060"/>
                </a:solidFill>
              </a:rPr>
              <a:t/>
            </a:r>
            <a:br>
              <a:rPr lang="en-US" sz="2700" dirty="0">
                <a:solidFill>
                  <a:srgbClr val="002060"/>
                </a:solidFill>
              </a:rPr>
            </a:br>
            <a:r>
              <a:rPr lang="en-US" sz="2700" b="1" i="1" dirty="0" smtClean="0">
                <a:solidFill>
                  <a:srgbClr val="002060"/>
                </a:solidFill>
              </a:rPr>
              <a:t>Large Portions!</a:t>
            </a:r>
            <a:endParaRPr lang="en-US" sz="2700" b="1" i="1" dirty="0">
              <a:solidFill>
                <a:srgbClr val="002060"/>
              </a:solidFill>
            </a:endParaRPr>
          </a:p>
        </p:txBody>
      </p:sp>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72430" y="3429000"/>
            <a:ext cx="2514370" cy="1313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24600" y="1575309"/>
            <a:ext cx="2362200" cy="1566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15075" y="5068595"/>
            <a:ext cx="2371725" cy="1598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40416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813" y="0"/>
            <a:ext cx="9193213"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bwMode="auto">
          <a:xfrm>
            <a:off x="152400" y="1608083"/>
            <a:ext cx="8839200" cy="5173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28600"/>
            <a:ext cx="8534400" cy="1143000"/>
          </a:xfrm>
        </p:spPr>
        <p:txBody>
          <a:bodyPr/>
          <a:lstStyle/>
          <a:p>
            <a:r>
              <a:rPr lang="en-US" dirty="0"/>
              <a:t>RIT Culture</a:t>
            </a:r>
            <a:endParaRPr lang="en-US" dirty="0">
              <a:solidFill>
                <a:srgbClr val="FFC000"/>
              </a:solidFill>
            </a:endParaRPr>
          </a:p>
        </p:txBody>
      </p:sp>
    </p:spTree>
    <p:extLst>
      <p:ext uri="{BB962C8B-B14F-4D97-AF65-F5344CB8AC3E}">
        <p14:creationId xmlns:p14="http://schemas.microsoft.com/office/powerpoint/2010/main" val="28695280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213" y="0"/>
            <a:ext cx="9193213"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RIT Culture</a:t>
            </a:r>
            <a:endParaRPr lang="en-US" dirty="0"/>
          </a:p>
        </p:txBody>
      </p:sp>
      <p:sp>
        <p:nvSpPr>
          <p:cNvPr id="3" name="Content Placeholder 2"/>
          <p:cNvSpPr>
            <a:spLocks noGrp="1"/>
          </p:cNvSpPr>
          <p:nvPr>
            <p:ph idx="1"/>
          </p:nvPr>
        </p:nvSpPr>
        <p:spPr>
          <a:xfrm>
            <a:off x="4800600" y="1715419"/>
            <a:ext cx="4191000" cy="4992757"/>
          </a:xfrm>
        </p:spPr>
        <p:txBody>
          <a:bodyPr>
            <a:normAutofit fontScale="85000" lnSpcReduction="10000"/>
          </a:bodyPr>
          <a:lstStyle/>
          <a:p>
            <a:r>
              <a:rPr lang="en-US" dirty="0" smtClean="0">
                <a:solidFill>
                  <a:srgbClr val="002060"/>
                </a:solidFill>
              </a:rPr>
              <a:t>Technology</a:t>
            </a:r>
          </a:p>
          <a:p>
            <a:r>
              <a:rPr lang="en-US" dirty="0" smtClean="0">
                <a:solidFill>
                  <a:srgbClr val="002060"/>
                </a:solidFill>
              </a:rPr>
              <a:t>Sustainability - “go green”</a:t>
            </a:r>
            <a:endParaRPr lang="en-US" dirty="0">
              <a:solidFill>
                <a:srgbClr val="002060"/>
              </a:solidFill>
            </a:endParaRPr>
          </a:p>
          <a:p>
            <a:r>
              <a:rPr lang="en-US" dirty="0" smtClean="0">
                <a:solidFill>
                  <a:srgbClr val="002060"/>
                </a:solidFill>
              </a:rPr>
              <a:t>Deaf and Hard of Hearing Community</a:t>
            </a:r>
          </a:p>
          <a:p>
            <a:r>
              <a:rPr lang="en-US" dirty="0" smtClean="0">
                <a:solidFill>
                  <a:srgbClr val="002060"/>
                </a:solidFill>
              </a:rPr>
              <a:t>GLBTQA Community</a:t>
            </a:r>
          </a:p>
          <a:p>
            <a:r>
              <a:rPr lang="en-US" dirty="0" smtClean="0">
                <a:solidFill>
                  <a:srgbClr val="002060"/>
                </a:solidFill>
              </a:rPr>
              <a:t>ROTC</a:t>
            </a:r>
          </a:p>
          <a:p>
            <a:r>
              <a:rPr lang="en-US" dirty="0" smtClean="0">
                <a:solidFill>
                  <a:srgbClr val="002060"/>
                </a:solidFill>
              </a:rPr>
              <a:t>Electronic Gaming Society &amp; Anime Club (</a:t>
            </a:r>
            <a:r>
              <a:rPr lang="en-US" dirty="0" err="1" smtClean="0">
                <a:solidFill>
                  <a:srgbClr val="002060"/>
                </a:solidFill>
              </a:rPr>
              <a:t>Tora</a:t>
            </a:r>
            <a:r>
              <a:rPr lang="en-US" dirty="0" smtClean="0">
                <a:solidFill>
                  <a:srgbClr val="002060"/>
                </a:solidFill>
              </a:rPr>
              <a:t>-Con)</a:t>
            </a:r>
          </a:p>
          <a:p>
            <a:r>
              <a:rPr lang="en-US" dirty="0" smtClean="0">
                <a:solidFill>
                  <a:srgbClr val="002060"/>
                </a:solidFill>
              </a:rPr>
              <a:t>Human vs. Zombies</a:t>
            </a:r>
          </a:p>
          <a:p>
            <a:r>
              <a:rPr lang="en-US" dirty="0" smtClean="0">
                <a:solidFill>
                  <a:srgbClr val="002060"/>
                </a:solidFill>
              </a:rPr>
              <a:t>Sports</a:t>
            </a:r>
            <a:endParaRPr lang="en-US" dirty="0">
              <a:solidFill>
                <a:srgbClr val="002060"/>
              </a:solidFil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9769" y="4267200"/>
            <a:ext cx="2171699"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11287" y="4267200"/>
            <a:ext cx="2175013"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24201" y="1636643"/>
            <a:ext cx="1543050" cy="2504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2400" y="1885447"/>
            <a:ext cx="2803143" cy="2007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75626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93213"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1272"/>
            <a:ext cx="8229600" cy="1252728"/>
          </a:xfrm>
        </p:spPr>
        <p:txBody>
          <a:bodyPr/>
          <a:lstStyle/>
          <a:p>
            <a:r>
              <a:rPr lang="en-US" dirty="0" smtClean="0"/>
              <a:t>Cultural Adjustment Cycle</a:t>
            </a:r>
            <a:endParaRPr lang="en-US" dirty="0"/>
          </a:p>
        </p:txBody>
      </p:sp>
      <p:sp>
        <p:nvSpPr>
          <p:cNvPr id="4" name="Rectangle 12"/>
          <p:cNvSpPr>
            <a:spLocks noChangeArrowheads="1"/>
          </p:cNvSpPr>
          <p:nvPr/>
        </p:nvSpPr>
        <p:spPr bwMode="auto">
          <a:xfrm>
            <a:off x="637286" y="1676400"/>
            <a:ext cx="2057400" cy="400110"/>
          </a:xfrm>
          <a:prstGeom prst="rect">
            <a:avLst/>
          </a:prstGeom>
          <a:noFill/>
          <a:ln w="28575">
            <a:solidFill>
              <a:srgbClr val="FFC000"/>
            </a:solidFill>
            <a:miter lim="800000"/>
            <a:headEnd/>
            <a:tailEnd/>
          </a:ln>
          <a:effectLst/>
        </p:spPr>
        <p:txBody>
          <a:bodyPr wrap="square">
            <a:spAutoFit/>
          </a:bodyPr>
          <a:lstStyle/>
          <a:p>
            <a:pPr fontAlgn="base">
              <a:spcBef>
                <a:spcPct val="0"/>
              </a:spcBef>
              <a:spcAft>
                <a:spcPct val="0"/>
              </a:spcAft>
              <a:defRPr/>
            </a:pPr>
            <a:r>
              <a:rPr lang="en-US" sz="2000" b="1" dirty="0">
                <a:solidFill>
                  <a:srgbClr val="002060"/>
                </a:solidFill>
                <a:latin typeface="Meiryo" panose="020B0604030504040204" pitchFamily="34" charset="-128"/>
                <a:ea typeface="Meiryo" panose="020B0604030504040204" pitchFamily="34" charset="-128"/>
                <a:cs typeface="Meiryo" panose="020B0604030504040204" pitchFamily="34" charset="-128"/>
              </a:rPr>
              <a:t>Honeymoon</a:t>
            </a:r>
          </a:p>
        </p:txBody>
      </p:sp>
      <p:sp>
        <p:nvSpPr>
          <p:cNvPr id="5" name="Rectangle 13"/>
          <p:cNvSpPr>
            <a:spLocks noChangeArrowheads="1"/>
          </p:cNvSpPr>
          <p:nvPr/>
        </p:nvSpPr>
        <p:spPr bwMode="auto">
          <a:xfrm>
            <a:off x="139532" y="4887724"/>
            <a:ext cx="1295400" cy="707886"/>
          </a:xfrm>
          <a:prstGeom prst="rect">
            <a:avLst/>
          </a:prstGeom>
          <a:noFill/>
          <a:ln w="28575">
            <a:solidFill>
              <a:srgbClr val="F0AD00"/>
            </a:solid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002060"/>
                </a:solidFill>
                <a:effectLst/>
                <a:uLnTx/>
                <a:uFillTx/>
                <a:latin typeface="Meiryo" panose="020B0604030504040204" pitchFamily="34" charset="-128"/>
                <a:ea typeface="Meiryo" panose="020B0604030504040204" pitchFamily="34" charset="-128"/>
                <a:cs typeface="Meiryo" panose="020B0604030504040204" pitchFamily="34" charset="-128"/>
              </a:rPr>
              <a:t>Culture Shock</a:t>
            </a:r>
          </a:p>
        </p:txBody>
      </p:sp>
      <p:sp>
        <p:nvSpPr>
          <p:cNvPr id="6" name="Rectangle 14"/>
          <p:cNvSpPr>
            <a:spLocks noChangeArrowheads="1"/>
          </p:cNvSpPr>
          <p:nvPr/>
        </p:nvSpPr>
        <p:spPr bwMode="auto">
          <a:xfrm>
            <a:off x="3580717" y="1676400"/>
            <a:ext cx="1770036" cy="400110"/>
          </a:xfrm>
          <a:prstGeom prst="rect">
            <a:avLst/>
          </a:prstGeom>
          <a:noFill/>
          <a:ln w="28575">
            <a:solidFill>
              <a:srgbClr val="F0AD00"/>
            </a:solidFill>
            <a:miter lim="800000"/>
            <a:headEnd/>
            <a:tailEnd/>
          </a:ln>
          <a:effec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Meiryo" panose="020B0604030504040204" pitchFamily="34" charset="-128"/>
                <a:ea typeface="Meiryo" panose="020B0604030504040204" pitchFamily="34" charset="-128"/>
                <a:cs typeface="Meiryo" panose="020B0604030504040204" pitchFamily="34" charset="-128"/>
              </a:rPr>
              <a:t>Adjustment</a:t>
            </a:r>
          </a:p>
        </p:txBody>
      </p:sp>
      <p:sp>
        <p:nvSpPr>
          <p:cNvPr id="7" name="Rectangle 15"/>
          <p:cNvSpPr>
            <a:spLocks noChangeArrowheads="1"/>
          </p:cNvSpPr>
          <p:nvPr/>
        </p:nvSpPr>
        <p:spPr bwMode="auto">
          <a:xfrm>
            <a:off x="7620000" y="4887724"/>
            <a:ext cx="1447800" cy="707886"/>
          </a:xfrm>
          <a:prstGeom prst="rect">
            <a:avLst/>
          </a:prstGeom>
          <a:noFill/>
          <a:ln w="28575">
            <a:solidFill>
              <a:srgbClr val="F0AD00"/>
            </a:solid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Meiryo" panose="020B0604030504040204" pitchFamily="34" charset="-128"/>
                <a:ea typeface="Meiryo" panose="020B0604030504040204" pitchFamily="34" charset="-128"/>
                <a:cs typeface="Meiryo" panose="020B0604030504040204" pitchFamily="34" charset="-128"/>
              </a:rPr>
              <a:t>Mental</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Meiryo" panose="020B0604030504040204" pitchFamily="34" charset="-128"/>
                <a:ea typeface="Meiryo" panose="020B0604030504040204" pitchFamily="34" charset="-128"/>
                <a:cs typeface="Meiryo" panose="020B0604030504040204" pitchFamily="34" charset="-128"/>
              </a:rPr>
              <a:t>Isolation</a:t>
            </a:r>
          </a:p>
        </p:txBody>
      </p:sp>
      <p:sp>
        <p:nvSpPr>
          <p:cNvPr id="8" name="Rectangle 16"/>
          <p:cNvSpPr>
            <a:spLocks noChangeArrowheads="1"/>
          </p:cNvSpPr>
          <p:nvPr/>
        </p:nvSpPr>
        <p:spPr bwMode="auto">
          <a:xfrm>
            <a:off x="6595578" y="1576373"/>
            <a:ext cx="2318629" cy="707886"/>
          </a:xfrm>
          <a:prstGeom prst="rect">
            <a:avLst/>
          </a:prstGeom>
          <a:noFill/>
          <a:ln w="28575">
            <a:solidFill>
              <a:srgbClr val="F0AD00"/>
            </a:solid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Meiryo" panose="020B0604030504040204" pitchFamily="34" charset="-128"/>
                <a:ea typeface="Meiryo" panose="020B0604030504040204" pitchFamily="34" charset="-128"/>
                <a:cs typeface="Meiryo" panose="020B0604030504040204" pitchFamily="34" charset="-128"/>
              </a:rPr>
              <a:t>Acceptance/</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Meiryo" panose="020B0604030504040204" pitchFamily="34" charset="-128"/>
                <a:ea typeface="Meiryo" panose="020B0604030504040204" pitchFamily="34" charset="-128"/>
                <a:cs typeface="Meiryo" panose="020B0604030504040204" pitchFamily="34" charset="-128"/>
              </a:rPr>
              <a:t>Integration</a:t>
            </a:r>
          </a:p>
        </p:txBody>
      </p:sp>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90722" y="4198938"/>
            <a:ext cx="3028663" cy="2270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89514" y="2303461"/>
            <a:ext cx="2743200"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19385" y="4260148"/>
            <a:ext cx="3000829" cy="2147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19800" y="2356620"/>
            <a:ext cx="2894407" cy="1824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0328" y="2319507"/>
            <a:ext cx="2811316" cy="1879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reeform 8"/>
          <p:cNvSpPr/>
          <p:nvPr/>
        </p:nvSpPr>
        <p:spPr>
          <a:xfrm>
            <a:off x="533400" y="3242467"/>
            <a:ext cx="7543800" cy="2781972"/>
          </a:xfrm>
          <a:custGeom>
            <a:avLst/>
            <a:gdLst>
              <a:gd name="connsiteX0" fmla="*/ 0 w 6660843"/>
              <a:gd name="connsiteY0" fmla="*/ 82627 h 2494571"/>
              <a:gd name="connsiteX1" fmla="*/ 2107096 w 6660843"/>
              <a:gd name="connsiteY1" fmla="*/ 2494523 h 2494571"/>
              <a:gd name="connsiteX2" fmla="*/ 3551583 w 6660843"/>
              <a:gd name="connsiteY2" fmla="*/ 29618 h 2494571"/>
              <a:gd name="connsiteX3" fmla="*/ 5075583 w 6660843"/>
              <a:gd name="connsiteY3" fmla="*/ 2481270 h 2494571"/>
              <a:gd name="connsiteX4" fmla="*/ 6533322 w 6660843"/>
              <a:gd name="connsiteY4" fmla="*/ 188644 h 2494571"/>
              <a:gd name="connsiteX5" fmla="*/ 6586331 w 6660843"/>
              <a:gd name="connsiteY5" fmla="*/ 135636 h 2494571"/>
              <a:gd name="connsiteX6" fmla="*/ 6586331 w 6660843"/>
              <a:gd name="connsiteY6" fmla="*/ 135636 h 249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0843" h="2494571">
                <a:moveTo>
                  <a:pt x="0" y="82627"/>
                </a:moveTo>
                <a:cubicBezTo>
                  <a:pt x="757583" y="1292992"/>
                  <a:pt x="1515166" y="2503358"/>
                  <a:pt x="2107096" y="2494523"/>
                </a:cubicBezTo>
                <a:cubicBezTo>
                  <a:pt x="2699026" y="2485688"/>
                  <a:pt x="3056835" y="31827"/>
                  <a:pt x="3551583" y="29618"/>
                </a:cubicBezTo>
                <a:cubicBezTo>
                  <a:pt x="4046331" y="27409"/>
                  <a:pt x="4578627" y="2454766"/>
                  <a:pt x="5075583" y="2481270"/>
                </a:cubicBezTo>
                <a:cubicBezTo>
                  <a:pt x="5572540" y="2507774"/>
                  <a:pt x="6281531" y="579583"/>
                  <a:pt x="6533322" y="188644"/>
                </a:cubicBezTo>
                <a:cubicBezTo>
                  <a:pt x="6785113" y="-202295"/>
                  <a:pt x="6586331" y="135636"/>
                  <a:pt x="6586331" y="135636"/>
                </a:cubicBezTo>
                <a:lnTo>
                  <a:pt x="6586331" y="135636"/>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40000"/>
                  <a:lumOff val="60000"/>
                </a:schemeClr>
              </a:solidFill>
            </a:endParaRPr>
          </a:p>
        </p:txBody>
      </p:sp>
    </p:spTree>
    <p:extLst>
      <p:ext uri="{BB962C8B-B14F-4D97-AF65-F5344CB8AC3E}">
        <p14:creationId xmlns:p14="http://schemas.microsoft.com/office/powerpoint/2010/main" val="32494248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346" y="0"/>
            <a:ext cx="9193213"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Symptoms of Culture Shock</a:t>
            </a:r>
            <a:endParaRPr lang="en-US" dirty="0"/>
          </a:p>
        </p:txBody>
      </p:sp>
      <p:sp>
        <p:nvSpPr>
          <p:cNvPr id="3" name="Content Placeholder 2"/>
          <p:cNvSpPr>
            <a:spLocks noGrp="1"/>
          </p:cNvSpPr>
          <p:nvPr>
            <p:ph sz="half" idx="1"/>
          </p:nvPr>
        </p:nvSpPr>
        <p:spPr>
          <a:xfrm>
            <a:off x="-31044" y="1752600"/>
            <a:ext cx="4038600" cy="4623816"/>
          </a:xfrm>
        </p:spPr>
        <p:txBody>
          <a:bodyPr/>
          <a:lstStyle/>
          <a:p>
            <a:pPr marL="118872" indent="0">
              <a:buNone/>
            </a:pPr>
            <a:r>
              <a:rPr lang="en-US" b="1" dirty="0" smtClean="0"/>
              <a:t>Physical Symptoms:</a:t>
            </a:r>
          </a:p>
          <a:p>
            <a:r>
              <a:rPr lang="en-US" dirty="0" smtClean="0"/>
              <a:t>Headache</a:t>
            </a:r>
          </a:p>
          <a:p>
            <a:r>
              <a:rPr lang="en-US" dirty="0" smtClean="0"/>
              <a:t>Lethargy</a:t>
            </a:r>
          </a:p>
          <a:p>
            <a:r>
              <a:rPr lang="en-US" dirty="0" smtClean="0"/>
              <a:t>Sleep problems</a:t>
            </a:r>
          </a:p>
          <a:p>
            <a:r>
              <a:rPr lang="en-US" dirty="0" smtClean="0"/>
              <a:t>Loss of appetite</a:t>
            </a:r>
            <a:endParaRPr lang="en-US" dirty="0"/>
          </a:p>
        </p:txBody>
      </p:sp>
      <p:sp>
        <p:nvSpPr>
          <p:cNvPr id="4" name="Content Placeholder 3"/>
          <p:cNvSpPr>
            <a:spLocks noGrp="1"/>
          </p:cNvSpPr>
          <p:nvPr>
            <p:ph sz="half" idx="2"/>
          </p:nvPr>
        </p:nvSpPr>
        <p:spPr>
          <a:xfrm>
            <a:off x="3581400" y="1700784"/>
            <a:ext cx="5486400" cy="4623816"/>
          </a:xfrm>
        </p:spPr>
        <p:txBody>
          <a:bodyPr/>
          <a:lstStyle/>
          <a:p>
            <a:pPr marL="118872" indent="0">
              <a:buNone/>
            </a:pPr>
            <a:r>
              <a:rPr lang="en-US" b="1" dirty="0" smtClean="0"/>
              <a:t>Psychological Symptoms:</a:t>
            </a:r>
          </a:p>
          <a:p>
            <a:r>
              <a:rPr lang="en-US" dirty="0" smtClean="0"/>
              <a:t>Irritability</a:t>
            </a:r>
          </a:p>
          <a:p>
            <a:r>
              <a:rPr lang="en-US" dirty="0" smtClean="0"/>
              <a:t>Anger over mild frustrations</a:t>
            </a:r>
          </a:p>
          <a:p>
            <a:r>
              <a:rPr lang="en-US" dirty="0" smtClean="0"/>
              <a:t>Confusion</a:t>
            </a:r>
          </a:p>
          <a:p>
            <a:r>
              <a:rPr lang="en-US" dirty="0" smtClean="0"/>
              <a:t>Feeling moody, isolated, insecure</a:t>
            </a:r>
            <a:endParaRPr lang="en-US" dirty="0"/>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1000" y="4419600"/>
            <a:ext cx="3124200" cy="2231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62450" y="4411133"/>
            <a:ext cx="3924300" cy="2205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75049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213" y="-5644"/>
            <a:ext cx="9193213"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76200"/>
            <a:ext cx="8229600" cy="1251062"/>
          </a:xfrm>
        </p:spPr>
        <p:txBody>
          <a:bodyPr>
            <a:normAutofit fontScale="90000"/>
          </a:bodyPr>
          <a:lstStyle/>
          <a:p>
            <a:r>
              <a:rPr lang="en-US" dirty="0" smtClean="0"/>
              <a:t>The Realities of Cultural Adjustment</a:t>
            </a:r>
            <a:endParaRPr lang="en-US" dirty="0"/>
          </a:p>
        </p:txBody>
      </p:sp>
      <p:sp>
        <p:nvSpPr>
          <p:cNvPr id="3" name="Content Placeholder 2"/>
          <p:cNvSpPr>
            <a:spLocks noGrp="1"/>
          </p:cNvSpPr>
          <p:nvPr>
            <p:ph sz="half" idx="1"/>
          </p:nvPr>
        </p:nvSpPr>
        <p:spPr>
          <a:xfrm>
            <a:off x="304800" y="1943382"/>
            <a:ext cx="4038600" cy="4512630"/>
          </a:xfrm>
        </p:spPr>
        <p:txBody>
          <a:bodyPr/>
          <a:lstStyle/>
          <a:p>
            <a:r>
              <a:rPr lang="en-US" dirty="0" smtClean="0">
                <a:solidFill>
                  <a:srgbClr val="002060"/>
                </a:solidFill>
              </a:rPr>
              <a:t>It’s different for everyone</a:t>
            </a:r>
          </a:p>
          <a:p>
            <a:r>
              <a:rPr lang="en-US" dirty="0" smtClean="0">
                <a:solidFill>
                  <a:srgbClr val="002060"/>
                </a:solidFill>
              </a:rPr>
              <a:t>It’s an unavoidable rite of passage</a:t>
            </a:r>
          </a:p>
          <a:p>
            <a:r>
              <a:rPr lang="en-US" dirty="0" smtClean="0">
                <a:solidFill>
                  <a:srgbClr val="002060"/>
                </a:solidFill>
              </a:rPr>
              <a:t>It’s a known process with known symptoms</a:t>
            </a:r>
          </a:p>
          <a:p>
            <a:r>
              <a:rPr lang="en-US" dirty="0" smtClean="0">
                <a:solidFill>
                  <a:srgbClr val="002060"/>
                </a:solidFill>
              </a:rPr>
              <a:t>You will survive – don’t be afraid to ask for help!</a:t>
            </a:r>
            <a:endParaRPr lang="en-US" dirty="0">
              <a:solidFill>
                <a:srgbClr val="002060"/>
              </a:solidFill>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05600" y="4267200"/>
            <a:ext cx="1981200"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0" y="4300330"/>
            <a:ext cx="1981200" cy="23145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2000" y="1885122"/>
            <a:ext cx="1981200"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705600" y="1885122"/>
            <a:ext cx="1981200"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50459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93213"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Coping Strategies</a:t>
            </a:r>
            <a:endParaRPr lang="en-US" dirty="0"/>
          </a:p>
        </p:txBody>
      </p:sp>
      <p:sp>
        <p:nvSpPr>
          <p:cNvPr id="4" name="Content Placeholder 3"/>
          <p:cNvSpPr>
            <a:spLocks noGrp="1"/>
          </p:cNvSpPr>
          <p:nvPr>
            <p:ph sz="half" idx="2"/>
          </p:nvPr>
        </p:nvSpPr>
        <p:spPr>
          <a:xfrm>
            <a:off x="4952999" y="2057400"/>
            <a:ext cx="3857625" cy="4369308"/>
          </a:xfrm>
        </p:spPr>
        <p:txBody>
          <a:bodyPr>
            <a:normAutofit/>
          </a:bodyPr>
          <a:lstStyle/>
          <a:p>
            <a:r>
              <a:rPr lang="en-US" dirty="0" smtClean="0">
                <a:solidFill>
                  <a:srgbClr val="002060"/>
                </a:solidFill>
              </a:rPr>
              <a:t>Think positively</a:t>
            </a:r>
          </a:p>
          <a:p>
            <a:r>
              <a:rPr lang="en-US" dirty="0" smtClean="0">
                <a:solidFill>
                  <a:srgbClr val="002060"/>
                </a:solidFill>
              </a:rPr>
              <a:t>Keep a sense of humor</a:t>
            </a:r>
          </a:p>
          <a:p>
            <a:r>
              <a:rPr lang="en-US" dirty="0" smtClean="0">
                <a:solidFill>
                  <a:srgbClr val="002060"/>
                </a:solidFill>
              </a:rPr>
              <a:t>Keep an open mind</a:t>
            </a:r>
          </a:p>
          <a:p>
            <a:r>
              <a:rPr lang="en-US" dirty="0" smtClean="0">
                <a:solidFill>
                  <a:srgbClr val="002060"/>
                </a:solidFill>
              </a:rPr>
              <a:t>Set realistic goals</a:t>
            </a:r>
          </a:p>
          <a:p>
            <a:r>
              <a:rPr lang="en-US" dirty="0" smtClean="0">
                <a:solidFill>
                  <a:srgbClr val="002060"/>
                </a:solidFill>
              </a:rPr>
              <a:t>Speak English as much as possible</a:t>
            </a:r>
          </a:p>
          <a:p>
            <a:r>
              <a:rPr lang="en-US" dirty="0" smtClean="0">
                <a:solidFill>
                  <a:srgbClr val="002060"/>
                </a:solidFill>
              </a:rPr>
              <a:t>Ask for help!</a:t>
            </a:r>
            <a:endParaRPr lang="en-US" dirty="0">
              <a:solidFill>
                <a:srgbClr val="002060"/>
              </a:solidFill>
            </a:endParaRPr>
          </a:p>
        </p:txBody>
      </p:sp>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4922" y="4191000"/>
            <a:ext cx="2362200"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4800" y="1981200"/>
            <a:ext cx="23622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43200" y="1981200"/>
            <a:ext cx="2028825"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43200" y="4191000"/>
            <a:ext cx="2114550" cy="2014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65371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800600"/>
            <a:ext cx="9144001" cy="2057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6200"/>
            <a:ext cx="8229600" cy="1252728"/>
          </a:xfrm>
        </p:spPr>
        <p:txBody>
          <a:bodyPr/>
          <a:lstStyle/>
          <a:p>
            <a:r>
              <a:rPr lang="en-US" dirty="0" smtClean="0"/>
              <a:t>Culture</a:t>
            </a:r>
            <a:endParaRPr lang="en-US" dirty="0"/>
          </a:p>
        </p:txBody>
      </p:sp>
      <p:sp>
        <p:nvSpPr>
          <p:cNvPr id="3" name="Content Placeholder 2"/>
          <p:cNvSpPr>
            <a:spLocks noGrp="1"/>
          </p:cNvSpPr>
          <p:nvPr>
            <p:ph idx="1"/>
          </p:nvPr>
        </p:nvSpPr>
        <p:spPr/>
        <p:txBody>
          <a:bodyPr/>
          <a:lstStyle/>
          <a:p>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990600"/>
            <a:ext cx="91440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26246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93213"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Helpful Resources</a:t>
            </a:r>
            <a:endParaRPr lang="en-US" dirty="0"/>
          </a:p>
        </p:txBody>
      </p:sp>
      <p:sp>
        <p:nvSpPr>
          <p:cNvPr id="3" name="Content Placeholder 2"/>
          <p:cNvSpPr>
            <a:spLocks noGrp="1"/>
          </p:cNvSpPr>
          <p:nvPr>
            <p:ph sz="half" idx="1"/>
          </p:nvPr>
        </p:nvSpPr>
        <p:spPr>
          <a:xfrm>
            <a:off x="228600" y="1806206"/>
            <a:ext cx="3200400" cy="4471416"/>
          </a:xfrm>
        </p:spPr>
        <p:txBody>
          <a:bodyPr/>
          <a:lstStyle/>
          <a:p>
            <a:r>
              <a:rPr lang="en-US" dirty="0" smtClean="0">
                <a:solidFill>
                  <a:srgbClr val="002060"/>
                </a:solidFill>
              </a:rPr>
              <a:t>Family and friends</a:t>
            </a:r>
          </a:p>
          <a:p>
            <a:r>
              <a:rPr lang="en-US" dirty="0" smtClean="0">
                <a:solidFill>
                  <a:srgbClr val="002060"/>
                </a:solidFill>
              </a:rPr>
              <a:t>International Student Services</a:t>
            </a:r>
          </a:p>
          <a:p>
            <a:r>
              <a:rPr lang="en-US" dirty="0" smtClean="0">
                <a:solidFill>
                  <a:srgbClr val="002060"/>
                </a:solidFill>
              </a:rPr>
              <a:t>RIT Counseling Center</a:t>
            </a:r>
          </a:p>
          <a:p>
            <a:r>
              <a:rPr lang="en-US" dirty="0" smtClean="0">
                <a:solidFill>
                  <a:srgbClr val="002060"/>
                </a:solidFill>
              </a:rPr>
              <a:t>RIT Student Health Center</a:t>
            </a:r>
            <a:endParaRPr lang="en-US" dirty="0">
              <a:solidFill>
                <a:srgbClr val="002060"/>
              </a:solidFill>
            </a:endParaRPr>
          </a:p>
        </p:txBody>
      </p:sp>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67400" y="1752600"/>
            <a:ext cx="2992862"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07295" y="1752600"/>
            <a:ext cx="2028055" cy="218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74165" y="4041913"/>
            <a:ext cx="2193235" cy="2209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943600" y="4041914"/>
            <a:ext cx="2898795" cy="2203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00698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822"/>
            <a:ext cx="9193213"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Helpful Resources</a:t>
            </a:r>
            <a:endParaRPr lang="en-US" dirty="0"/>
          </a:p>
        </p:txBody>
      </p:sp>
      <p:sp>
        <p:nvSpPr>
          <p:cNvPr id="4" name="Content Placeholder 3"/>
          <p:cNvSpPr>
            <a:spLocks noGrp="1"/>
          </p:cNvSpPr>
          <p:nvPr>
            <p:ph sz="half" idx="2"/>
          </p:nvPr>
        </p:nvSpPr>
        <p:spPr>
          <a:xfrm>
            <a:off x="4953000" y="2365248"/>
            <a:ext cx="3733799" cy="4416552"/>
          </a:xfrm>
        </p:spPr>
        <p:txBody>
          <a:bodyPr>
            <a:normAutofit/>
          </a:bodyPr>
          <a:lstStyle/>
          <a:p>
            <a:r>
              <a:rPr lang="en-US" dirty="0" smtClean="0"/>
              <a:t>RIT Academic Support Center</a:t>
            </a:r>
          </a:p>
          <a:p>
            <a:r>
              <a:rPr lang="en-US" dirty="0" smtClean="0"/>
              <a:t>RIT Center for Women and Gender</a:t>
            </a:r>
          </a:p>
          <a:p>
            <a:r>
              <a:rPr lang="en-US" dirty="0" smtClean="0"/>
              <a:t>Student Organizations</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1905000"/>
            <a:ext cx="26670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4800" y="4267199"/>
            <a:ext cx="2281709" cy="2226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99068" y="1905000"/>
            <a:ext cx="1828800" cy="2228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47123" y="4267200"/>
            <a:ext cx="2280745" cy="2226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53994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213" y="0"/>
            <a:ext cx="9193213"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Rochester Global Connections</a:t>
            </a:r>
            <a:endParaRPr lang="en-US" dirty="0"/>
          </a:p>
        </p:txBody>
      </p:sp>
      <p:sp>
        <p:nvSpPr>
          <p:cNvPr id="6" name="TextBox 5"/>
          <p:cNvSpPr txBox="1"/>
          <p:nvPr/>
        </p:nvSpPr>
        <p:spPr>
          <a:xfrm>
            <a:off x="304800" y="1748909"/>
            <a:ext cx="7848600" cy="4678204"/>
          </a:xfrm>
          <a:prstGeom prst="rect">
            <a:avLst/>
          </a:prstGeom>
          <a:noFill/>
        </p:spPr>
        <p:txBody>
          <a:bodyPr wrap="square" rtlCol="0">
            <a:spAutoFit/>
          </a:bodyPr>
          <a:lstStyle/>
          <a:p>
            <a:r>
              <a:rPr lang="en-US" sz="2800" dirty="0">
                <a:solidFill>
                  <a:srgbClr val="002060"/>
                </a:solidFill>
              </a:rPr>
              <a:t>V</a:t>
            </a:r>
            <a:r>
              <a:rPr lang="en-US" sz="2800" dirty="0" smtClean="0">
                <a:solidFill>
                  <a:srgbClr val="002060"/>
                </a:solidFill>
              </a:rPr>
              <a:t>olunteers from the Rochester</a:t>
            </a:r>
          </a:p>
          <a:p>
            <a:r>
              <a:rPr lang="en-US" sz="2800" dirty="0" smtClean="0">
                <a:solidFill>
                  <a:srgbClr val="002060"/>
                </a:solidFill>
              </a:rPr>
              <a:t>who are interested in meeting</a:t>
            </a:r>
          </a:p>
          <a:p>
            <a:r>
              <a:rPr lang="en-US" sz="2800" dirty="0" smtClean="0">
                <a:solidFill>
                  <a:srgbClr val="002060"/>
                </a:solidFill>
              </a:rPr>
              <a:t>and helping international students</a:t>
            </a:r>
          </a:p>
          <a:p>
            <a:r>
              <a:rPr lang="en-US" sz="2800" dirty="0" smtClean="0">
                <a:solidFill>
                  <a:srgbClr val="002060"/>
                </a:solidFill>
              </a:rPr>
              <a:t>from local colleges.</a:t>
            </a:r>
          </a:p>
          <a:p>
            <a:endParaRPr lang="en-US" sz="2800" dirty="0">
              <a:solidFill>
                <a:srgbClr val="002060"/>
              </a:solidFill>
            </a:endParaRPr>
          </a:p>
          <a:p>
            <a:pPr marL="457200" indent="-457200">
              <a:buFont typeface="Arial" panose="020B0604020202020204" pitchFamily="34" charset="0"/>
              <a:buChar char="•"/>
            </a:pPr>
            <a:r>
              <a:rPr lang="en-US" sz="2800" dirty="0" smtClean="0">
                <a:solidFill>
                  <a:srgbClr val="002060"/>
                </a:solidFill>
              </a:rPr>
              <a:t>Friendship Families</a:t>
            </a:r>
          </a:p>
          <a:p>
            <a:pPr marL="457200" indent="-457200">
              <a:buFont typeface="Arial" panose="020B0604020202020204" pitchFamily="34" charset="0"/>
              <a:buChar char="•"/>
            </a:pPr>
            <a:r>
              <a:rPr lang="en-US" sz="2800" dirty="0" smtClean="0">
                <a:solidFill>
                  <a:srgbClr val="002060"/>
                </a:solidFill>
              </a:rPr>
              <a:t>Activities:</a:t>
            </a:r>
          </a:p>
          <a:p>
            <a:r>
              <a:rPr lang="en-US" sz="2800" dirty="0" smtClean="0">
                <a:solidFill>
                  <a:srgbClr val="002060"/>
                </a:solidFill>
              </a:rPr>
              <a:t>	Baseball games</a:t>
            </a:r>
          </a:p>
          <a:p>
            <a:r>
              <a:rPr lang="en-US" sz="2800" dirty="0">
                <a:solidFill>
                  <a:srgbClr val="002060"/>
                </a:solidFill>
              </a:rPr>
              <a:t>	</a:t>
            </a:r>
            <a:r>
              <a:rPr lang="en-US" sz="2800" dirty="0" smtClean="0">
                <a:solidFill>
                  <a:srgbClr val="002060"/>
                </a:solidFill>
              </a:rPr>
              <a:t>Food festivals</a:t>
            </a:r>
          </a:p>
          <a:p>
            <a:r>
              <a:rPr lang="en-US" sz="2800" dirty="0" smtClean="0">
                <a:solidFill>
                  <a:srgbClr val="002060"/>
                </a:solidFill>
              </a:rPr>
              <a:t>	</a:t>
            </a:r>
            <a:r>
              <a:rPr lang="en-US" sz="2800" i="1" dirty="0" smtClean="0">
                <a:solidFill>
                  <a:srgbClr val="002060"/>
                </a:solidFill>
              </a:rPr>
              <a:t>and more!</a:t>
            </a:r>
          </a:p>
          <a:p>
            <a:r>
              <a:rPr lang="en-US" dirty="0"/>
              <a:t>	</a:t>
            </a:r>
          </a:p>
        </p:txBody>
      </p:sp>
      <p:pic>
        <p:nvPicPr>
          <p:cNvPr id="18436"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00600" y="3657600"/>
            <a:ext cx="3454400" cy="233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48400" y="1752440"/>
            <a:ext cx="2800629" cy="1600360"/>
          </a:xfrm>
          <a:prstGeom prst="rect">
            <a:avLst/>
          </a:prstGeom>
        </p:spPr>
      </p:pic>
    </p:spTree>
    <p:extLst>
      <p:ext uri="{BB962C8B-B14F-4D97-AF65-F5344CB8AC3E}">
        <p14:creationId xmlns:p14="http://schemas.microsoft.com/office/powerpoint/2010/main" val="31973889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eiryo UI" panose="020B0604030504040204" pitchFamily="34" charset="-128"/>
                <a:ea typeface="Meiryo UI" panose="020B0604030504040204" pitchFamily="34" charset="-128"/>
                <a:cs typeface="Meiryo UI" panose="020B0604030504040204" pitchFamily="34" charset="-128"/>
              </a:rPr>
              <a:t>Focus on the big picture...</a:t>
            </a:r>
            <a:endParaRPr lang="en-US" dirty="0">
              <a:latin typeface="Meiryo UI" panose="020B0604030504040204" pitchFamily="34" charset="-128"/>
              <a:ea typeface="Meiryo UI" panose="020B0604030504040204" pitchFamily="34" charset="-128"/>
              <a:cs typeface="Meiryo UI" panose="020B0604030504040204" pitchFamily="34" charset="-128"/>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22" y="1295400"/>
            <a:ext cx="9144000" cy="5868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42635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165741"/>
            <a:ext cx="9296400" cy="18352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Above and Below the Surface</a:t>
            </a:r>
            <a:endParaRPr lang="en-US" dirty="0"/>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95400"/>
            <a:ext cx="9296400" cy="5435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31345" y="1554890"/>
            <a:ext cx="1143000" cy="400110"/>
          </a:xfrm>
          <a:prstGeom prst="rect">
            <a:avLst/>
          </a:prstGeom>
          <a:noFill/>
        </p:spPr>
        <p:txBody>
          <a:bodyPr wrap="square" rtlCol="0">
            <a:spAutoFit/>
          </a:bodyPr>
          <a:lstStyle/>
          <a:p>
            <a:r>
              <a:rPr lang="en-US" sz="2000" b="1" dirty="0" smtClean="0"/>
              <a:t>Food</a:t>
            </a:r>
            <a:endParaRPr lang="en-US" sz="2000" b="1" dirty="0"/>
          </a:p>
        </p:txBody>
      </p:sp>
      <p:sp>
        <p:nvSpPr>
          <p:cNvPr id="4" name="TextBox 3"/>
          <p:cNvSpPr txBox="1"/>
          <p:nvPr/>
        </p:nvSpPr>
        <p:spPr>
          <a:xfrm>
            <a:off x="4724400" y="1628688"/>
            <a:ext cx="1600200" cy="400110"/>
          </a:xfrm>
          <a:prstGeom prst="rect">
            <a:avLst/>
          </a:prstGeom>
          <a:noFill/>
        </p:spPr>
        <p:txBody>
          <a:bodyPr wrap="square" rtlCol="0">
            <a:spAutoFit/>
          </a:bodyPr>
          <a:lstStyle/>
          <a:p>
            <a:r>
              <a:rPr lang="en-US" sz="2000" b="1" dirty="0" smtClean="0"/>
              <a:t>Language</a:t>
            </a:r>
            <a:endParaRPr lang="en-US" sz="2000" b="1" dirty="0"/>
          </a:p>
        </p:txBody>
      </p:sp>
      <p:sp>
        <p:nvSpPr>
          <p:cNvPr id="5" name="TextBox 4"/>
          <p:cNvSpPr txBox="1"/>
          <p:nvPr/>
        </p:nvSpPr>
        <p:spPr>
          <a:xfrm>
            <a:off x="6096000" y="2175040"/>
            <a:ext cx="1752600" cy="400110"/>
          </a:xfrm>
          <a:prstGeom prst="rect">
            <a:avLst/>
          </a:prstGeom>
          <a:noFill/>
        </p:spPr>
        <p:txBody>
          <a:bodyPr wrap="square" rtlCol="0">
            <a:spAutoFit/>
          </a:bodyPr>
          <a:lstStyle/>
          <a:p>
            <a:r>
              <a:rPr lang="en-US" sz="2000" b="1" dirty="0" smtClean="0"/>
              <a:t>Behavior</a:t>
            </a:r>
            <a:endParaRPr lang="en-US" sz="2000" b="1" dirty="0"/>
          </a:p>
        </p:txBody>
      </p:sp>
      <p:sp>
        <p:nvSpPr>
          <p:cNvPr id="7" name="TextBox 6"/>
          <p:cNvSpPr txBox="1"/>
          <p:nvPr/>
        </p:nvSpPr>
        <p:spPr>
          <a:xfrm>
            <a:off x="920848" y="4362510"/>
            <a:ext cx="1143000" cy="400110"/>
          </a:xfrm>
          <a:prstGeom prst="rect">
            <a:avLst/>
          </a:prstGeom>
          <a:noFill/>
        </p:spPr>
        <p:txBody>
          <a:bodyPr wrap="square" rtlCol="0">
            <a:spAutoFit/>
          </a:bodyPr>
          <a:lstStyle/>
          <a:p>
            <a:r>
              <a:rPr lang="en-US" sz="2000" b="1" dirty="0" smtClean="0">
                <a:solidFill>
                  <a:schemeClr val="bg1"/>
                </a:solidFill>
              </a:rPr>
              <a:t>Beliefs</a:t>
            </a:r>
            <a:endParaRPr lang="en-US" sz="2000" b="1" dirty="0">
              <a:solidFill>
                <a:schemeClr val="bg1"/>
              </a:solidFill>
            </a:endParaRPr>
          </a:p>
        </p:txBody>
      </p:sp>
      <p:sp>
        <p:nvSpPr>
          <p:cNvPr id="8" name="TextBox 7"/>
          <p:cNvSpPr txBox="1"/>
          <p:nvPr/>
        </p:nvSpPr>
        <p:spPr>
          <a:xfrm>
            <a:off x="2555631" y="3367047"/>
            <a:ext cx="1600200" cy="400110"/>
          </a:xfrm>
          <a:prstGeom prst="rect">
            <a:avLst/>
          </a:prstGeom>
          <a:noFill/>
        </p:spPr>
        <p:txBody>
          <a:bodyPr wrap="square" rtlCol="0">
            <a:spAutoFit/>
          </a:bodyPr>
          <a:lstStyle/>
          <a:p>
            <a:r>
              <a:rPr lang="en-US" sz="2000" b="1" dirty="0" smtClean="0">
                <a:solidFill>
                  <a:schemeClr val="bg1"/>
                </a:solidFill>
              </a:rPr>
              <a:t>Attitudes</a:t>
            </a:r>
            <a:endParaRPr lang="en-US" sz="2000" b="1" dirty="0">
              <a:solidFill>
                <a:schemeClr val="bg1"/>
              </a:solidFill>
            </a:endParaRPr>
          </a:p>
        </p:txBody>
      </p:sp>
      <p:sp>
        <p:nvSpPr>
          <p:cNvPr id="9" name="TextBox 8"/>
          <p:cNvSpPr txBox="1"/>
          <p:nvPr/>
        </p:nvSpPr>
        <p:spPr>
          <a:xfrm>
            <a:off x="2418459" y="5411688"/>
            <a:ext cx="2286294" cy="400110"/>
          </a:xfrm>
          <a:prstGeom prst="rect">
            <a:avLst/>
          </a:prstGeom>
          <a:noFill/>
        </p:spPr>
        <p:txBody>
          <a:bodyPr wrap="square" rtlCol="0">
            <a:spAutoFit/>
          </a:bodyPr>
          <a:lstStyle/>
          <a:p>
            <a:r>
              <a:rPr lang="en-US" sz="2000" b="1" dirty="0" smtClean="0">
                <a:solidFill>
                  <a:schemeClr val="bg1"/>
                </a:solidFill>
              </a:rPr>
              <a:t>Assumptions</a:t>
            </a:r>
            <a:endParaRPr lang="en-US" sz="2000" b="1" dirty="0">
              <a:solidFill>
                <a:schemeClr val="bg1"/>
              </a:solidFill>
            </a:endParaRPr>
          </a:p>
        </p:txBody>
      </p:sp>
      <p:sp>
        <p:nvSpPr>
          <p:cNvPr id="10" name="TextBox 9"/>
          <p:cNvSpPr txBox="1"/>
          <p:nvPr/>
        </p:nvSpPr>
        <p:spPr>
          <a:xfrm>
            <a:off x="3778348" y="2023995"/>
            <a:ext cx="1447800" cy="400110"/>
          </a:xfrm>
          <a:prstGeom prst="rect">
            <a:avLst/>
          </a:prstGeom>
          <a:noFill/>
        </p:spPr>
        <p:txBody>
          <a:bodyPr wrap="square" rtlCol="0">
            <a:spAutoFit/>
          </a:bodyPr>
          <a:lstStyle/>
          <a:p>
            <a:r>
              <a:rPr lang="en-US" sz="2000" b="1" dirty="0" smtClean="0"/>
              <a:t>Dress</a:t>
            </a:r>
            <a:endParaRPr lang="en-US" sz="2000" b="1" dirty="0"/>
          </a:p>
        </p:txBody>
      </p:sp>
      <p:sp>
        <p:nvSpPr>
          <p:cNvPr id="11" name="TextBox 10"/>
          <p:cNvSpPr txBox="1"/>
          <p:nvPr/>
        </p:nvSpPr>
        <p:spPr>
          <a:xfrm>
            <a:off x="5734050" y="3729024"/>
            <a:ext cx="1657350" cy="400110"/>
          </a:xfrm>
          <a:prstGeom prst="rect">
            <a:avLst/>
          </a:prstGeom>
          <a:noFill/>
        </p:spPr>
        <p:txBody>
          <a:bodyPr wrap="square" rtlCol="0">
            <a:spAutoFit/>
          </a:bodyPr>
          <a:lstStyle/>
          <a:p>
            <a:r>
              <a:rPr lang="en-US" sz="2000" b="1" dirty="0" smtClean="0">
                <a:solidFill>
                  <a:schemeClr val="bg1"/>
                </a:solidFill>
              </a:rPr>
              <a:t>Priorities</a:t>
            </a:r>
            <a:endParaRPr lang="en-US" sz="2000" b="1" dirty="0">
              <a:solidFill>
                <a:schemeClr val="bg1"/>
              </a:solidFill>
            </a:endParaRPr>
          </a:p>
        </p:txBody>
      </p:sp>
      <p:sp>
        <p:nvSpPr>
          <p:cNvPr id="12" name="TextBox 11"/>
          <p:cNvSpPr txBox="1"/>
          <p:nvPr/>
        </p:nvSpPr>
        <p:spPr>
          <a:xfrm>
            <a:off x="2590800" y="2276565"/>
            <a:ext cx="1187548" cy="400110"/>
          </a:xfrm>
          <a:prstGeom prst="rect">
            <a:avLst/>
          </a:prstGeom>
          <a:noFill/>
        </p:spPr>
        <p:txBody>
          <a:bodyPr wrap="square" rtlCol="0">
            <a:spAutoFit/>
          </a:bodyPr>
          <a:lstStyle/>
          <a:p>
            <a:r>
              <a:rPr lang="en-US" sz="2000" b="1" dirty="0" smtClean="0"/>
              <a:t>Music</a:t>
            </a:r>
            <a:endParaRPr lang="en-US" sz="2000" b="1" dirty="0"/>
          </a:p>
        </p:txBody>
      </p:sp>
      <p:sp>
        <p:nvSpPr>
          <p:cNvPr id="13" name="TextBox 12"/>
          <p:cNvSpPr txBox="1"/>
          <p:nvPr/>
        </p:nvSpPr>
        <p:spPr>
          <a:xfrm>
            <a:off x="937260" y="1842401"/>
            <a:ext cx="2286000" cy="400110"/>
          </a:xfrm>
          <a:prstGeom prst="rect">
            <a:avLst/>
          </a:prstGeom>
          <a:noFill/>
        </p:spPr>
        <p:txBody>
          <a:bodyPr wrap="square" rtlCol="0">
            <a:spAutoFit/>
          </a:bodyPr>
          <a:lstStyle/>
          <a:p>
            <a:r>
              <a:rPr lang="en-US" sz="2000" b="1" dirty="0" smtClean="0"/>
              <a:t>Holiday Customs</a:t>
            </a:r>
            <a:endParaRPr lang="en-US" sz="2000" b="1" dirty="0"/>
          </a:p>
        </p:txBody>
      </p:sp>
      <p:sp>
        <p:nvSpPr>
          <p:cNvPr id="14" name="TextBox 13"/>
          <p:cNvSpPr txBox="1"/>
          <p:nvPr/>
        </p:nvSpPr>
        <p:spPr>
          <a:xfrm>
            <a:off x="6096000" y="5457855"/>
            <a:ext cx="1752600" cy="707886"/>
          </a:xfrm>
          <a:prstGeom prst="rect">
            <a:avLst/>
          </a:prstGeom>
          <a:noFill/>
        </p:spPr>
        <p:txBody>
          <a:bodyPr wrap="square" rtlCol="0">
            <a:spAutoFit/>
          </a:bodyPr>
          <a:lstStyle/>
          <a:p>
            <a:r>
              <a:rPr lang="en-US" sz="2000" b="1" dirty="0" smtClean="0">
                <a:solidFill>
                  <a:schemeClr val="bg1"/>
                </a:solidFill>
              </a:rPr>
              <a:t>Nature of Friendships</a:t>
            </a:r>
            <a:endParaRPr lang="en-US" sz="2000" b="1" dirty="0">
              <a:solidFill>
                <a:schemeClr val="bg1"/>
              </a:solidFill>
            </a:endParaRPr>
          </a:p>
        </p:txBody>
      </p:sp>
      <p:sp>
        <p:nvSpPr>
          <p:cNvPr id="15" name="TextBox 14"/>
          <p:cNvSpPr txBox="1"/>
          <p:nvPr/>
        </p:nvSpPr>
        <p:spPr>
          <a:xfrm>
            <a:off x="3778348" y="4408677"/>
            <a:ext cx="2590800" cy="707886"/>
          </a:xfrm>
          <a:prstGeom prst="rect">
            <a:avLst/>
          </a:prstGeom>
          <a:noFill/>
        </p:spPr>
        <p:txBody>
          <a:bodyPr wrap="square" rtlCol="0">
            <a:spAutoFit/>
          </a:bodyPr>
          <a:lstStyle/>
          <a:p>
            <a:pPr algn="ctr"/>
            <a:r>
              <a:rPr lang="en-US" sz="2000" b="1" dirty="0" smtClean="0">
                <a:solidFill>
                  <a:schemeClr val="bg1"/>
                </a:solidFill>
              </a:rPr>
              <a:t>Rules for social interaction</a:t>
            </a:r>
            <a:endParaRPr lang="en-US" sz="2000" b="1" dirty="0">
              <a:solidFill>
                <a:schemeClr val="bg1"/>
              </a:solidFill>
            </a:endParaRPr>
          </a:p>
        </p:txBody>
      </p:sp>
    </p:spTree>
    <p:extLst>
      <p:ext uri="{BB962C8B-B14F-4D97-AF65-F5344CB8AC3E}">
        <p14:creationId xmlns:p14="http://schemas.microsoft.com/office/powerpoint/2010/main" val="42519131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92225"/>
            <a:ext cx="9169400" cy="587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6200" y="343525"/>
            <a:ext cx="8991600" cy="723275"/>
          </a:xfrm>
          <a:prstGeom prst="rect">
            <a:avLst/>
          </a:prstGeom>
          <a:noFill/>
        </p:spPr>
        <p:txBody>
          <a:bodyPr wrap="square" rtlCol="0">
            <a:spAutoFit/>
          </a:bodyPr>
          <a:lstStyle/>
          <a:p>
            <a:r>
              <a:rPr lang="en-US" sz="4100" b="1" dirty="0" smtClean="0">
                <a:solidFill>
                  <a:srgbClr val="FFC000"/>
                </a:solidFill>
                <a:latin typeface="+mj-lt"/>
              </a:rPr>
              <a:t>American Culture - Stereotypes</a:t>
            </a:r>
            <a:endParaRPr lang="en-US" sz="4100" b="1" dirty="0">
              <a:solidFill>
                <a:srgbClr val="FFC000"/>
              </a:solidFill>
              <a:latin typeface="+mj-lt"/>
            </a:endParaRPr>
          </a:p>
        </p:txBody>
      </p:sp>
    </p:spTree>
    <p:extLst>
      <p:ext uri="{BB962C8B-B14F-4D97-AF65-F5344CB8AC3E}">
        <p14:creationId xmlns:p14="http://schemas.microsoft.com/office/powerpoint/2010/main" val="38676208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0"/>
            <a:ext cx="9144000" cy="1447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120538"/>
            <a:ext cx="8229600" cy="1251062"/>
          </a:xfrm>
        </p:spPr>
        <p:txBody>
          <a:bodyPr/>
          <a:lstStyle/>
          <a:p>
            <a:r>
              <a:rPr lang="en-US" dirty="0" smtClean="0"/>
              <a:t>Americans...</a:t>
            </a:r>
            <a:endParaRPr lang="en-US" dirty="0"/>
          </a:p>
        </p:txBody>
      </p:sp>
      <p:grpSp>
        <p:nvGrpSpPr>
          <p:cNvPr id="4" name="Group 3"/>
          <p:cNvGrpSpPr/>
          <p:nvPr/>
        </p:nvGrpSpPr>
        <p:grpSpPr>
          <a:xfrm>
            <a:off x="112929" y="4110023"/>
            <a:ext cx="3136431" cy="2429254"/>
            <a:chOff x="6422231" y="4749913"/>
            <a:chExt cx="2721769" cy="2108087"/>
          </a:xfrm>
        </p:grpSpPr>
        <p:pic>
          <p:nvPicPr>
            <p:cNvPr id="512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422231" y="4749913"/>
              <a:ext cx="2721769" cy="210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18313" y="5053987"/>
              <a:ext cx="877887" cy="1575808"/>
            </a:xfrm>
            <a:prstGeom prst="rect">
              <a:avLst/>
            </a:prstGeom>
            <a:noFill/>
          </p:spPr>
          <p:txBody>
            <a:bodyPr wrap="square" rtlCol="0">
              <a:spAutoFit/>
            </a:bodyPr>
            <a:lstStyle/>
            <a:p>
              <a:r>
                <a:rPr lang="en-US" sz="2800" dirty="0" smtClean="0">
                  <a:solidFill>
                    <a:schemeClr val="bg1"/>
                  </a:solidFill>
                  <a:latin typeface="Elephant" pitchFamily="18" charset="0"/>
                </a:rPr>
                <a:t>L</a:t>
              </a:r>
            </a:p>
            <a:p>
              <a:r>
                <a:rPr lang="en-US" sz="2800" dirty="0" smtClean="0">
                  <a:solidFill>
                    <a:schemeClr val="bg1"/>
                  </a:solidFill>
                  <a:latin typeface="Elephant" pitchFamily="18" charset="0"/>
                </a:rPr>
                <a:t>O</a:t>
              </a:r>
            </a:p>
            <a:p>
              <a:r>
                <a:rPr lang="en-US" sz="2800" dirty="0" smtClean="0">
                  <a:solidFill>
                    <a:schemeClr val="bg1"/>
                  </a:solidFill>
                  <a:latin typeface="Elephant" pitchFamily="18" charset="0"/>
                </a:rPr>
                <a:t>U</a:t>
              </a:r>
            </a:p>
            <a:p>
              <a:r>
                <a:rPr lang="en-US" sz="2800" dirty="0">
                  <a:solidFill>
                    <a:schemeClr val="bg1"/>
                  </a:solidFill>
                  <a:latin typeface="Elephant" pitchFamily="18" charset="0"/>
                </a:rPr>
                <a:t>D</a:t>
              </a:r>
            </a:p>
          </p:txBody>
        </p:sp>
      </p:grpSp>
      <p:pic>
        <p:nvPicPr>
          <p:cNvPr id="5128"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6037000" y="4290582"/>
            <a:ext cx="3107000" cy="2066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929" y="1862779"/>
            <a:ext cx="2647607" cy="176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048000" y="1654079"/>
            <a:ext cx="2906154" cy="2156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t="-7724"/>
          <a:stretch/>
        </p:blipFill>
        <p:spPr bwMode="auto">
          <a:xfrm>
            <a:off x="3581400" y="3696464"/>
            <a:ext cx="2047695" cy="3065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6317844" y="1862779"/>
            <a:ext cx="2545311" cy="2156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584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1000"/>
                                        <p:tgtEl>
                                          <p:spTgt spid="5127"/>
                                        </p:tgtEl>
                                      </p:cBhvr>
                                    </p:animEffect>
                                    <p:anim calcmode="lin" valueType="num">
                                      <p:cBhvr>
                                        <p:cTn id="8" dur="1000" fill="hold"/>
                                        <p:tgtEl>
                                          <p:spTgt spid="5127"/>
                                        </p:tgtEl>
                                        <p:attrNameLst>
                                          <p:attrName>ppt_x</p:attrName>
                                        </p:attrNameLst>
                                      </p:cBhvr>
                                      <p:tavLst>
                                        <p:tav tm="0">
                                          <p:val>
                                            <p:strVal val="#ppt_x"/>
                                          </p:val>
                                        </p:tav>
                                        <p:tav tm="100000">
                                          <p:val>
                                            <p:strVal val="#ppt_x"/>
                                          </p:val>
                                        </p:tav>
                                      </p:tavLst>
                                    </p:anim>
                                    <p:anim calcmode="lin" valueType="num">
                                      <p:cBhvr>
                                        <p:cTn id="9" dur="1000" fill="hold"/>
                                        <p:tgtEl>
                                          <p:spTgt spid="51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8"/>
                                        </p:tgtEl>
                                        <p:attrNameLst>
                                          <p:attrName>style.visibility</p:attrName>
                                        </p:attrNameLst>
                                      </p:cBhvr>
                                      <p:to>
                                        <p:strVal val="visible"/>
                                      </p:to>
                                    </p:set>
                                    <p:animEffect transition="in" filter="fade">
                                      <p:cBhvr>
                                        <p:cTn id="14" dur="1000"/>
                                        <p:tgtEl>
                                          <p:spTgt spid="5128"/>
                                        </p:tgtEl>
                                      </p:cBhvr>
                                    </p:animEffect>
                                    <p:anim calcmode="lin" valueType="num">
                                      <p:cBhvr>
                                        <p:cTn id="15" dur="1000" fill="hold"/>
                                        <p:tgtEl>
                                          <p:spTgt spid="5128"/>
                                        </p:tgtEl>
                                        <p:attrNameLst>
                                          <p:attrName>ppt_x</p:attrName>
                                        </p:attrNameLst>
                                      </p:cBhvr>
                                      <p:tavLst>
                                        <p:tav tm="0">
                                          <p:val>
                                            <p:strVal val="#ppt_x"/>
                                          </p:val>
                                        </p:tav>
                                        <p:tav tm="100000">
                                          <p:val>
                                            <p:strVal val="#ppt_x"/>
                                          </p:val>
                                        </p:tav>
                                      </p:tavLst>
                                    </p:anim>
                                    <p:anim calcmode="lin" valueType="num">
                                      <p:cBhvr>
                                        <p:cTn id="16" dur="1000" fill="hold"/>
                                        <p:tgtEl>
                                          <p:spTgt spid="51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123"/>
                                        </p:tgtEl>
                                        <p:attrNameLst>
                                          <p:attrName>style.visibility</p:attrName>
                                        </p:attrNameLst>
                                      </p:cBhvr>
                                      <p:to>
                                        <p:strVal val="visible"/>
                                      </p:to>
                                    </p:set>
                                    <p:animEffect transition="in" filter="fade">
                                      <p:cBhvr>
                                        <p:cTn id="21" dur="1000"/>
                                        <p:tgtEl>
                                          <p:spTgt spid="5123"/>
                                        </p:tgtEl>
                                      </p:cBhvr>
                                    </p:animEffect>
                                    <p:anim calcmode="lin" valueType="num">
                                      <p:cBhvr>
                                        <p:cTn id="22" dur="1000" fill="hold"/>
                                        <p:tgtEl>
                                          <p:spTgt spid="5123"/>
                                        </p:tgtEl>
                                        <p:attrNameLst>
                                          <p:attrName>ppt_x</p:attrName>
                                        </p:attrNameLst>
                                      </p:cBhvr>
                                      <p:tavLst>
                                        <p:tav tm="0">
                                          <p:val>
                                            <p:strVal val="#ppt_x"/>
                                          </p:val>
                                        </p:tav>
                                        <p:tav tm="100000">
                                          <p:val>
                                            <p:strVal val="#ppt_x"/>
                                          </p:val>
                                        </p:tav>
                                      </p:tavLst>
                                    </p:anim>
                                    <p:anim calcmode="lin" valueType="num">
                                      <p:cBhvr>
                                        <p:cTn id="23" dur="1000" fill="hold"/>
                                        <p:tgtEl>
                                          <p:spTgt spid="51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129"/>
                                        </p:tgtEl>
                                        <p:attrNameLst>
                                          <p:attrName>style.visibility</p:attrName>
                                        </p:attrNameLst>
                                      </p:cBhvr>
                                      <p:to>
                                        <p:strVal val="visible"/>
                                      </p:to>
                                    </p:set>
                                    <p:animEffect transition="in" filter="fade">
                                      <p:cBhvr>
                                        <p:cTn id="28" dur="1000"/>
                                        <p:tgtEl>
                                          <p:spTgt spid="5129"/>
                                        </p:tgtEl>
                                      </p:cBhvr>
                                    </p:animEffect>
                                    <p:anim calcmode="lin" valueType="num">
                                      <p:cBhvr>
                                        <p:cTn id="29" dur="1000" fill="hold"/>
                                        <p:tgtEl>
                                          <p:spTgt spid="5129"/>
                                        </p:tgtEl>
                                        <p:attrNameLst>
                                          <p:attrName>ppt_x</p:attrName>
                                        </p:attrNameLst>
                                      </p:cBhvr>
                                      <p:tavLst>
                                        <p:tav tm="0">
                                          <p:val>
                                            <p:strVal val="#ppt_x"/>
                                          </p:val>
                                        </p:tav>
                                        <p:tav tm="100000">
                                          <p:val>
                                            <p:strVal val="#ppt_x"/>
                                          </p:val>
                                        </p:tav>
                                      </p:tavLst>
                                    </p:anim>
                                    <p:anim calcmode="lin" valueType="num">
                                      <p:cBhvr>
                                        <p:cTn id="30" dur="1000" fill="hold"/>
                                        <p:tgtEl>
                                          <p:spTgt spid="512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125"/>
                                        </p:tgtEl>
                                        <p:attrNameLst>
                                          <p:attrName>style.visibility</p:attrName>
                                        </p:attrNameLst>
                                      </p:cBhvr>
                                      <p:to>
                                        <p:strVal val="visible"/>
                                      </p:to>
                                    </p:set>
                                    <p:animEffect transition="in" filter="fade">
                                      <p:cBhvr>
                                        <p:cTn id="35" dur="1000"/>
                                        <p:tgtEl>
                                          <p:spTgt spid="5125"/>
                                        </p:tgtEl>
                                      </p:cBhvr>
                                    </p:animEffect>
                                    <p:anim calcmode="lin" valueType="num">
                                      <p:cBhvr>
                                        <p:cTn id="36" dur="1000" fill="hold"/>
                                        <p:tgtEl>
                                          <p:spTgt spid="5125"/>
                                        </p:tgtEl>
                                        <p:attrNameLst>
                                          <p:attrName>ppt_x</p:attrName>
                                        </p:attrNameLst>
                                      </p:cBhvr>
                                      <p:tavLst>
                                        <p:tav tm="0">
                                          <p:val>
                                            <p:strVal val="#ppt_x"/>
                                          </p:val>
                                        </p:tav>
                                        <p:tav tm="100000">
                                          <p:val>
                                            <p:strVal val="#ppt_x"/>
                                          </p:val>
                                        </p:tav>
                                      </p:tavLst>
                                    </p:anim>
                                    <p:anim calcmode="lin" valueType="num">
                                      <p:cBhvr>
                                        <p:cTn id="37" dur="1000" fill="hold"/>
                                        <p:tgtEl>
                                          <p:spTgt spid="51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93213"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02097" y="1905000"/>
            <a:ext cx="4241903" cy="4191000"/>
          </a:xfrm>
          <a:prstGeom prst="rect">
            <a:avLst/>
          </a:prstGeom>
        </p:spPr>
      </p:pic>
      <p:sp>
        <p:nvSpPr>
          <p:cNvPr id="2" name="Title 1"/>
          <p:cNvSpPr>
            <a:spLocks noGrp="1"/>
          </p:cNvSpPr>
          <p:nvPr>
            <p:ph type="title"/>
          </p:nvPr>
        </p:nvSpPr>
        <p:spPr/>
        <p:txBody>
          <a:bodyPr/>
          <a:lstStyle/>
          <a:p>
            <a:r>
              <a:rPr lang="en-US" dirty="0" smtClean="0"/>
              <a:t>American Culture -  Basics</a:t>
            </a:r>
            <a:endParaRPr lang="en-US" dirty="0"/>
          </a:p>
        </p:txBody>
      </p:sp>
      <p:sp>
        <p:nvSpPr>
          <p:cNvPr id="4" name="Content Placeholder 3"/>
          <p:cNvSpPr>
            <a:spLocks noGrp="1"/>
          </p:cNvSpPr>
          <p:nvPr>
            <p:ph sz="half" idx="2"/>
          </p:nvPr>
        </p:nvSpPr>
        <p:spPr>
          <a:xfrm>
            <a:off x="304800" y="1752600"/>
            <a:ext cx="6248400" cy="6324600"/>
          </a:xfrm>
        </p:spPr>
        <p:txBody>
          <a:bodyPr>
            <a:normAutofit/>
          </a:bodyPr>
          <a:lstStyle/>
          <a:p>
            <a:pPr marL="118872" indent="0">
              <a:buNone/>
            </a:pPr>
            <a:r>
              <a:rPr lang="en-US" dirty="0" smtClean="0">
                <a:solidFill>
                  <a:srgbClr val="002060"/>
                </a:solidFill>
              </a:rPr>
              <a:t>Old: The U.S. is a </a:t>
            </a:r>
            <a:r>
              <a:rPr lang="en-US" i="1" dirty="0" smtClean="0">
                <a:solidFill>
                  <a:srgbClr val="C00000"/>
                </a:solidFill>
              </a:rPr>
              <a:t>“melting pot” </a:t>
            </a:r>
          </a:p>
          <a:p>
            <a:pPr marL="118872" indent="0">
              <a:buNone/>
            </a:pPr>
            <a:r>
              <a:rPr lang="en-US" dirty="0" smtClean="0">
                <a:solidFill>
                  <a:srgbClr val="002060"/>
                </a:solidFill>
              </a:rPr>
              <a:t>Today: The U.S. is a </a:t>
            </a:r>
            <a:r>
              <a:rPr lang="en-US" i="1" dirty="0" smtClean="0">
                <a:solidFill>
                  <a:srgbClr val="C00000"/>
                </a:solidFill>
              </a:rPr>
              <a:t>“salad bowl”</a:t>
            </a:r>
          </a:p>
          <a:p>
            <a:pPr marL="118872" indent="0">
              <a:buNone/>
            </a:pPr>
            <a:endParaRPr lang="en-US" dirty="0">
              <a:solidFill>
                <a:srgbClr val="002060"/>
              </a:solidFill>
            </a:endParaRPr>
          </a:p>
          <a:p>
            <a:pPr marL="118872" indent="0">
              <a:buNone/>
            </a:pPr>
            <a:r>
              <a:rPr lang="en-US" dirty="0" smtClean="0">
                <a:solidFill>
                  <a:srgbClr val="002060"/>
                </a:solidFill>
              </a:rPr>
              <a:t>American culture allows individuals to maintain their own culture.</a:t>
            </a:r>
          </a:p>
          <a:p>
            <a:pPr marL="118872" indent="0">
              <a:buNone/>
            </a:pPr>
            <a:endParaRPr lang="en-US" dirty="0" smtClean="0">
              <a:solidFill>
                <a:srgbClr val="002060"/>
              </a:solidFill>
            </a:endParaRPr>
          </a:p>
          <a:p>
            <a:pPr marL="118872" indent="0">
              <a:buNone/>
            </a:pPr>
            <a:r>
              <a:rPr lang="en-US" dirty="0" smtClean="0">
                <a:solidFill>
                  <a:srgbClr val="002060"/>
                </a:solidFill>
              </a:rPr>
              <a:t>This makes the U.S. richer </a:t>
            </a:r>
          </a:p>
          <a:p>
            <a:pPr marL="118872" indent="0">
              <a:buNone/>
            </a:pPr>
            <a:r>
              <a:rPr lang="en-US" dirty="0" smtClean="0">
                <a:solidFill>
                  <a:srgbClr val="002060"/>
                </a:solidFill>
              </a:rPr>
              <a:t>and more diverse!</a:t>
            </a:r>
          </a:p>
          <a:p>
            <a:pPr marL="118872" indent="0">
              <a:buNone/>
            </a:pPr>
            <a:endParaRPr lang="en-US" dirty="0" smtClean="0"/>
          </a:p>
          <a:p>
            <a:pPr marL="118872" indent="0">
              <a:buNone/>
            </a:pPr>
            <a:endParaRPr lang="en-US" dirty="0"/>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210800" y="4438650"/>
            <a:ext cx="3480799"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63292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93213"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1434070"/>
            <a:ext cx="9193213" cy="5347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The Role of Geography</a:t>
            </a:r>
            <a:endParaRPr lang="en-US" dirty="0"/>
          </a:p>
        </p:txBody>
      </p:sp>
      <p:pic>
        <p:nvPicPr>
          <p:cNvPr id="205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48600" y="3009720"/>
            <a:ext cx="935087"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81330" y="5593261"/>
            <a:ext cx="966788" cy="774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43000" y="5839855"/>
            <a:ext cx="1066800" cy="799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191000" y="2948696"/>
            <a:ext cx="1538202" cy="791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28600" y="3168355"/>
            <a:ext cx="1027775" cy="575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453825" y="4495800"/>
            <a:ext cx="1304100" cy="828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704833" y="1918591"/>
            <a:ext cx="1109699" cy="738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157484" y="3335275"/>
            <a:ext cx="1143000" cy="725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12"/>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848659" y="4060795"/>
            <a:ext cx="1065343" cy="708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7364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93213"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Individuality &amp; Control</a:t>
            </a:r>
            <a:endParaRPr lang="en-US" dirty="0"/>
          </a:p>
        </p:txBody>
      </p:sp>
      <p:sp>
        <p:nvSpPr>
          <p:cNvPr id="5" name="TextBox 4"/>
          <p:cNvSpPr txBox="1"/>
          <p:nvPr/>
        </p:nvSpPr>
        <p:spPr>
          <a:xfrm>
            <a:off x="169333" y="1559454"/>
            <a:ext cx="6993467" cy="5355312"/>
          </a:xfrm>
          <a:prstGeom prst="rect">
            <a:avLst/>
          </a:prstGeom>
          <a:noFill/>
        </p:spPr>
        <p:txBody>
          <a:bodyPr wrap="square" rtlCol="0">
            <a:spAutoFit/>
          </a:bodyPr>
          <a:lstStyle/>
          <a:p>
            <a:pPr marL="285750" indent="-285750">
              <a:buFont typeface="Arial" panose="020B0604020202020204" pitchFamily="34" charset="0"/>
              <a:buChar char="•"/>
            </a:pPr>
            <a:endParaRPr lang="en-US" dirty="0" smtClean="0"/>
          </a:p>
          <a:p>
            <a:pPr marL="342900" indent="-342900">
              <a:buFont typeface="Arial" panose="020B0604020202020204" pitchFamily="34" charset="0"/>
              <a:buChar char="•"/>
            </a:pPr>
            <a:r>
              <a:rPr lang="en-US" sz="2400" dirty="0" smtClean="0">
                <a:solidFill>
                  <a:srgbClr val="002060"/>
                </a:solidFill>
              </a:rPr>
              <a:t>Everyone is encouraged to have their own identity</a:t>
            </a:r>
          </a:p>
          <a:p>
            <a:pPr marL="342900" indent="-342900">
              <a:buFont typeface="Arial" panose="020B0604020202020204" pitchFamily="34" charset="0"/>
              <a:buChar char="•"/>
            </a:pPr>
            <a:endParaRPr lang="en-US" sz="2400" dirty="0" smtClean="0">
              <a:solidFill>
                <a:srgbClr val="002060"/>
              </a:solidFill>
            </a:endParaRPr>
          </a:p>
          <a:p>
            <a:pPr marL="342900" indent="-342900">
              <a:buFont typeface="Arial" panose="020B0604020202020204" pitchFamily="34" charset="0"/>
              <a:buChar char="•"/>
            </a:pPr>
            <a:r>
              <a:rPr lang="en-US" sz="2400" dirty="0" smtClean="0">
                <a:solidFill>
                  <a:srgbClr val="002060"/>
                </a:solidFill>
              </a:rPr>
              <a:t>Independence is highly valued</a:t>
            </a:r>
          </a:p>
          <a:p>
            <a:pPr marL="342900" indent="-342900">
              <a:buFont typeface="Arial" panose="020B0604020202020204" pitchFamily="34" charset="0"/>
              <a:buChar char="•"/>
            </a:pPr>
            <a:endParaRPr lang="en-US" sz="2400" dirty="0" smtClean="0">
              <a:solidFill>
                <a:srgbClr val="002060"/>
              </a:solidFill>
            </a:endParaRPr>
          </a:p>
          <a:p>
            <a:pPr marL="342900" indent="-342900">
              <a:buFont typeface="Arial" panose="020B0604020202020204" pitchFamily="34" charset="0"/>
              <a:buChar char="•"/>
            </a:pPr>
            <a:r>
              <a:rPr lang="en-US" sz="2400" dirty="0" smtClean="0">
                <a:solidFill>
                  <a:srgbClr val="002060"/>
                </a:solidFill>
              </a:rPr>
              <a:t>Being strong, self-reliant, </a:t>
            </a:r>
            <a:br>
              <a:rPr lang="en-US" sz="2400" dirty="0" smtClean="0">
                <a:solidFill>
                  <a:srgbClr val="002060"/>
                </a:solidFill>
              </a:rPr>
            </a:br>
            <a:r>
              <a:rPr lang="en-US" sz="2400" dirty="0" smtClean="0">
                <a:solidFill>
                  <a:srgbClr val="002060"/>
                </a:solidFill>
              </a:rPr>
              <a:t>assertive, and independent. </a:t>
            </a:r>
          </a:p>
          <a:p>
            <a:pPr marL="342900" indent="-342900">
              <a:buFont typeface="Arial" panose="020B0604020202020204" pitchFamily="34" charset="0"/>
              <a:buChar char="•"/>
            </a:pPr>
            <a:endParaRPr lang="en-US" sz="2400" dirty="0" smtClean="0">
              <a:solidFill>
                <a:srgbClr val="002060"/>
              </a:solidFill>
            </a:endParaRPr>
          </a:p>
          <a:p>
            <a:pPr marL="342900" indent="-342900">
              <a:buFont typeface="Arial" panose="020B0604020202020204" pitchFamily="34" charset="0"/>
              <a:buChar char="•"/>
            </a:pPr>
            <a:r>
              <a:rPr lang="en-US" sz="2400" dirty="0" smtClean="0">
                <a:solidFill>
                  <a:srgbClr val="002060"/>
                </a:solidFill>
              </a:rPr>
              <a:t>“Pull yourself up by your own </a:t>
            </a:r>
            <a:br>
              <a:rPr lang="en-US" sz="2400" dirty="0" smtClean="0">
                <a:solidFill>
                  <a:srgbClr val="002060"/>
                </a:solidFill>
              </a:rPr>
            </a:br>
            <a:r>
              <a:rPr lang="en-US" sz="2400" dirty="0" smtClean="0">
                <a:solidFill>
                  <a:srgbClr val="002060"/>
                </a:solidFill>
              </a:rPr>
              <a:t>bootstraps”</a:t>
            </a:r>
          </a:p>
          <a:p>
            <a:pPr marL="342900" indent="-342900">
              <a:buFont typeface="Arial" panose="020B0604020202020204" pitchFamily="34" charset="0"/>
              <a:buChar char="•"/>
            </a:pPr>
            <a:endParaRPr lang="en-US" sz="2400" dirty="0" smtClean="0">
              <a:solidFill>
                <a:srgbClr val="002060"/>
              </a:solidFill>
            </a:endParaRPr>
          </a:p>
          <a:p>
            <a:pPr marL="342900" indent="-342900">
              <a:buFont typeface="Arial" panose="020B0604020202020204" pitchFamily="34" charset="0"/>
              <a:buChar char="•"/>
            </a:pPr>
            <a:r>
              <a:rPr lang="en-US" sz="2400" i="1" dirty="0" smtClean="0">
                <a:solidFill>
                  <a:srgbClr val="002060"/>
                </a:solidFill>
              </a:rPr>
              <a:t>“If I work hard I can achieve anything”</a:t>
            </a:r>
          </a:p>
          <a:p>
            <a:endParaRPr lang="en-US" dirty="0" smtClean="0"/>
          </a:p>
          <a:p>
            <a:endParaRPr lang="en-US" dirty="0" smtClean="0"/>
          </a:p>
        </p:txBody>
      </p:sp>
      <p:pic>
        <p:nvPicPr>
          <p:cNvPr id="1741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000" y="2628900"/>
            <a:ext cx="3578225"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58429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35" y="0"/>
            <a:ext cx="9193213"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Communication</a:t>
            </a:r>
            <a:endParaRPr lang="en-US" dirty="0"/>
          </a:p>
        </p:txBody>
      </p:sp>
      <p:sp>
        <p:nvSpPr>
          <p:cNvPr id="3" name="Content Placeholder 2"/>
          <p:cNvSpPr>
            <a:spLocks noGrp="1"/>
          </p:cNvSpPr>
          <p:nvPr>
            <p:ph sz="half" idx="1"/>
          </p:nvPr>
        </p:nvSpPr>
        <p:spPr>
          <a:xfrm>
            <a:off x="2822" y="1905000"/>
            <a:ext cx="6096000" cy="4591814"/>
          </a:xfrm>
        </p:spPr>
        <p:txBody>
          <a:bodyPr>
            <a:normAutofit fontScale="92500"/>
          </a:bodyPr>
          <a:lstStyle/>
          <a:p>
            <a:r>
              <a:rPr lang="en-US" dirty="0" smtClean="0">
                <a:solidFill>
                  <a:srgbClr val="002060"/>
                </a:solidFill>
              </a:rPr>
              <a:t>Direct - “to the point”</a:t>
            </a:r>
            <a:br>
              <a:rPr lang="en-US" dirty="0" smtClean="0">
                <a:solidFill>
                  <a:srgbClr val="002060"/>
                </a:solidFill>
              </a:rPr>
            </a:br>
            <a:endParaRPr lang="en-US" dirty="0" smtClean="0">
              <a:solidFill>
                <a:srgbClr val="002060"/>
              </a:solidFill>
            </a:endParaRPr>
          </a:p>
          <a:p>
            <a:r>
              <a:rPr lang="en-US" dirty="0" smtClean="0">
                <a:solidFill>
                  <a:srgbClr val="002060"/>
                </a:solidFill>
              </a:rPr>
              <a:t>Looking someone in the eye in a conversation means you are interested, respectful.</a:t>
            </a:r>
            <a:br>
              <a:rPr lang="en-US" dirty="0" smtClean="0">
                <a:solidFill>
                  <a:srgbClr val="002060"/>
                </a:solidFill>
              </a:rPr>
            </a:br>
            <a:endParaRPr lang="en-US" dirty="0" smtClean="0">
              <a:solidFill>
                <a:srgbClr val="002060"/>
              </a:solidFill>
            </a:endParaRPr>
          </a:p>
          <a:p>
            <a:r>
              <a:rPr lang="en-US" dirty="0" smtClean="0">
                <a:solidFill>
                  <a:srgbClr val="002060"/>
                </a:solidFill>
              </a:rPr>
              <a:t>Personal space</a:t>
            </a:r>
            <a:br>
              <a:rPr lang="en-US" dirty="0" smtClean="0">
                <a:solidFill>
                  <a:srgbClr val="002060"/>
                </a:solidFill>
              </a:rPr>
            </a:br>
            <a:r>
              <a:rPr lang="en-US" dirty="0" smtClean="0">
                <a:solidFill>
                  <a:srgbClr val="002060"/>
                </a:solidFill>
              </a:rPr>
              <a:t> </a:t>
            </a:r>
          </a:p>
          <a:p>
            <a:r>
              <a:rPr lang="en-US" dirty="0" smtClean="0">
                <a:solidFill>
                  <a:srgbClr val="002060"/>
                </a:solidFill>
              </a:rPr>
              <a:t>Informality – “Hey” “What’s up?”</a:t>
            </a:r>
            <a:br>
              <a:rPr lang="en-US" dirty="0" smtClean="0">
                <a:solidFill>
                  <a:srgbClr val="002060"/>
                </a:solidFill>
              </a:rPr>
            </a:br>
            <a:r>
              <a:rPr lang="en-US" dirty="0" smtClean="0">
                <a:solidFill>
                  <a:srgbClr val="002060"/>
                </a:solidFill>
              </a:rPr>
              <a:t>“How are you?”</a:t>
            </a:r>
            <a:br>
              <a:rPr lang="en-US" dirty="0" smtClean="0">
                <a:solidFill>
                  <a:srgbClr val="002060"/>
                </a:solidFill>
              </a:rPr>
            </a:br>
            <a:endParaRPr lang="en-US" dirty="0" smtClean="0">
              <a:solidFill>
                <a:srgbClr val="002060"/>
              </a:solidFill>
            </a:endParaRPr>
          </a:p>
          <a:p>
            <a:endParaRPr lang="en-US" dirty="0" smtClean="0">
              <a:solidFill>
                <a:srgbClr val="002060"/>
              </a:solidFill>
            </a:endParaRPr>
          </a:p>
        </p:txBody>
      </p:sp>
      <p:pic>
        <p:nvPicPr>
          <p:cNvPr id="819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68000" y="-609600"/>
            <a:ext cx="2971800" cy="2394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6000" y="2100852"/>
            <a:ext cx="2699559" cy="4051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583371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eiryo">
      <a:majorFont>
        <a:latin typeface="Meiryo UI"/>
        <a:ea typeface=""/>
        <a:cs typeface=""/>
      </a:majorFont>
      <a:minorFont>
        <a:latin typeface="Meiryo"/>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3404</TotalTime>
  <Words>786</Words>
  <Application>Microsoft Office PowerPoint</Application>
  <PresentationFormat>On-screen Show (4:3)</PresentationFormat>
  <Paragraphs>186</Paragraphs>
  <Slides>23</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Meiryo</vt:lpstr>
      <vt:lpstr>Meiryo UI</vt:lpstr>
      <vt:lpstr>Arial</vt:lpstr>
      <vt:lpstr>Calibri</vt:lpstr>
      <vt:lpstr>Elephant</vt:lpstr>
      <vt:lpstr>Wingdings</vt:lpstr>
      <vt:lpstr>Wingdings 2</vt:lpstr>
      <vt:lpstr>Wingdings 3</vt:lpstr>
      <vt:lpstr>Module</vt:lpstr>
      <vt:lpstr>Intro to American Culture International Student Orientation 2014</vt:lpstr>
      <vt:lpstr>Culture</vt:lpstr>
      <vt:lpstr>Above and Below the Surface</vt:lpstr>
      <vt:lpstr>PowerPoint Presentation</vt:lpstr>
      <vt:lpstr>Americans...</vt:lpstr>
      <vt:lpstr>American Culture -  Basics</vt:lpstr>
      <vt:lpstr>The Role of Geography</vt:lpstr>
      <vt:lpstr>Individuality &amp; Control</vt:lpstr>
      <vt:lpstr>Communication</vt:lpstr>
      <vt:lpstr>Time is Important!</vt:lpstr>
      <vt:lpstr>Friendships</vt:lpstr>
      <vt:lpstr>Laws / Rules</vt:lpstr>
      <vt:lpstr>Recreational Activities</vt:lpstr>
      <vt:lpstr>RIT Culture</vt:lpstr>
      <vt:lpstr>RIT Culture</vt:lpstr>
      <vt:lpstr>Cultural Adjustment Cycle</vt:lpstr>
      <vt:lpstr>Symptoms of Culture Shock</vt:lpstr>
      <vt:lpstr>The Realities of Cultural Adjustment</vt:lpstr>
      <vt:lpstr>Coping Strategies</vt:lpstr>
      <vt:lpstr>Helpful Resources</vt:lpstr>
      <vt:lpstr>Helpful Resources</vt:lpstr>
      <vt:lpstr>Rochester Global Connections</vt:lpstr>
      <vt:lpstr>Focus on the big picture...</vt:lpstr>
    </vt:vector>
  </TitlesOfParts>
  <Company>Rochester Institute of Technology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 Joseph</dc:creator>
  <cp:lastModifiedBy>Admin</cp:lastModifiedBy>
  <cp:revision>169</cp:revision>
  <cp:lastPrinted>2014-08-16T20:17:01Z</cp:lastPrinted>
  <dcterms:created xsi:type="dcterms:W3CDTF">2013-08-07T13:31:07Z</dcterms:created>
  <dcterms:modified xsi:type="dcterms:W3CDTF">2021-09-28T06:18:34Z</dcterms:modified>
</cp:coreProperties>
</file>