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31"/>
  </p:notesMasterIdLst>
  <p:sldIdLst>
    <p:sldId id="278" r:id="rId2"/>
    <p:sldId id="259" r:id="rId3"/>
    <p:sldId id="294" r:id="rId4"/>
    <p:sldId id="260" r:id="rId5"/>
    <p:sldId id="312" r:id="rId6"/>
    <p:sldId id="295" r:id="rId7"/>
    <p:sldId id="316" r:id="rId8"/>
    <p:sldId id="315" r:id="rId9"/>
    <p:sldId id="317" r:id="rId10"/>
    <p:sldId id="318" r:id="rId11"/>
    <p:sldId id="319" r:id="rId12"/>
    <p:sldId id="326" r:id="rId13"/>
    <p:sldId id="327" r:id="rId14"/>
    <p:sldId id="328" r:id="rId15"/>
    <p:sldId id="329" r:id="rId16"/>
    <p:sldId id="330" r:id="rId17"/>
    <p:sldId id="331" r:id="rId18"/>
    <p:sldId id="296" r:id="rId19"/>
    <p:sldId id="332" r:id="rId20"/>
    <p:sldId id="334" r:id="rId21"/>
    <p:sldId id="335" r:id="rId22"/>
    <p:sldId id="336" r:id="rId23"/>
    <p:sldId id="337" r:id="rId24"/>
    <p:sldId id="287" r:id="rId25"/>
    <p:sldId id="290" r:id="rId26"/>
    <p:sldId id="273" r:id="rId27"/>
    <p:sldId id="338" r:id="rId28"/>
    <p:sldId id="288" r:id="rId29"/>
    <p:sldId id="333" r:id="rId30"/>
  </p:sldIdLst>
  <p:sldSz cx="12192000" cy="6858000"/>
  <p:notesSz cx="13716000" cy="2438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5DBF1-14EE-1041-AF6C-F70F9B84667F}" v="35" dt="2024-05-14T12:31:22.85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5846" autoAdjust="0"/>
  </p:normalViewPr>
  <p:slideViewPr>
    <p:cSldViewPr snapToGrid="0" snapToObjects="1">
      <p:cViewPr varScale="1">
        <p:scale>
          <a:sx n="112" d="100"/>
          <a:sy n="112" d="100"/>
        </p:scale>
        <p:origin x="440" y="20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i Phuong Nguyen Tran" userId="60998802c7be693c" providerId="LiveId" clId="{0535DBF1-14EE-1041-AF6C-F70F9B84667F}"/>
    <pc:docChg chg="undo custSel addSld delSld modSld sldOrd">
      <pc:chgData name="Hoai Phuong Nguyen Tran" userId="60998802c7be693c" providerId="LiveId" clId="{0535DBF1-14EE-1041-AF6C-F70F9B84667F}" dt="2024-05-14T12:31:22.858" v="161" actId="20577"/>
      <pc:docMkLst>
        <pc:docMk/>
      </pc:docMkLst>
      <pc:sldChg chg="add ord">
        <pc:chgData name="Hoai Phuong Nguyen Tran" userId="60998802c7be693c" providerId="LiveId" clId="{0535DBF1-14EE-1041-AF6C-F70F9B84667F}" dt="2024-05-14T01:24:22.310" v="1" actId="20578"/>
        <pc:sldMkLst>
          <pc:docMk/>
          <pc:sldMk cId="0" sldId="259"/>
        </pc:sldMkLst>
      </pc:sldChg>
      <pc:sldChg chg="add ord">
        <pc:chgData name="Hoai Phuong Nguyen Tran" userId="60998802c7be693c" providerId="LiveId" clId="{0535DBF1-14EE-1041-AF6C-F70F9B84667F}" dt="2024-05-14T01:24:22.310" v="1" actId="20578"/>
        <pc:sldMkLst>
          <pc:docMk/>
          <pc:sldMk cId="0" sldId="260"/>
        </pc:sldMkLst>
      </pc:sldChg>
      <pc:sldChg chg="delSp modSp add mod">
        <pc:chgData name="Hoai Phuong Nguyen Tran" userId="60998802c7be693c" providerId="LiveId" clId="{0535DBF1-14EE-1041-AF6C-F70F9B84667F}" dt="2024-05-14T01:31:05.175" v="135" actId="122"/>
        <pc:sldMkLst>
          <pc:docMk/>
          <pc:sldMk cId="1775877212" sldId="273"/>
        </pc:sldMkLst>
        <pc:spChg chg="mod">
          <ac:chgData name="Hoai Phuong Nguyen Tran" userId="60998802c7be693c" providerId="LiveId" clId="{0535DBF1-14EE-1041-AF6C-F70F9B84667F}" dt="2024-05-14T01:31:05.175" v="135" actId="122"/>
          <ac:spMkLst>
            <pc:docMk/>
            <pc:sldMk cId="1775877212" sldId="273"/>
            <ac:spMk id="2" creationId="{A3EE7772-7E49-11E8-AEFA-D16489C1441A}"/>
          </ac:spMkLst>
        </pc:spChg>
        <pc:spChg chg="mod">
          <ac:chgData name="Hoai Phuong Nguyen Tran" userId="60998802c7be693c" providerId="LiveId" clId="{0535DBF1-14EE-1041-AF6C-F70F9B84667F}" dt="2024-05-14T01:31:00.616" v="133" actId="2711"/>
          <ac:spMkLst>
            <pc:docMk/>
            <pc:sldMk cId="1775877212" sldId="273"/>
            <ac:spMk id="3" creationId="{79A00FA7-0642-BE11-2126-69A740D3DCAC}"/>
          </ac:spMkLst>
        </pc:spChg>
        <pc:picChg chg="del">
          <ac:chgData name="Hoai Phuong Nguyen Tran" userId="60998802c7be693c" providerId="LiveId" clId="{0535DBF1-14EE-1041-AF6C-F70F9B84667F}" dt="2024-05-14T01:30:47.373" v="129" actId="21"/>
          <ac:picMkLst>
            <pc:docMk/>
            <pc:sldMk cId="1775877212" sldId="273"/>
            <ac:picMk id="4" creationId="{5C33150A-E339-3FAF-E329-80E9AEDB3BC4}"/>
          </ac:picMkLst>
        </pc:picChg>
        <pc:picChg chg="del">
          <ac:chgData name="Hoai Phuong Nguyen Tran" userId="60998802c7be693c" providerId="LiveId" clId="{0535DBF1-14EE-1041-AF6C-F70F9B84667F}" dt="2024-05-14T01:30:54.222" v="131" actId="21"/>
          <ac:picMkLst>
            <pc:docMk/>
            <pc:sldMk cId="1775877212" sldId="273"/>
            <ac:picMk id="5" creationId="{A520BCF3-79C5-0E10-CB2B-D658769A7243}"/>
          </ac:picMkLst>
        </pc:picChg>
      </pc:sldChg>
      <pc:sldChg chg="modSp">
        <pc:chgData name="Hoai Phuong Nguyen Tran" userId="60998802c7be693c" providerId="LiveId" clId="{0535DBF1-14EE-1041-AF6C-F70F9B84667F}" dt="2024-05-14T12:31:22.858" v="161" actId="20577"/>
        <pc:sldMkLst>
          <pc:docMk/>
          <pc:sldMk cId="2131568492" sldId="278"/>
        </pc:sldMkLst>
        <pc:spChg chg="mod">
          <ac:chgData name="Hoai Phuong Nguyen Tran" userId="60998802c7be693c" providerId="LiveId" clId="{0535DBF1-14EE-1041-AF6C-F70F9B84667F}" dt="2024-05-14T12:31:22.858" v="161" actId="20577"/>
          <ac:spMkLst>
            <pc:docMk/>
            <pc:sldMk cId="2131568492" sldId="278"/>
            <ac:spMk id="2" creationId="{516860D9-9D47-C0BB-B2B4-4B6F2B36CFCC}"/>
          </ac:spMkLst>
        </pc:spChg>
      </pc:sldChg>
      <pc:sldChg chg="addSp delSp modSp add mod modClrScheme delAnim chgLayout">
        <pc:chgData name="Hoai Phuong Nguyen Tran" userId="60998802c7be693c" providerId="LiveId" clId="{0535DBF1-14EE-1041-AF6C-F70F9B84667F}" dt="2024-05-14T01:30:12.970" v="119" actId="21"/>
        <pc:sldMkLst>
          <pc:docMk/>
          <pc:sldMk cId="2082930467" sldId="287"/>
        </pc:sldMkLst>
        <pc:spChg chg="add del mod ord">
          <ac:chgData name="Hoai Phuong Nguyen Tran" userId="60998802c7be693c" providerId="LiveId" clId="{0535DBF1-14EE-1041-AF6C-F70F9B84667F}" dt="2024-05-14T01:29:48.130" v="112" actId="700"/>
          <ac:spMkLst>
            <pc:docMk/>
            <pc:sldMk cId="2082930467" sldId="287"/>
            <ac:spMk id="2" creationId="{E785EF86-175C-FC49-A9BF-E2FD7372FCC1}"/>
          </ac:spMkLst>
        </pc:spChg>
        <pc:spChg chg="add del mod ord">
          <ac:chgData name="Hoai Phuong Nguyen Tran" userId="60998802c7be693c" providerId="LiveId" clId="{0535DBF1-14EE-1041-AF6C-F70F9B84667F}" dt="2024-05-14T01:29:48.130" v="112" actId="700"/>
          <ac:spMkLst>
            <pc:docMk/>
            <pc:sldMk cId="2082930467" sldId="287"/>
            <ac:spMk id="3" creationId="{87BB9275-CB07-A77D-C957-16E97292F764}"/>
          </ac:spMkLst>
        </pc:spChg>
        <pc:spChg chg="add del mod ord">
          <ac:chgData name="Hoai Phuong Nguyen Tran" userId="60998802c7be693c" providerId="LiveId" clId="{0535DBF1-14EE-1041-AF6C-F70F9B84667F}" dt="2024-05-14T01:29:48.130" v="112" actId="700"/>
          <ac:spMkLst>
            <pc:docMk/>
            <pc:sldMk cId="2082930467" sldId="287"/>
            <ac:spMk id="88" creationId="{00000000-0000-0000-0000-000000000000}"/>
          </ac:spMkLst>
        </pc:spChg>
        <pc:spChg chg="add del mod ord">
          <ac:chgData name="Hoai Phuong Nguyen Tran" userId="60998802c7be693c" providerId="LiveId" clId="{0535DBF1-14EE-1041-AF6C-F70F9B84667F}" dt="2024-05-14T01:30:12.970" v="119" actId="21"/>
          <ac:spMkLst>
            <pc:docMk/>
            <pc:sldMk cId="2082930467" sldId="287"/>
            <ac:spMk id="89" creationId="{00000000-0000-0000-0000-000000000000}"/>
          </ac:spMkLst>
        </pc:spChg>
        <pc:spChg chg="mod">
          <ac:chgData name="Hoai Phuong Nguyen Tran" userId="60998802c7be693c" providerId="LiveId" clId="{0535DBF1-14EE-1041-AF6C-F70F9B84667F}" dt="2024-05-14T01:30:09.026" v="118" actId="1076"/>
          <ac:spMkLst>
            <pc:docMk/>
            <pc:sldMk cId="2082930467" sldId="287"/>
            <ac:spMk id="93" creationId="{00000000-0000-0000-0000-000000000000}"/>
          </ac:spMkLst>
        </pc:spChg>
        <pc:picChg chg="del">
          <ac:chgData name="Hoai Phuong Nguyen Tran" userId="60998802c7be693c" providerId="LiveId" clId="{0535DBF1-14EE-1041-AF6C-F70F9B84667F}" dt="2024-05-14T01:29:57.104" v="113" actId="21"/>
          <ac:picMkLst>
            <pc:docMk/>
            <pc:sldMk cId="2082930467" sldId="287"/>
            <ac:picMk id="90" creationId="{00000000-0000-0000-0000-000000000000}"/>
          </ac:picMkLst>
        </pc:picChg>
        <pc:picChg chg="del mod">
          <ac:chgData name="Hoai Phuong Nguyen Tran" userId="60998802c7be693c" providerId="LiveId" clId="{0535DBF1-14EE-1041-AF6C-F70F9B84667F}" dt="2024-05-14T01:30:03.175" v="115" actId="21"/>
          <ac:picMkLst>
            <pc:docMk/>
            <pc:sldMk cId="2082930467" sldId="287"/>
            <ac:picMk id="91" creationId="{00000000-0000-0000-0000-000000000000}"/>
          </ac:picMkLst>
        </pc:picChg>
      </pc:sldChg>
      <pc:sldChg chg="modSp add mod">
        <pc:chgData name="Hoai Phuong Nguyen Tran" userId="60998802c7be693c" providerId="LiveId" clId="{0535DBF1-14EE-1041-AF6C-F70F9B84667F}" dt="2024-05-14T01:32:06.791" v="159" actId="14100"/>
        <pc:sldMkLst>
          <pc:docMk/>
          <pc:sldMk cId="705503851" sldId="288"/>
        </pc:sldMkLst>
        <pc:spChg chg="mod">
          <ac:chgData name="Hoai Phuong Nguyen Tran" userId="60998802c7be693c" providerId="LiveId" clId="{0535DBF1-14EE-1041-AF6C-F70F9B84667F}" dt="2024-05-14T01:32:06.791" v="159" actId="14100"/>
          <ac:spMkLst>
            <pc:docMk/>
            <pc:sldMk cId="705503851" sldId="288"/>
            <ac:spMk id="7" creationId="{1734A222-ABEA-E482-3881-C8DAC830A72D}"/>
          </ac:spMkLst>
        </pc:spChg>
        <pc:spChg chg="mod">
          <ac:chgData name="Hoai Phuong Nguyen Tran" userId="60998802c7be693c" providerId="LiveId" clId="{0535DBF1-14EE-1041-AF6C-F70F9B84667F}" dt="2024-05-14T01:31:43.159" v="146" actId="2711"/>
          <ac:spMkLst>
            <pc:docMk/>
            <pc:sldMk cId="705503851" sldId="288"/>
            <ac:spMk id="10" creationId="{793458EF-2474-1A15-3F1A-DE36D5E735FE}"/>
          </ac:spMkLst>
        </pc:spChg>
      </pc:sldChg>
      <pc:sldChg chg="delSp modSp add mod">
        <pc:chgData name="Hoai Phuong Nguyen Tran" userId="60998802c7be693c" providerId="LiveId" clId="{0535DBF1-14EE-1041-AF6C-F70F9B84667F}" dt="2024-05-14T01:30:42.828" v="128" actId="2711"/>
        <pc:sldMkLst>
          <pc:docMk/>
          <pc:sldMk cId="1795885792" sldId="290"/>
        </pc:sldMkLst>
        <pc:spChg chg="mod">
          <ac:chgData name="Hoai Phuong Nguyen Tran" userId="60998802c7be693c" providerId="LiveId" clId="{0535DBF1-14EE-1041-AF6C-F70F9B84667F}" dt="2024-05-14T01:30:42.828" v="128" actId="2711"/>
          <ac:spMkLst>
            <pc:docMk/>
            <pc:sldMk cId="1795885792" sldId="290"/>
            <ac:spMk id="2" creationId="{A3EE7772-7E49-11E8-AEFA-D16489C1441A}"/>
          </ac:spMkLst>
        </pc:spChg>
        <pc:spChg chg="mod">
          <ac:chgData name="Hoai Phuong Nguyen Tran" userId="60998802c7be693c" providerId="LiveId" clId="{0535DBF1-14EE-1041-AF6C-F70F9B84667F}" dt="2024-05-14T01:30:34.011" v="125" actId="2711"/>
          <ac:spMkLst>
            <pc:docMk/>
            <pc:sldMk cId="1795885792" sldId="290"/>
            <ac:spMk id="3" creationId="{79A00FA7-0642-BE11-2126-69A740D3DCAC}"/>
          </ac:spMkLst>
        </pc:spChg>
        <pc:picChg chg="del">
          <ac:chgData name="Hoai Phuong Nguyen Tran" userId="60998802c7be693c" providerId="LiveId" clId="{0535DBF1-14EE-1041-AF6C-F70F9B84667F}" dt="2024-05-14T01:30:18.504" v="120" actId="21"/>
          <ac:picMkLst>
            <pc:docMk/>
            <pc:sldMk cId="1795885792" sldId="290"/>
            <ac:picMk id="4" creationId="{5C33150A-E339-3FAF-E329-80E9AEDB3BC4}"/>
          </ac:picMkLst>
        </pc:picChg>
        <pc:picChg chg="del">
          <ac:chgData name="Hoai Phuong Nguyen Tran" userId="60998802c7be693c" providerId="LiveId" clId="{0535DBF1-14EE-1041-AF6C-F70F9B84667F}" dt="2024-05-14T01:30:24.687" v="122" actId="21"/>
          <ac:picMkLst>
            <pc:docMk/>
            <pc:sldMk cId="1795885792" sldId="290"/>
            <ac:picMk id="5" creationId="{A520BCF3-79C5-0E10-CB2B-D658769A7243}"/>
          </ac:picMkLst>
        </pc:picChg>
      </pc:sldChg>
      <pc:sldChg chg="ord">
        <pc:chgData name="Hoai Phuong Nguyen Tran" userId="60998802c7be693c" providerId="LiveId" clId="{0535DBF1-14EE-1041-AF6C-F70F9B84667F}" dt="2024-05-14T01:24:25.674" v="2" actId="20578"/>
        <pc:sldMkLst>
          <pc:docMk/>
          <pc:sldMk cId="3534618299" sldId="294"/>
        </pc:sldMkLst>
      </pc:sldChg>
      <pc:sldChg chg="delSp modSp mod modClrScheme chgLayout">
        <pc:chgData name="Hoai Phuong Nguyen Tran" userId="60998802c7be693c" providerId="LiveId" clId="{0535DBF1-14EE-1041-AF6C-F70F9B84667F}" dt="2024-05-14T01:27:00.582" v="76" actId="14100"/>
        <pc:sldMkLst>
          <pc:docMk/>
          <pc:sldMk cId="818936375" sldId="312"/>
        </pc:sldMkLst>
        <pc:spChg chg="mod ord">
          <ac:chgData name="Hoai Phuong Nguyen Tran" userId="60998802c7be693c" providerId="LiveId" clId="{0535DBF1-14EE-1041-AF6C-F70F9B84667F}" dt="2024-05-14T01:25:38.361" v="30" actId="700"/>
          <ac:spMkLst>
            <pc:docMk/>
            <pc:sldMk cId="818936375" sldId="312"/>
            <ac:spMk id="2" creationId="{FCFA2F21-F3FD-E338-9BB6-DFE3B87AC623}"/>
          </ac:spMkLst>
        </pc:spChg>
        <pc:spChg chg="mod ord">
          <ac:chgData name="Hoai Phuong Nguyen Tran" userId="60998802c7be693c" providerId="LiveId" clId="{0535DBF1-14EE-1041-AF6C-F70F9B84667F}" dt="2024-05-14T01:27:00.582" v="76" actId="14100"/>
          <ac:spMkLst>
            <pc:docMk/>
            <pc:sldMk cId="818936375" sldId="312"/>
            <ac:spMk id="3" creationId="{7210B473-0809-A2E9-57DC-39CFFFAB7710}"/>
          </ac:spMkLst>
        </pc:spChg>
        <pc:picChg chg="del">
          <ac:chgData name="Hoai Phuong Nguyen Tran" userId="60998802c7be693c" providerId="LiveId" clId="{0535DBF1-14EE-1041-AF6C-F70F9B84667F}" dt="2024-05-14T01:24:49.021" v="5" actId="21"/>
          <ac:picMkLst>
            <pc:docMk/>
            <pc:sldMk cId="818936375" sldId="312"/>
            <ac:picMk id="5" creationId="{3A2ACF17-1189-9311-40D9-60178C2AEA24}"/>
          </ac:picMkLst>
        </pc:picChg>
      </pc:sldChg>
      <pc:sldChg chg="del">
        <pc:chgData name="Hoai Phuong Nguyen Tran" userId="60998802c7be693c" providerId="LiveId" clId="{0535DBF1-14EE-1041-AF6C-F70F9B84667F}" dt="2024-05-14T01:27:05.452" v="77" actId="2696"/>
        <pc:sldMkLst>
          <pc:docMk/>
          <pc:sldMk cId="3671531546" sldId="313"/>
        </pc:sldMkLst>
      </pc:sldChg>
      <pc:sldChg chg="del">
        <pc:chgData name="Hoai Phuong Nguyen Tran" userId="60998802c7be693c" providerId="LiveId" clId="{0535DBF1-14EE-1041-AF6C-F70F9B84667F}" dt="2024-05-14T01:27:06.060" v="78" actId="2696"/>
        <pc:sldMkLst>
          <pc:docMk/>
          <pc:sldMk cId="3095763802" sldId="314"/>
        </pc:sldMkLst>
      </pc:sldChg>
      <pc:sldChg chg="delSp modSp mod modClrScheme delAnim modAnim chgLayout">
        <pc:chgData name="Hoai Phuong Nguyen Tran" userId="60998802c7be693c" providerId="LiveId" clId="{0535DBF1-14EE-1041-AF6C-F70F9B84667F}" dt="2024-05-14T01:28:30.196" v="105" actId="14100"/>
        <pc:sldMkLst>
          <pc:docMk/>
          <pc:sldMk cId="2780838950" sldId="319"/>
        </pc:sldMkLst>
        <pc:spChg chg="mod ord">
          <ac:chgData name="Hoai Phuong Nguyen Tran" userId="60998802c7be693c" providerId="LiveId" clId="{0535DBF1-14EE-1041-AF6C-F70F9B84667F}" dt="2024-05-14T01:27:40.293" v="82" actId="700"/>
          <ac:spMkLst>
            <pc:docMk/>
            <pc:sldMk cId="2780838950" sldId="319"/>
            <ac:spMk id="2" creationId="{FCFA2F21-F3FD-E338-9BB6-DFE3B87AC623}"/>
          </ac:spMkLst>
        </pc:spChg>
        <pc:spChg chg="mod ord">
          <ac:chgData name="Hoai Phuong Nguyen Tran" userId="60998802c7be693c" providerId="LiveId" clId="{0535DBF1-14EE-1041-AF6C-F70F9B84667F}" dt="2024-05-14T01:28:30.196" v="105" actId="14100"/>
          <ac:spMkLst>
            <pc:docMk/>
            <pc:sldMk cId="2780838950" sldId="319"/>
            <ac:spMk id="3" creationId="{7210B473-0809-A2E9-57DC-39CFFFAB7710}"/>
          </ac:spMkLst>
        </pc:spChg>
        <pc:picChg chg="del">
          <ac:chgData name="Hoai Phuong Nguyen Tran" userId="60998802c7be693c" providerId="LiveId" clId="{0535DBF1-14EE-1041-AF6C-F70F9B84667F}" dt="2024-05-14T01:27:27.028" v="80" actId="478"/>
          <ac:picMkLst>
            <pc:docMk/>
            <pc:sldMk cId="2780838950" sldId="319"/>
            <ac:picMk id="5" creationId="{8AFFC2B6-07E6-2292-B3E8-4292D49CFC24}"/>
          </ac:picMkLst>
        </pc:picChg>
      </pc:sldChg>
      <pc:sldChg chg="del">
        <pc:chgData name="Hoai Phuong Nguyen Tran" userId="60998802c7be693c" providerId="LiveId" clId="{0535DBF1-14EE-1041-AF6C-F70F9B84667F}" dt="2024-05-14T01:28:34.285" v="106" actId="2696"/>
        <pc:sldMkLst>
          <pc:docMk/>
          <pc:sldMk cId="1904352238" sldId="321"/>
        </pc:sldMkLst>
      </pc:sldChg>
      <pc:sldChg chg="del">
        <pc:chgData name="Hoai Phuong Nguyen Tran" userId="60998802c7be693c" providerId="LiveId" clId="{0535DBF1-14EE-1041-AF6C-F70F9B84667F}" dt="2024-05-14T01:28:35.790" v="107" actId="2696"/>
        <pc:sldMkLst>
          <pc:docMk/>
          <pc:sldMk cId="1799650863" sldId="322"/>
        </pc:sldMkLst>
      </pc:sldChg>
      <pc:sldChg chg="del">
        <pc:chgData name="Hoai Phuong Nguyen Tran" userId="60998802c7be693c" providerId="LiveId" clId="{0535DBF1-14EE-1041-AF6C-F70F9B84667F}" dt="2024-05-14T01:28:39.281" v="109" actId="2696"/>
        <pc:sldMkLst>
          <pc:docMk/>
          <pc:sldMk cId="3209450301" sldId="324"/>
        </pc:sldMkLst>
      </pc:sldChg>
      <pc:sldChg chg="del">
        <pc:chgData name="Hoai Phuong Nguyen Tran" userId="60998802c7be693c" providerId="LiveId" clId="{0535DBF1-14EE-1041-AF6C-F70F9B84667F}" dt="2024-05-14T01:28:37.226" v="108" actId="2696"/>
        <pc:sldMkLst>
          <pc:docMk/>
          <pc:sldMk cId="4167026537" sldId="325"/>
        </pc:sldMkLst>
      </pc:sldChg>
      <pc:sldChg chg="delSp modSp add mod">
        <pc:chgData name="Hoai Phuong Nguyen Tran" userId="60998802c7be693c" providerId="LiveId" clId="{0535DBF1-14EE-1041-AF6C-F70F9B84667F}" dt="2024-05-14T01:31:34.146" v="145" actId="2711"/>
        <pc:sldMkLst>
          <pc:docMk/>
          <pc:sldMk cId="1477787771" sldId="338"/>
        </pc:sldMkLst>
        <pc:spChg chg="mod">
          <ac:chgData name="Hoai Phuong Nguyen Tran" userId="60998802c7be693c" providerId="LiveId" clId="{0535DBF1-14EE-1041-AF6C-F70F9B84667F}" dt="2024-05-14T01:31:18.924" v="139" actId="2711"/>
          <ac:spMkLst>
            <pc:docMk/>
            <pc:sldMk cId="1477787771" sldId="338"/>
            <ac:spMk id="2" creationId="{A3EE7772-7E49-11E8-AEFA-D16489C1441A}"/>
          </ac:spMkLst>
        </pc:spChg>
        <pc:spChg chg="mod">
          <ac:chgData name="Hoai Phuong Nguyen Tran" userId="60998802c7be693c" providerId="LiveId" clId="{0535DBF1-14EE-1041-AF6C-F70F9B84667F}" dt="2024-05-14T01:31:34.146" v="145" actId="2711"/>
          <ac:spMkLst>
            <pc:docMk/>
            <pc:sldMk cId="1477787771" sldId="338"/>
            <ac:spMk id="3" creationId="{79A00FA7-0642-BE11-2126-69A740D3DCAC}"/>
          </ac:spMkLst>
        </pc:spChg>
        <pc:picChg chg="del">
          <ac:chgData name="Hoai Phuong Nguyen Tran" userId="60998802c7be693c" providerId="LiveId" clId="{0535DBF1-14EE-1041-AF6C-F70F9B84667F}" dt="2024-05-14T01:31:09.955" v="136" actId="21"/>
          <ac:picMkLst>
            <pc:docMk/>
            <pc:sldMk cId="1477787771" sldId="338"/>
            <ac:picMk id="4" creationId="{5C33150A-E339-3FAF-E329-80E9AEDB3B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f7a9427a6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f7a9427a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37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paragraph contains a sentence or some sentences that are NOT related to the main topic (irrelevant sentences), then it does not have a unity.</a:t>
            </a:r>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36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VN" b="1" dirty="0"/>
              <a:t>Coherence in writing</a:t>
            </a:r>
            <a:r>
              <a:rPr lang="en-VN" b="0" dirty="0"/>
              <a:t>means that</a:t>
            </a:r>
            <a:r>
              <a:rPr lang="en-VN" dirty="0"/>
              <a:t> all the ideas in a paragraph flow smoothly from one sentence to the next sentence. In other words, all of the sentences in a paragraph should have clear relationship, should be connected. </a:t>
            </a:r>
          </a:p>
          <a:p>
            <a:r>
              <a:rPr lang="en-VN" dirty="0"/>
              <a:t>To write a coherent paragraph, there’s a common way is that organizing the ideas with an odering principle.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558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6800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666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30C3-45EB-6D96-A308-096BEC296D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549889-ABC7-24A4-D4ED-57921F5E7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48FEEC-E1F4-5055-74AC-4CFD75165E3A}"/>
              </a:ext>
            </a:extLst>
          </p:cNvPr>
          <p:cNvSpPr>
            <a:spLocks noGrp="1"/>
          </p:cNvSpPr>
          <p:nvPr>
            <p:ph type="dt" sz="half" idx="10"/>
          </p:nvPr>
        </p:nvSpPr>
        <p:spPr/>
        <p:txBody>
          <a:bodyPr/>
          <a:lstStyle/>
          <a:p>
            <a:fld id="{08B9EBBA-996F-894A-B54A-D6246ED52CEA}" type="datetimeFigureOut">
              <a:rPr lang="en-US" smtClean="0"/>
              <a:pPr/>
              <a:t>5/14/24</a:t>
            </a:fld>
            <a:endParaRPr lang="en-US" dirty="0"/>
          </a:p>
        </p:txBody>
      </p:sp>
      <p:sp>
        <p:nvSpPr>
          <p:cNvPr id="5" name="Footer Placeholder 4">
            <a:extLst>
              <a:ext uri="{FF2B5EF4-FFF2-40B4-BE49-F238E27FC236}">
                <a16:creationId xmlns:a16="http://schemas.microsoft.com/office/drawing/2014/main" id="{C863B0F7-52BA-912C-F285-E8BBAC02F5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A3EC6F-5BCE-4248-D295-1E6CBB6AC3A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Shape 6">
            <a:extLst>
              <a:ext uri="{FF2B5EF4-FFF2-40B4-BE49-F238E27FC236}">
                <a16:creationId xmlns:a16="http://schemas.microsoft.com/office/drawing/2014/main" id="{19DA39E2-0120-0D2F-76FC-69CEEAFD7F4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2255849C-E447-4061-94C8-5B41B024B8F6}"/>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08012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983B-CE24-507C-C140-05346C884F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7919F-E053-2430-06BB-DEB680009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01680E-EB14-AC84-F617-7B3A8158BC94}"/>
              </a:ext>
            </a:extLst>
          </p:cNvPr>
          <p:cNvSpPr>
            <a:spLocks noGrp="1"/>
          </p:cNvSpPr>
          <p:nvPr>
            <p:ph type="dt" sz="half" idx="10"/>
          </p:nvPr>
        </p:nvSpPr>
        <p:spPr/>
        <p:txBody>
          <a:bodyPr/>
          <a:lstStyle/>
          <a:p>
            <a:fld id="{C6C52C72-DE31-F449-A4ED-4C594FD91407}" type="datetimeFigureOut">
              <a:rPr lang="en-US" smtClean="0"/>
              <a:pPr/>
              <a:t>5/14/24</a:t>
            </a:fld>
            <a:endParaRPr lang="en-US" dirty="0"/>
          </a:p>
        </p:txBody>
      </p:sp>
      <p:sp>
        <p:nvSpPr>
          <p:cNvPr id="5" name="Footer Placeholder 4">
            <a:extLst>
              <a:ext uri="{FF2B5EF4-FFF2-40B4-BE49-F238E27FC236}">
                <a16:creationId xmlns:a16="http://schemas.microsoft.com/office/drawing/2014/main" id="{960CA251-D84A-F80B-7ED6-237A85749FB7}"/>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6BD7AA4-D7F5-C47D-3C12-07C0911C875B}"/>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5514089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0930D-130E-DDD5-65D7-9974AE3A2D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C4FB4-E522-E24D-26C7-1BEC3A22D7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182CE-C0D0-B33C-06B9-A15A6AD54D1E}"/>
              </a:ext>
            </a:extLst>
          </p:cNvPr>
          <p:cNvSpPr>
            <a:spLocks noGrp="1"/>
          </p:cNvSpPr>
          <p:nvPr>
            <p:ph type="dt" sz="half" idx="10"/>
          </p:nvPr>
        </p:nvSpPr>
        <p:spPr/>
        <p:txBody>
          <a:bodyPr/>
          <a:lstStyle/>
          <a:p>
            <a:fld id="{ED62726E-379B-B349-9EED-81ED093FA806}" type="datetimeFigureOut">
              <a:rPr lang="en-US" smtClean="0"/>
              <a:pPr/>
              <a:t>5/14/24</a:t>
            </a:fld>
            <a:endParaRPr lang="en-US" dirty="0"/>
          </a:p>
        </p:txBody>
      </p:sp>
      <p:sp>
        <p:nvSpPr>
          <p:cNvPr id="5" name="Footer Placeholder 4">
            <a:extLst>
              <a:ext uri="{FF2B5EF4-FFF2-40B4-BE49-F238E27FC236}">
                <a16:creationId xmlns:a16="http://schemas.microsoft.com/office/drawing/2014/main" id="{37E38A5A-8F83-87C7-5E66-F0841F748022}"/>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6C66026-4ACD-1658-56ED-23763D2CFF6C}"/>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1743597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4960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477A-D297-4982-B855-049D774F9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3DE8D-6DC9-C9E4-22BE-8FC07DCBE5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FCBE5-DBE1-FABA-E338-28ECDA30DD7D}"/>
              </a:ext>
            </a:extLst>
          </p:cNvPr>
          <p:cNvSpPr>
            <a:spLocks noGrp="1"/>
          </p:cNvSpPr>
          <p:nvPr>
            <p:ph type="dt" sz="half" idx="10"/>
          </p:nvPr>
        </p:nvSpPr>
        <p:spPr/>
        <p:txBody>
          <a:bodyPr/>
          <a:lstStyle/>
          <a:p>
            <a:fld id="{9B3A1323-8D79-1946-B0D7-40001CF92E9D}" type="datetimeFigureOut">
              <a:rPr lang="en-US" smtClean="0"/>
              <a:pPr/>
              <a:t>5/14/24</a:t>
            </a:fld>
            <a:endParaRPr lang="en-US" dirty="0"/>
          </a:p>
        </p:txBody>
      </p:sp>
      <p:sp>
        <p:nvSpPr>
          <p:cNvPr id="5" name="Footer Placeholder 4">
            <a:extLst>
              <a:ext uri="{FF2B5EF4-FFF2-40B4-BE49-F238E27FC236}">
                <a16:creationId xmlns:a16="http://schemas.microsoft.com/office/drawing/2014/main" id="{995E08EF-4C04-9E4F-E412-8BAFB8145E11}"/>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C5579F8-BBEE-2187-07D7-CC70969BD27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556449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52F6-938B-5A53-B3C3-5629A739E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B7C553-148F-D083-F360-88FB06A646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11BA0-E887-F678-BE83-86DDFE0E85BC}"/>
              </a:ext>
            </a:extLst>
          </p:cNvPr>
          <p:cNvSpPr>
            <a:spLocks noGrp="1"/>
          </p:cNvSpPr>
          <p:nvPr>
            <p:ph type="dt" sz="half" idx="10"/>
          </p:nvPr>
        </p:nvSpPr>
        <p:spPr/>
        <p:txBody>
          <a:bodyPr/>
          <a:lstStyle/>
          <a:p>
            <a:fld id="{8DFA1846-DA80-1C48-A609-854EA85C59AD}" type="datetimeFigureOut">
              <a:rPr lang="en-US" smtClean="0"/>
              <a:pPr/>
              <a:t>5/14/24</a:t>
            </a:fld>
            <a:endParaRPr lang="en-US" dirty="0"/>
          </a:p>
        </p:txBody>
      </p:sp>
      <p:sp>
        <p:nvSpPr>
          <p:cNvPr id="5" name="Footer Placeholder 4">
            <a:extLst>
              <a:ext uri="{FF2B5EF4-FFF2-40B4-BE49-F238E27FC236}">
                <a16:creationId xmlns:a16="http://schemas.microsoft.com/office/drawing/2014/main" id="{BF531264-09B7-870B-D48E-39A5B5DFDA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C7993-DF1A-127C-08F1-DF2F7C123E5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Freeform: Shape 6">
            <a:extLst>
              <a:ext uri="{FF2B5EF4-FFF2-40B4-BE49-F238E27FC236}">
                <a16:creationId xmlns:a16="http://schemas.microsoft.com/office/drawing/2014/main" id="{B65593BA-18AE-E0D2-08E1-64819C1C6086}"/>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568C8550-4902-DA81-262F-76F215ABB6FB}"/>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14B80392-44B9-B603-156F-3E3666EE205B}"/>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B0E1FBA7-0E42-9B09-C6CD-4C813806ACFD}"/>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C82AA888-EFE2-A74C-0201-FD2C79CAB522}"/>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30555E98-8764-F2C9-1567-538B79C56BDE}"/>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3632539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5584-C683-CE05-357C-81C237FCA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691E-29CC-C015-4024-89EDC6942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543D07-2254-4A2D-692A-306BDC58A9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01B52C-EB4F-1855-813C-F309FC254058}"/>
              </a:ext>
            </a:extLst>
          </p:cNvPr>
          <p:cNvSpPr>
            <a:spLocks noGrp="1"/>
          </p:cNvSpPr>
          <p:nvPr>
            <p:ph type="dt" sz="half" idx="10"/>
          </p:nvPr>
        </p:nvSpPr>
        <p:spPr/>
        <p:txBody>
          <a:bodyPr/>
          <a:lstStyle/>
          <a:p>
            <a:fld id="{57302355-E14B-8545-A8F8-0FE83CC9D524}" type="datetimeFigureOut">
              <a:rPr lang="en-US" smtClean="0"/>
              <a:pPr/>
              <a:t>5/14/24</a:t>
            </a:fld>
            <a:endParaRPr lang="en-US" dirty="0"/>
          </a:p>
        </p:txBody>
      </p:sp>
      <p:sp>
        <p:nvSpPr>
          <p:cNvPr id="6" name="Footer Placeholder 5">
            <a:extLst>
              <a:ext uri="{FF2B5EF4-FFF2-40B4-BE49-F238E27FC236}">
                <a16:creationId xmlns:a16="http://schemas.microsoft.com/office/drawing/2014/main" id="{F1F85CF2-86ED-C76A-7850-C1A0CFCBED9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03DDAE5-0D19-19E5-6C73-A3C8FFE296E3}"/>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346934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A8A8-C6C2-4700-3EBB-B945F99F6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35D113-3346-8677-4904-124BC92A3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CFFC1-5DA3-BAD3-DFEC-69518C7D5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FFE3D1-767A-56F6-31BD-935E0E2C53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276C2-83C5-C71B-2142-604C4D4FF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85DEE7-127E-871A-E882-B5A95FF50870}"/>
              </a:ext>
            </a:extLst>
          </p:cNvPr>
          <p:cNvSpPr>
            <a:spLocks noGrp="1"/>
          </p:cNvSpPr>
          <p:nvPr>
            <p:ph type="dt" sz="half" idx="10"/>
          </p:nvPr>
        </p:nvSpPr>
        <p:spPr/>
        <p:txBody>
          <a:bodyPr/>
          <a:lstStyle/>
          <a:p>
            <a:fld id="{02640F58-564D-2B4F-AE67-E407BA4FCF45}" type="datetimeFigureOut">
              <a:rPr lang="en-US" smtClean="0"/>
              <a:pPr/>
              <a:t>5/14/24</a:t>
            </a:fld>
            <a:endParaRPr lang="en-US" dirty="0"/>
          </a:p>
        </p:txBody>
      </p:sp>
      <p:sp>
        <p:nvSpPr>
          <p:cNvPr id="8" name="Footer Placeholder 7">
            <a:extLst>
              <a:ext uri="{FF2B5EF4-FFF2-40B4-BE49-F238E27FC236}">
                <a16:creationId xmlns:a16="http://schemas.microsoft.com/office/drawing/2014/main" id="{C20F2FFA-768D-661F-5B87-ED8B04E5280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712090-4FFA-BE6A-43BE-3BEED252962F}"/>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10" name="Image 0" descr="preencoded.png">
            <a:extLst>
              <a:ext uri="{FF2B5EF4-FFF2-40B4-BE49-F238E27FC236}">
                <a16:creationId xmlns:a16="http://schemas.microsoft.com/office/drawing/2014/main" id="{D2C79CCC-B70B-5B4B-4E9D-54AF69642844}"/>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D11C702-3CA3-E676-1437-960FEA3C9F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2" name="Image 5" descr="preencoded.png">
            <a:extLst>
              <a:ext uri="{FF2B5EF4-FFF2-40B4-BE49-F238E27FC236}">
                <a16:creationId xmlns:a16="http://schemas.microsoft.com/office/drawing/2014/main" id="{BA319173-8A7F-B415-98BB-0C7304BDA94D}"/>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3" name="Image 6" descr="preencoded.png">
            <a:extLst>
              <a:ext uri="{FF2B5EF4-FFF2-40B4-BE49-F238E27FC236}">
                <a16:creationId xmlns:a16="http://schemas.microsoft.com/office/drawing/2014/main" id="{A1BE6D86-FA84-5AE2-EEF2-665DEC95245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Tree>
    <p:extLst>
      <p:ext uri="{BB962C8B-B14F-4D97-AF65-F5344CB8AC3E}">
        <p14:creationId xmlns:p14="http://schemas.microsoft.com/office/powerpoint/2010/main" val="128771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40B6-84C8-77A3-8BA6-47E4F9BD8C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C7163D-75C7-B9FF-D14A-D0CFB8501E67}"/>
              </a:ext>
            </a:extLst>
          </p:cNvPr>
          <p:cNvSpPr>
            <a:spLocks noGrp="1"/>
          </p:cNvSpPr>
          <p:nvPr>
            <p:ph type="dt" sz="half" idx="10"/>
          </p:nvPr>
        </p:nvSpPr>
        <p:spPr/>
        <p:txBody>
          <a:bodyPr/>
          <a:lstStyle/>
          <a:p>
            <a:fld id="{F13A34C8-038E-2045-AF43-DF7DBB8E0E9E}" type="datetimeFigureOut">
              <a:rPr lang="en-US" smtClean="0"/>
              <a:pPr/>
              <a:t>5/14/24</a:t>
            </a:fld>
            <a:endParaRPr lang="en-US" dirty="0"/>
          </a:p>
        </p:txBody>
      </p:sp>
      <p:sp>
        <p:nvSpPr>
          <p:cNvPr id="4" name="Footer Placeholder 3">
            <a:extLst>
              <a:ext uri="{FF2B5EF4-FFF2-40B4-BE49-F238E27FC236}">
                <a16:creationId xmlns:a16="http://schemas.microsoft.com/office/drawing/2014/main" id="{8C167A80-1DC3-2D16-35B9-79339DEBA2A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A69906A-30BB-E7A3-4C0B-548432222FF1}"/>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6" name="Freeform: Shape 5">
            <a:extLst>
              <a:ext uri="{FF2B5EF4-FFF2-40B4-BE49-F238E27FC236}">
                <a16:creationId xmlns:a16="http://schemas.microsoft.com/office/drawing/2014/main" id="{3D3A6856-56C2-A22A-C62B-8A1CE26984B9}"/>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AFB1606-FA21-6771-54E7-A08949B46A0D}"/>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8119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F637A-7982-A33D-B1B0-7E8E94A48212}"/>
              </a:ext>
            </a:extLst>
          </p:cNvPr>
          <p:cNvSpPr>
            <a:spLocks noGrp="1"/>
          </p:cNvSpPr>
          <p:nvPr>
            <p:ph type="dt" sz="half" idx="10"/>
          </p:nvPr>
        </p:nvSpPr>
        <p:spPr/>
        <p:txBody>
          <a:bodyPr/>
          <a:lstStyle/>
          <a:p>
            <a:fld id="{8818C68F-D26B-8F47-958C-23B49CF8A634}" type="datetimeFigureOut">
              <a:rPr lang="en-US" smtClean="0"/>
              <a:pPr/>
              <a:t>5/14/24</a:t>
            </a:fld>
            <a:endParaRPr lang="en-US" dirty="0"/>
          </a:p>
        </p:txBody>
      </p:sp>
      <p:sp>
        <p:nvSpPr>
          <p:cNvPr id="3" name="Footer Placeholder 2">
            <a:extLst>
              <a:ext uri="{FF2B5EF4-FFF2-40B4-BE49-F238E27FC236}">
                <a16:creationId xmlns:a16="http://schemas.microsoft.com/office/drawing/2014/main" id="{372BB41A-0475-7193-98F3-3CB35985A363}"/>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3A25445-DE48-FAAF-AAF7-8B5DD7F51548}"/>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5" name="Freeform: Shape 4">
            <a:extLst>
              <a:ext uri="{FF2B5EF4-FFF2-40B4-BE49-F238E27FC236}">
                <a16:creationId xmlns:a16="http://schemas.microsoft.com/office/drawing/2014/main" id="{1F7A5D4D-A0DD-8D1F-C00B-BFF66359208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5">
            <a:extLst>
              <a:ext uri="{FF2B5EF4-FFF2-40B4-BE49-F238E27FC236}">
                <a16:creationId xmlns:a16="http://schemas.microsoft.com/office/drawing/2014/main" id="{C0404952-903A-F6E6-062C-4E8D7B25A7D8}"/>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72000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809D-CB74-6D9A-9CF6-96A14F71EC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47B5CB-236B-F522-D6BA-95623CF7E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B540B-F59A-AD56-A94A-381E900F6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9D3F14-B588-BF87-71B0-7E11C4278EB0}"/>
              </a:ext>
            </a:extLst>
          </p:cNvPr>
          <p:cNvSpPr>
            <a:spLocks noGrp="1"/>
          </p:cNvSpPr>
          <p:nvPr>
            <p:ph type="dt" sz="half" idx="10"/>
          </p:nvPr>
        </p:nvSpPr>
        <p:spPr/>
        <p:txBody>
          <a:bodyPr/>
          <a:lstStyle/>
          <a:p>
            <a:fld id="{D0DF5E60-9974-AC48-9591-99C2BB44B7CF}" type="datetimeFigureOut">
              <a:rPr lang="en-US" smtClean="0"/>
              <a:pPr/>
              <a:t>5/14/24</a:t>
            </a:fld>
            <a:endParaRPr lang="en-US" dirty="0"/>
          </a:p>
        </p:txBody>
      </p:sp>
      <p:sp>
        <p:nvSpPr>
          <p:cNvPr id="6" name="Footer Placeholder 5">
            <a:extLst>
              <a:ext uri="{FF2B5EF4-FFF2-40B4-BE49-F238E27FC236}">
                <a16:creationId xmlns:a16="http://schemas.microsoft.com/office/drawing/2014/main" id="{F28814F4-A828-4912-6447-55F0FF5C45F4}"/>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679ED6FF-F73F-338A-0D65-EC30E96F80E4}"/>
              </a:ext>
            </a:extLst>
          </p:cNvPr>
          <p:cNvSpPr>
            <a:spLocks noGrp="1"/>
          </p:cNvSpPr>
          <p:nvPr>
            <p:ph type="sldNum" sz="quarter" idx="12"/>
          </p:nvPr>
        </p:nvSpPr>
        <p:spPr/>
        <p:txBody>
          <a:bodyPr/>
          <a:lstStyle/>
          <a:p>
            <a:fld id="{48F63A3B-78C7-47BE-AE5E-E10140E04643}" type="slidenum">
              <a:rPr lang="en-US" smtClean="0"/>
              <a:t>‹#›</a:t>
            </a:fld>
            <a:endParaRPr lang="en-US" dirty="0"/>
          </a:p>
        </p:txBody>
      </p:sp>
      <p:sp>
        <p:nvSpPr>
          <p:cNvPr id="8" name="Freeform: Shape 7">
            <a:extLst>
              <a:ext uri="{FF2B5EF4-FFF2-40B4-BE49-F238E27FC236}">
                <a16:creationId xmlns:a16="http://schemas.microsoft.com/office/drawing/2014/main" id="{BD221BB8-E9CF-D04D-67C8-6E9EB45F68D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15976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492E1-031E-3ACD-DDBD-E4F1C9866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8DE0B-C329-0B1F-0919-69289FCA6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40EC73-6463-57AD-3ECF-8F5A1E4CA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014DE-62C7-BDE4-36C5-B2A4737E2ABB}"/>
              </a:ext>
            </a:extLst>
          </p:cNvPr>
          <p:cNvSpPr>
            <a:spLocks noGrp="1"/>
          </p:cNvSpPr>
          <p:nvPr>
            <p:ph type="dt" sz="half" idx="10"/>
          </p:nvPr>
        </p:nvSpPr>
        <p:spPr/>
        <p:txBody>
          <a:bodyPr/>
          <a:lstStyle/>
          <a:p>
            <a:fld id="{09B482E8-6E0E-1B4F-B1FD-C69DB9E858D9}" type="datetimeFigureOut">
              <a:rPr lang="en-US" smtClean="0"/>
              <a:pPr/>
              <a:t>5/14/24</a:t>
            </a:fld>
            <a:endParaRPr lang="en-US" dirty="0"/>
          </a:p>
        </p:txBody>
      </p:sp>
      <p:sp>
        <p:nvSpPr>
          <p:cNvPr id="6" name="Footer Placeholder 5">
            <a:extLst>
              <a:ext uri="{FF2B5EF4-FFF2-40B4-BE49-F238E27FC236}">
                <a16:creationId xmlns:a16="http://schemas.microsoft.com/office/drawing/2014/main" id="{589F0FB0-6A85-80FB-C1D6-C02FB0D23CD6}"/>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2C9C61A4-C99E-3FEA-26A4-0A75C1B24116}"/>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1203702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0C6AC-D68C-6A4B-5510-00E87F45F9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616977-E5BE-A21D-36C6-A9D8B3773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7234C4-E9B7-7C97-6F1A-C934B6091C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5/14/24</a:t>
            </a:fld>
            <a:endParaRPr lang="en-US" dirty="0"/>
          </a:p>
        </p:txBody>
      </p:sp>
      <p:sp>
        <p:nvSpPr>
          <p:cNvPr id="5" name="Footer Placeholder 4">
            <a:extLst>
              <a:ext uri="{FF2B5EF4-FFF2-40B4-BE49-F238E27FC236}">
                <a16:creationId xmlns:a16="http://schemas.microsoft.com/office/drawing/2014/main" id="{D7ABBE1A-C57C-DFA6-4983-3770F21D7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D816131C-626F-5B14-CAB3-EA87BC2F39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5148975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664" r:id="rId13"/>
    <p:sldLayoutId id="2147483667" r:id="rId14"/>
    <p:sldLayoutId id="2147483668" r:id="rId15"/>
    <p:sldLayoutId id="2147483669" r:id="rId16"/>
    <p:sldLayoutId id="2147483673" r:id="rId17"/>
    <p:sldLayoutId id="2147483670" r:id="rId18"/>
    <p:sldLayoutId id="2147483671" r:id="rId19"/>
    <p:sldLayoutId id="2147483655" r:id="rId20"/>
    <p:sldLayoutId id="2147483674" r:id="rId21"/>
    <p:sldLayoutId id="2147483654"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524000" y="1122362"/>
            <a:ext cx="10243930" cy="3290611"/>
          </a:xfrm>
        </p:spPr>
        <p:txBody>
          <a:bodyPr>
            <a:normAutofit fontScale="90000"/>
          </a:bodyPr>
          <a:lstStyle/>
          <a:p>
            <a:pPr>
              <a:lnSpc>
                <a:spcPct val="150000"/>
              </a:lnSpc>
            </a:pPr>
            <a:r>
              <a:rPr lang="en-US" b="1" dirty="0">
                <a:latin typeface="Times New Roman" panose="02020603050405020304" pitchFamily="18" charset="0"/>
                <a:cs typeface="Times New Roman" panose="02020603050405020304" pitchFamily="18" charset="0"/>
              </a:rPr>
              <a:t>WRITING </a:t>
            </a:r>
            <a:br>
              <a:rPr lang="en-US" b="1">
                <a:latin typeface="Times New Roman" panose="02020603050405020304" pitchFamily="18" charset="0"/>
                <a:cs typeface="Times New Roman" panose="02020603050405020304" pitchFamily="18" charset="0"/>
              </a:rPr>
            </a:br>
            <a:r>
              <a:rPr lang="en-US" sz="5000" b="1">
                <a:latin typeface="Times New Roman" panose="02020603050405020304" pitchFamily="18" charset="0"/>
                <a:cs typeface="Times New Roman" panose="02020603050405020304" pitchFamily="18" charset="0"/>
              </a:rPr>
              <a:t>PARAGRAPH </a:t>
            </a:r>
            <a:r>
              <a:rPr lang="en-US" sz="5000" b="1" dirty="0">
                <a:latin typeface="Times New Roman" panose="02020603050405020304" pitchFamily="18" charset="0"/>
                <a:cs typeface="Times New Roman" panose="02020603050405020304" pitchFamily="18" charset="0"/>
              </a:rPr>
              <a:t>STRUCTURE</a:t>
            </a:r>
            <a:br>
              <a:rPr lang="en-US" dirty="0"/>
            </a:br>
            <a:endParaRPr lang="en-US" dirty="0"/>
          </a:p>
        </p:txBody>
      </p:sp>
      <p:sp>
        <p:nvSpPr>
          <p:cNvPr id="5" name="Subtitle 4">
            <a:extLst>
              <a:ext uri="{FF2B5EF4-FFF2-40B4-BE49-F238E27FC236}">
                <a16:creationId xmlns:a16="http://schemas.microsoft.com/office/drawing/2014/main" id="{5832AA88-F23E-A68C-345E-EAEAFD6587DA}"/>
              </a:ext>
            </a:extLst>
          </p:cNvPr>
          <p:cNvSpPr>
            <a:spLocks noGrp="1"/>
          </p:cNvSpPr>
          <p:nvPr>
            <p:ph type="subTitle" idx="1"/>
          </p:nvPr>
        </p:nvSpPr>
        <p:spPr>
          <a:xfrm>
            <a:off x="6294782" y="5202238"/>
            <a:ext cx="5897218" cy="1655762"/>
          </a:xfrm>
        </p:spPr>
        <p:txBody>
          <a:bodyPr>
            <a:normAutofit/>
          </a:bodyPr>
          <a:lstStyle/>
          <a:p>
            <a:r>
              <a:rPr lang="en-US" sz="2800" b="1" dirty="0">
                <a:latin typeface="Times New Roman" panose="02020603050405020304" pitchFamily="18" charset="0"/>
                <a:cs typeface="Times New Roman" panose="02020603050405020304" pitchFamily="18" charset="0"/>
              </a:rPr>
              <a:t>NGUYEN TRAN HOAI PHUONG</a:t>
            </a:r>
          </a:p>
        </p:txBody>
      </p:sp>
    </p:spTree>
    <p:extLst>
      <p:ext uri="{BB962C8B-B14F-4D97-AF65-F5344CB8AC3E}">
        <p14:creationId xmlns:p14="http://schemas.microsoft.com/office/powerpoint/2010/main" val="2131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pic>
        <p:nvPicPr>
          <p:cNvPr id="4" name="Content Placeholder 3" descr="Graphical user interface, text, application&#10;&#10;Description automatically generated">
            <a:extLst>
              <a:ext uri="{FF2B5EF4-FFF2-40B4-BE49-F238E27FC236}">
                <a16:creationId xmlns:a16="http://schemas.microsoft.com/office/drawing/2014/main" id="{B8B26CF3-8451-5B63-44AA-56DE588573BA}"/>
              </a:ext>
            </a:extLst>
          </p:cNvPr>
          <p:cNvPicPr>
            <a:picLocks noGrp="1" noChangeAspect="1"/>
          </p:cNvPicPr>
          <p:nvPr>
            <p:ph idx="1"/>
          </p:nvPr>
        </p:nvPicPr>
        <p:blipFill rotWithShape="1">
          <a:blip r:embed="rId2"/>
          <a:srcRect l="2896" t="3454" r="1540" b="13382"/>
          <a:stretch/>
        </p:blipFill>
        <p:spPr bwMode="auto">
          <a:xfrm>
            <a:off x="424056" y="768096"/>
            <a:ext cx="11632727" cy="4108704"/>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41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F21-F3FD-E338-9BB6-DFE3B87AC623}"/>
              </a:ext>
            </a:extLst>
          </p:cNvPr>
          <p:cNvSpPr>
            <a:spLocks noGrp="1"/>
          </p:cNvSpPr>
          <p:nvPr>
            <p:ph type="title" idx="4294967295"/>
          </p:nvPr>
        </p:nvSpPr>
        <p:spPr>
          <a:xfrm>
            <a:off x="0" y="0"/>
            <a:ext cx="11845925" cy="768350"/>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sp>
        <p:nvSpPr>
          <p:cNvPr id="3" name="Content Placeholder 2">
            <a:extLst>
              <a:ext uri="{FF2B5EF4-FFF2-40B4-BE49-F238E27FC236}">
                <a16:creationId xmlns:a16="http://schemas.microsoft.com/office/drawing/2014/main" id="{7210B473-0809-A2E9-57DC-39CFFFAB7710}"/>
              </a:ext>
            </a:extLst>
          </p:cNvPr>
          <p:cNvSpPr>
            <a:spLocks noGrp="1"/>
          </p:cNvSpPr>
          <p:nvPr>
            <p:ph idx="4294967295"/>
          </p:nvPr>
        </p:nvSpPr>
        <p:spPr>
          <a:xfrm>
            <a:off x="0" y="663575"/>
            <a:ext cx="12035790" cy="6069013"/>
          </a:xfrm>
        </p:spPr>
        <p:txBody>
          <a:bodyPr>
            <a:normAutofit/>
          </a:bodyPr>
          <a:lstStyle/>
          <a:p>
            <a:pPr marL="0" marR="0" indent="0" algn="just">
              <a:lnSpc>
                <a:spcPct val="115000"/>
              </a:lnSpc>
              <a:spcBef>
                <a:spcPts val="0"/>
              </a:spcBef>
              <a:spcAft>
                <a:spcPts val="1000"/>
              </a:spcAft>
              <a:buNone/>
            </a:pPr>
            <a:r>
              <a:rPr lang="en-US" b="1" u="sng" dirty="0">
                <a:effectLst/>
                <a:latin typeface="Times New Roman" panose="02020603050405020304" pitchFamily="18" charset="0"/>
                <a:ea typeface="Calibri" panose="020F0502020204030204" pitchFamily="34" charset="0"/>
                <a:cs typeface="Times New Roman" panose="02020603050405020304" pitchFamily="18" charset="0"/>
              </a:rPr>
              <a:t>Exercise 3</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For each of these paragraphs, write a good topic sentence that is connected to the information in the paragraph. </a:t>
            </a:r>
          </a:p>
          <a:p>
            <a:pPr marL="0" indent="0" algn="just">
              <a:lnSpc>
                <a:spcPct val="115000"/>
              </a:lnSpc>
              <a:spcBef>
                <a:spcPts val="0"/>
              </a:spcBef>
              <a:spcAft>
                <a:spcPts val="1000"/>
              </a:spcAft>
              <a:buNone/>
            </a:pPr>
            <a:r>
              <a:rPr lang="en-US" sz="2000" dirty="0">
                <a:latin typeface="Times New Roman" panose="02020603050405020304" pitchFamily="18" charset="0"/>
                <a:cs typeface="Times New Roman" panose="02020603050405020304" pitchFamily="18" charset="0"/>
              </a:rPr>
              <a:t>1. 	When Ken wanted to enter a good university, he studied hard to pass the examination. The first time he took the exam, he did not do well, and he felt very discouraged. But he knew he wanted to study at that university, so he studied more. The next year, he tried taking the exam again. The second time, he did very well, and now he is studying engineering. I believe Ken is a good role model for me, and he has taught me that never giving up is the best way to succeed. </a:t>
            </a:r>
          </a:p>
          <a:p>
            <a:pPr marL="0" indent="0" algn="just">
              <a:lnSpc>
                <a:spcPct val="115000"/>
              </a:lnSpc>
              <a:spcBef>
                <a:spcPts val="0"/>
              </a:spcBef>
              <a:spcAft>
                <a:spcPts val="1000"/>
              </a:spcAft>
              <a:buNone/>
            </a:pPr>
            <a:r>
              <a:rPr lang="en-US" sz="2000" dirty="0">
                <a:latin typeface="Times New Roman" panose="02020603050405020304" pitchFamily="18" charset="0"/>
                <a:cs typeface="Times New Roman" panose="02020603050405020304" pitchFamily="18" charset="0"/>
              </a:rPr>
              <a:t>2. 	Some people choose to learn how to play a musical instrument because they want to have fun. They want to play it with their friends or maybe in a band. Another reason people play an instrument is that it is their hobby. They learned how to play it a long time ago, and now it is a way to occupy their time. Other people learn to play an instrument because it is part of their culture. Certain instruments are popular in one culture, such as the guitar in Spain or the oud in the Middle East. In some cases, however, people learn how to play an instrument because they think it will make them smarter. A great deal of research suggests that studying music can improve a person's brain function and intelligence. In sum, there is not just one main reason that people play a musical instrument. </a:t>
            </a:r>
          </a:p>
          <a:p>
            <a:pPr marL="0" indent="0" algn="just">
              <a:lnSpc>
                <a:spcPct val="115000"/>
              </a:lnSpc>
              <a:spcBef>
                <a:spcPts val="0"/>
              </a:spcBef>
              <a:spcAft>
                <a:spcPts val="1000"/>
              </a:spcAft>
              <a:buNone/>
            </a:pPr>
            <a:endParaRPr lang="en-US" sz="2000" dirty="0">
              <a:latin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10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08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F21-F3FD-E338-9BB6-DFE3B87AC623}"/>
              </a:ext>
            </a:extLst>
          </p:cNvPr>
          <p:cNvSpPr>
            <a:spLocks noGrp="1"/>
          </p:cNvSpPr>
          <p:nvPr>
            <p:ph type="title"/>
          </p:nvPr>
        </p:nvSpPr>
        <p:spPr>
          <a:xfrm>
            <a:off x="121389" y="0"/>
            <a:ext cx="11845323" cy="768096"/>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sp>
        <p:nvSpPr>
          <p:cNvPr id="3" name="Content Placeholder 2">
            <a:extLst>
              <a:ext uri="{FF2B5EF4-FFF2-40B4-BE49-F238E27FC236}">
                <a16:creationId xmlns:a16="http://schemas.microsoft.com/office/drawing/2014/main" id="{7210B473-0809-A2E9-57DC-39CFFFAB7710}"/>
              </a:ext>
            </a:extLst>
          </p:cNvPr>
          <p:cNvSpPr>
            <a:spLocks noGrp="1"/>
          </p:cNvSpPr>
          <p:nvPr>
            <p:ph idx="1"/>
          </p:nvPr>
        </p:nvSpPr>
        <p:spPr>
          <a:xfrm>
            <a:off x="123508" y="1008092"/>
            <a:ext cx="11631169" cy="5724011"/>
          </a:xfrm>
        </p:spPr>
        <p:txBody>
          <a:bodyPr/>
          <a:lstStyle/>
          <a:p>
            <a:pPr marL="0" marR="0">
              <a:lnSpc>
                <a:spcPct val="150000"/>
              </a:lnSpc>
              <a:spcBef>
                <a:spcPts val="0"/>
              </a:spcBef>
              <a:spcAft>
                <a:spcPts val="1000"/>
              </a:spcAft>
            </a:pPr>
            <a:r>
              <a:rPr lang="en-US" sz="2500" b="1" u="sng" dirty="0">
                <a:effectLst/>
                <a:latin typeface="Times New Roman" panose="02020603050405020304" pitchFamily="18" charset="0"/>
                <a:ea typeface="Calibri" panose="020F0502020204030204" pitchFamily="34" charset="0"/>
                <a:cs typeface="Times New Roman" panose="02020603050405020304" pitchFamily="18" charset="0"/>
              </a:rPr>
              <a:t>Exercise: </a:t>
            </a:r>
            <a:r>
              <a:rPr lang="en-US" sz="2500" b="1" dirty="0">
                <a:effectLst/>
                <a:latin typeface="Times New Roman" panose="02020603050405020304" pitchFamily="18" charset="0"/>
                <a:ea typeface="Calibri" panose="020F0502020204030204" pitchFamily="34" charset="0"/>
                <a:cs typeface="Times New Roman" panose="02020603050405020304" pitchFamily="18" charset="0"/>
              </a:rPr>
              <a:t>Write a topic sentence for three of these topics.</a:t>
            </a: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a. a favorite place to relax</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b. a grandparent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c. a pet I have known</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d. a favorite food to eat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000"/>
              </a:spcAft>
            </a:pPr>
            <a:r>
              <a:rPr lang="en-US" sz="2500" dirty="0">
                <a:effectLst/>
                <a:latin typeface="Times New Roman" panose="02020603050405020304" pitchFamily="18" charset="0"/>
                <a:ea typeface="Calibri" panose="020F0502020204030204" pitchFamily="34" charset="0"/>
                <a:cs typeface="Times New Roman" panose="02020603050405020304" pitchFamily="18" charset="0"/>
              </a:rPr>
              <a:t>e. playing musical instrument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2581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SUPPORTING SENTENCES</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pPr algn="just"/>
            <a:r>
              <a:rPr lang="en-US" b="1" dirty="0">
                <a:highlight>
                  <a:srgbClr val="FFFF00"/>
                </a:highlight>
                <a:latin typeface="Times New Roman" panose="02020603050405020304" pitchFamily="18" charset="0"/>
                <a:cs typeface="Times New Roman" panose="02020603050405020304" pitchFamily="18" charset="0"/>
              </a:rPr>
              <a:t>1. Definition:</a:t>
            </a:r>
            <a:endParaRPr lang="en-US" dirty="0">
              <a:highlight>
                <a:srgbClr val="FFFF00"/>
              </a:highlight>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Supporting sentences</a:t>
            </a:r>
            <a:r>
              <a:rPr lang="en-US" dirty="0">
                <a:latin typeface="Times New Roman" panose="02020603050405020304" pitchFamily="18" charset="0"/>
                <a:cs typeface="Times New Roman" panose="02020603050405020304" pitchFamily="18" charset="0"/>
              </a:rPr>
              <a:t> give information that explains and expands the topic of the paragraph. They answer questions – </a:t>
            </a:r>
            <a:r>
              <a:rPr lang="en-US" i="1" dirty="0">
                <a:latin typeface="Times New Roman" panose="02020603050405020304" pitchFamily="18" charset="0"/>
                <a:cs typeface="Times New Roman" panose="02020603050405020304" pitchFamily="18" charset="0"/>
              </a:rPr>
              <a:t>who? what? when? where? why? and how?</a:t>
            </a:r>
            <a:r>
              <a:rPr lang="en-US" dirty="0">
                <a:latin typeface="Times New Roman" panose="02020603050405020304" pitchFamily="18" charset="0"/>
                <a:cs typeface="Times New Roman" panose="02020603050405020304" pitchFamily="18" charset="0"/>
              </a:rPr>
              <a:t> – give details. Good writers think of these questions when they write supporting sentences for the topic sentence. </a:t>
            </a:r>
          </a:p>
          <a:p>
            <a:pPr algn="just"/>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39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SUPPORTING SENTENCES</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dirty="0">
                <a:highlight>
                  <a:srgbClr val="FFFF00"/>
                </a:highlight>
                <a:latin typeface="Times New Roman" panose="02020603050405020304" pitchFamily="18" charset="0"/>
                <a:cs typeface="Times New Roman" panose="02020603050405020304" pitchFamily="18" charset="0"/>
              </a:rPr>
              <a:t>2. Kinds of Supporting Sentences:</a:t>
            </a:r>
            <a:endParaRPr lang="en-US" dirty="0">
              <a:highlight>
                <a:srgbClr val="FFFF00"/>
              </a:highlight>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supporting sentences have different goals. Writer vary them to:</a:t>
            </a:r>
          </a:p>
          <a:p>
            <a:pPr lvl="0"/>
            <a:r>
              <a:rPr lang="en-US" b="1" dirty="0">
                <a:latin typeface="Times New Roman" panose="02020603050405020304" pitchFamily="18" charset="0"/>
                <a:cs typeface="Times New Roman" panose="02020603050405020304" pitchFamily="18" charset="0"/>
              </a:rPr>
              <a:t>explain: 		</a:t>
            </a:r>
            <a:r>
              <a:rPr lang="en-US" dirty="0">
                <a:latin typeface="Times New Roman" panose="02020603050405020304" pitchFamily="18" charset="0"/>
                <a:cs typeface="Times New Roman" panose="02020603050405020304" pitchFamily="18" charset="0"/>
              </a:rPr>
              <a:t>The family moved from the village to the capital for economic reasons. </a:t>
            </a:r>
          </a:p>
          <a:p>
            <a:pPr lvl="0"/>
            <a:r>
              <a:rPr lang="en-US" b="1" dirty="0">
                <a:latin typeface="Times New Roman" panose="02020603050405020304" pitchFamily="18" charset="0"/>
                <a:cs typeface="Times New Roman" panose="02020603050405020304" pitchFamily="18" charset="0"/>
              </a:rPr>
              <a:t>describe: 		</a:t>
            </a:r>
            <a:r>
              <a:rPr lang="en-US" dirty="0">
                <a:latin typeface="Times New Roman" panose="02020603050405020304" pitchFamily="18" charset="0"/>
                <a:cs typeface="Times New Roman" panose="02020603050405020304" pitchFamily="18" charset="0"/>
              </a:rPr>
              <a:t>She lived in a lovely three-story castle surrounded by a forest. </a:t>
            </a:r>
          </a:p>
          <a:p>
            <a:pPr lvl="0"/>
            <a:r>
              <a:rPr lang="en-US" b="1" dirty="0">
                <a:latin typeface="Times New Roman" panose="02020603050405020304" pitchFamily="18" charset="0"/>
                <a:cs typeface="Times New Roman" panose="02020603050405020304" pitchFamily="18" charset="0"/>
              </a:rPr>
              <a:t>give reasons: 	</a:t>
            </a:r>
            <a:r>
              <a:rPr lang="en-US" dirty="0">
                <a:latin typeface="Times New Roman" panose="02020603050405020304" pitchFamily="18" charset="0"/>
                <a:cs typeface="Times New Roman" panose="02020603050405020304" pitchFamily="18" charset="0"/>
              </a:rPr>
              <a:t>Lukas finally quit his job because of the stressful working conditions. </a:t>
            </a:r>
          </a:p>
          <a:p>
            <a:pPr lvl="0"/>
            <a:r>
              <a:rPr lang="en-US" b="1" dirty="0">
                <a:latin typeface="Times New Roman" panose="02020603050405020304" pitchFamily="18" charset="0"/>
                <a:cs typeface="Times New Roman" panose="02020603050405020304" pitchFamily="18" charset="0"/>
              </a:rPr>
              <a:t>give facts:		</a:t>
            </a:r>
            <a:r>
              <a:rPr lang="en-US" dirty="0">
                <a:latin typeface="Times New Roman" panose="02020603050405020304" pitchFamily="18" charset="0"/>
                <a:cs typeface="Times New Roman" panose="02020603050405020304" pitchFamily="18" charset="0"/>
              </a:rPr>
              <a:t>More than ten percent of the university’s student population is international.</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give examples: 	</a:t>
            </a:r>
            <a:r>
              <a:rPr lang="en-US" dirty="0">
                <a:latin typeface="Times New Roman" panose="02020603050405020304" pitchFamily="18" charset="0"/>
                <a:cs typeface="Times New Roman" panose="02020603050405020304" pitchFamily="18" charset="0"/>
              </a:rPr>
              <a:t>Oranges and grapefruits grow in California.</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define: 		</a:t>
            </a:r>
            <a:r>
              <a:rPr lang="en-US" dirty="0">
                <a:latin typeface="Times New Roman" panose="02020603050405020304" pitchFamily="18" charset="0"/>
                <a:cs typeface="Times New Roman" panose="02020603050405020304" pitchFamily="18" charset="0"/>
              </a:rPr>
              <a:t>Many tourists visit Bangkok, which is the capital and largest city in Thailand.</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26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0"/>
            <a:ext cx="12006468" cy="6857999"/>
          </a:xfrm>
        </p:spPr>
        <p:txBody>
          <a:bodyPr/>
          <a:lstStyle/>
          <a:p>
            <a:r>
              <a:rPr lang="en-US" sz="2000" b="1" u="sng" dirty="0">
                <a:latin typeface="Times New Roman" panose="02020603050405020304" pitchFamily="18" charset="0"/>
                <a:cs typeface="Times New Roman" panose="02020603050405020304" pitchFamily="18" charset="0"/>
              </a:rPr>
              <a:t>Exercise </a:t>
            </a:r>
            <a:r>
              <a:rPr lang="en-US" sz="2000" b="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Topic sentences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TS1: Low-fat diets are an excellent wat to stay healthy and trim. </a:t>
            </a:r>
          </a:p>
          <a:p>
            <a:r>
              <a:rPr lang="en-US" sz="2000" dirty="0">
                <a:latin typeface="Times New Roman" panose="02020603050405020304" pitchFamily="18" charset="0"/>
                <a:cs typeface="Times New Roman" panose="02020603050405020304" pitchFamily="18" charset="0"/>
              </a:rPr>
              <a:t>TS2: High-protein diets are favored by athletes and competitors. </a:t>
            </a:r>
          </a:p>
          <a:p>
            <a:r>
              <a:rPr lang="en-US" sz="2000" b="1" dirty="0">
                <a:latin typeface="Times New Roman" panose="02020603050405020304" pitchFamily="18" charset="0"/>
                <a:cs typeface="Times New Roman" panose="02020603050405020304" pitchFamily="18" charset="0"/>
              </a:rPr>
              <a:t>Supporting sentences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___2____ These foods help build muscles and increase energy. (fact)</a:t>
            </a:r>
          </a:p>
          <a:p>
            <a:r>
              <a:rPr lang="en-US" sz="2000" dirty="0">
                <a:latin typeface="Times New Roman" panose="02020603050405020304" pitchFamily="18" charset="0"/>
                <a:cs typeface="Times New Roman" panose="02020603050405020304" pitchFamily="18" charset="0"/>
              </a:rPr>
              <a:t>b. ___1____ They are preferred by the general public because they help with weight reduction. (reason)</a:t>
            </a:r>
          </a:p>
          <a:p>
            <a:r>
              <a:rPr lang="en-US" sz="2000" dirty="0">
                <a:latin typeface="Times New Roman" panose="02020603050405020304" pitchFamily="18" charset="0"/>
                <a:cs typeface="Times New Roman" panose="02020603050405020304" pitchFamily="18" charset="0"/>
              </a:rPr>
              <a:t>c. _______Low-fat diets are </a:t>
            </a:r>
            <a:r>
              <a:rPr lang="en-US" sz="2000" dirty="0" err="1">
                <a:latin typeface="Times New Roman" panose="02020603050405020304" pitchFamily="18" charset="0"/>
                <a:cs typeface="Times New Roman" panose="02020603050405020304" pitchFamily="18" charset="0"/>
              </a:rPr>
              <a:t>recoq</a:t>
            </a:r>
            <a:r>
              <a:rPr lang="en-US" sz="2000" dirty="0">
                <a:latin typeface="Times New Roman" panose="02020603050405020304" pitchFamily="18" charset="0"/>
                <a:cs typeface="Times New Roman" panose="02020603050405020304" pitchFamily="18" charset="0"/>
              </a:rPr>
              <a:t> by most physicians. (fact)</a:t>
            </a:r>
          </a:p>
          <a:p>
            <a:r>
              <a:rPr lang="en-US" sz="2000" dirty="0">
                <a:latin typeface="Times New Roman" panose="02020603050405020304" pitchFamily="18" charset="0"/>
                <a:cs typeface="Times New Roman" panose="02020603050405020304" pitchFamily="18" charset="0"/>
              </a:rPr>
              <a:t>d. _______Many athletes eat high-protein foods, such as meat, beans, and nuts. (example)</a:t>
            </a:r>
          </a:p>
          <a:p>
            <a:r>
              <a:rPr lang="en-US" sz="2000" dirty="0">
                <a:latin typeface="Times New Roman" panose="02020603050405020304" pitchFamily="18" charset="0"/>
                <a:cs typeface="Times New Roman" panose="02020603050405020304" pitchFamily="18" charset="0"/>
              </a:rPr>
              <a:t>e. _______ Low fat-food include fruits, vegetables, and pasta. (example)</a:t>
            </a:r>
          </a:p>
          <a:p>
            <a:r>
              <a:rPr lang="en-US" sz="2000" dirty="0">
                <a:latin typeface="Times New Roman" panose="02020603050405020304" pitchFamily="18" charset="0"/>
                <a:cs typeface="Times New Roman" panose="02020603050405020304" pitchFamily="18" charset="0"/>
              </a:rPr>
              <a:t>f. _______ Because they are easy to find in stores, low-fat food are convenient. (reason)</a:t>
            </a:r>
          </a:p>
          <a:p>
            <a:r>
              <a:rPr lang="en-US" sz="2000" dirty="0">
                <a:latin typeface="Times New Roman" panose="02020603050405020304" pitchFamily="18" charset="0"/>
                <a:cs typeface="Times New Roman" panose="02020603050405020304" pitchFamily="18" charset="0"/>
              </a:rPr>
              <a:t>g. _______ Athletes generally eat high-protein diets to give them more energy. (reason)</a:t>
            </a:r>
          </a:p>
          <a:p>
            <a:r>
              <a:rPr lang="en-US" sz="2000" dirty="0">
                <a:latin typeface="Times New Roman" panose="02020603050405020304" pitchFamily="18" charset="0"/>
                <a:cs typeface="Times New Roman" panose="02020603050405020304" pitchFamily="18" charset="0"/>
              </a:rPr>
              <a:t>h. _______ Crispy steamed </a:t>
            </a:r>
            <a:r>
              <a:rPr lang="en-US" sz="2000" dirty="0" err="1">
                <a:latin typeface="Times New Roman" panose="02020603050405020304" pitchFamily="18" charset="0"/>
                <a:cs typeface="Times New Roman" panose="02020603050405020304" pitchFamily="18" charset="0"/>
              </a:rPr>
              <a:t>vegeq</a:t>
            </a:r>
            <a:r>
              <a:rPr lang="en-US" sz="2000" dirty="0">
                <a:latin typeface="Times New Roman" panose="02020603050405020304" pitchFamily="18" charset="0"/>
                <a:cs typeface="Times New Roman" panose="02020603050405020304" pitchFamily="18" charset="0"/>
              </a:rPr>
              <a:t> and grilled fish and chicken are all tasty parts of a low-fat, heart-friendly diet. (description)</a:t>
            </a:r>
          </a:p>
          <a:p>
            <a:pPr algn="just"/>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639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0"/>
            <a:ext cx="12006468" cy="6857999"/>
          </a:xfrm>
        </p:spPr>
        <p:txBody>
          <a:bodyPr/>
          <a:lstStyle/>
          <a:p>
            <a:pPr marL="0" marR="0" algn="just">
              <a:lnSpc>
                <a:spcPct val="150000"/>
              </a:lnSpc>
              <a:spcBef>
                <a:spcPts val="0"/>
              </a:spcBef>
              <a:spcAft>
                <a:spcPts val="1000"/>
              </a:spcAft>
            </a:pP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Exercise 3</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Read each topic sentence. Then fill in the blanks with additional supporting sentences. Add as many supporting sentences as you can, but you do not have to fill in all of the blanks.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 Owning a small car has several advantages.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 small car is easier to park. </a:t>
            </a:r>
          </a:p>
          <a:p>
            <a:pPr marL="342900" marR="0" indent="-342900" algn="just">
              <a:lnSpc>
                <a:spcPct val="150000"/>
              </a:lnSpc>
              <a:spcBef>
                <a:spcPts val="0"/>
              </a:spcBef>
              <a:spcAft>
                <a:spcPts val="1000"/>
              </a:spcAft>
              <a:buAutoNum type="alphaL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______________________________</a:t>
            </a: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______________________________</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 To keep your teeth healthy and your smile bright, do the following things.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Don’t eat sugary food. </a:t>
            </a:r>
          </a:p>
          <a:p>
            <a:pPr marR="0" algn="just">
              <a:lnSpc>
                <a:spcPct val="150000"/>
              </a:lnSpc>
              <a:spcBef>
                <a:spcPts val="0"/>
              </a:spcBef>
              <a:spcAft>
                <a:spcPts val="10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b. _____________________________</a:t>
            </a:r>
          </a:p>
          <a:p>
            <a:pPr marR="0" algn="just">
              <a:lnSpc>
                <a:spcPct val="150000"/>
              </a:lnSpc>
              <a:spcBef>
                <a:spcPts val="0"/>
              </a:spcBef>
              <a:spcAft>
                <a:spcPts val="10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 _____________________________</a:t>
            </a:r>
          </a:p>
          <a:p>
            <a:pPr marR="0" algn="just">
              <a:lnSpc>
                <a:spcPct val="150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627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0"/>
            <a:ext cx="12006468" cy="6857999"/>
          </a:xfrm>
        </p:spPr>
        <p:txBody>
          <a:bodyPr/>
          <a:lstStyle/>
          <a:p>
            <a:pPr marL="0" marR="0" algn="just">
              <a:lnSpc>
                <a:spcPct val="150000"/>
              </a:lnSpc>
              <a:spcBef>
                <a:spcPts val="0"/>
              </a:spcBef>
              <a:spcAft>
                <a:spcPts val="1000"/>
              </a:spcAft>
            </a:pP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Exercise 3</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Read each topic sentence. Then fill in the blanks with additional supporting sentences. Add as many supporting sentences as you can, but you do not have to fill in all of the blanks.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 Consider these three / four / five factors when planning a family vacation.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Consider the interest of everyone. </a:t>
            </a:r>
          </a:p>
          <a:p>
            <a:pPr marL="342900" marR="0" indent="-342900" algn="just">
              <a:lnSpc>
                <a:spcPct val="150000"/>
              </a:lnSpc>
              <a:spcBef>
                <a:spcPts val="0"/>
              </a:spcBef>
              <a:spcAft>
                <a:spcPts val="1000"/>
              </a:spcAft>
              <a:buAutoNum type="alphaL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___________________________</a:t>
            </a: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_____________________________</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 A good friend has two / three / four important qualities.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He / She can keep secrets. </a:t>
            </a:r>
          </a:p>
          <a:p>
            <a:pPr marL="342900" marR="0" indent="-342900" algn="just">
              <a:lnSpc>
                <a:spcPct val="150000"/>
              </a:lnSpc>
              <a:spcBef>
                <a:spcPts val="0"/>
              </a:spcBef>
              <a:spcAft>
                <a:spcPts val="1000"/>
              </a:spcAft>
              <a:buAutoNum type="alphaL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________________________</a:t>
            </a:r>
          </a:p>
          <a:p>
            <a:pPr marL="342900" marR="0" indent="-342900" algn="just">
              <a:lnSpc>
                <a:spcPct val="150000"/>
              </a:lnSpc>
              <a:spcBef>
                <a:spcPts val="0"/>
              </a:spcBef>
              <a:spcAft>
                <a:spcPts val="1000"/>
              </a:spcAft>
              <a:buAutoNum type="alphaLcPeriod"/>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________________________</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881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CONCLUDING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2119" y="862318"/>
            <a:ext cx="12189879" cy="5995681"/>
          </a:xfrm>
        </p:spPr>
        <p:txBody>
          <a:bodyPr/>
          <a:lstStyle/>
          <a:p>
            <a:r>
              <a:rPr lang="en-US" b="1" dirty="0">
                <a:highlight>
                  <a:srgbClr val="FFFF00"/>
                </a:highlight>
                <a:latin typeface="Times New Roman" panose="02020603050405020304" pitchFamily="18" charset="0"/>
                <a:cs typeface="Times New Roman" panose="02020603050405020304" pitchFamily="18" charset="0"/>
              </a:rPr>
              <a:t>A concluding sentence </a:t>
            </a:r>
            <a:r>
              <a:rPr lang="en-US" dirty="0">
                <a:latin typeface="Times New Roman" panose="02020603050405020304" pitchFamily="18" charset="0"/>
                <a:cs typeface="Times New Roman" panose="02020603050405020304" pitchFamily="18" charset="0"/>
              </a:rPr>
              <a:t>signals the end of the paragraph and reminds the reader of the main idea. Here are three tips to help you write a good concluding sentence:</a:t>
            </a:r>
          </a:p>
          <a:p>
            <a:pPr lvl="0"/>
            <a:r>
              <a:rPr lang="en-US" b="1" dirty="0">
                <a:latin typeface="Times New Roman" panose="02020603050405020304" pitchFamily="18" charset="0"/>
                <a:cs typeface="Times New Roman" panose="02020603050405020304" pitchFamily="18" charset="0"/>
              </a:rPr>
              <a:t>1. Begin with a conclusion signal. Most conclusion signals have commas after them; others do not</a:t>
            </a:r>
            <a:r>
              <a:rPr lang="en-US" dirty="0">
                <a:latin typeface="Times New Roman" panose="02020603050405020304" pitchFamily="18" charset="0"/>
                <a:cs typeface="Times New Roman" panose="02020603050405020304" pitchFamily="18" charset="0"/>
              </a:rPr>
              <a:t>. </a:t>
            </a:r>
          </a:p>
          <a:p>
            <a:endParaRPr lang="en-US" dirty="0"/>
          </a:p>
        </p:txBody>
      </p:sp>
      <p:graphicFrame>
        <p:nvGraphicFramePr>
          <p:cNvPr id="6" name="Table 5">
            <a:extLst>
              <a:ext uri="{FF2B5EF4-FFF2-40B4-BE49-F238E27FC236}">
                <a16:creationId xmlns:a16="http://schemas.microsoft.com/office/drawing/2014/main" id="{667EEF25-5A44-17B1-55B4-76C8F2DC04DE}"/>
              </a:ext>
            </a:extLst>
          </p:cNvPr>
          <p:cNvGraphicFramePr>
            <a:graphicFrameLocks noGrp="1"/>
          </p:cNvGraphicFramePr>
          <p:nvPr>
            <p:extLst>
              <p:ext uri="{D42A27DB-BD31-4B8C-83A1-F6EECF244321}">
                <p14:modId xmlns:p14="http://schemas.microsoft.com/office/powerpoint/2010/main" val="755393049"/>
              </p:ext>
            </p:extLst>
          </p:nvPr>
        </p:nvGraphicFramePr>
        <p:xfrm>
          <a:off x="622852" y="3008242"/>
          <a:ext cx="10787270" cy="3769330"/>
        </p:xfrm>
        <a:graphic>
          <a:graphicData uri="http://schemas.openxmlformats.org/drawingml/2006/table">
            <a:tbl>
              <a:tblPr firstRow="1" firstCol="1" bandRow="1">
                <a:tableStyleId>{5C22544A-7EE6-4342-B048-85BDC9FD1C3A}</a:tableStyleId>
              </a:tblPr>
              <a:tblGrid>
                <a:gridCol w="5402035">
                  <a:extLst>
                    <a:ext uri="{9D8B030D-6E8A-4147-A177-3AD203B41FA5}">
                      <a16:colId xmlns:a16="http://schemas.microsoft.com/office/drawing/2014/main" val="27601957"/>
                    </a:ext>
                  </a:extLst>
                </a:gridCol>
                <a:gridCol w="5385235">
                  <a:extLst>
                    <a:ext uri="{9D8B030D-6E8A-4147-A177-3AD203B41FA5}">
                      <a16:colId xmlns:a16="http://schemas.microsoft.com/office/drawing/2014/main" val="3569847895"/>
                    </a:ext>
                  </a:extLst>
                </a:gridCol>
              </a:tblGrid>
              <a:tr h="337111">
                <a:tc>
                  <a:txBody>
                    <a:bodyPr/>
                    <a:lstStyle/>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Followed by a comma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a:effectLst/>
                          <a:latin typeface="Times New Roman" panose="02020603050405020304" pitchFamily="18" charset="0"/>
                          <a:cs typeface="Times New Roman" panose="02020603050405020304" pitchFamily="18" charset="0"/>
                        </a:rPr>
                        <a:t>No comma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166706"/>
                  </a:ext>
                </a:extLst>
              </a:tr>
              <a:tr h="1869004">
                <a:tc>
                  <a:txBody>
                    <a:bodyPr/>
                    <a:lstStyle/>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 All in all                 In summary, </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In brief                   To conclude,</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In conclusion         To summarize, </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Indeed                    To sum up, </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In short,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2. It is clear that ………..</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These examples show that ……..</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You can see that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2673895"/>
                  </a:ext>
                </a:extLst>
              </a:tr>
              <a:tr h="1399128">
                <a:tc gridSpan="2">
                  <a:txBody>
                    <a:bodyPr/>
                    <a:lstStyle/>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1. To summarize, Japanese food is both beautiful to look at and delicious to eat. Indeed, many U.S. cities and regions have a special food for everyone to enjoy. </a:t>
                      </a:r>
                    </a:p>
                    <a:p>
                      <a:pPr marL="0" marR="0" algn="just">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2. It is clear that fad diets don’t work and may even damage a dieter’s health.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831498556"/>
                  </a:ext>
                </a:extLst>
              </a:tr>
            </a:tbl>
          </a:graphicData>
        </a:graphic>
      </p:graphicFrame>
    </p:spTree>
    <p:extLst>
      <p:ext uri="{BB962C8B-B14F-4D97-AF65-F5344CB8AC3E}">
        <p14:creationId xmlns:p14="http://schemas.microsoft.com/office/powerpoint/2010/main" val="282682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CONCLUDING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pPr lvl="0"/>
            <a:r>
              <a:rPr lang="en-US" b="1" dirty="0">
                <a:latin typeface="Times New Roman" panose="02020603050405020304" pitchFamily="18" charset="0"/>
                <a:cs typeface="Times New Roman" panose="02020603050405020304" pitchFamily="18" charset="0"/>
              </a:rPr>
              <a:t>2. Remind your reader of the main idea by one of the following methods. </a:t>
            </a:r>
          </a:p>
          <a:p>
            <a:pPr marL="342900" lvl="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Repeat the idea in the topic sentence in different words. Do not just copy the topic sentence. </a:t>
            </a:r>
          </a:p>
          <a:p>
            <a:r>
              <a:rPr lang="en-US" b="1" dirty="0">
                <a:latin typeface="Times New Roman" panose="02020603050405020304" pitchFamily="18" charset="0"/>
                <a:cs typeface="Times New Roman" panose="02020603050405020304" pitchFamily="18" charset="0"/>
              </a:rPr>
              <a:t>Topic Sentence</a:t>
            </a:r>
            <a:r>
              <a:rPr lang="en-US" dirty="0">
                <a:latin typeface="Times New Roman" panose="02020603050405020304" pitchFamily="18" charset="0"/>
                <a:cs typeface="Times New Roman" panose="02020603050405020304" pitchFamily="18" charset="0"/>
              </a:rPr>
              <a:t>: Successful bidding on eBay requires patience and strategy. </a:t>
            </a:r>
          </a:p>
          <a:p>
            <a:r>
              <a:rPr lang="en-US" b="1" dirty="0">
                <a:latin typeface="Times New Roman" panose="02020603050405020304" pitchFamily="18" charset="0"/>
                <a:cs typeface="Times New Roman" panose="02020603050405020304" pitchFamily="18" charset="0"/>
              </a:rPr>
              <a:t>Concluding Sentence</a:t>
            </a:r>
            <a:r>
              <a:rPr lang="en-US" dirty="0">
                <a:latin typeface="Times New Roman" panose="02020603050405020304" pitchFamily="18" charset="0"/>
                <a:cs typeface="Times New Roman" panose="02020603050405020304" pitchFamily="18" charset="0"/>
              </a:rPr>
              <a:t>: In conclusion, wait patiently and place your bid with precision timing, and you will be the winning bidder every time. </a:t>
            </a:r>
          </a:p>
          <a:p>
            <a:pPr marL="342900" lvl="0" indent="-34290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Summarize the main point or points of the paragraph. </a:t>
            </a:r>
          </a:p>
          <a:p>
            <a:r>
              <a:rPr lang="en-US" dirty="0">
                <a:latin typeface="Times New Roman" panose="02020603050405020304" pitchFamily="18" charset="0"/>
                <a:cs typeface="Times New Roman" panose="02020603050405020304" pitchFamily="18" charset="0"/>
              </a:rPr>
              <a:t>Concluding sentence: In conclusion, follow the steps I have outlined, and you will be the winning every time. </a:t>
            </a:r>
          </a:p>
          <a:p>
            <a:pPr lvl="0"/>
            <a:r>
              <a:rPr lang="en-US" b="1" dirty="0">
                <a:latin typeface="Times New Roman" panose="02020603050405020304" pitchFamily="18" charset="0"/>
                <a:cs typeface="Times New Roman" panose="02020603050405020304" pitchFamily="18" charset="0"/>
              </a:rPr>
              <a:t>3. NEVER end a paragraph by introducing a new idea!</a:t>
            </a:r>
          </a:p>
          <a:p>
            <a:r>
              <a:rPr lang="en-US" dirty="0">
                <a:latin typeface="Times New Roman" panose="02020603050405020304" pitchFamily="18" charset="0"/>
                <a:cs typeface="Times New Roman" panose="02020603050405020304" pitchFamily="18" charset="0"/>
              </a:rPr>
              <a:t>x In conclusion, you can spend a lot of money on eBay. </a:t>
            </a:r>
          </a:p>
          <a:p>
            <a:pPr algn="just"/>
            <a:r>
              <a:rPr lang="en-US" dirty="0">
                <a:latin typeface="Times New Roman" panose="02020603050405020304" pitchFamily="18" charset="0"/>
                <a:cs typeface="Times New Roman" panose="02020603050405020304" pitchFamily="18" charset="0"/>
              </a:rPr>
              <a:t>. </a:t>
            </a:r>
          </a:p>
          <a:p>
            <a:pPr algn="just"/>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4595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
          <p:cNvPicPr preferRelativeResize="0"/>
          <p:nvPr/>
        </p:nvPicPr>
        <p:blipFill rotWithShape="1">
          <a:blip r:embed="rId3">
            <a:alphaModFix/>
          </a:blip>
          <a:srcRect/>
          <a:stretch/>
        </p:blipFill>
        <p:spPr>
          <a:xfrm>
            <a:off x="1447801" y="-152400"/>
            <a:ext cx="2273233" cy="2431497"/>
          </a:xfrm>
          <a:prstGeom prst="rect">
            <a:avLst/>
          </a:prstGeom>
          <a:noFill/>
          <a:ln>
            <a:noFill/>
          </a:ln>
        </p:spPr>
      </p:pic>
      <p:sp>
        <p:nvSpPr>
          <p:cNvPr id="120" name="Google Shape;120;p2"/>
          <p:cNvSpPr/>
          <p:nvPr/>
        </p:nvSpPr>
        <p:spPr>
          <a:xfrm rot="-2700000">
            <a:off x="7854758" y="2950785"/>
            <a:ext cx="2422413" cy="2324356"/>
          </a:xfrm>
          <a:prstGeom prst="rect">
            <a:avLst/>
          </a:prstGeom>
          <a:solidFill>
            <a:srgbClr val="F2F2F2"/>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1" name="Google Shape;121;p2"/>
          <p:cNvSpPr/>
          <p:nvPr/>
        </p:nvSpPr>
        <p:spPr>
          <a:xfrm rot="-2700000">
            <a:off x="5062806" y="2918761"/>
            <a:ext cx="2545729" cy="2442681"/>
          </a:xfrm>
          <a:prstGeom prst="rect">
            <a:avLst/>
          </a:prstGeom>
          <a:solidFill>
            <a:srgbClr val="F2F2F2"/>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2" name="Google Shape;122;p2"/>
          <p:cNvSpPr/>
          <p:nvPr/>
        </p:nvSpPr>
        <p:spPr>
          <a:xfrm rot="-2700000">
            <a:off x="7477430" y="2950385"/>
            <a:ext cx="2422412" cy="2324355"/>
          </a:xfrm>
          <a:prstGeom prst="rect">
            <a:avLst/>
          </a:prstGeom>
          <a:solidFill>
            <a:srgbClr val="8AC8AC"/>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3" name="Google Shape;123;p2"/>
          <p:cNvSpPr/>
          <p:nvPr/>
        </p:nvSpPr>
        <p:spPr>
          <a:xfrm rot="-2700000">
            <a:off x="2449867" y="2904530"/>
            <a:ext cx="2545729" cy="2442681"/>
          </a:xfrm>
          <a:prstGeom prst="rect">
            <a:avLst/>
          </a:prstGeom>
          <a:solidFill>
            <a:srgbClr val="F2F2F2"/>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4" name="Google Shape;124;p2"/>
          <p:cNvSpPr/>
          <p:nvPr/>
        </p:nvSpPr>
        <p:spPr>
          <a:xfrm rot="-8100000">
            <a:off x="2268660" y="2891739"/>
            <a:ext cx="2324357" cy="2422415"/>
          </a:xfrm>
          <a:prstGeom prst="rect">
            <a:avLst/>
          </a:prstGeom>
          <a:solidFill>
            <a:srgbClr val="92CCDC"/>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5" name="Google Shape;125;p2"/>
          <p:cNvSpPr/>
          <p:nvPr/>
        </p:nvSpPr>
        <p:spPr>
          <a:xfrm rot="8100000">
            <a:off x="4810431" y="2949328"/>
            <a:ext cx="2422413" cy="2324356"/>
          </a:xfrm>
          <a:prstGeom prst="rect">
            <a:avLst/>
          </a:prstGeom>
          <a:solidFill>
            <a:srgbClr val="366092"/>
          </a:solidFill>
          <a:ln>
            <a:noFill/>
          </a:ln>
        </p:spPr>
        <p:txBody>
          <a:bodyPr spcFirstLastPara="1" wrap="square"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26" name="Google Shape;126;p2"/>
          <p:cNvSpPr/>
          <p:nvPr/>
        </p:nvSpPr>
        <p:spPr>
          <a:xfrm>
            <a:off x="2286001" y="3546629"/>
            <a:ext cx="2137699" cy="1126422"/>
          </a:xfrm>
          <a:prstGeom prst="rect">
            <a:avLst/>
          </a:prstGeom>
          <a:noFill/>
          <a:ln>
            <a:noFill/>
          </a:ln>
        </p:spPr>
        <p:txBody>
          <a:bodyPr spcFirstLastPara="1" wrap="square" lIns="91425" tIns="45700" rIns="91425" bIns="45700" anchor="t" anchorCtr="0">
            <a:spAutoFit/>
          </a:bodyPr>
          <a:lstStyle/>
          <a:p>
            <a:pPr algn="ctr">
              <a:lnSpc>
                <a:spcPct val="120000"/>
              </a:lnSpc>
            </a:pPr>
            <a:r>
              <a:rPr lang="en-US" sz="2800" b="1" dirty="0">
                <a:solidFill>
                  <a:schemeClr val="lt1"/>
                </a:solidFill>
                <a:latin typeface="Calibri"/>
                <a:ea typeface="Calibri"/>
                <a:cs typeface="Calibri"/>
                <a:sym typeface="Calibri"/>
              </a:rPr>
              <a:t>TOPIC SENTENCE</a:t>
            </a:r>
            <a:endParaRPr sz="2800" b="1" dirty="0">
              <a:solidFill>
                <a:schemeClr val="lt1"/>
              </a:solidFill>
              <a:latin typeface="Calibri"/>
              <a:ea typeface="Calibri"/>
              <a:cs typeface="Calibri"/>
              <a:sym typeface="Calibri"/>
            </a:endParaRPr>
          </a:p>
        </p:txBody>
      </p:sp>
      <p:sp>
        <p:nvSpPr>
          <p:cNvPr id="127" name="Google Shape;127;p2"/>
          <p:cNvSpPr/>
          <p:nvPr/>
        </p:nvSpPr>
        <p:spPr>
          <a:xfrm>
            <a:off x="5025102" y="3581400"/>
            <a:ext cx="2137699" cy="1126422"/>
          </a:xfrm>
          <a:prstGeom prst="rect">
            <a:avLst/>
          </a:prstGeom>
          <a:noFill/>
          <a:ln>
            <a:noFill/>
          </a:ln>
        </p:spPr>
        <p:txBody>
          <a:bodyPr spcFirstLastPara="1" wrap="square" lIns="91425" tIns="45700" rIns="91425" bIns="45700" anchor="t" anchorCtr="0">
            <a:spAutoFit/>
          </a:bodyPr>
          <a:lstStyle/>
          <a:p>
            <a:pPr algn="ctr">
              <a:lnSpc>
                <a:spcPct val="120000"/>
              </a:lnSpc>
            </a:pPr>
            <a:r>
              <a:rPr lang="en-US" sz="2800" b="1">
                <a:solidFill>
                  <a:schemeClr val="lt1"/>
                </a:solidFill>
                <a:latin typeface="Calibri"/>
                <a:ea typeface="Calibri"/>
                <a:cs typeface="Calibri"/>
                <a:sym typeface="Calibri"/>
              </a:rPr>
              <a:t>SUPPORTING DETAILS </a:t>
            </a:r>
            <a:endParaRPr sz="2800" b="1">
              <a:solidFill>
                <a:schemeClr val="lt1"/>
              </a:solidFill>
              <a:latin typeface="Calibri"/>
              <a:ea typeface="Calibri"/>
              <a:cs typeface="Calibri"/>
              <a:sym typeface="Calibri"/>
            </a:endParaRPr>
          </a:p>
        </p:txBody>
      </p:sp>
      <p:sp>
        <p:nvSpPr>
          <p:cNvPr id="128" name="Google Shape;128;p2"/>
          <p:cNvSpPr/>
          <p:nvPr/>
        </p:nvSpPr>
        <p:spPr>
          <a:xfrm>
            <a:off x="7638315" y="3581400"/>
            <a:ext cx="2308565" cy="1126422"/>
          </a:xfrm>
          <a:prstGeom prst="rect">
            <a:avLst/>
          </a:prstGeom>
          <a:noFill/>
          <a:ln>
            <a:noFill/>
          </a:ln>
        </p:spPr>
        <p:txBody>
          <a:bodyPr spcFirstLastPara="1" wrap="square" lIns="91425" tIns="45700" rIns="91425" bIns="45700" anchor="t" anchorCtr="0">
            <a:spAutoFit/>
          </a:bodyPr>
          <a:lstStyle/>
          <a:p>
            <a:pPr algn="ctr">
              <a:lnSpc>
                <a:spcPct val="120000"/>
              </a:lnSpc>
            </a:pPr>
            <a:r>
              <a:rPr lang="en-US" sz="2800" b="1" dirty="0">
                <a:solidFill>
                  <a:schemeClr val="lt1"/>
                </a:solidFill>
                <a:latin typeface="Calibri"/>
                <a:ea typeface="Calibri"/>
                <a:cs typeface="Calibri"/>
                <a:sym typeface="Calibri"/>
              </a:rPr>
              <a:t>CONCLUDING SENTENCE</a:t>
            </a:r>
            <a:endParaRPr sz="2800" b="1" dirty="0">
              <a:solidFill>
                <a:schemeClr val="lt1"/>
              </a:solidFill>
              <a:latin typeface="Calibri"/>
              <a:ea typeface="Calibri"/>
              <a:cs typeface="Calibri"/>
              <a:sym typeface="Calibri"/>
            </a:endParaRPr>
          </a:p>
        </p:txBody>
      </p:sp>
      <p:grpSp>
        <p:nvGrpSpPr>
          <p:cNvPr id="129" name="Google Shape;129;p2"/>
          <p:cNvGrpSpPr/>
          <p:nvPr/>
        </p:nvGrpSpPr>
        <p:grpSpPr>
          <a:xfrm>
            <a:off x="4800601" y="76201"/>
            <a:ext cx="2510501" cy="3505201"/>
            <a:chOff x="4801251" y="849979"/>
            <a:chExt cx="2384999" cy="3149862"/>
          </a:xfrm>
        </p:grpSpPr>
        <p:cxnSp>
          <p:nvCxnSpPr>
            <p:cNvPr id="130" name="Google Shape;130;p2"/>
            <p:cNvCxnSpPr/>
            <p:nvPr/>
          </p:nvCxnSpPr>
          <p:spPr>
            <a:xfrm>
              <a:off x="4801251" y="2184235"/>
              <a:ext cx="0" cy="1815606"/>
            </a:xfrm>
            <a:prstGeom prst="straightConnector1">
              <a:avLst/>
            </a:prstGeom>
            <a:noFill/>
            <a:ln w="9525" cap="flat" cmpd="sng">
              <a:solidFill>
                <a:srgbClr val="BFBFBF"/>
              </a:solidFill>
              <a:prstDash val="dash"/>
              <a:round/>
              <a:headEnd type="none" w="sm" len="sm"/>
              <a:tailEnd type="oval" w="med" len="med"/>
            </a:ln>
          </p:spPr>
        </p:cxnSp>
        <p:cxnSp>
          <p:nvCxnSpPr>
            <p:cNvPr id="131" name="Google Shape;131;p2"/>
            <p:cNvCxnSpPr/>
            <p:nvPr/>
          </p:nvCxnSpPr>
          <p:spPr>
            <a:xfrm>
              <a:off x="7127188" y="2171968"/>
              <a:ext cx="0" cy="1827873"/>
            </a:xfrm>
            <a:prstGeom prst="straightConnector1">
              <a:avLst/>
            </a:prstGeom>
            <a:noFill/>
            <a:ln w="9525" cap="flat" cmpd="sng">
              <a:solidFill>
                <a:srgbClr val="BFBFBF"/>
              </a:solidFill>
              <a:prstDash val="dash"/>
              <a:round/>
              <a:headEnd type="none" w="sm" len="sm"/>
              <a:tailEnd type="oval" w="med" len="med"/>
            </a:ln>
          </p:spPr>
        </p:cxnSp>
        <p:cxnSp>
          <p:nvCxnSpPr>
            <p:cNvPr id="132" name="Google Shape;132;p2"/>
            <p:cNvCxnSpPr/>
            <p:nvPr/>
          </p:nvCxnSpPr>
          <p:spPr>
            <a:xfrm>
              <a:off x="4801251" y="2167655"/>
              <a:ext cx="2325937" cy="0"/>
            </a:xfrm>
            <a:prstGeom prst="straightConnector1">
              <a:avLst/>
            </a:prstGeom>
            <a:noFill/>
            <a:ln w="9525" cap="flat" cmpd="sng">
              <a:solidFill>
                <a:srgbClr val="BFBFBF"/>
              </a:solidFill>
              <a:prstDash val="dash"/>
              <a:round/>
              <a:headEnd type="none" w="sm" len="sm"/>
              <a:tailEnd type="none" w="sm" len="sm"/>
            </a:ln>
          </p:spPr>
        </p:cxnSp>
        <p:cxnSp>
          <p:nvCxnSpPr>
            <p:cNvPr id="133" name="Google Shape;133;p2"/>
            <p:cNvCxnSpPr/>
            <p:nvPr/>
          </p:nvCxnSpPr>
          <p:spPr>
            <a:xfrm>
              <a:off x="6096000" y="1902737"/>
              <a:ext cx="0" cy="266760"/>
            </a:xfrm>
            <a:prstGeom prst="straightConnector1">
              <a:avLst/>
            </a:prstGeom>
            <a:noFill/>
            <a:ln w="9525" cap="flat" cmpd="sng">
              <a:solidFill>
                <a:srgbClr val="BFBFBF"/>
              </a:solidFill>
              <a:prstDash val="dash"/>
              <a:round/>
              <a:headEnd type="none" w="sm" len="sm"/>
              <a:tailEnd type="none" w="sm" len="sm"/>
            </a:ln>
          </p:spPr>
        </p:cxnSp>
        <p:sp>
          <p:nvSpPr>
            <p:cNvPr id="134" name="Google Shape;134;p2"/>
            <p:cNvSpPr/>
            <p:nvPr/>
          </p:nvSpPr>
          <p:spPr>
            <a:xfrm>
              <a:off x="4944276" y="849979"/>
              <a:ext cx="2241974" cy="1144988"/>
            </a:xfrm>
            <a:prstGeom prst="rect">
              <a:avLst/>
            </a:prstGeom>
            <a:noFill/>
            <a:ln>
              <a:noFill/>
            </a:ln>
          </p:spPr>
          <p:txBody>
            <a:bodyPr spcFirstLastPara="1" wrap="square" lIns="91425" tIns="45700" rIns="91425" bIns="45700" anchor="t" anchorCtr="0">
              <a:spAutoFit/>
            </a:bodyPr>
            <a:lstStyle/>
            <a:p>
              <a:pPr algn="ctr">
                <a:lnSpc>
                  <a:spcPct val="120000"/>
                </a:lnSpc>
              </a:pPr>
              <a:r>
                <a:rPr lang="en-US" sz="3200" b="1">
                  <a:solidFill>
                    <a:srgbClr val="595959"/>
                  </a:solidFill>
                  <a:latin typeface="Calibri"/>
                  <a:ea typeface="Calibri"/>
                  <a:cs typeface="Calibri"/>
                  <a:sym typeface="Calibri"/>
                </a:rPr>
                <a:t>A PARAGRAPH</a:t>
              </a:r>
              <a:endParaRPr sz="3200" b="1">
                <a:solidFill>
                  <a:srgbClr val="595959"/>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500"/>
                                        <p:tgtEl>
                                          <p:spTgt spid="121"/>
                                        </p:tgtEl>
                                        <p:attrNameLst>
                                          <p:attrName>ppt_w</p:attrName>
                                        </p:attrNameLst>
                                      </p:cBhvr>
                                      <p:tavLst>
                                        <p:tav tm="0">
                                          <p:val>
                                            <p:strVal val="0"/>
                                          </p:val>
                                        </p:tav>
                                        <p:tav tm="100000">
                                          <p:val>
                                            <p:strVal val="#ppt_w"/>
                                          </p:val>
                                        </p:tav>
                                      </p:tavLst>
                                    </p:anim>
                                    <p:anim calcmode="lin" valueType="num">
                                      <p:cBhvr additive="base">
                                        <p:cTn id="8" dur="500"/>
                                        <p:tgtEl>
                                          <p:spTgt spid="12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500"/>
                                        <p:tgtEl>
                                          <p:spTgt spid="120"/>
                                        </p:tgtEl>
                                        <p:attrNameLst>
                                          <p:attrName>ppt_w</p:attrName>
                                        </p:attrNameLst>
                                      </p:cBhvr>
                                      <p:tavLst>
                                        <p:tav tm="0">
                                          <p:val>
                                            <p:strVal val="0"/>
                                          </p:val>
                                        </p:tav>
                                        <p:tav tm="100000">
                                          <p:val>
                                            <p:strVal val="#ppt_w"/>
                                          </p:val>
                                        </p:tav>
                                      </p:tavLst>
                                    </p:anim>
                                    <p:anim calcmode="lin" valueType="num">
                                      <p:cBhvr additive="base">
                                        <p:cTn id="12" dur="500"/>
                                        <p:tgtEl>
                                          <p:spTgt spid="12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anim calcmode="lin" valueType="num">
                                      <p:cBhvr additive="base">
                                        <p:cTn id="15" dur="500"/>
                                        <p:tgtEl>
                                          <p:spTgt spid="122"/>
                                        </p:tgtEl>
                                        <p:attrNameLst>
                                          <p:attrName>ppt_w</p:attrName>
                                        </p:attrNameLst>
                                      </p:cBhvr>
                                      <p:tavLst>
                                        <p:tav tm="0">
                                          <p:val>
                                            <p:strVal val="0"/>
                                          </p:val>
                                        </p:tav>
                                        <p:tav tm="100000">
                                          <p:val>
                                            <p:strVal val="#ppt_w"/>
                                          </p:val>
                                        </p:tav>
                                      </p:tavLst>
                                    </p:anim>
                                    <p:anim calcmode="lin" valueType="num">
                                      <p:cBhvr additive="base">
                                        <p:cTn id="16" dur="500"/>
                                        <p:tgtEl>
                                          <p:spTgt spid="122"/>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 calcmode="lin" valueType="num">
                                      <p:cBhvr additive="base">
                                        <p:cTn id="19" dur="500"/>
                                        <p:tgtEl>
                                          <p:spTgt spid="123"/>
                                        </p:tgtEl>
                                        <p:attrNameLst>
                                          <p:attrName>ppt_w</p:attrName>
                                        </p:attrNameLst>
                                      </p:cBhvr>
                                      <p:tavLst>
                                        <p:tav tm="0">
                                          <p:val>
                                            <p:strVal val="0"/>
                                          </p:val>
                                        </p:tav>
                                        <p:tav tm="100000">
                                          <p:val>
                                            <p:strVal val="#ppt_w"/>
                                          </p:val>
                                        </p:tav>
                                      </p:tavLst>
                                    </p:anim>
                                    <p:anim calcmode="lin" valueType="num">
                                      <p:cBhvr additive="base">
                                        <p:cTn id="20" dur="500"/>
                                        <p:tgtEl>
                                          <p:spTgt spid="123"/>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 calcmode="lin" valueType="num">
                                      <p:cBhvr additive="base">
                                        <p:cTn id="23" dur="500"/>
                                        <p:tgtEl>
                                          <p:spTgt spid="124"/>
                                        </p:tgtEl>
                                        <p:attrNameLst>
                                          <p:attrName>ppt_w</p:attrName>
                                        </p:attrNameLst>
                                      </p:cBhvr>
                                      <p:tavLst>
                                        <p:tav tm="0">
                                          <p:val>
                                            <p:strVal val="0"/>
                                          </p:val>
                                        </p:tav>
                                        <p:tav tm="100000">
                                          <p:val>
                                            <p:strVal val="#ppt_w"/>
                                          </p:val>
                                        </p:tav>
                                      </p:tavLst>
                                    </p:anim>
                                    <p:anim calcmode="lin" valueType="num">
                                      <p:cBhvr additive="base">
                                        <p:cTn id="24" dur="500"/>
                                        <p:tgtEl>
                                          <p:spTgt spid="12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500"/>
                                        <p:tgtEl>
                                          <p:spTgt spid="125"/>
                                        </p:tgtEl>
                                        <p:attrNameLst>
                                          <p:attrName>ppt_w</p:attrName>
                                        </p:attrNameLst>
                                      </p:cBhvr>
                                      <p:tavLst>
                                        <p:tav tm="0">
                                          <p:val>
                                            <p:strVal val="0"/>
                                          </p:val>
                                        </p:tav>
                                        <p:tav tm="100000">
                                          <p:val>
                                            <p:strVal val="#ppt_w"/>
                                          </p:val>
                                        </p:tav>
                                      </p:tavLst>
                                    </p:anim>
                                    <p:anim calcmode="lin" valueType="num">
                                      <p:cBhvr additive="base">
                                        <p:cTn id="28" dur="500"/>
                                        <p:tgtEl>
                                          <p:spTgt spid="12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p:tgtEl>
                                          <p:spTgt spid="126"/>
                                        </p:tgtEl>
                                        <p:attrNameLst>
                                          <p:attrName>ppt_w</p:attrName>
                                        </p:attrNameLst>
                                      </p:cBhvr>
                                      <p:tavLst>
                                        <p:tav tm="0">
                                          <p:val>
                                            <p:strVal val="0"/>
                                          </p:val>
                                        </p:tav>
                                        <p:tav tm="100000">
                                          <p:val>
                                            <p:strVal val="#ppt_w"/>
                                          </p:val>
                                        </p:tav>
                                      </p:tavLst>
                                    </p:anim>
                                    <p:anim calcmode="lin" valueType="num">
                                      <p:cBhvr additive="base">
                                        <p:cTn id="32" dur="500"/>
                                        <p:tgtEl>
                                          <p:spTgt spid="12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500"/>
                                        <p:tgtEl>
                                          <p:spTgt spid="127"/>
                                        </p:tgtEl>
                                        <p:attrNameLst>
                                          <p:attrName>ppt_w</p:attrName>
                                        </p:attrNameLst>
                                      </p:cBhvr>
                                      <p:tavLst>
                                        <p:tav tm="0">
                                          <p:val>
                                            <p:strVal val="0"/>
                                          </p:val>
                                        </p:tav>
                                        <p:tav tm="100000">
                                          <p:val>
                                            <p:strVal val="#ppt_w"/>
                                          </p:val>
                                        </p:tav>
                                      </p:tavLst>
                                    </p:anim>
                                    <p:anim calcmode="lin" valueType="num">
                                      <p:cBhvr additive="base">
                                        <p:cTn id="36" dur="500"/>
                                        <p:tgtEl>
                                          <p:spTgt spid="12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28"/>
                                        </p:tgtEl>
                                        <p:attrNameLst>
                                          <p:attrName>style.visibility</p:attrName>
                                        </p:attrNameLst>
                                      </p:cBhvr>
                                      <p:to>
                                        <p:strVal val="visible"/>
                                      </p:to>
                                    </p:set>
                                    <p:anim calcmode="lin" valueType="num">
                                      <p:cBhvr additive="base">
                                        <p:cTn id="39" dur="500"/>
                                        <p:tgtEl>
                                          <p:spTgt spid="128"/>
                                        </p:tgtEl>
                                        <p:attrNameLst>
                                          <p:attrName>ppt_w</p:attrName>
                                        </p:attrNameLst>
                                      </p:cBhvr>
                                      <p:tavLst>
                                        <p:tav tm="0">
                                          <p:val>
                                            <p:strVal val="0"/>
                                          </p:val>
                                        </p:tav>
                                        <p:tav tm="100000">
                                          <p:val>
                                            <p:strVal val="#ppt_w"/>
                                          </p:val>
                                        </p:tav>
                                      </p:tavLst>
                                    </p:anim>
                                    <p:anim calcmode="lin" valueType="num">
                                      <p:cBhvr additive="base">
                                        <p:cTn id="40" dur="500"/>
                                        <p:tgtEl>
                                          <p:spTgt spid="12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fade">
                                      <p:cBhvr>
                                        <p:cTn id="44"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CONCLUDING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u="sng" dirty="0">
                <a:latin typeface="Times New Roman" panose="02020603050405020304" pitchFamily="18" charset="0"/>
                <a:cs typeface="Times New Roman" panose="02020603050405020304" pitchFamily="18" charset="0"/>
              </a:rPr>
              <a:t>Exercise 1</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On the line at the end of each paragraph, write a concluding sentence. Be sure to begin with a conclusion signal.</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The college cafeteria is an inexpensive place to eat. For example, you can get a cheese burger, French fries, and a soda for only $3.00. A slice of pizza is only $1.50, and a cup of coffee is only 50 ¢. There is a daily special for about $2.50. It includes entrée, rice or potatoes, and a vegetable. The salad bar is the best dear of all. You get all you can eat for $20. ____________________________________________________________________________________________________________________________________. </a:t>
            </a:r>
          </a:p>
          <a:p>
            <a:pPr algn="just"/>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369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CONCLUDING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pPr lvl="0" algn="just"/>
            <a:r>
              <a:rPr lang="en-US" dirty="0">
                <a:latin typeface="Times New Roman" panose="02020603050405020304" pitchFamily="18" charset="0"/>
                <a:cs typeface="Times New Roman" panose="02020603050405020304" pitchFamily="18" charset="0"/>
              </a:rPr>
              <a:t>2. </a:t>
            </a:r>
          </a:p>
          <a:p>
            <a:pPr lvl="0" algn="just"/>
            <a:r>
              <a:rPr lang="en-US" dirty="0">
                <a:latin typeface="Times New Roman" panose="02020603050405020304" pitchFamily="18" charset="0"/>
                <a:cs typeface="Times New Roman" panose="02020603050405020304" pitchFamily="18" charset="0"/>
              </a:rPr>
              <a:t>	Watching children’s program on television is a good way to learn a foreign language. First, the actors speak slowly and repeat often. Also, the vocabulary is not difficult. Finally, there is always a lot of action, so you know what is happening even if you don’t understand the words. </a:t>
            </a:r>
          </a:p>
          <a:p>
            <a:pPr algn="just"/>
            <a:r>
              <a:rPr lang="en-US" dirty="0">
                <a:latin typeface="Times New Roman" panose="02020603050405020304" pitchFamily="18" charset="0"/>
                <a:cs typeface="Times New Roman" panose="02020603050405020304" pitchFamily="18" charset="0"/>
              </a:rPr>
              <a:t>____________________________________________________________________________</a:t>
            </a:r>
          </a:p>
          <a:p>
            <a:pPr lvl="0" algn="just"/>
            <a:r>
              <a:rPr lang="en-US" dirty="0">
                <a:latin typeface="Times New Roman" panose="02020603050405020304" pitchFamily="18" charset="0"/>
                <a:cs typeface="Times New Roman" panose="02020603050405020304" pitchFamily="18" charset="0"/>
              </a:rPr>
              <a:t>3. </a:t>
            </a:r>
          </a:p>
          <a:p>
            <a:pPr lvl="0" algn="just"/>
            <a:r>
              <a:rPr lang="en-US" dirty="0">
                <a:latin typeface="Times New Roman" panose="02020603050405020304" pitchFamily="18" charset="0"/>
                <a:cs typeface="Times New Roman" panose="02020603050405020304" pitchFamily="18" charset="0"/>
              </a:rPr>
              <a:t>	Cell phones have taken over! Any time of the day or night, you see automobile drivers chatting away at 65 miles per hour (mph) on the highway. On sidewalks, in restaurants, and even in office building elevators, cell phone users carry on the most private conversation. Many places of business now have signs asking people to turn off their cell phones, and phones are banned in hospital waiting rooms, movie theaters, and concert halls. </a:t>
            </a:r>
          </a:p>
          <a:p>
            <a:r>
              <a:rPr lang="en-US" dirty="0"/>
              <a:t>_____________________________________________________________________________</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026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CONCLUDING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u="sng" dirty="0">
                <a:latin typeface="Times New Roman" panose="02020603050405020304" pitchFamily="18" charset="0"/>
                <a:cs typeface="Times New Roman" panose="02020603050405020304" pitchFamily="18" charset="0"/>
              </a:rPr>
              <a:t>Exercise 2</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The following sentences are a scrambled paragraph. Put the sentences in order. This is how to proceed.</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Step 1: Find the topic sentence. Give it the number 1. </a:t>
            </a:r>
          </a:p>
          <a:p>
            <a:r>
              <a:rPr lang="en-US" dirty="0">
                <a:latin typeface="Times New Roman" panose="02020603050405020304" pitchFamily="18" charset="0"/>
                <a:cs typeface="Times New Roman" panose="02020603050405020304" pitchFamily="18" charset="0"/>
              </a:rPr>
              <a:t>Step 2: Find the concluding sentence. Give it the number 9. </a:t>
            </a:r>
          </a:p>
          <a:p>
            <a:r>
              <a:rPr lang="en-US" dirty="0">
                <a:latin typeface="Times New Roman" panose="02020603050405020304" pitchFamily="18" charset="0"/>
                <a:cs typeface="Times New Roman" panose="02020603050405020304" pitchFamily="18" charset="0"/>
              </a:rPr>
              <a:t>Step 3: Then decide which sentences are supporting points and put them in order. Look for the words </a:t>
            </a:r>
            <a:r>
              <a:rPr lang="en-US" i="1" dirty="0">
                <a:latin typeface="Times New Roman" panose="02020603050405020304" pitchFamily="18" charset="0"/>
                <a:cs typeface="Times New Roman" panose="02020603050405020304" pitchFamily="18" charset="0"/>
              </a:rPr>
              <a:t>First, Second, Third and Finally</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Step 4: Decide which examples support which points. </a:t>
            </a:r>
          </a:p>
          <a:p>
            <a:r>
              <a:rPr lang="en-US" dirty="0">
                <a:latin typeface="Times New Roman" panose="02020603050405020304" pitchFamily="18" charset="0"/>
                <a:cs typeface="Times New Roman" panose="02020603050405020304" pitchFamily="18" charset="0"/>
              </a:rPr>
              <a:t>Step 5: Copy the sentences into the appropriate boxes</a:t>
            </a:r>
            <a:r>
              <a:rPr lang="en-US" dirty="0"/>
              <a: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1063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0"/>
            <a:ext cx="12006468" cy="7765774"/>
          </a:xfrm>
        </p:spPr>
        <p:txBody>
          <a:bodyPr/>
          <a:lstStyle/>
          <a:p>
            <a:pPr marL="0" marR="0" algn="ctr">
              <a:lnSpc>
                <a:spcPct val="150000"/>
              </a:lnSpc>
              <a:spcBef>
                <a:spcPts val="0"/>
              </a:spcBef>
              <a:spcAft>
                <a:spcPts val="10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FAST FOOD, UNHEALTHY FOOD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a. For example, a 6-inch Pizza Hut Personal Pan pepperoni pizza has 660 calories, and a McDonald’s Big Mac has 560 calories.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b. In conclusion, a quick meal at a fast-food restaurant may be delicious, and convenient, but it is definitely not a healthy way to eat.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c. Second, a lot of the calories from fast food are from fat.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______d. Third, fast-food items such as hamburgers and French fries contain high amounts of salt.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e. Fast food is extremely popular in the United States, but it is not very good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f. First of all, most fast food is very high in calories.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g. A typical meal at MacDonald’s contains as much as 1.370 milligrams of sodium.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h. Finally, add a sugary soft drink to your fast-food meal, and you pound the last nail into the heart of any nutritionist.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______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instance, a portion of Nachos Supreme from Taco Bell contains 26 grams of fat, and a Big Mac contains 30 grams.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258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209800" y="2130426"/>
            <a:ext cx="7772400" cy="1470025"/>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4400"/>
            </a:pPr>
            <a:endParaRPr/>
          </a:p>
        </p:txBody>
      </p:sp>
      <p:sp>
        <p:nvSpPr>
          <p:cNvPr id="92" name="Google Shape;92;p1"/>
          <p:cNvSpPr/>
          <p:nvPr/>
        </p:nvSpPr>
        <p:spPr>
          <a:xfrm>
            <a:off x="3243943" y="2202543"/>
            <a:ext cx="5758544" cy="2452914"/>
          </a:xfrm>
          <a:prstGeom prst="rect">
            <a:avLst/>
          </a:prstGeom>
          <a:noFill/>
          <a:ln w="889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endParaRPr dirty="0">
              <a:solidFill>
                <a:schemeClr val="lt1"/>
              </a:solidFill>
              <a:latin typeface="Calibri"/>
              <a:ea typeface="Calibri"/>
              <a:cs typeface="Calibri"/>
              <a:sym typeface="Calibri"/>
            </a:endParaRPr>
          </a:p>
        </p:txBody>
      </p:sp>
      <p:sp>
        <p:nvSpPr>
          <p:cNvPr id="93" name="Google Shape;93;p1"/>
          <p:cNvSpPr txBox="1"/>
          <p:nvPr/>
        </p:nvSpPr>
        <p:spPr>
          <a:xfrm>
            <a:off x="1143001" y="1500885"/>
            <a:ext cx="9532619" cy="1754286"/>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algn="ctr"/>
            <a:r>
              <a:rPr lang="vi-VN" sz="5400" b="1" dirty="0">
                <a:solidFill>
                  <a:schemeClr val="dk1"/>
                </a:solidFill>
                <a:latin typeface="Calibri"/>
                <a:ea typeface="Calibri"/>
                <a:cs typeface="Calibri"/>
                <a:sym typeface="Calibri"/>
              </a:rPr>
              <a:t>CHARACTERISTICS OF A GOOD PARAGRAPH </a:t>
            </a:r>
            <a:endParaRPr sz="5400" b="1" dirty="0">
              <a:solidFill>
                <a:schemeClr val="dk1"/>
              </a:solidFill>
              <a:latin typeface="Calibri"/>
              <a:ea typeface="Calibri"/>
              <a:cs typeface="Calibri"/>
              <a:sym typeface="Calibri"/>
            </a:endParaRPr>
          </a:p>
        </p:txBody>
      </p:sp>
      <p:sp>
        <p:nvSpPr>
          <p:cNvPr id="94" name="Google Shape;94;p1"/>
          <p:cNvSpPr/>
          <p:nvPr/>
        </p:nvSpPr>
        <p:spPr>
          <a:xfrm>
            <a:off x="3276602" y="3540920"/>
            <a:ext cx="5638799" cy="400110"/>
          </a:xfrm>
          <a:prstGeom prst="rect">
            <a:avLst/>
          </a:prstGeom>
          <a:noFill/>
          <a:ln>
            <a:noFill/>
          </a:ln>
        </p:spPr>
        <p:txBody>
          <a:bodyPr spcFirstLastPara="1" wrap="square" lIns="91425" tIns="45700" rIns="91425" bIns="45700" anchor="t" anchorCtr="0">
            <a:spAutoFit/>
          </a:bodyPr>
          <a:lstStyle/>
          <a:p>
            <a:pPr algn="ctr">
              <a:buClr>
                <a:schemeClr val="dk1"/>
              </a:buClr>
              <a:buSzPts val="2000"/>
            </a:pPr>
            <a:endParaRPr sz="20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08293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7772-7E49-11E8-AEFA-D16489C1441A}"/>
              </a:ext>
            </a:extLst>
          </p:cNvPr>
          <p:cNvSpPr>
            <a:spLocks noGrp="1"/>
          </p:cNvSpPr>
          <p:nvPr>
            <p:ph type="title"/>
          </p:nvPr>
        </p:nvSpPr>
        <p:spPr>
          <a:xfrm>
            <a:off x="605790" y="0"/>
            <a:ext cx="9605010" cy="1143000"/>
          </a:xfrm>
        </p:spPr>
        <p:txBody>
          <a:bodyPr/>
          <a:lstStyle/>
          <a:p>
            <a:pPr algn="ctr"/>
            <a:r>
              <a:rPr lang="en-VN" b="1" dirty="0">
                <a:latin typeface="Times New Roman" panose="02020603050405020304" pitchFamily="18" charset="0"/>
                <a:cs typeface="Times New Roman" panose="02020603050405020304" pitchFamily="18" charset="0"/>
              </a:rPr>
              <a:t>1. UNITY</a:t>
            </a:r>
          </a:p>
        </p:txBody>
      </p:sp>
      <p:sp>
        <p:nvSpPr>
          <p:cNvPr id="3" name="Text Placeholder 2">
            <a:extLst>
              <a:ext uri="{FF2B5EF4-FFF2-40B4-BE49-F238E27FC236}">
                <a16:creationId xmlns:a16="http://schemas.microsoft.com/office/drawing/2014/main" id="{79A00FA7-0642-BE11-2126-69A740D3DCAC}"/>
              </a:ext>
            </a:extLst>
          </p:cNvPr>
          <p:cNvSpPr>
            <a:spLocks noGrp="1"/>
          </p:cNvSpPr>
          <p:nvPr>
            <p:ph type="body" idx="1"/>
          </p:nvPr>
        </p:nvSpPr>
        <p:spPr>
          <a:xfrm>
            <a:off x="297180" y="842854"/>
            <a:ext cx="11894820" cy="5715000"/>
          </a:xfrm>
        </p:spPr>
        <p:txBody>
          <a:bodyPr>
            <a:normAutofit/>
          </a:bodyPr>
          <a:lstStyle/>
          <a:p>
            <a:pPr>
              <a:lnSpc>
                <a:spcPct val="150000"/>
              </a:lnSpc>
            </a:pPr>
            <a:r>
              <a:rPr lang="en-VN" dirty="0">
                <a:latin typeface="Times New Roman" panose="02020603050405020304" pitchFamily="18" charset="0"/>
                <a:cs typeface="Times New Roman" panose="02020603050405020304" pitchFamily="18" charset="0"/>
              </a:rPr>
              <a:t>The paragraph should be about </a:t>
            </a:r>
            <a:r>
              <a:rPr lang="en-VN" b="1" dirty="0">
                <a:latin typeface="Times New Roman" panose="02020603050405020304" pitchFamily="18" charset="0"/>
                <a:cs typeface="Times New Roman" panose="02020603050405020304" pitchFamily="18" charset="0"/>
              </a:rPr>
              <a:t>ONLY ONE</a:t>
            </a:r>
            <a:r>
              <a:rPr lang="en-VN" dirty="0">
                <a:latin typeface="Times New Roman" panose="02020603050405020304" pitchFamily="18" charset="0"/>
                <a:cs typeface="Times New Roman" panose="02020603050405020304" pitchFamily="18" charset="0"/>
              </a:rPr>
              <a:t> clear topic or main idea. </a:t>
            </a:r>
          </a:p>
          <a:p>
            <a:pPr>
              <a:lnSpc>
                <a:spcPct val="150000"/>
              </a:lnSpc>
            </a:pPr>
            <a:r>
              <a:rPr lang="en-US" dirty="0">
                <a:latin typeface="Times New Roman" panose="02020603050405020304" pitchFamily="18" charset="0"/>
                <a:cs typeface="Times New Roman" panose="02020603050405020304" pitchFamily="18" charset="0"/>
              </a:rPr>
              <a:t>All the sentences must focus on one topic, explaining or developing the main idea.</a:t>
            </a:r>
          </a:p>
          <a:p>
            <a:pPr>
              <a:lnSpc>
                <a:spcPct val="150000"/>
              </a:lnSpc>
            </a:pPr>
            <a:r>
              <a:rPr lang="en-US" dirty="0">
                <a:latin typeface="Times New Roman" panose="02020603050405020304" pitchFamily="18" charset="0"/>
                <a:cs typeface="Times New Roman" panose="02020603050405020304" pitchFamily="18" charset="0"/>
              </a:rPr>
              <a:t>The unity helps readers to understand the paragraph better.</a:t>
            </a:r>
            <a:endParaRPr lang="en-VN" dirty="0">
              <a:latin typeface="Times New Roman" panose="02020603050405020304" pitchFamily="18" charset="0"/>
              <a:cs typeface="Times New Roman" panose="02020603050405020304" pitchFamily="18" charset="0"/>
            </a:endParaRPr>
          </a:p>
          <a:p>
            <a:pPr marL="114300" indent="0">
              <a:lnSpc>
                <a:spcPct val="150000"/>
              </a:lnSpc>
              <a:buNone/>
            </a:pPr>
            <a:endParaRPr lang="en-VN" dirty="0"/>
          </a:p>
        </p:txBody>
      </p:sp>
    </p:spTree>
    <p:extLst>
      <p:ext uri="{BB962C8B-B14F-4D97-AF65-F5344CB8AC3E}">
        <p14:creationId xmlns:p14="http://schemas.microsoft.com/office/powerpoint/2010/main" val="179588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7772-7E49-11E8-AEFA-D16489C1441A}"/>
              </a:ext>
            </a:extLst>
          </p:cNvPr>
          <p:cNvSpPr>
            <a:spLocks noGrp="1"/>
          </p:cNvSpPr>
          <p:nvPr>
            <p:ph type="title"/>
          </p:nvPr>
        </p:nvSpPr>
        <p:spPr>
          <a:xfrm>
            <a:off x="1981200" y="0"/>
            <a:ext cx="8229600" cy="1143000"/>
          </a:xfrm>
        </p:spPr>
        <p:txBody>
          <a:bodyPr/>
          <a:lstStyle/>
          <a:p>
            <a:pPr algn="ctr"/>
            <a:r>
              <a:rPr lang="en-VN" b="1" dirty="0">
                <a:latin typeface="Times New Roman" panose="02020603050405020304" pitchFamily="18" charset="0"/>
                <a:cs typeface="Times New Roman" panose="02020603050405020304" pitchFamily="18" charset="0"/>
              </a:rPr>
              <a:t>2. COHERENCE</a:t>
            </a:r>
          </a:p>
        </p:txBody>
      </p:sp>
      <p:sp>
        <p:nvSpPr>
          <p:cNvPr id="3" name="Text Placeholder 2">
            <a:extLst>
              <a:ext uri="{FF2B5EF4-FFF2-40B4-BE49-F238E27FC236}">
                <a16:creationId xmlns:a16="http://schemas.microsoft.com/office/drawing/2014/main" id="{79A00FA7-0642-BE11-2126-69A740D3DCAC}"/>
              </a:ext>
            </a:extLst>
          </p:cNvPr>
          <p:cNvSpPr>
            <a:spLocks noGrp="1"/>
          </p:cNvSpPr>
          <p:nvPr>
            <p:ph type="body" idx="1"/>
          </p:nvPr>
        </p:nvSpPr>
        <p:spPr>
          <a:xfrm>
            <a:off x="895351" y="852593"/>
            <a:ext cx="11209019" cy="5715000"/>
          </a:xfrm>
        </p:spPr>
        <p:txBody>
          <a:bodyPr>
            <a:normAutofit/>
          </a:bodyPr>
          <a:lstStyle/>
          <a:p>
            <a:pPr>
              <a:lnSpc>
                <a:spcPct val="150000"/>
              </a:lnSpc>
            </a:pPr>
            <a:r>
              <a:rPr lang="en-VN" b="1" dirty="0">
                <a:latin typeface="Times New Roman" panose="02020603050405020304" pitchFamily="18" charset="0"/>
                <a:cs typeface="Times New Roman" panose="02020603050405020304" pitchFamily="18" charset="0"/>
              </a:rPr>
              <a:t>Coherence </a:t>
            </a:r>
            <a:r>
              <a:rPr lang="en-VN" dirty="0">
                <a:latin typeface="Times New Roman" panose="02020603050405020304" pitchFamily="18" charset="0"/>
                <a:cs typeface="Times New Roman" panose="02020603050405020304" pitchFamily="18" charset="0"/>
              </a:rPr>
              <a:t>= ‘to stick together’</a:t>
            </a:r>
            <a:endParaRPr lang="en-VN" b="1" dirty="0">
              <a:latin typeface="Times New Roman" panose="02020603050405020304" pitchFamily="18" charset="0"/>
              <a:cs typeface="Times New Roman" panose="02020603050405020304" pitchFamily="18" charset="0"/>
            </a:endParaRPr>
          </a:p>
          <a:p>
            <a:pPr>
              <a:lnSpc>
                <a:spcPct val="150000"/>
              </a:lnSpc>
            </a:pPr>
            <a:r>
              <a:rPr lang="en-VN" b="1" dirty="0">
                <a:latin typeface="Times New Roman" panose="02020603050405020304" pitchFamily="18" charset="0"/>
                <a:cs typeface="Times New Roman" panose="02020603050405020304" pitchFamily="18" charset="0"/>
              </a:rPr>
              <a:t>Coherence in writing </a:t>
            </a:r>
            <a:r>
              <a:rPr lang="en-VN" dirty="0">
                <a:latin typeface="Times New Roman" panose="02020603050405020304" pitchFamily="18" charset="0"/>
                <a:cs typeface="Times New Roman" panose="02020603050405020304" pitchFamily="18" charset="0"/>
              </a:rPr>
              <a:t>= all the ideas in a paragraph have a logical flow from one sentence to the next sentence </a:t>
            </a:r>
          </a:p>
          <a:p>
            <a:pPr marL="114300" indent="0">
              <a:lnSpc>
                <a:spcPct val="150000"/>
              </a:lnSpc>
              <a:buNone/>
            </a:pPr>
            <a:r>
              <a:rPr lang="en-VN" dirty="0">
                <a:latin typeface="Times New Roman" panose="02020603050405020304" pitchFamily="18" charset="0"/>
                <a:cs typeface="Times New Roman" panose="02020603050405020304" pitchFamily="18" charset="0"/>
                <a:sym typeface="Wingdings" pitchFamily="2" charset="2"/>
              </a:rPr>
              <a:t> Help readers understand the writer’s thought easily</a:t>
            </a:r>
            <a:endParaRPr lang="en-VN" dirty="0">
              <a:latin typeface="Times New Roman" panose="02020603050405020304" pitchFamily="18" charset="0"/>
              <a:cs typeface="Times New Roman" panose="02020603050405020304" pitchFamily="18" charset="0"/>
            </a:endParaRPr>
          </a:p>
          <a:p>
            <a:pPr marL="114300" indent="0">
              <a:lnSpc>
                <a:spcPct val="150000"/>
              </a:lnSpc>
              <a:buNone/>
            </a:pPr>
            <a:endParaRPr lang="en-VN" dirty="0"/>
          </a:p>
        </p:txBody>
      </p:sp>
    </p:spTree>
    <p:extLst>
      <p:ext uri="{BB962C8B-B14F-4D97-AF65-F5344CB8AC3E}">
        <p14:creationId xmlns:p14="http://schemas.microsoft.com/office/powerpoint/2010/main" val="177587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7772-7E49-11E8-AEFA-D16489C1441A}"/>
              </a:ext>
            </a:extLst>
          </p:cNvPr>
          <p:cNvSpPr>
            <a:spLocks noGrp="1"/>
          </p:cNvSpPr>
          <p:nvPr>
            <p:ph type="title"/>
          </p:nvPr>
        </p:nvSpPr>
        <p:spPr>
          <a:xfrm>
            <a:off x="1981200" y="0"/>
            <a:ext cx="8229600" cy="1143000"/>
          </a:xfrm>
        </p:spPr>
        <p:txBody>
          <a:bodyPr/>
          <a:lstStyle/>
          <a:p>
            <a:pPr algn="ctr"/>
            <a:r>
              <a:rPr lang="en-VN" b="1" dirty="0">
                <a:latin typeface="Times New Roman" panose="02020603050405020304" pitchFamily="18" charset="0"/>
                <a:cs typeface="Times New Roman" panose="02020603050405020304" pitchFamily="18" charset="0"/>
              </a:rPr>
              <a:t>3. COHESION</a:t>
            </a:r>
          </a:p>
        </p:txBody>
      </p:sp>
      <p:sp>
        <p:nvSpPr>
          <p:cNvPr id="3" name="Text Placeholder 2">
            <a:extLst>
              <a:ext uri="{FF2B5EF4-FFF2-40B4-BE49-F238E27FC236}">
                <a16:creationId xmlns:a16="http://schemas.microsoft.com/office/drawing/2014/main" id="{79A00FA7-0642-BE11-2126-69A740D3DCAC}"/>
              </a:ext>
            </a:extLst>
          </p:cNvPr>
          <p:cNvSpPr>
            <a:spLocks noGrp="1"/>
          </p:cNvSpPr>
          <p:nvPr>
            <p:ph type="body" idx="1"/>
          </p:nvPr>
        </p:nvSpPr>
        <p:spPr>
          <a:xfrm>
            <a:off x="171450" y="822960"/>
            <a:ext cx="11452860" cy="5715000"/>
          </a:xfrm>
        </p:spPr>
        <p:txBody>
          <a:bodyPr>
            <a:normAutofit/>
          </a:bodyPr>
          <a:lstStyle/>
          <a:p>
            <a:pPr>
              <a:lnSpc>
                <a:spcPct val="150000"/>
              </a:lnSpc>
            </a:pPr>
            <a:r>
              <a:rPr lang="en-VN" dirty="0">
                <a:latin typeface="Times New Roman" panose="02020603050405020304" pitchFamily="18" charset="0"/>
                <a:cs typeface="Times New Roman" panose="02020603050405020304" pitchFamily="18" charset="0"/>
              </a:rPr>
              <a:t>Cohesion = </a:t>
            </a:r>
            <a:r>
              <a:rPr lang="en-VN" b="1" dirty="0">
                <a:latin typeface="Times New Roman" panose="02020603050405020304" pitchFamily="18" charset="0"/>
                <a:cs typeface="Times New Roman" panose="02020603050405020304" pitchFamily="18" charset="0"/>
              </a:rPr>
              <a:t>grammartical and lexical connections </a:t>
            </a:r>
            <a:r>
              <a:rPr lang="en-VN" dirty="0">
                <a:latin typeface="Times New Roman" panose="02020603050405020304" pitchFamily="18" charset="0"/>
                <a:cs typeface="Times New Roman" panose="02020603050405020304" pitchFamily="18" charset="0"/>
              </a:rPr>
              <a:t>that tie the sentences together</a:t>
            </a:r>
          </a:p>
          <a:p>
            <a:pPr>
              <a:lnSpc>
                <a:spcPct val="150000"/>
              </a:lnSpc>
            </a:pPr>
            <a:r>
              <a:rPr lang="en-US" dirty="0">
                <a:latin typeface="Times New Roman" panose="02020603050405020304" pitchFamily="18" charset="0"/>
                <a:cs typeface="Times New Roman" panose="02020603050405020304" pitchFamily="18" charset="0"/>
              </a:rPr>
              <a:t>Cohesion is concerned with words, phrases, sentences and how they are connected to form a meaningful text.</a:t>
            </a:r>
          </a:p>
          <a:p>
            <a:pPr>
              <a:lnSpc>
                <a:spcPct val="150000"/>
              </a:lnSpc>
            </a:pPr>
            <a:r>
              <a:rPr lang="vi-VN" dirty="0">
                <a:latin typeface="Times New Roman" panose="02020603050405020304" pitchFamily="18" charset="0"/>
                <a:cs typeface="Times New Roman" panose="02020603050405020304" pitchFamily="18" charset="0"/>
              </a:rPr>
              <a:t>The writer could achieve cohesion in the paragraph through lexical cohesion or grammatical cohesion </a:t>
            </a:r>
            <a:endParaRPr lang="en-VN" dirty="0">
              <a:latin typeface="Times New Roman" panose="02020603050405020304" pitchFamily="18" charset="0"/>
              <a:cs typeface="Times New Roman" panose="02020603050405020304" pitchFamily="18" charset="0"/>
            </a:endParaRPr>
          </a:p>
          <a:p>
            <a:pPr marL="114300" indent="0">
              <a:lnSpc>
                <a:spcPct val="150000"/>
              </a:lnSpc>
              <a:buNone/>
            </a:pPr>
            <a:endParaRPr lang="en-VN" dirty="0"/>
          </a:p>
        </p:txBody>
      </p:sp>
    </p:spTree>
    <p:extLst>
      <p:ext uri="{BB962C8B-B14F-4D97-AF65-F5344CB8AC3E}">
        <p14:creationId xmlns:p14="http://schemas.microsoft.com/office/powerpoint/2010/main" val="1477787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8;p7">
            <a:extLst>
              <a:ext uri="{FF2B5EF4-FFF2-40B4-BE49-F238E27FC236}">
                <a16:creationId xmlns:a16="http://schemas.microsoft.com/office/drawing/2014/main" id="{1734A222-ABEA-E482-3881-C8DAC830A72D}"/>
              </a:ext>
            </a:extLst>
          </p:cNvPr>
          <p:cNvSpPr txBox="1">
            <a:spLocks/>
          </p:cNvSpPr>
          <p:nvPr/>
        </p:nvSpPr>
        <p:spPr>
          <a:xfrm>
            <a:off x="240030" y="1028700"/>
            <a:ext cx="11624310" cy="5744634"/>
          </a:xfrm>
          <a:prstGeom prst="rect">
            <a:avLst/>
          </a:prstGeom>
          <a:noFill/>
          <a:ln w="28575" cap="flat" cmpd="sng">
            <a:noFill/>
            <a:prstDash val="dashDot"/>
            <a:round/>
            <a:headEnd type="none" w="sm" len="sm"/>
            <a:tailEnd type="none" w="sm" len="sm"/>
          </a:ln>
        </p:spPr>
        <p:txBody>
          <a:bodyPr spcFirstLastPara="1" wrap="square" lIns="182875" tIns="182875" rIns="182875" bIns="1828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Introducing examples</a:t>
            </a:r>
            <a:r>
              <a:rPr lang="en-SG" sz="2200" b="1" dirty="0">
                <a:latin typeface="Times New Roman" panose="02020603050405020304" pitchFamily="18" charset="0"/>
                <a:cs typeface="Times New Roman" panose="02020603050405020304" pitchFamily="18" charset="0"/>
              </a:rPr>
              <a:t>: for example, for instance, such as, in other words,…</a:t>
            </a:r>
          </a:p>
          <a:p>
            <a:pPr marL="34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Showing addition:</a:t>
            </a:r>
            <a:r>
              <a:rPr lang="en-SG" sz="2200" b="1" dirty="0">
                <a:latin typeface="Times New Roman" panose="02020603050405020304" pitchFamily="18" charset="0"/>
                <a:cs typeface="Times New Roman" panose="02020603050405020304" pitchFamily="18" charset="0"/>
              </a:rPr>
              <a:t> and, in addition, also, furthermore, moreover, apart from, besides,…</a:t>
            </a:r>
          </a:p>
          <a:p>
            <a:pPr marL="34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Making conclusion or summary:</a:t>
            </a:r>
            <a:r>
              <a:rPr lang="en-SG" sz="2200" b="1" dirty="0">
                <a:latin typeface="Times New Roman" panose="02020603050405020304" pitchFamily="18" charset="0"/>
                <a:cs typeface="Times New Roman" panose="02020603050405020304" pitchFamily="18" charset="0"/>
              </a:rPr>
              <a:t> in short, in brief, in summary, in conclusion, to sum up,…</a:t>
            </a:r>
          </a:p>
          <a:p>
            <a:pPr marL="34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Showing chronological order: </a:t>
            </a:r>
            <a:r>
              <a:rPr lang="en-SG" sz="2200" b="1" dirty="0">
                <a:solidFill>
                  <a:schemeClr val="tx1"/>
                </a:solidFill>
                <a:latin typeface="Times New Roman" panose="02020603050405020304" pitchFamily="18" charset="0"/>
                <a:cs typeface="Times New Roman" panose="02020603050405020304" pitchFamily="18" charset="0"/>
              </a:rPr>
              <a:t>at the beginning, in the end, </a:t>
            </a:r>
            <a:r>
              <a:rPr lang="en-SG" sz="2200" b="1" dirty="0">
                <a:latin typeface="Times New Roman" panose="02020603050405020304" pitchFamily="18" charset="0"/>
                <a:cs typeface="Times New Roman" panose="02020603050405020304" pitchFamily="18" charset="0"/>
              </a:rPr>
              <a:t>firstly, secondly, finally, lastly, next, later, </a:t>
            </a:r>
          </a:p>
          <a:p>
            <a:pPr marL="34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Showing reasons</a:t>
            </a:r>
            <a:r>
              <a:rPr lang="en-SG" sz="2200" b="1" dirty="0">
                <a:latin typeface="Times New Roman" panose="02020603050405020304" pitchFamily="18" charset="0"/>
                <a:cs typeface="Times New Roman" panose="02020603050405020304" pitchFamily="18" charset="0"/>
              </a:rPr>
              <a:t>:  due to, owing to, because, because of, since, as,… </a:t>
            </a:r>
          </a:p>
          <a:p>
            <a:pPr marL="34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Showing result:</a:t>
            </a:r>
            <a:r>
              <a:rPr lang="en-SG" sz="2200" b="1" dirty="0">
                <a:latin typeface="Times New Roman" panose="02020603050405020304" pitchFamily="18" charset="0"/>
                <a:cs typeface="Times New Roman" panose="02020603050405020304" pitchFamily="18" charset="0"/>
              </a:rPr>
              <a:t> therefore, so, consequently, as a result, thus,…</a:t>
            </a:r>
          </a:p>
          <a:p>
            <a:pPr marL="342900" indent="-342900">
              <a:lnSpc>
                <a:spcPct val="150000"/>
              </a:lnSpc>
              <a:buFont typeface="Arial" panose="020B0604020202020204" pitchFamily="34" charset="0"/>
              <a:buChar char="•"/>
            </a:pPr>
            <a:r>
              <a:rPr lang="en-SG" sz="2200" b="1" dirty="0">
                <a:solidFill>
                  <a:srgbClr val="FF0000"/>
                </a:solidFill>
                <a:latin typeface="Times New Roman" panose="02020603050405020304" pitchFamily="18" charset="0"/>
                <a:cs typeface="Times New Roman" panose="02020603050405020304" pitchFamily="18" charset="0"/>
              </a:rPr>
              <a:t>Showing contrast:</a:t>
            </a:r>
            <a:r>
              <a:rPr lang="en-SG" sz="2200" b="1" dirty="0">
                <a:latin typeface="Times New Roman" panose="02020603050405020304" pitchFamily="18" charset="0"/>
                <a:cs typeface="Times New Roman" panose="02020603050405020304" pitchFamily="18" charset="0"/>
              </a:rPr>
              <a:t> but, however, although, even though, in spite of, despite, nevertheless, </a:t>
            </a:r>
            <a:r>
              <a:rPr lang="en-SG" sz="2000" b="1" dirty="0"/>
              <a:t>…</a:t>
            </a:r>
          </a:p>
          <a:p>
            <a:pPr marL="342900" eaLnBrk="0" fontAlgn="base" hangingPunct="0">
              <a:lnSpc>
                <a:spcPct val="150000"/>
              </a:lnSpc>
              <a:spcBef>
                <a:spcPct val="20000"/>
              </a:spcBef>
              <a:spcAft>
                <a:spcPct val="0"/>
              </a:spcAft>
              <a:buClr>
                <a:srgbClr val="996666"/>
              </a:buClr>
              <a:buSzPct val="80000"/>
            </a:pPr>
            <a:endParaRPr lang="en-SG" sz="2000" dirty="0">
              <a:ea typeface="+mn-ea"/>
              <a:cs typeface="+mn-cs"/>
            </a:endParaRPr>
          </a:p>
        </p:txBody>
      </p:sp>
      <p:sp>
        <p:nvSpPr>
          <p:cNvPr id="10" name="Title 1">
            <a:extLst>
              <a:ext uri="{FF2B5EF4-FFF2-40B4-BE49-F238E27FC236}">
                <a16:creationId xmlns:a16="http://schemas.microsoft.com/office/drawing/2014/main" id="{793458EF-2474-1A15-3F1A-DE36D5E735FE}"/>
              </a:ext>
            </a:extLst>
          </p:cNvPr>
          <p:cNvSpPr txBox="1">
            <a:spLocks/>
          </p:cNvSpPr>
          <p:nvPr/>
        </p:nvSpPr>
        <p:spPr>
          <a:xfrm>
            <a:off x="1981200" y="251012"/>
            <a:ext cx="8229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VN" sz="3200" b="1" dirty="0">
                <a:solidFill>
                  <a:srgbClr val="187F52"/>
                </a:solidFill>
                <a:latin typeface="Times New Roman" panose="02020603050405020304" pitchFamily="18" charset="0"/>
                <a:cs typeface="Times New Roman" panose="02020603050405020304" pitchFamily="18" charset="0"/>
              </a:rPr>
              <a:t>TRANSITIONAL WORDS</a:t>
            </a:r>
            <a:endParaRPr lang="en-VN" sz="3200" dirty="0">
              <a:solidFill>
                <a:srgbClr val="187F5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50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Cuál es la diferencia entre Thank you y Thanks you? - One Minute English">
            <a:extLst>
              <a:ext uri="{FF2B5EF4-FFF2-40B4-BE49-F238E27FC236}">
                <a16:creationId xmlns:a16="http://schemas.microsoft.com/office/drawing/2014/main" id="{7EB63747-6474-3CDB-F72B-FDBFA907B1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04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F21-F3FD-E338-9BB6-DFE3B87AC623}"/>
              </a:ext>
            </a:extLst>
          </p:cNvPr>
          <p:cNvSpPr>
            <a:spLocks noGrp="1"/>
          </p:cNvSpPr>
          <p:nvPr>
            <p:ph type="title"/>
          </p:nvPr>
        </p:nvSpPr>
        <p:spPr>
          <a:xfrm>
            <a:off x="121389" y="0"/>
            <a:ext cx="11845323" cy="768096"/>
          </a:xfrm>
        </p:spPr>
        <p:txBody>
          <a:bodyPr/>
          <a:lstStyle/>
          <a:p>
            <a:pPr algn="ctr"/>
            <a:r>
              <a:rPr lang="en-US" b="1" dirty="0">
                <a:latin typeface="Times New Roman" panose="02020603050405020304" pitchFamily="18" charset="0"/>
                <a:cs typeface="Times New Roman" panose="02020603050405020304" pitchFamily="18" charset="0"/>
              </a:rPr>
              <a:t>THREE PARTS OF A PARAGRAPH</a:t>
            </a:r>
          </a:p>
        </p:txBody>
      </p:sp>
      <p:sp>
        <p:nvSpPr>
          <p:cNvPr id="3" name="Content Placeholder 2">
            <a:extLst>
              <a:ext uri="{FF2B5EF4-FFF2-40B4-BE49-F238E27FC236}">
                <a16:creationId xmlns:a16="http://schemas.microsoft.com/office/drawing/2014/main" id="{7210B473-0809-A2E9-57DC-39CFFFAB7710}"/>
              </a:ext>
            </a:extLst>
          </p:cNvPr>
          <p:cNvSpPr>
            <a:spLocks noGrp="1"/>
          </p:cNvSpPr>
          <p:nvPr>
            <p:ph idx="1"/>
          </p:nvPr>
        </p:nvSpPr>
        <p:spPr>
          <a:xfrm>
            <a:off x="123508" y="1008092"/>
            <a:ext cx="11631169" cy="5724011"/>
          </a:xfrm>
        </p:spPr>
        <p:txBody>
          <a:bodyPr/>
          <a:lstStyle/>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descr="Table&#10;&#10;Description automatically generated">
            <a:extLst>
              <a:ext uri="{FF2B5EF4-FFF2-40B4-BE49-F238E27FC236}">
                <a16:creationId xmlns:a16="http://schemas.microsoft.com/office/drawing/2014/main" id="{08D3165E-B505-F909-566D-94EC4908F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768095"/>
            <a:ext cx="10813773" cy="5724011"/>
          </a:xfrm>
          <a:prstGeom prst="rect">
            <a:avLst/>
          </a:prstGeom>
          <a:ln>
            <a:solidFill>
              <a:schemeClr val="tx1"/>
            </a:solidFill>
          </a:ln>
        </p:spPr>
      </p:pic>
    </p:spTree>
    <p:extLst>
      <p:ext uri="{BB962C8B-B14F-4D97-AF65-F5344CB8AC3E}">
        <p14:creationId xmlns:p14="http://schemas.microsoft.com/office/powerpoint/2010/main" val="35346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f7a9427a6c_0_0"/>
          <p:cNvPicPr preferRelativeResize="0"/>
          <p:nvPr/>
        </p:nvPicPr>
        <p:blipFill rotWithShape="1">
          <a:blip r:embed="rId3">
            <a:alphaModFix/>
          </a:blip>
          <a:srcRect/>
          <a:stretch/>
        </p:blipFill>
        <p:spPr>
          <a:xfrm>
            <a:off x="1447801" y="-152400"/>
            <a:ext cx="2273231" cy="2431498"/>
          </a:xfrm>
          <a:prstGeom prst="rect">
            <a:avLst/>
          </a:prstGeom>
          <a:noFill/>
          <a:ln>
            <a:noFill/>
          </a:ln>
        </p:spPr>
      </p:pic>
      <p:sp>
        <p:nvSpPr>
          <p:cNvPr id="140" name="Google Shape;140;gf7a9427a6c_0_0"/>
          <p:cNvSpPr/>
          <p:nvPr/>
        </p:nvSpPr>
        <p:spPr>
          <a:xfrm>
            <a:off x="2286000" y="3546629"/>
            <a:ext cx="2137800" cy="1092000"/>
          </a:xfrm>
          <a:prstGeom prst="rect">
            <a:avLst/>
          </a:prstGeom>
          <a:noFill/>
          <a:ln>
            <a:noFill/>
          </a:ln>
        </p:spPr>
        <p:txBody>
          <a:bodyPr spcFirstLastPara="1" wrap="square" lIns="91425" tIns="45700" rIns="91425" bIns="45700" anchor="t" anchorCtr="0">
            <a:noAutofit/>
          </a:bodyPr>
          <a:lstStyle/>
          <a:p>
            <a:pPr algn="ctr">
              <a:lnSpc>
                <a:spcPct val="120000"/>
              </a:lnSpc>
            </a:pPr>
            <a:r>
              <a:rPr lang="en-US" sz="2800" b="1">
                <a:solidFill>
                  <a:schemeClr val="lt1"/>
                </a:solidFill>
                <a:latin typeface="Calibri"/>
                <a:ea typeface="Calibri"/>
                <a:cs typeface="Calibri"/>
                <a:sym typeface="Calibri"/>
              </a:rPr>
              <a:t>TOPIC SENTENCE</a:t>
            </a:r>
            <a:endParaRPr sz="2800" b="1">
              <a:solidFill>
                <a:schemeClr val="lt1"/>
              </a:solidFill>
              <a:latin typeface="Calibri"/>
              <a:ea typeface="Calibri"/>
              <a:cs typeface="Calibri"/>
              <a:sym typeface="Calibri"/>
            </a:endParaRPr>
          </a:p>
        </p:txBody>
      </p:sp>
      <p:sp>
        <p:nvSpPr>
          <p:cNvPr id="141" name="Google Shape;141;gf7a9427a6c_0_0"/>
          <p:cNvSpPr/>
          <p:nvPr/>
        </p:nvSpPr>
        <p:spPr>
          <a:xfrm>
            <a:off x="5025101" y="3581400"/>
            <a:ext cx="2137800" cy="1092000"/>
          </a:xfrm>
          <a:prstGeom prst="rect">
            <a:avLst/>
          </a:prstGeom>
          <a:noFill/>
          <a:ln>
            <a:noFill/>
          </a:ln>
        </p:spPr>
        <p:txBody>
          <a:bodyPr spcFirstLastPara="1" wrap="square" lIns="91425" tIns="45700" rIns="91425" bIns="45700" anchor="t" anchorCtr="0">
            <a:noAutofit/>
          </a:bodyPr>
          <a:lstStyle/>
          <a:p>
            <a:pPr algn="ctr">
              <a:lnSpc>
                <a:spcPct val="120000"/>
              </a:lnSpc>
            </a:pPr>
            <a:r>
              <a:rPr lang="en-US" sz="2800" b="1">
                <a:solidFill>
                  <a:schemeClr val="lt1"/>
                </a:solidFill>
                <a:latin typeface="Calibri"/>
                <a:ea typeface="Calibri"/>
                <a:cs typeface="Calibri"/>
                <a:sym typeface="Calibri"/>
              </a:rPr>
              <a:t>SUPPORTING DETAILS </a:t>
            </a:r>
            <a:endParaRPr sz="2800" b="1">
              <a:solidFill>
                <a:schemeClr val="lt1"/>
              </a:solidFill>
              <a:latin typeface="Calibri"/>
              <a:ea typeface="Calibri"/>
              <a:cs typeface="Calibri"/>
              <a:sym typeface="Calibri"/>
            </a:endParaRPr>
          </a:p>
        </p:txBody>
      </p:sp>
      <p:sp>
        <p:nvSpPr>
          <p:cNvPr id="142" name="Google Shape;142;gf7a9427a6c_0_0"/>
          <p:cNvSpPr/>
          <p:nvPr/>
        </p:nvSpPr>
        <p:spPr>
          <a:xfrm>
            <a:off x="7692101" y="3581400"/>
            <a:ext cx="2137800" cy="1092000"/>
          </a:xfrm>
          <a:prstGeom prst="rect">
            <a:avLst/>
          </a:prstGeom>
          <a:noFill/>
          <a:ln>
            <a:noFill/>
          </a:ln>
        </p:spPr>
        <p:txBody>
          <a:bodyPr spcFirstLastPara="1" wrap="square" lIns="91425" tIns="45700" rIns="91425" bIns="45700" anchor="t" anchorCtr="0">
            <a:noAutofit/>
          </a:bodyPr>
          <a:lstStyle/>
          <a:p>
            <a:pPr algn="ctr">
              <a:lnSpc>
                <a:spcPct val="120000"/>
              </a:lnSpc>
            </a:pPr>
            <a:r>
              <a:rPr lang="en-US" sz="2800" b="1">
                <a:solidFill>
                  <a:schemeClr val="lt1"/>
                </a:solidFill>
                <a:latin typeface="Calibri"/>
                <a:ea typeface="Calibri"/>
                <a:cs typeface="Calibri"/>
                <a:sym typeface="Calibri"/>
              </a:rPr>
              <a:t>CLOSING SENTENCE</a:t>
            </a:r>
            <a:endParaRPr sz="2800" b="1">
              <a:solidFill>
                <a:schemeClr val="lt1"/>
              </a:solidFill>
              <a:latin typeface="Calibri"/>
              <a:ea typeface="Calibri"/>
              <a:cs typeface="Calibri"/>
              <a:sym typeface="Calibri"/>
            </a:endParaRPr>
          </a:p>
        </p:txBody>
      </p:sp>
      <p:pic>
        <p:nvPicPr>
          <p:cNvPr id="143" name="Google Shape;143;gf7a9427a6c_0_0"/>
          <p:cNvPicPr preferRelativeResize="0"/>
          <p:nvPr/>
        </p:nvPicPr>
        <p:blipFill>
          <a:blip r:embed="rId4">
            <a:alphaModFix/>
          </a:blip>
          <a:stretch>
            <a:fillRect/>
          </a:stretch>
        </p:blipFill>
        <p:spPr>
          <a:xfrm>
            <a:off x="1524001" y="0"/>
            <a:ext cx="9143999"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ppt_w</p:attrName>
                                        </p:attrNameLst>
                                      </p:cBhvr>
                                      <p:tavLst>
                                        <p:tav tm="0">
                                          <p:val>
                                            <p:strVal val="0"/>
                                          </p:val>
                                        </p:tav>
                                        <p:tav tm="100000">
                                          <p:val>
                                            <p:strVal val="#ppt_w"/>
                                          </p:val>
                                        </p:tav>
                                      </p:tavLst>
                                    </p:anim>
                                    <p:anim calcmode="lin" valueType="num">
                                      <p:cBhvr additive="base">
                                        <p:cTn id="8" dur="500"/>
                                        <p:tgtEl>
                                          <p:spTgt spid="14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p:tgtEl>
                                          <p:spTgt spid="141"/>
                                        </p:tgtEl>
                                        <p:attrNameLst>
                                          <p:attrName>ppt_w</p:attrName>
                                        </p:attrNameLst>
                                      </p:cBhvr>
                                      <p:tavLst>
                                        <p:tav tm="0">
                                          <p:val>
                                            <p:strVal val="0"/>
                                          </p:val>
                                        </p:tav>
                                        <p:tav tm="100000">
                                          <p:val>
                                            <p:strVal val="#ppt_w"/>
                                          </p:val>
                                        </p:tav>
                                      </p:tavLst>
                                    </p:anim>
                                    <p:anim calcmode="lin" valueType="num">
                                      <p:cBhvr additive="base">
                                        <p:cTn id="12" dur="500"/>
                                        <p:tgtEl>
                                          <p:spTgt spid="14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500"/>
                                        <p:tgtEl>
                                          <p:spTgt spid="142"/>
                                        </p:tgtEl>
                                        <p:attrNameLst>
                                          <p:attrName>ppt_w</p:attrName>
                                        </p:attrNameLst>
                                      </p:cBhvr>
                                      <p:tavLst>
                                        <p:tav tm="0">
                                          <p:val>
                                            <p:strVal val="0"/>
                                          </p:val>
                                        </p:tav>
                                        <p:tav tm="100000">
                                          <p:val>
                                            <p:strVal val="#ppt_w"/>
                                          </p:val>
                                        </p:tav>
                                      </p:tavLst>
                                    </p:anim>
                                    <p:anim calcmode="lin" valueType="num">
                                      <p:cBhvr additive="base">
                                        <p:cTn id="16" dur="500"/>
                                        <p:tgtEl>
                                          <p:spTgt spid="1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2F21-F3FD-E338-9BB6-DFE3B87AC623}"/>
              </a:ext>
            </a:extLst>
          </p:cNvPr>
          <p:cNvSpPr>
            <a:spLocks noGrp="1"/>
          </p:cNvSpPr>
          <p:nvPr>
            <p:ph type="title" idx="4294967295"/>
          </p:nvPr>
        </p:nvSpPr>
        <p:spPr>
          <a:xfrm>
            <a:off x="0" y="0"/>
            <a:ext cx="11845925" cy="768350"/>
          </a:xfrm>
        </p:spPr>
        <p:txBody>
          <a:bodyPr/>
          <a:lstStyle/>
          <a:p>
            <a:pPr algn="ctr"/>
            <a:r>
              <a:rPr lang="en-US" b="1" dirty="0">
                <a:latin typeface="Times New Roman" panose="02020603050405020304" pitchFamily="18" charset="0"/>
                <a:cs typeface="Times New Roman" panose="02020603050405020304" pitchFamily="18" charset="0"/>
              </a:rPr>
              <a:t>THREE PARTS OF A PARAGRAPH</a:t>
            </a:r>
          </a:p>
        </p:txBody>
      </p:sp>
      <p:sp>
        <p:nvSpPr>
          <p:cNvPr id="3" name="Content Placeholder 2">
            <a:extLst>
              <a:ext uri="{FF2B5EF4-FFF2-40B4-BE49-F238E27FC236}">
                <a16:creationId xmlns:a16="http://schemas.microsoft.com/office/drawing/2014/main" id="{7210B473-0809-A2E9-57DC-39CFFFAB7710}"/>
              </a:ext>
            </a:extLst>
          </p:cNvPr>
          <p:cNvSpPr>
            <a:spLocks noGrp="1"/>
          </p:cNvSpPr>
          <p:nvPr>
            <p:ph idx="4294967295"/>
          </p:nvPr>
        </p:nvSpPr>
        <p:spPr>
          <a:xfrm>
            <a:off x="0" y="605790"/>
            <a:ext cx="11631613" cy="6252209"/>
          </a:xfrm>
        </p:spPr>
        <p:txBody>
          <a:bodyPr>
            <a:normAutofit/>
          </a:bodyPr>
          <a:lstStyle/>
          <a:p>
            <a:pPr marL="0" indent="0">
              <a:buNone/>
            </a:pPr>
            <a:r>
              <a:rPr lang="en-US" sz="2200" b="1" u="sng" dirty="0">
                <a:effectLst/>
                <a:latin typeface="Times New Roman" panose="02020603050405020304" pitchFamily="18" charset="0"/>
                <a:ea typeface="Calibri" panose="020F0502020204030204" pitchFamily="34" charset="0"/>
                <a:cs typeface="Times New Roman" panose="02020603050405020304" pitchFamily="18" charset="0"/>
              </a:rPr>
              <a:t>Exercise:</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Put a check (√) next to the group of sentences that makes a good paragraph. Why are the other groups of sentences not good paragraphs?</a:t>
            </a:r>
          </a:p>
          <a:p>
            <a:pPr marL="0" indent="0" algn="just">
              <a:buNone/>
            </a:pPr>
            <a:r>
              <a:rPr lang="en-US" sz="2000" dirty="0">
                <a:latin typeface="Times New Roman" panose="02020603050405020304" pitchFamily="18" charset="0"/>
                <a:cs typeface="Times New Roman" panose="02020603050405020304" pitchFamily="18" charset="0"/>
              </a:rPr>
              <a:t>1. 	</a:t>
            </a:r>
            <a:r>
              <a:rPr lang="en-US" sz="2000" dirty="0">
                <a:effectLst/>
                <a:latin typeface="Times New Roman" panose="02020603050405020304" pitchFamily="18" charset="0"/>
                <a:cs typeface="Times New Roman" panose="02020603050405020304" pitchFamily="18" charset="0"/>
              </a:rPr>
              <a:t>My best friend has many different hobbies, such as skiing, cooking, and playing the piano, and she is very good at all of these activities. For example, she has played the piano for ten years and has won in three piano competitions. She also likes to spend time traveling, and she has been to many different countries in the world. She grew up speaking Spanish and English, but now she can also speak French and Italian. I like my best friend very much.</a:t>
            </a:r>
          </a:p>
          <a:p>
            <a:pPr marL="0" indent="0" algn="just">
              <a:buNone/>
            </a:pPr>
            <a:r>
              <a:rPr lang="en-US" sz="2000" dirty="0">
                <a:effectLst/>
                <a:latin typeface="Times New Roman" panose="02020603050405020304" pitchFamily="18" charset="0"/>
                <a:cs typeface="Times New Roman" panose="02020603050405020304" pitchFamily="18" charset="0"/>
              </a:rPr>
              <a:t>2. 	One good way to learn another language is to live in a country where that language is used. When you live in another country, the language is around you all the time, so you can learn to listen to and speak it more easily.</a:t>
            </a:r>
          </a:p>
          <a:p>
            <a:pPr marL="0" indent="0" algn="just">
              <a:buNone/>
            </a:pPr>
            <a:r>
              <a:rPr lang="en-US" sz="2000" dirty="0">
                <a:latin typeface="Times New Roman" panose="02020603050405020304" pitchFamily="18" charset="0"/>
                <a:cs typeface="Times New Roman" panose="02020603050405020304" pitchFamily="18" charset="0"/>
              </a:rPr>
              <a:t>3. 	Classes in literature are useful no matter what job you intend to have when you finish university. Books are about life. People who study literature learn the skill of reading carefully and understanding characters, situations, and relationships. This kind of understanding can be useful to teachers and business people alike. Literature classes also require a lot of writing, so they help students develop the skill of clear communication. Of course, a professional writer needs to have this skill, but it is an equally important skill for an engineer. Finally, reading literature helps develop an understanding of many different points of view. Reading a novel by a Russian author, for example, will help a reader learn more about Russian culture. For anyone whose job may bring them into contact with Russian colleagues, this insight can help encourage better cross-cultural understanding. Studying literature is studying life, so it is relevant to almost any job you can think of.</a:t>
            </a:r>
          </a:p>
          <a:p>
            <a:pPr marL="0" indent="0">
              <a:buNone/>
            </a:pPr>
            <a:endParaRPr lang="en-US" sz="1600" dirty="0">
              <a:effectLst/>
              <a:latin typeface="Helvetica" pitchFamily="2" charset="0"/>
            </a:endParaRPr>
          </a:p>
          <a:p>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189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dirty="0">
                <a:highlight>
                  <a:srgbClr val="FFFF00"/>
                </a:highlight>
                <a:latin typeface="Times New Roman" panose="02020603050405020304" pitchFamily="18" charset="0"/>
                <a:cs typeface="Times New Roman" panose="02020603050405020304" pitchFamily="18" charset="0"/>
              </a:rPr>
              <a:t>1. Definition:</a:t>
            </a:r>
          </a:p>
          <a:p>
            <a:r>
              <a:rPr lang="en-US" dirty="0">
                <a:latin typeface="Times New Roman" panose="02020603050405020304" pitchFamily="18" charset="0"/>
                <a:cs typeface="Times New Roman" panose="02020603050405020304" pitchFamily="18" charset="0"/>
              </a:rPr>
              <a:t>The </a:t>
            </a:r>
            <a:r>
              <a:rPr lang="en-US" b="1" dirty="0">
                <a:highlight>
                  <a:srgbClr val="FFFF00"/>
                </a:highlight>
                <a:latin typeface="Times New Roman" panose="02020603050405020304" pitchFamily="18" charset="0"/>
                <a:cs typeface="Times New Roman" panose="02020603050405020304" pitchFamily="18" charset="0"/>
              </a:rPr>
              <a:t>topic sentence </a:t>
            </a:r>
            <a:r>
              <a:rPr lang="en-US" dirty="0">
                <a:latin typeface="Times New Roman" panose="02020603050405020304" pitchFamily="18" charset="0"/>
                <a:cs typeface="Times New Roman" panose="02020603050405020304" pitchFamily="18" charset="0"/>
              </a:rPr>
              <a:t>is the most important sentence in a paragraph. It has two parts: </a:t>
            </a:r>
            <a:r>
              <a:rPr lang="en-US" b="1" i="1" dirty="0">
                <a:highlight>
                  <a:srgbClr val="FFFF00"/>
                </a:highlight>
                <a:latin typeface="Times New Roman" panose="02020603050405020304" pitchFamily="18" charset="0"/>
                <a:cs typeface="Times New Roman" panose="02020603050405020304" pitchFamily="18" charset="0"/>
              </a:rPr>
              <a:t>a topic and a controlling idea. </a:t>
            </a:r>
          </a:p>
          <a:p>
            <a:r>
              <a:rPr lang="en-US" dirty="0">
                <a:latin typeface="Times New Roman" panose="02020603050405020304" pitchFamily="18" charset="0"/>
                <a:cs typeface="Times New Roman" panose="02020603050405020304" pitchFamily="18" charset="0"/>
              </a:rPr>
              <a:t>•	The topic names the subject of the paragraph. </a:t>
            </a:r>
          </a:p>
          <a:p>
            <a:r>
              <a:rPr lang="en-US" dirty="0">
                <a:latin typeface="Times New Roman" panose="02020603050405020304" pitchFamily="18" charset="0"/>
                <a:cs typeface="Times New Roman" panose="02020603050405020304" pitchFamily="18" charset="0"/>
              </a:rPr>
              <a:t>•	The controlling idea tells what the paragraph will say about the topic. It is called the controlling idea because it controls or limits the topic to a very specific points or points. </a:t>
            </a:r>
          </a:p>
          <a:p>
            <a:r>
              <a:rPr lang="en-US" dirty="0">
                <a:latin typeface="Times New Roman" panose="02020603050405020304" pitchFamily="18" charset="0"/>
                <a:cs typeface="Times New Roman" panose="02020603050405020304" pitchFamily="18" charset="0"/>
              </a:rPr>
              <a:t>1. </a:t>
            </a:r>
            <a:r>
              <a:rPr lang="en-US" u="sng" dirty="0">
                <a:latin typeface="Times New Roman" panose="02020603050405020304" pitchFamily="18" charset="0"/>
                <a:cs typeface="Times New Roman" panose="02020603050405020304" pitchFamily="18" charset="0"/>
              </a:rPr>
              <a:t>Many language students</a:t>
            </a:r>
            <a:r>
              <a:rPr lang="en-US" dirty="0">
                <a:latin typeface="Times New Roman" panose="02020603050405020304" pitchFamily="18" charset="0"/>
                <a:cs typeface="Times New Roman" panose="02020603050405020304" pitchFamily="18" charset="0"/>
              </a:rPr>
              <a:t> prefer bilingual dictionaries to monolingual dictionaries. </a:t>
            </a:r>
          </a:p>
          <a:p>
            <a:r>
              <a:rPr lang="en-US" dirty="0">
                <a:latin typeface="Times New Roman" panose="02020603050405020304" pitchFamily="18" charset="0"/>
                <a:cs typeface="Times New Roman" panose="02020603050405020304" pitchFamily="18" charset="0"/>
              </a:rPr>
              <a:t>Explanation: The reader expects the paragraph to explain why this statement is true. </a:t>
            </a:r>
          </a:p>
          <a:p>
            <a:r>
              <a:rPr lang="en-US" dirty="0">
                <a:latin typeface="Times New Roman" panose="02020603050405020304" pitchFamily="18" charset="0"/>
                <a:cs typeface="Times New Roman" panose="02020603050405020304" pitchFamily="18" charset="0"/>
              </a:rPr>
              <a:t>2. </a:t>
            </a:r>
            <a:r>
              <a:rPr lang="en-US" u="sng" dirty="0">
                <a:latin typeface="Times New Roman" panose="02020603050405020304" pitchFamily="18" charset="0"/>
                <a:cs typeface="Times New Roman" panose="02020603050405020304" pitchFamily="18" charset="0"/>
              </a:rPr>
              <a:t>The best season</a:t>
            </a:r>
            <a:r>
              <a:rPr lang="en-US" dirty="0">
                <a:latin typeface="Times New Roman" panose="02020603050405020304" pitchFamily="18" charset="0"/>
                <a:cs typeface="Times New Roman" panose="02020603050405020304" pitchFamily="18" charset="0"/>
              </a:rPr>
              <a:t> for kids is winter. </a:t>
            </a:r>
          </a:p>
          <a:p>
            <a:r>
              <a:rPr lang="en-US" dirty="0">
                <a:latin typeface="Times New Roman" panose="02020603050405020304" pitchFamily="18" charset="0"/>
                <a:cs typeface="Times New Roman" panose="02020603050405020304" pitchFamily="18" charset="0"/>
              </a:rPr>
              <a:t>Explanation: The reader expects the paragraph to give reasons and examples of </a:t>
            </a:r>
            <a:r>
              <a:rPr lang="en-US" i="1" dirty="0">
                <a:latin typeface="Times New Roman" panose="02020603050405020304" pitchFamily="18" charset="0"/>
                <a:cs typeface="Times New Roman" panose="02020603050405020304" pitchFamily="18" charset="0"/>
              </a:rPr>
              <a:t>why </a:t>
            </a:r>
            <a:r>
              <a:rPr lang="en-US" dirty="0">
                <a:latin typeface="Times New Roman" panose="02020603050405020304" pitchFamily="18" charset="0"/>
                <a:cs typeface="Times New Roman" panose="02020603050405020304" pitchFamily="18" charset="0"/>
              </a:rPr>
              <a:t>winters is the best season for children. </a:t>
            </a:r>
          </a:p>
          <a:p>
            <a:endParaRPr lang="en-US" dirty="0"/>
          </a:p>
        </p:txBody>
      </p:sp>
    </p:spTree>
    <p:extLst>
      <p:ext uri="{BB962C8B-B14F-4D97-AF65-F5344CB8AC3E}">
        <p14:creationId xmlns:p14="http://schemas.microsoft.com/office/powerpoint/2010/main" val="29165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dirty="0">
                <a:highlight>
                  <a:srgbClr val="FFFF00"/>
                </a:highlight>
                <a:latin typeface="Times New Roman" panose="02020603050405020304" pitchFamily="18" charset="0"/>
                <a:cs typeface="Times New Roman" panose="02020603050405020304" pitchFamily="18" charset="0"/>
              </a:rPr>
              <a:t>2. Features of a good topic sentence:</a:t>
            </a:r>
          </a:p>
          <a:p>
            <a:r>
              <a:rPr lang="en-US"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 It controls or guides the whole paragraph.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When you read the topic sentence, you know what to expect in the paragraph. </a:t>
            </a:r>
          </a:p>
          <a:p>
            <a:r>
              <a:rPr lang="en-US" b="1" i="1" dirty="0">
                <a:latin typeface="Times New Roman" panose="02020603050405020304" pitchFamily="18" charset="0"/>
                <a:cs typeface="Times New Roman" panose="02020603050405020304" pitchFamily="18" charset="0"/>
              </a:rPr>
              <a:t>2. A good topic sentence is not a fact that everyone accepts as true.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For example, a bad topic sentence would be, “</a:t>
            </a:r>
            <a:r>
              <a:rPr lang="en-US" dirty="0" err="1">
                <a:latin typeface="Times New Roman" panose="02020603050405020304" pitchFamily="18" charset="0"/>
                <a:cs typeface="Times New Roman" panose="02020603050405020304" pitchFamily="18" charset="0"/>
              </a:rPr>
              <a:t>Librabries</a:t>
            </a:r>
            <a:r>
              <a:rPr lang="en-US" dirty="0">
                <a:latin typeface="Times New Roman" panose="02020603050405020304" pitchFamily="18" charset="0"/>
                <a:cs typeface="Times New Roman" panose="02020603050405020304" pitchFamily="18" charset="0"/>
              </a:rPr>
              <a:t> have books”. The information in this sentence is true, but it is a </a:t>
            </a:r>
            <a:r>
              <a:rPr lang="en-US" dirty="0" err="1">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fact and is not a good choice for a topic sentence. </a:t>
            </a:r>
          </a:p>
          <a:p>
            <a:r>
              <a:rPr lang="en-US" b="1" i="1" dirty="0">
                <a:latin typeface="Times New Roman" panose="02020603050405020304" pitchFamily="18" charset="0"/>
                <a:cs typeface="Times New Roman" panose="02020603050405020304" pitchFamily="18" charset="0"/>
              </a:rPr>
              <a:t>3.  A good topic sentence is specific.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“Tea is delicious” is not a good topic sentence because the information in the sentence is too general. The reader does now know what to expect in the paragraph. If you want to write a paragraph about tea, make your topic sentence more specific, such as “Green tea has many health benefits”. </a:t>
            </a:r>
          </a:p>
          <a:p>
            <a:endParaRPr lang="en-US" dirty="0"/>
          </a:p>
        </p:txBody>
      </p:sp>
    </p:spTree>
    <p:extLst>
      <p:ext uri="{BB962C8B-B14F-4D97-AF65-F5344CB8AC3E}">
        <p14:creationId xmlns:p14="http://schemas.microsoft.com/office/powerpoint/2010/main" val="3830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i="1" dirty="0">
                <a:latin typeface="Times New Roman" panose="02020603050405020304" pitchFamily="18" charset="0"/>
                <a:cs typeface="Times New Roman" panose="02020603050405020304" pitchFamily="18" charset="0"/>
              </a:rPr>
              <a:t>4. However, a good topic sentence is not too specific.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“This dictionary contains more than 42.000 words” limits the topic too much – there is nothing else for the writer to say. </a:t>
            </a:r>
          </a:p>
          <a:p>
            <a:r>
              <a:rPr lang="en-US" b="1" i="1" dirty="0">
                <a:latin typeface="Times New Roman" panose="02020603050405020304" pitchFamily="18" charset="0"/>
                <a:cs typeface="Times New Roman" panose="02020603050405020304" pitchFamily="18" charset="0"/>
              </a:rPr>
              <a:t>5. A good topic sentence has a controlling idea.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It includes words or phrases that help guide the flow of ideas in the paragraph. The controlling ideas focuses the content of the following sentences. </a:t>
            </a:r>
          </a:p>
          <a:p>
            <a:endParaRPr lang="en-US" dirty="0"/>
          </a:p>
        </p:txBody>
      </p:sp>
    </p:spTree>
    <p:extLst>
      <p:ext uri="{BB962C8B-B14F-4D97-AF65-F5344CB8AC3E}">
        <p14:creationId xmlns:p14="http://schemas.microsoft.com/office/powerpoint/2010/main" val="30439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2007-3AF2-3D81-289D-5AC0B1B0D203}"/>
              </a:ext>
            </a:extLst>
          </p:cNvPr>
          <p:cNvSpPr>
            <a:spLocks noGrp="1"/>
          </p:cNvSpPr>
          <p:nvPr>
            <p:ph type="title"/>
          </p:nvPr>
        </p:nvSpPr>
        <p:spPr>
          <a:xfrm>
            <a:off x="2120" y="0"/>
            <a:ext cx="12189880" cy="768096"/>
          </a:xfrm>
        </p:spPr>
        <p:txBody>
          <a:bodyPr/>
          <a:lstStyle/>
          <a:p>
            <a:pPr algn="ctr"/>
            <a:r>
              <a:rPr lang="en-US" b="1" dirty="0">
                <a:latin typeface="Times New Roman" panose="02020603050405020304" pitchFamily="18" charset="0"/>
                <a:cs typeface="Times New Roman" panose="02020603050405020304" pitchFamily="18" charset="0"/>
              </a:rPr>
              <a:t>TOPIC SENTENCE</a:t>
            </a:r>
          </a:p>
        </p:txBody>
      </p:sp>
      <p:sp>
        <p:nvSpPr>
          <p:cNvPr id="3" name="Content Placeholder 2">
            <a:extLst>
              <a:ext uri="{FF2B5EF4-FFF2-40B4-BE49-F238E27FC236}">
                <a16:creationId xmlns:a16="http://schemas.microsoft.com/office/drawing/2014/main" id="{1BF035D1-0694-CBB6-96F6-EA4DBBE8D397}"/>
              </a:ext>
            </a:extLst>
          </p:cNvPr>
          <p:cNvSpPr>
            <a:spLocks noGrp="1"/>
          </p:cNvSpPr>
          <p:nvPr>
            <p:ph idx="1"/>
          </p:nvPr>
        </p:nvSpPr>
        <p:spPr>
          <a:xfrm>
            <a:off x="185530" y="622852"/>
            <a:ext cx="12006468" cy="6235147"/>
          </a:xfrm>
        </p:spPr>
        <p:txBody>
          <a:bodyPr/>
          <a:lstStyle/>
          <a:p>
            <a:r>
              <a:rPr lang="en-US" b="1" u="sng" dirty="0">
                <a:latin typeface="Times New Roman" panose="02020603050405020304" pitchFamily="18" charset="0"/>
                <a:cs typeface="Times New Roman" panose="02020603050405020304" pitchFamily="18" charset="0"/>
              </a:rPr>
              <a:t>Exercise</a:t>
            </a:r>
            <a:r>
              <a:rPr lang="en-US" b="1" dirty="0">
                <a:latin typeface="Times New Roman" panose="02020603050405020304" pitchFamily="18" charset="0"/>
                <a:cs typeface="Times New Roman" panose="02020603050405020304" pitchFamily="18" charset="0"/>
              </a:rPr>
              <a:t>: Circle the topic of the sentence. Underline the main idea about the topic. </a:t>
            </a:r>
          </a:p>
          <a:p>
            <a:r>
              <a:rPr lang="en-US" dirty="0">
                <a:latin typeface="Times New Roman" panose="02020603050405020304" pitchFamily="18" charset="0"/>
                <a:cs typeface="Times New Roman" panose="02020603050405020304" pitchFamily="18" charset="0"/>
              </a:rPr>
              <a:t>1. Indonesia is very interesting country to visit. </a:t>
            </a:r>
          </a:p>
          <a:p>
            <a:r>
              <a:rPr lang="en-US" dirty="0">
                <a:latin typeface="Times New Roman" panose="02020603050405020304" pitchFamily="18" charset="0"/>
                <a:cs typeface="Times New Roman" panose="02020603050405020304" pitchFamily="18" charset="0"/>
              </a:rPr>
              <a:t>2. Dogs make excellent pets. </a:t>
            </a:r>
          </a:p>
          <a:p>
            <a:r>
              <a:rPr lang="en-US" dirty="0">
                <a:latin typeface="Times New Roman" panose="02020603050405020304" pitchFamily="18" charset="0"/>
                <a:cs typeface="Times New Roman" panose="02020603050405020304" pitchFamily="18" charset="0"/>
              </a:rPr>
              <a:t>3. A really good place to study is the library at my school. </a:t>
            </a:r>
          </a:p>
          <a:p>
            <a:r>
              <a:rPr lang="en-US" dirty="0">
                <a:latin typeface="Times New Roman" panose="02020603050405020304" pitchFamily="18" charset="0"/>
                <a:cs typeface="Times New Roman" panose="02020603050405020304" pitchFamily="18" charset="0"/>
              </a:rPr>
              <a:t>4. Leaning a second language creates job opportunities. </a:t>
            </a:r>
          </a:p>
          <a:p>
            <a:r>
              <a:rPr lang="en-US" dirty="0">
                <a:latin typeface="Times New Roman" panose="02020603050405020304" pitchFamily="18" charset="0"/>
                <a:cs typeface="Times New Roman" panose="02020603050405020304" pitchFamily="18" charset="0"/>
              </a:rPr>
              <a:t>5. Soccer is my favorite sport because it is exciting to watch. </a:t>
            </a:r>
          </a:p>
          <a:p>
            <a:r>
              <a:rPr lang="en-US" dirty="0">
                <a:latin typeface="Times New Roman" panose="02020603050405020304" pitchFamily="18" charset="0"/>
                <a:cs typeface="Times New Roman" panose="02020603050405020304" pitchFamily="18" charset="0"/>
              </a:rPr>
              <a:t>6. One of the most valuable tools for students is the computer. </a:t>
            </a:r>
          </a:p>
          <a:p>
            <a:r>
              <a:rPr lang="en-US" dirty="0">
                <a:latin typeface="Times New Roman" panose="02020603050405020304" pitchFamily="18" charset="0"/>
                <a:cs typeface="Times New Roman" panose="02020603050405020304" pitchFamily="18" charset="0"/>
              </a:rPr>
              <a:t>7. My sister and I have very different personalities. </a:t>
            </a:r>
          </a:p>
          <a:p>
            <a:r>
              <a:rPr lang="en-US" dirty="0">
                <a:latin typeface="Times New Roman" panose="02020603050405020304" pitchFamily="18" charset="0"/>
                <a:cs typeface="Times New Roman" panose="02020603050405020304" pitchFamily="18" charset="0"/>
              </a:rPr>
              <a:t>8. Summer is the best time to travel in my country. </a:t>
            </a:r>
          </a:p>
          <a:p>
            <a:r>
              <a:rPr lang="en-US" dirty="0">
                <a:latin typeface="Times New Roman" panose="02020603050405020304" pitchFamily="18" charset="0"/>
                <a:cs typeface="Times New Roman" panose="02020603050405020304" pitchFamily="18" charset="0"/>
              </a:rPr>
              <a:t>9. My hometown is a friendly place to live. </a:t>
            </a:r>
          </a:p>
          <a:p>
            <a:r>
              <a:rPr lang="en-US" dirty="0">
                <a:latin typeface="Times New Roman" panose="02020603050405020304" pitchFamily="18" charset="0"/>
                <a:cs typeface="Times New Roman" panose="02020603050405020304" pitchFamily="18" charset="0"/>
              </a:rPr>
              <a:t>10. Although buying a house may seem appealing, renting an apartment has many advantages. </a:t>
            </a:r>
          </a:p>
          <a:p>
            <a:endParaRPr lang="en-US" dirty="0"/>
          </a:p>
        </p:txBody>
      </p:sp>
    </p:spTree>
    <p:extLst>
      <p:ext uri="{BB962C8B-B14F-4D97-AF65-F5344CB8AC3E}">
        <p14:creationId xmlns:p14="http://schemas.microsoft.com/office/powerpoint/2010/main" val="239950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171</TotalTime>
  <Words>3042</Words>
  <Application>Microsoft Macintosh PowerPoint</Application>
  <PresentationFormat>Widescreen</PresentationFormat>
  <Paragraphs>194</Paragraphs>
  <Slides>29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Helvetica</vt:lpstr>
      <vt:lpstr>Times New Roman</vt:lpstr>
      <vt:lpstr>Wingdings</vt:lpstr>
      <vt:lpstr>Office Theme</vt:lpstr>
      <vt:lpstr>WRITING  PARAGRAPH STRUCTURE </vt:lpstr>
      <vt:lpstr>PowerPoint Presentation</vt:lpstr>
      <vt:lpstr>THREE PARTS OF A PARAGRAPH</vt:lpstr>
      <vt:lpstr>PowerPoint Presentation</vt:lpstr>
      <vt:lpstr>THREE PARTS OF A PARAGRAPH</vt:lpstr>
      <vt:lpstr>TOPIC SENTENCE</vt:lpstr>
      <vt:lpstr>TOPIC SENTENCE</vt:lpstr>
      <vt:lpstr>TOPIC SENTENCE</vt:lpstr>
      <vt:lpstr>TOPIC SENTENCE</vt:lpstr>
      <vt:lpstr>TOPIC SENTENCE</vt:lpstr>
      <vt:lpstr>TOPIC SENTENCE</vt:lpstr>
      <vt:lpstr>TOPIC SENTENCE</vt:lpstr>
      <vt:lpstr>SUPPORTING SENTENCES</vt:lpstr>
      <vt:lpstr>SUPPORTING SENTENCES</vt:lpstr>
      <vt:lpstr>PowerPoint Presentation</vt:lpstr>
      <vt:lpstr>PowerPoint Presentation</vt:lpstr>
      <vt:lpstr>PowerPoint Presentation</vt:lpstr>
      <vt:lpstr>CONCLUDING SENTENCE</vt:lpstr>
      <vt:lpstr>CONCLUDING SENTENCE</vt:lpstr>
      <vt:lpstr>CONCLUDING SENTENCE</vt:lpstr>
      <vt:lpstr>CONCLUDING SENTENCE</vt:lpstr>
      <vt:lpstr>CONCLUDING SENTENCE</vt:lpstr>
      <vt:lpstr>PowerPoint Presentation</vt:lpstr>
      <vt:lpstr>PowerPoint Presentation</vt:lpstr>
      <vt:lpstr>1. UNITY</vt:lpstr>
      <vt:lpstr>2. COHERENCE</vt:lpstr>
      <vt:lpstr>3. COHESION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2 </dc:title>
  <dc:subject/>
  <dc:creator>Hoai Phuong Nguyen Tran</dc:creator>
  <cp:lastModifiedBy>Hoai Phuong Nguyen Tran</cp:lastModifiedBy>
  <cp:revision>32</cp:revision>
  <dcterms:created xsi:type="dcterms:W3CDTF">2022-09-23T11:24:04Z</dcterms:created>
  <dcterms:modified xsi:type="dcterms:W3CDTF">2024-05-14T12:31:26Z</dcterms:modified>
</cp:coreProperties>
</file>