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68" r:id="rId5"/>
    <p:sldId id="291" r:id="rId6"/>
    <p:sldId id="292" r:id="rId7"/>
    <p:sldId id="269" r:id="rId8"/>
    <p:sldId id="270" r:id="rId9"/>
    <p:sldId id="271" r:id="rId10"/>
    <p:sldId id="273" r:id="rId11"/>
    <p:sldId id="275" r:id="rId12"/>
    <p:sldId id="276" r:id="rId13"/>
    <p:sldId id="293" r:id="rId14"/>
    <p:sldId id="294" r:id="rId15"/>
    <p:sldId id="295" r:id="rId16"/>
    <p:sldId id="279" r:id="rId17"/>
    <p:sldId id="280" r:id="rId18"/>
    <p:sldId id="281" r:id="rId19"/>
    <p:sldId id="282" r:id="rId20"/>
    <p:sldId id="296" r:id="rId21"/>
    <p:sldId id="297" r:id="rId22"/>
    <p:sldId id="286" r:id="rId23"/>
    <p:sldId id="287" r:id="rId24"/>
    <p:sldId id="298"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46"/>
  </p:normalViewPr>
  <p:slideViewPr>
    <p:cSldViewPr snapToGrid="0">
      <p:cViewPr varScale="1">
        <p:scale>
          <a:sx n="112" d="100"/>
          <a:sy n="112" d="100"/>
        </p:scale>
        <p:origin x="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i Phuong Nguyen Tran" userId="60998802c7be693c" providerId="LiveId" clId="{A1A274EF-942B-2240-B4CE-6AADE8B5159F}"/>
    <pc:docChg chg="modSld">
      <pc:chgData name="Hoai Phuong Nguyen Tran" userId="60998802c7be693c" providerId="LiveId" clId="{A1A274EF-942B-2240-B4CE-6AADE8B5159F}" dt="2024-05-14T02:51:52.969" v="1" actId="123"/>
      <pc:docMkLst>
        <pc:docMk/>
      </pc:docMkLst>
      <pc:sldChg chg="modSp mod">
        <pc:chgData name="Hoai Phuong Nguyen Tran" userId="60998802c7be693c" providerId="LiveId" clId="{A1A274EF-942B-2240-B4CE-6AADE8B5159F}" dt="2024-05-14T02:51:52.969" v="1" actId="123"/>
        <pc:sldMkLst>
          <pc:docMk/>
          <pc:sldMk cId="1104966490" sldId="295"/>
        </pc:sldMkLst>
        <pc:spChg chg="mod">
          <ac:chgData name="Hoai Phuong Nguyen Tran" userId="60998802c7be693c" providerId="LiveId" clId="{A1A274EF-942B-2240-B4CE-6AADE8B5159F}" dt="2024-05-14T02:51:43.645" v="0" actId="20577"/>
          <ac:spMkLst>
            <pc:docMk/>
            <pc:sldMk cId="1104966490" sldId="295"/>
            <ac:spMk id="3" creationId="{2C6E5EBB-BB88-28BD-4AB2-77F07D20768E}"/>
          </ac:spMkLst>
        </pc:spChg>
        <pc:spChg chg="mod">
          <ac:chgData name="Hoai Phuong Nguyen Tran" userId="60998802c7be693c" providerId="LiveId" clId="{A1A274EF-942B-2240-B4CE-6AADE8B5159F}" dt="2024-05-14T02:51:52.969" v="1" actId="123"/>
          <ac:spMkLst>
            <pc:docMk/>
            <pc:sldMk cId="1104966490" sldId="295"/>
            <ac:spMk id="5" creationId="{A8249313-325C-516D-09FC-C5C7AB5C22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ABE6B-1FC0-4803-835F-10566F267B3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7BC9A7F-3EFB-4E57-B3E4-3B6D0EBDBC8A}">
      <dgm:prSet/>
      <dgm:spPr/>
      <dgm:t>
        <a:bodyPr/>
        <a:lstStyle/>
        <a:p>
          <a:r>
            <a:rPr lang="en-US"/>
            <a:t>C/E1, C/E2, C/E3</a:t>
          </a:r>
        </a:p>
      </dgm:t>
    </dgm:pt>
    <dgm:pt modelId="{8C5A3E60-7F2D-4819-8418-8D0FEF2CDB82}" type="parTrans" cxnId="{19EF5F61-9F46-4C2F-B8AB-BE73F65EAA59}">
      <dgm:prSet/>
      <dgm:spPr/>
      <dgm:t>
        <a:bodyPr/>
        <a:lstStyle/>
        <a:p>
          <a:endParaRPr lang="en-US"/>
        </a:p>
      </dgm:t>
    </dgm:pt>
    <dgm:pt modelId="{926D3398-9B32-4E4D-AA4E-0E1D0BF9BB09}" type="sibTrans" cxnId="{19EF5F61-9F46-4C2F-B8AB-BE73F65EAA59}">
      <dgm:prSet/>
      <dgm:spPr/>
      <dgm:t>
        <a:bodyPr/>
        <a:lstStyle/>
        <a:p>
          <a:endParaRPr lang="en-US"/>
        </a:p>
      </dgm:t>
    </dgm:pt>
    <dgm:pt modelId="{20207AA8-D77C-4179-BC38-A0E971DAB0FC}">
      <dgm:prSet/>
      <dgm:spPr/>
      <dgm:t>
        <a:bodyPr/>
        <a:lstStyle/>
        <a:p>
          <a:r>
            <a:rPr lang="en-US"/>
            <a:t>E + C1, C2, C</a:t>
          </a:r>
        </a:p>
      </dgm:t>
    </dgm:pt>
    <dgm:pt modelId="{2B042B6A-6D2F-4514-A9DD-568698984D33}" type="parTrans" cxnId="{9BB4A9DD-4E9B-44D8-AFDE-BF22F27CBC15}">
      <dgm:prSet/>
      <dgm:spPr/>
      <dgm:t>
        <a:bodyPr/>
        <a:lstStyle/>
        <a:p>
          <a:endParaRPr lang="en-US"/>
        </a:p>
      </dgm:t>
    </dgm:pt>
    <dgm:pt modelId="{EB299A73-7E6D-4545-80F9-23EC8587EE4F}" type="sibTrans" cxnId="{9BB4A9DD-4E9B-44D8-AFDE-BF22F27CBC15}">
      <dgm:prSet/>
      <dgm:spPr/>
      <dgm:t>
        <a:bodyPr/>
        <a:lstStyle/>
        <a:p>
          <a:endParaRPr lang="en-US"/>
        </a:p>
      </dgm:t>
    </dgm:pt>
    <dgm:pt modelId="{9FDBD075-C9D5-4A7E-9CF0-EB89C9A3B253}">
      <dgm:prSet/>
      <dgm:spPr/>
      <dgm:t>
        <a:bodyPr/>
        <a:lstStyle/>
        <a:p>
          <a:r>
            <a:rPr lang="en-US"/>
            <a:t>C+ E1, E2, E3</a:t>
          </a:r>
        </a:p>
      </dgm:t>
    </dgm:pt>
    <dgm:pt modelId="{CFA9DE93-0FA3-4C85-B07F-71F1C68228DA}" type="parTrans" cxnId="{74412F01-1465-4799-9254-485F277C4FA7}">
      <dgm:prSet/>
      <dgm:spPr/>
      <dgm:t>
        <a:bodyPr/>
        <a:lstStyle/>
        <a:p>
          <a:endParaRPr lang="en-US"/>
        </a:p>
      </dgm:t>
    </dgm:pt>
    <dgm:pt modelId="{BEFF2F4E-1594-4190-9A27-8070C09715ED}" type="sibTrans" cxnId="{74412F01-1465-4799-9254-485F277C4FA7}">
      <dgm:prSet/>
      <dgm:spPr/>
      <dgm:t>
        <a:bodyPr/>
        <a:lstStyle/>
        <a:p>
          <a:endParaRPr lang="en-US"/>
        </a:p>
      </dgm:t>
    </dgm:pt>
    <dgm:pt modelId="{1F30BE0E-C395-433B-9FAF-7A51B9388510}" type="pres">
      <dgm:prSet presAssocID="{111ABE6B-1FC0-4803-835F-10566F267B3A}" presName="hierChild1" presStyleCnt="0">
        <dgm:presLayoutVars>
          <dgm:chPref val="1"/>
          <dgm:dir/>
          <dgm:animOne val="branch"/>
          <dgm:animLvl val="lvl"/>
          <dgm:resizeHandles/>
        </dgm:presLayoutVars>
      </dgm:prSet>
      <dgm:spPr/>
    </dgm:pt>
    <dgm:pt modelId="{CB3B4938-40B8-4130-B8F5-7B5DB77511B9}" type="pres">
      <dgm:prSet presAssocID="{F7BC9A7F-3EFB-4E57-B3E4-3B6D0EBDBC8A}" presName="hierRoot1" presStyleCnt="0"/>
      <dgm:spPr/>
    </dgm:pt>
    <dgm:pt modelId="{BABD1C77-DE01-4254-B539-16F94479D392}" type="pres">
      <dgm:prSet presAssocID="{F7BC9A7F-3EFB-4E57-B3E4-3B6D0EBDBC8A}" presName="composite" presStyleCnt="0"/>
      <dgm:spPr/>
    </dgm:pt>
    <dgm:pt modelId="{BCCA9B46-73BC-4D43-B613-766E4D25BAD9}" type="pres">
      <dgm:prSet presAssocID="{F7BC9A7F-3EFB-4E57-B3E4-3B6D0EBDBC8A}" presName="background" presStyleLbl="node0" presStyleIdx="0" presStyleCnt="3"/>
      <dgm:spPr/>
    </dgm:pt>
    <dgm:pt modelId="{62399539-B1BC-4ACC-ABB3-0D995EEBD532}" type="pres">
      <dgm:prSet presAssocID="{F7BC9A7F-3EFB-4E57-B3E4-3B6D0EBDBC8A}" presName="text" presStyleLbl="fgAcc0" presStyleIdx="0" presStyleCnt="3">
        <dgm:presLayoutVars>
          <dgm:chPref val="3"/>
        </dgm:presLayoutVars>
      </dgm:prSet>
      <dgm:spPr/>
    </dgm:pt>
    <dgm:pt modelId="{9D84F65F-4DC7-4A87-985E-5FA3AFEFF142}" type="pres">
      <dgm:prSet presAssocID="{F7BC9A7F-3EFB-4E57-B3E4-3B6D0EBDBC8A}" presName="hierChild2" presStyleCnt="0"/>
      <dgm:spPr/>
    </dgm:pt>
    <dgm:pt modelId="{67A0C475-A760-41CA-ADB9-0D91E0C8D506}" type="pres">
      <dgm:prSet presAssocID="{20207AA8-D77C-4179-BC38-A0E971DAB0FC}" presName="hierRoot1" presStyleCnt="0"/>
      <dgm:spPr/>
    </dgm:pt>
    <dgm:pt modelId="{9A82EF00-621B-4A2E-9515-0745A0CB1991}" type="pres">
      <dgm:prSet presAssocID="{20207AA8-D77C-4179-BC38-A0E971DAB0FC}" presName="composite" presStyleCnt="0"/>
      <dgm:spPr/>
    </dgm:pt>
    <dgm:pt modelId="{E801FC1A-184E-48D4-AE9B-992D9031119D}" type="pres">
      <dgm:prSet presAssocID="{20207AA8-D77C-4179-BC38-A0E971DAB0FC}" presName="background" presStyleLbl="node0" presStyleIdx="1" presStyleCnt="3"/>
      <dgm:spPr/>
    </dgm:pt>
    <dgm:pt modelId="{4FE4DB0B-31DE-49FA-B044-2FD8E84196EB}" type="pres">
      <dgm:prSet presAssocID="{20207AA8-D77C-4179-BC38-A0E971DAB0FC}" presName="text" presStyleLbl="fgAcc0" presStyleIdx="1" presStyleCnt="3">
        <dgm:presLayoutVars>
          <dgm:chPref val="3"/>
        </dgm:presLayoutVars>
      </dgm:prSet>
      <dgm:spPr/>
    </dgm:pt>
    <dgm:pt modelId="{F3C7DE4D-E15A-4BFA-A767-8E6C0B374B7C}" type="pres">
      <dgm:prSet presAssocID="{20207AA8-D77C-4179-BC38-A0E971DAB0FC}" presName="hierChild2" presStyleCnt="0"/>
      <dgm:spPr/>
    </dgm:pt>
    <dgm:pt modelId="{B14B19BC-26BC-48A2-94C8-54F66D2FB19B}" type="pres">
      <dgm:prSet presAssocID="{9FDBD075-C9D5-4A7E-9CF0-EB89C9A3B253}" presName="hierRoot1" presStyleCnt="0"/>
      <dgm:spPr/>
    </dgm:pt>
    <dgm:pt modelId="{FAD85409-9AE5-4030-9629-19466B605746}" type="pres">
      <dgm:prSet presAssocID="{9FDBD075-C9D5-4A7E-9CF0-EB89C9A3B253}" presName="composite" presStyleCnt="0"/>
      <dgm:spPr/>
    </dgm:pt>
    <dgm:pt modelId="{30F0BEEF-8031-4826-A07E-D3B67BF94D7D}" type="pres">
      <dgm:prSet presAssocID="{9FDBD075-C9D5-4A7E-9CF0-EB89C9A3B253}" presName="background" presStyleLbl="node0" presStyleIdx="2" presStyleCnt="3"/>
      <dgm:spPr/>
    </dgm:pt>
    <dgm:pt modelId="{A0C69896-389B-476A-B491-15033CC4AB8F}" type="pres">
      <dgm:prSet presAssocID="{9FDBD075-C9D5-4A7E-9CF0-EB89C9A3B253}" presName="text" presStyleLbl="fgAcc0" presStyleIdx="2" presStyleCnt="3">
        <dgm:presLayoutVars>
          <dgm:chPref val="3"/>
        </dgm:presLayoutVars>
      </dgm:prSet>
      <dgm:spPr/>
    </dgm:pt>
    <dgm:pt modelId="{8B3C9674-3C6E-481B-8772-5D79BA79CF27}" type="pres">
      <dgm:prSet presAssocID="{9FDBD075-C9D5-4A7E-9CF0-EB89C9A3B253}" presName="hierChild2" presStyleCnt="0"/>
      <dgm:spPr/>
    </dgm:pt>
  </dgm:ptLst>
  <dgm:cxnLst>
    <dgm:cxn modelId="{74412F01-1465-4799-9254-485F277C4FA7}" srcId="{111ABE6B-1FC0-4803-835F-10566F267B3A}" destId="{9FDBD075-C9D5-4A7E-9CF0-EB89C9A3B253}" srcOrd="2" destOrd="0" parTransId="{CFA9DE93-0FA3-4C85-B07F-71F1C68228DA}" sibTransId="{BEFF2F4E-1594-4190-9A27-8070C09715ED}"/>
    <dgm:cxn modelId="{086A2C1D-6029-4097-88F2-97C3F1FEA327}" type="presOf" srcId="{9FDBD075-C9D5-4A7E-9CF0-EB89C9A3B253}" destId="{A0C69896-389B-476A-B491-15033CC4AB8F}" srcOrd="0" destOrd="0" presId="urn:microsoft.com/office/officeart/2005/8/layout/hierarchy1"/>
    <dgm:cxn modelId="{19EF5F61-9F46-4C2F-B8AB-BE73F65EAA59}" srcId="{111ABE6B-1FC0-4803-835F-10566F267B3A}" destId="{F7BC9A7F-3EFB-4E57-B3E4-3B6D0EBDBC8A}" srcOrd="0" destOrd="0" parTransId="{8C5A3E60-7F2D-4819-8418-8D0FEF2CDB82}" sibTransId="{926D3398-9B32-4E4D-AA4E-0E1D0BF9BB09}"/>
    <dgm:cxn modelId="{16F7F669-B530-4C7C-9718-6837C21950E3}" type="presOf" srcId="{111ABE6B-1FC0-4803-835F-10566F267B3A}" destId="{1F30BE0E-C395-433B-9FAF-7A51B9388510}" srcOrd="0" destOrd="0" presId="urn:microsoft.com/office/officeart/2005/8/layout/hierarchy1"/>
    <dgm:cxn modelId="{954B31B5-FD1D-4FD7-9227-3A4C1F84622C}" type="presOf" srcId="{F7BC9A7F-3EFB-4E57-B3E4-3B6D0EBDBC8A}" destId="{62399539-B1BC-4ACC-ABB3-0D995EEBD532}" srcOrd="0" destOrd="0" presId="urn:microsoft.com/office/officeart/2005/8/layout/hierarchy1"/>
    <dgm:cxn modelId="{9BB4A9DD-4E9B-44D8-AFDE-BF22F27CBC15}" srcId="{111ABE6B-1FC0-4803-835F-10566F267B3A}" destId="{20207AA8-D77C-4179-BC38-A0E971DAB0FC}" srcOrd="1" destOrd="0" parTransId="{2B042B6A-6D2F-4514-A9DD-568698984D33}" sibTransId="{EB299A73-7E6D-4545-80F9-23EC8587EE4F}"/>
    <dgm:cxn modelId="{E0EFF8F9-B820-4F78-88E5-DB57C36A683F}" type="presOf" srcId="{20207AA8-D77C-4179-BC38-A0E971DAB0FC}" destId="{4FE4DB0B-31DE-49FA-B044-2FD8E84196EB}" srcOrd="0" destOrd="0" presId="urn:microsoft.com/office/officeart/2005/8/layout/hierarchy1"/>
    <dgm:cxn modelId="{9E058143-E1CA-4A72-8C04-3AF5DBA2BA43}" type="presParOf" srcId="{1F30BE0E-C395-433B-9FAF-7A51B9388510}" destId="{CB3B4938-40B8-4130-B8F5-7B5DB77511B9}" srcOrd="0" destOrd="0" presId="urn:microsoft.com/office/officeart/2005/8/layout/hierarchy1"/>
    <dgm:cxn modelId="{A96BE4E9-CACF-4C0E-AD68-98FC53AF6EDA}" type="presParOf" srcId="{CB3B4938-40B8-4130-B8F5-7B5DB77511B9}" destId="{BABD1C77-DE01-4254-B539-16F94479D392}" srcOrd="0" destOrd="0" presId="urn:microsoft.com/office/officeart/2005/8/layout/hierarchy1"/>
    <dgm:cxn modelId="{93C8A6B8-92E7-4D06-8E41-9FB0C1A4CEF1}" type="presParOf" srcId="{BABD1C77-DE01-4254-B539-16F94479D392}" destId="{BCCA9B46-73BC-4D43-B613-766E4D25BAD9}" srcOrd="0" destOrd="0" presId="urn:microsoft.com/office/officeart/2005/8/layout/hierarchy1"/>
    <dgm:cxn modelId="{BEA010B2-8F1F-432E-AE4A-1A2FBF16393D}" type="presParOf" srcId="{BABD1C77-DE01-4254-B539-16F94479D392}" destId="{62399539-B1BC-4ACC-ABB3-0D995EEBD532}" srcOrd="1" destOrd="0" presId="urn:microsoft.com/office/officeart/2005/8/layout/hierarchy1"/>
    <dgm:cxn modelId="{B3BB61E0-1255-4712-865C-BE81915410C1}" type="presParOf" srcId="{CB3B4938-40B8-4130-B8F5-7B5DB77511B9}" destId="{9D84F65F-4DC7-4A87-985E-5FA3AFEFF142}" srcOrd="1" destOrd="0" presId="urn:microsoft.com/office/officeart/2005/8/layout/hierarchy1"/>
    <dgm:cxn modelId="{CFE673E7-2837-4A1C-952B-95FF5CC7104A}" type="presParOf" srcId="{1F30BE0E-C395-433B-9FAF-7A51B9388510}" destId="{67A0C475-A760-41CA-ADB9-0D91E0C8D506}" srcOrd="1" destOrd="0" presId="urn:microsoft.com/office/officeart/2005/8/layout/hierarchy1"/>
    <dgm:cxn modelId="{D845DF83-662C-4943-9E7E-7438AECCD080}" type="presParOf" srcId="{67A0C475-A760-41CA-ADB9-0D91E0C8D506}" destId="{9A82EF00-621B-4A2E-9515-0745A0CB1991}" srcOrd="0" destOrd="0" presId="urn:microsoft.com/office/officeart/2005/8/layout/hierarchy1"/>
    <dgm:cxn modelId="{48DD2E04-4409-49E9-B5AB-01F017D5EACE}" type="presParOf" srcId="{9A82EF00-621B-4A2E-9515-0745A0CB1991}" destId="{E801FC1A-184E-48D4-AE9B-992D9031119D}" srcOrd="0" destOrd="0" presId="urn:microsoft.com/office/officeart/2005/8/layout/hierarchy1"/>
    <dgm:cxn modelId="{83366E8B-49B8-4831-AA4A-88302F1C3D6E}" type="presParOf" srcId="{9A82EF00-621B-4A2E-9515-0745A0CB1991}" destId="{4FE4DB0B-31DE-49FA-B044-2FD8E84196EB}" srcOrd="1" destOrd="0" presId="urn:microsoft.com/office/officeart/2005/8/layout/hierarchy1"/>
    <dgm:cxn modelId="{F0C1EFE5-9C5E-494F-83C9-89B5A049DD32}" type="presParOf" srcId="{67A0C475-A760-41CA-ADB9-0D91E0C8D506}" destId="{F3C7DE4D-E15A-4BFA-A767-8E6C0B374B7C}" srcOrd="1" destOrd="0" presId="urn:microsoft.com/office/officeart/2005/8/layout/hierarchy1"/>
    <dgm:cxn modelId="{685D047A-D238-49B5-95B6-0565CA8C8A4C}" type="presParOf" srcId="{1F30BE0E-C395-433B-9FAF-7A51B9388510}" destId="{B14B19BC-26BC-48A2-94C8-54F66D2FB19B}" srcOrd="2" destOrd="0" presId="urn:microsoft.com/office/officeart/2005/8/layout/hierarchy1"/>
    <dgm:cxn modelId="{052FD22B-9ED8-4680-8A8A-39EF1457707F}" type="presParOf" srcId="{B14B19BC-26BC-48A2-94C8-54F66D2FB19B}" destId="{FAD85409-9AE5-4030-9629-19466B605746}" srcOrd="0" destOrd="0" presId="urn:microsoft.com/office/officeart/2005/8/layout/hierarchy1"/>
    <dgm:cxn modelId="{01550AEF-9247-4C02-B961-0D925CC3A583}" type="presParOf" srcId="{FAD85409-9AE5-4030-9629-19466B605746}" destId="{30F0BEEF-8031-4826-A07E-D3B67BF94D7D}" srcOrd="0" destOrd="0" presId="urn:microsoft.com/office/officeart/2005/8/layout/hierarchy1"/>
    <dgm:cxn modelId="{E2FBDB75-3060-46F6-9282-1FFEB04CF62C}" type="presParOf" srcId="{FAD85409-9AE5-4030-9629-19466B605746}" destId="{A0C69896-389B-476A-B491-15033CC4AB8F}" srcOrd="1" destOrd="0" presId="urn:microsoft.com/office/officeart/2005/8/layout/hierarchy1"/>
    <dgm:cxn modelId="{EC38073E-0E14-4E3E-9171-7E32F181C063}" type="presParOf" srcId="{B14B19BC-26BC-48A2-94C8-54F66D2FB19B}" destId="{8B3C9674-3C6E-481B-8772-5D79BA79CF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A9B46-73BC-4D43-B613-766E4D25BAD9}">
      <dsp:nvSpPr>
        <dsp:cNvPr id="0" name=""/>
        <dsp:cNvSpPr/>
      </dsp:nvSpPr>
      <dsp:spPr>
        <a:xfrm>
          <a:off x="0" y="800169"/>
          <a:ext cx="3107531" cy="197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99539-B1BC-4ACC-ABB3-0D995EEBD532}">
      <dsp:nvSpPr>
        <dsp:cNvPr id="0" name=""/>
        <dsp:cNvSpPr/>
      </dsp:nvSpPr>
      <dsp:spPr>
        <a:xfrm>
          <a:off x="345281"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C/E1, C/E2, C/E3</a:t>
          </a:r>
        </a:p>
      </dsp:txBody>
      <dsp:txXfrm>
        <a:off x="403076" y="1185981"/>
        <a:ext cx="2991941" cy="1857692"/>
      </dsp:txXfrm>
    </dsp:sp>
    <dsp:sp modelId="{E801FC1A-184E-48D4-AE9B-992D9031119D}">
      <dsp:nvSpPr>
        <dsp:cNvPr id="0" name=""/>
        <dsp:cNvSpPr/>
      </dsp:nvSpPr>
      <dsp:spPr>
        <a:xfrm>
          <a:off x="3798093" y="800169"/>
          <a:ext cx="3107531" cy="197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4DB0B-31DE-49FA-B044-2FD8E84196EB}">
      <dsp:nvSpPr>
        <dsp:cNvPr id="0" name=""/>
        <dsp:cNvSpPr/>
      </dsp:nvSpPr>
      <dsp:spPr>
        <a:xfrm>
          <a:off x="4143374"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E + C1, C2, C</a:t>
          </a:r>
        </a:p>
      </dsp:txBody>
      <dsp:txXfrm>
        <a:off x="4201169" y="1185981"/>
        <a:ext cx="2991941" cy="1857692"/>
      </dsp:txXfrm>
    </dsp:sp>
    <dsp:sp modelId="{30F0BEEF-8031-4826-A07E-D3B67BF94D7D}">
      <dsp:nvSpPr>
        <dsp:cNvPr id="0" name=""/>
        <dsp:cNvSpPr/>
      </dsp:nvSpPr>
      <dsp:spPr>
        <a:xfrm>
          <a:off x="7596187" y="800169"/>
          <a:ext cx="3107531" cy="197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69896-389B-476A-B491-15033CC4AB8F}">
      <dsp:nvSpPr>
        <dsp:cNvPr id="0" name=""/>
        <dsp:cNvSpPr/>
      </dsp:nvSpPr>
      <dsp:spPr>
        <a:xfrm>
          <a:off x="7941468" y="1128186"/>
          <a:ext cx="3107531" cy="19732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C+ E1, E2, E3</a:t>
          </a:r>
        </a:p>
      </dsp:txBody>
      <dsp:txXfrm>
        <a:off x="7999263" y="1185981"/>
        <a:ext cx="2991941" cy="18576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463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981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5461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42820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3773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829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4250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6362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0211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6414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5/14/24</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4621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5/14/24</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900282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6340B6-C193-660A-E7C1-36742A34EBF2}"/>
              </a:ext>
            </a:extLst>
          </p:cNvPr>
          <p:cNvPicPr>
            <a:picLocks noChangeAspect="1"/>
          </p:cNvPicPr>
          <p:nvPr/>
        </p:nvPicPr>
        <p:blipFill rotWithShape="1">
          <a:blip r:embed="rId2"/>
          <a:srcRect r="-2" b="626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809750" y="573741"/>
            <a:ext cx="8572500" cy="1733178"/>
          </a:xfrm>
        </p:spPr>
        <p:txBody>
          <a:bodyPr anchor="b">
            <a:normAutofit/>
          </a:bodyPr>
          <a:lstStyle/>
          <a:p>
            <a:pPr>
              <a:lnSpc>
                <a:spcPct val="90000"/>
              </a:lnSpc>
            </a:pPr>
            <a:r>
              <a:rPr lang="en-US" dirty="0">
                <a:solidFill>
                  <a:srgbClr val="FFFFFF"/>
                </a:solidFill>
              </a:rPr>
              <a:t>CAUSE  EFFECT PARAGRAPH </a:t>
            </a:r>
          </a:p>
        </p:txBody>
      </p:sp>
    </p:spTree>
    <p:extLst>
      <p:ext uri="{BB962C8B-B14F-4D97-AF65-F5344CB8AC3E}">
        <p14:creationId xmlns:p14="http://schemas.microsoft.com/office/powerpoint/2010/main" val="130352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989A5E-D171-4BB1-ACFF-6D1503FE5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99" y="871105"/>
            <a:ext cx="7120054" cy="51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790700" y="1141507"/>
            <a:ext cx="5823323" cy="1099670"/>
          </a:xfrm>
        </p:spPr>
        <p:txBody>
          <a:bodyPr>
            <a:normAutofit/>
          </a:bodyPr>
          <a:lstStyle/>
          <a:p>
            <a:pPr>
              <a:lnSpc>
                <a:spcPct val="90000"/>
              </a:lnSpc>
            </a:pPr>
            <a:r>
              <a:rPr lang="en-US" sz="3400"/>
              <a:t>Causes, Effects, and Time</a:t>
            </a:r>
          </a:p>
        </p:txBody>
      </p:sp>
      <p:sp>
        <p:nvSpPr>
          <p:cNvPr id="3" name="Content Placeholder"/>
          <p:cNvSpPr>
            <a:spLocks noGrp="1"/>
          </p:cNvSpPr>
          <p:nvPr>
            <p:ph idx="1"/>
          </p:nvPr>
        </p:nvSpPr>
        <p:spPr>
          <a:xfrm>
            <a:off x="1790699" y="2348753"/>
            <a:ext cx="5823323" cy="3199061"/>
          </a:xfrm>
        </p:spPr>
        <p:txBody>
          <a:bodyPr>
            <a:normAutofit/>
          </a:bodyPr>
          <a:lstStyle/>
          <a:p>
            <a:pPr lvl="0"/>
            <a:r>
              <a:rPr lang="en-US" dirty="0">
                <a:latin typeface="Times New Roman" panose="02020603050405020304" pitchFamily="18" charset="0"/>
                <a:cs typeface="Times New Roman" panose="02020603050405020304" pitchFamily="18" charset="0"/>
              </a:rPr>
              <a:t>Think about the timing of causes and effects. </a:t>
            </a:r>
          </a:p>
          <a:p>
            <a:pPr lvl="0"/>
            <a:r>
              <a:rPr lang="en-US" dirty="0">
                <a:latin typeface="Times New Roman" panose="02020603050405020304" pitchFamily="18" charset="0"/>
                <a:cs typeface="Times New Roman" panose="02020603050405020304" pitchFamily="18" charset="0"/>
              </a:rPr>
              <a:t>Causes most often precede the problem, and effects tend to occur after the problem has arisen. </a:t>
            </a:r>
          </a:p>
        </p:txBody>
      </p:sp>
      <p:grpSp>
        <p:nvGrpSpPr>
          <p:cNvPr id="23" name="Group 22">
            <a:extLst>
              <a:ext uri="{FF2B5EF4-FFF2-40B4-BE49-F238E27FC236}">
                <a16:creationId xmlns:a16="http://schemas.microsoft.com/office/drawing/2014/main" id="{2DDC3E08-72B7-412C-A277-9F3CF8EB3A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4164" y="-37765"/>
            <a:ext cx="1829755" cy="6918658"/>
            <a:chOff x="9314164" y="-37765"/>
            <a:chExt cx="1829755" cy="6918658"/>
          </a:xfrm>
        </p:grpSpPr>
        <p:sp>
          <p:nvSpPr>
            <p:cNvPr id="24"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10">
              <a:extLst>
                <a:ext uri="{FF2B5EF4-FFF2-40B4-BE49-F238E27FC236}">
                  <a16:creationId xmlns:a16="http://schemas.microsoft.com/office/drawing/2014/main" id="{827A238B-BA0C-4EBD-92EB-57B575487F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6A4FFCDE-0207-482A-B5D1-757A0E0FA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3">
              <a:extLst>
                <a:ext uri="{FF2B5EF4-FFF2-40B4-BE49-F238E27FC236}">
                  <a16:creationId xmlns:a16="http://schemas.microsoft.com/office/drawing/2014/main" id="{4729E6D2-3822-40F6-8EB5-86F31EF1E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C8B35183-6EB6-4558-9788-CE8F0594D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B875E16E-F2DF-4A3D-A535-311A1886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273178BC-B163-42C8-8AA3-E6015091D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White stopwatch">
            <a:extLst>
              <a:ext uri="{FF2B5EF4-FFF2-40B4-BE49-F238E27FC236}">
                <a16:creationId xmlns:a16="http://schemas.microsoft.com/office/drawing/2014/main" id="{AAE76C02-5C6D-53B4-5300-3A5B6649815B}"/>
              </a:ext>
            </a:extLst>
          </p:cNvPr>
          <p:cNvPicPr>
            <a:picLocks noChangeAspect="1"/>
          </p:cNvPicPr>
          <p:nvPr/>
        </p:nvPicPr>
        <p:blipFill rotWithShape="1">
          <a:blip r:embed="rId2"/>
          <a:srcRect l="46919" r="1" b="1"/>
          <a:stretch/>
        </p:blipFill>
        <p:spPr>
          <a:xfrm>
            <a:off x="8127999" y="871105"/>
            <a:ext cx="4064001" cy="5110594"/>
          </a:xfrm>
          <a:prstGeom prst="rect">
            <a:avLst/>
          </a:prstGeom>
        </p:spPr>
      </p:pic>
    </p:spTree>
    <p:extLst>
      <p:ext uri="{BB962C8B-B14F-4D97-AF65-F5344CB8AC3E}">
        <p14:creationId xmlns:p14="http://schemas.microsoft.com/office/powerpoint/2010/main" val="399236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ayers of backlit paper">
            <a:extLst>
              <a:ext uri="{FF2B5EF4-FFF2-40B4-BE49-F238E27FC236}">
                <a16:creationId xmlns:a16="http://schemas.microsoft.com/office/drawing/2014/main" id="{349B0CCF-78DC-6F99-B26B-304D0A9B657D}"/>
              </a:ext>
            </a:extLst>
          </p:cNvPr>
          <p:cNvPicPr>
            <a:picLocks noChangeAspect="1"/>
          </p:cNvPicPr>
          <p:nvPr/>
        </p:nvPicPr>
        <p:blipFill rotWithShape="1">
          <a:blip r:embed="rId2">
            <a:alphaModFix amt="60000"/>
          </a:blip>
          <a:srcRect l="28514" r="20154" b="-5"/>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a:solidFill>
                  <a:srgbClr val="FFFFFF"/>
                </a:solidFill>
              </a:rPr>
              <a:t>Order</a:t>
            </a:r>
          </a:p>
        </p:txBody>
      </p:sp>
      <p:sp>
        <p:nvSpPr>
          <p:cNvPr id="3" name="Content Placeholder"/>
          <p:cNvSpPr>
            <a:spLocks noGrp="1"/>
          </p:cNvSpPr>
          <p:nvPr>
            <p:ph idx="1"/>
          </p:nvPr>
        </p:nvSpPr>
        <p:spPr>
          <a:xfrm>
            <a:off x="5509260" y="137160"/>
            <a:ext cx="6503670" cy="6549390"/>
          </a:xfrm>
        </p:spPr>
        <p:txBody>
          <a:bodyPr>
            <a:normAutofit fontScale="92500" lnSpcReduction="10000"/>
          </a:bodyPr>
          <a:lstStyle/>
          <a:p>
            <a:pPr lvl="0" algn="just"/>
            <a:r>
              <a:rPr lang="en-US" dirty="0">
                <a:latin typeface="Times New Roman" panose="02020603050405020304" pitchFamily="18" charset="0"/>
                <a:cs typeface="Times New Roman" panose="02020603050405020304" pitchFamily="18" charset="0"/>
              </a:rPr>
              <a:t>Time: If one stage leads to another, as in a discussion of the causes and effects of upper atmospheric pollution, your paper would be organized best by time. </a:t>
            </a:r>
          </a:p>
          <a:p>
            <a:pPr algn="just"/>
            <a:r>
              <a:rPr lang="en-US" dirty="0">
                <a:latin typeface="Times New Roman" panose="02020603050405020304" pitchFamily="18" charset="0"/>
                <a:cs typeface="Times New Roman" panose="02020603050405020304" pitchFamily="18" charset="0"/>
              </a:rPr>
              <a:t>Space: In some instances, causes and effects are best organized by their relation in space. </a:t>
            </a:r>
            <a:r>
              <a:rPr lang="en-US" dirty="0">
                <a:effectLst/>
                <a:latin typeface="TimesNewRomanPSMT"/>
              </a:rPr>
              <a:t>For example, the causes of an economic recession could be discussed in terms of local factors, regional factors, national factors, and inter- national factors.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Emphasis: Some causes and effects may be more important than others. </a:t>
            </a:r>
            <a:r>
              <a:rPr lang="en-US" dirty="0">
                <a:solidFill>
                  <a:srgbClr val="111111"/>
                </a:solidFill>
                <a:effectLst/>
                <a:latin typeface="TimesNewRomanPSMT"/>
              </a:rPr>
              <a:t>For instance, if some causes of divorce are primary (perhaps infidelity and </a:t>
            </a:r>
            <a:r>
              <a:rPr lang="en-US" dirty="0" err="1">
                <a:solidFill>
                  <a:srgbClr val="111111"/>
                </a:solidFill>
                <a:effectLst/>
                <a:latin typeface="TimesNewRomanPSMT"/>
              </a:rPr>
              <a:t>physi</a:t>
            </a:r>
            <a:r>
              <a:rPr lang="en-US" dirty="0">
                <a:solidFill>
                  <a:srgbClr val="111111"/>
                </a:solidFill>
                <a:effectLst/>
                <a:latin typeface="TimesNewRomanPSMT"/>
              </a:rPr>
              <a:t>- </a:t>
            </a:r>
            <a:r>
              <a:rPr lang="en-US" dirty="0" err="1">
                <a:solidFill>
                  <a:srgbClr val="111111"/>
                </a:solidFill>
                <a:effectLst/>
                <a:latin typeface="TimesNewRomanPSMT"/>
              </a:rPr>
              <a:t>cal</a:t>
            </a:r>
            <a:r>
              <a:rPr lang="en-US" dirty="0">
                <a:solidFill>
                  <a:srgbClr val="111111"/>
                </a:solidFill>
                <a:effectLst/>
                <a:latin typeface="TimesNewRomanPSMT"/>
              </a:rPr>
              <a:t> abuse) and others are secondary (such as annoying habits and laziness), a paper about divorce could present the secondary causes first, and then move on to primary causes to emphasize the latter as more important. </a:t>
            </a:r>
            <a:endParaRPr lang="en-US" dirty="0"/>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9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8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41" name="Rectangle 140">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1156518" y="1056967"/>
            <a:ext cx="9905999" cy="878757"/>
          </a:xfrm>
        </p:spPr>
        <p:txBody>
          <a:bodyPr vert="horz" lIns="91440" tIns="45720" rIns="91440" bIns="45720" rtlCol="0" anchor="ctr">
            <a:normAutofit/>
          </a:bodyPr>
          <a:lstStyle/>
          <a:p>
            <a:pPr algn="ctr"/>
            <a:r>
              <a:rPr lang="en-US" dirty="0"/>
              <a:t>Transitions</a:t>
            </a:r>
            <a:endParaRPr lang="en-US"/>
          </a:p>
        </p:txBody>
      </p:sp>
      <p:pic>
        <p:nvPicPr>
          <p:cNvPr id="5" name="Content Placeholder 4" descr="A table with black text&#10;&#10;Description automatically generated">
            <a:extLst>
              <a:ext uri="{FF2B5EF4-FFF2-40B4-BE49-F238E27FC236}">
                <a16:creationId xmlns:a16="http://schemas.microsoft.com/office/drawing/2014/main" id="{A39A13C0-0D55-1406-ABE5-6B61C1EC6C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2517159"/>
            <a:ext cx="11049000" cy="2983228"/>
          </a:xfrm>
          <a:prstGeom prst="rect">
            <a:avLst/>
          </a:prstGeom>
        </p:spPr>
      </p:pic>
    </p:spTree>
    <p:extLst>
      <p:ext uri="{BB962C8B-B14F-4D97-AF65-F5344CB8AC3E}">
        <p14:creationId xmlns:p14="http://schemas.microsoft.com/office/powerpoint/2010/main" val="331129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1" name="Rectangle 70">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1156518" y="1056967"/>
            <a:ext cx="9905999" cy="878757"/>
          </a:xfrm>
        </p:spPr>
        <p:txBody>
          <a:bodyPr vert="horz" lIns="91440" tIns="45720" rIns="91440" bIns="45720" rtlCol="0" anchor="ctr">
            <a:normAutofit/>
          </a:bodyPr>
          <a:lstStyle/>
          <a:p>
            <a:pPr algn="ctr"/>
            <a:r>
              <a:rPr lang="en-US" dirty="0"/>
              <a:t>Transitions</a:t>
            </a:r>
            <a:endParaRPr lang="en-US"/>
          </a:p>
        </p:txBody>
      </p:sp>
      <p:pic>
        <p:nvPicPr>
          <p:cNvPr id="7" name="Content Placeholder 6" descr="A white background with black text&#10;&#10;Description automatically generated">
            <a:extLst>
              <a:ext uri="{FF2B5EF4-FFF2-40B4-BE49-F238E27FC236}">
                <a16:creationId xmlns:a16="http://schemas.microsoft.com/office/drawing/2014/main" id="{68A44BC4-5081-11E4-F123-9F7CAD2A82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2602375"/>
            <a:ext cx="11049000" cy="1988817"/>
          </a:xfrm>
          <a:prstGeom prst="rect">
            <a:avLst/>
          </a:prstGeom>
        </p:spPr>
      </p:pic>
    </p:spTree>
    <p:extLst>
      <p:ext uri="{BB962C8B-B14F-4D97-AF65-F5344CB8AC3E}">
        <p14:creationId xmlns:p14="http://schemas.microsoft.com/office/powerpoint/2010/main" val="89578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3B7F-ABE1-34AE-85DF-9DBE6F8329F3}"/>
              </a:ext>
            </a:extLst>
          </p:cNvPr>
          <p:cNvSpPr>
            <a:spLocks noGrp="1"/>
          </p:cNvSpPr>
          <p:nvPr>
            <p:ph type="title"/>
          </p:nvPr>
        </p:nvSpPr>
        <p:spPr>
          <a:xfrm>
            <a:off x="1069847" y="253218"/>
            <a:ext cx="9634011" cy="787791"/>
          </a:xfrm>
        </p:spPr>
        <p:txBody>
          <a:bodyPr>
            <a:normAutofit fontScale="90000"/>
          </a:bodyPr>
          <a:lstStyle/>
          <a:p>
            <a:pPr algn="ctr"/>
            <a:r>
              <a:rPr lang="en-US" sz="2400" b="1" dirty="0">
                <a:effectLst/>
                <a:latin typeface="Times New Roman" panose="02020603050405020304" pitchFamily="18" charset="0"/>
                <a:cs typeface="Times New Roman" panose="02020603050405020304" pitchFamily="18" charset="0"/>
              </a:rPr>
              <a:t>Sentence Patterns that Indicate Cause and Effect </a:t>
            </a:r>
            <a:br>
              <a:rPr lang="en-US" dirty="0"/>
            </a:br>
            <a:endParaRPr lang="en-VN" dirty="0"/>
          </a:p>
        </p:txBody>
      </p:sp>
      <p:sp>
        <p:nvSpPr>
          <p:cNvPr id="3" name="Content Placeholder 2">
            <a:extLst>
              <a:ext uri="{FF2B5EF4-FFF2-40B4-BE49-F238E27FC236}">
                <a16:creationId xmlns:a16="http://schemas.microsoft.com/office/drawing/2014/main" id="{3739CDFA-74E0-076B-0B72-C8A16BB24258}"/>
              </a:ext>
            </a:extLst>
          </p:cNvPr>
          <p:cNvSpPr>
            <a:spLocks noGrp="1"/>
          </p:cNvSpPr>
          <p:nvPr>
            <p:ph idx="1"/>
          </p:nvPr>
        </p:nvSpPr>
        <p:spPr>
          <a:xfrm>
            <a:off x="196948" y="520505"/>
            <a:ext cx="11211950" cy="6084277"/>
          </a:xfrm>
        </p:spPr>
        <p:txBody>
          <a:bodyPr>
            <a:normAutofit/>
          </a:bodyPr>
          <a:lstStyle/>
          <a:p>
            <a:pPr>
              <a:buFont typeface="Wingdings" pitchFamily="2" charset="2"/>
              <a:buChar char="ü"/>
            </a:pPr>
            <a:r>
              <a:rPr lang="en-US" sz="2400" b="1" dirty="0">
                <a:effectLst/>
                <a:latin typeface="Times New Roman" panose="02020603050405020304" pitchFamily="18" charset="0"/>
                <a:cs typeface="Times New Roman" panose="02020603050405020304" pitchFamily="18" charset="0"/>
              </a:rPr>
              <a:t>Because of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Due to</a:t>
            </a:r>
            <a:r>
              <a:rPr lang="en-US" sz="2400" dirty="0">
                <a:effectLst/>
                <a:latin typeface="Times New Roman" panose="02020603050405020304" pitchFamily="18" charset="0"/>
                <a:cs typeface="Times New Roman" panose="02020603050405020304" pitchFamily="18" charset="0"/>
              </a:rPr>
              <a:t>} X, there is Y.</a:t>
            </a:r>
            <a:r>
              <a:rPr lang="en-US" sz="2400" dirty="0">
                <a:latin typeface="Times New Roman" panose="02020603050405020304" pitchFamily="18" charset="0"/>
                <a:cs typeface="Times New Roman" panose="02020603050405020304" pitchFamily="18" charset="0"/>
              </a:rPr>
              <a:t>  </a:t>
            </a:r>
          </a:p>
          <a:p>
            <a:pPr>
              <a:buFont typeface="Wingdings" pitchFamily="2" charset="2"/>
              <a:buChar char="ü"/>
            </a:pPr>
            <a:r>
              <a:rPr lang="en-US" sz="2400" b="1" dirty="0">
                <a:effectLst/>
                <a:latin typeface="Times New Roman" panose="02020603050405020304" pitchFamily="18" charset="0"/>
                <a:cs typeface="Times New Roman" panose="02020603050405020304" pitchFamily="18" charset="0"/>
              </a:rPr>
              <a:t>Because of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Due to</a:t>
            </a:r>
            <a:r>
              <a:rPr lang="en-US" sz="2400" dirty="0">
                <a:effectLst/>
                <a:latin typeface="Times New Roman" panose="02020603050405020304" pitchFamily="18" charset="0"/>
                <a:cs typeface="Times New Roman" panose="02020603050405020304" pitchFamily="18" charset="0"/>
              </a:rPr>
              <a:t>}X, Y happens.</a:t>
            </a:r>
          </a:p>
          <a:p>
            <a:pPr>
              <a:buFont typeface="Wingdings" pitchFamily="2" charset="2"/>
              <a:buChar char="ü"/>
            </a:pPr>
            <a:r>
              <a:rPr lang="en-US" sz="2400" dirty="0">
                <a:effectLst/>
                <a:latin typeface="Times New Roman" panose="02020603050405020304" pitchFamily="18" charset="0"/>
                <a:cs typeface="Times New Roman" panose="02020603050405020304" pitchFamily="18" charset="0"/>
              </a:rPr>
              <a:t>X{</a:t>
            </a:r>
            <a:r>
              <a:rPr lang="en-US" sz="2400" b="1" dirty="0">
                <a:effectLst/>
                <a:latin typeface="Times New Roman" panose="02020603050405020304" pitchFamily="18" charset="0"/>
                <a:cs typeface="Times New Roman" panose="02020603050405020304" pitchFamily="18" charset="0"/>
              </a:rPr>
              <a:t>affects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influences</a:t>
            </a:r>
            <a:r>
              <a:rPr lang="en-US" sz="2400" dirty="0">
                <a:effectLst/>
                <a:latin typeface="Times New Roman" panose="02020603050405020304" pitchFamily="18" charset="0"/>
                <a:cs typeface="Times New Roman" panose="02020603050405020304" pitchFamily="18" charset="0"/>
              </a:rPr>
              <a:t>} Y.</a:t>
            </a:r>
            <a:r>
              <a:rPr lang="en-US" sz="2400" dirty="0">
                <a:latin typeface="Times New Roman" panose="02020603050405020304" pitchFamily="18" charset="0"/>
                <a:cs typeface="Times New Roman" panose="02020603050405020304" pitchFamily="18" charset="0"/>
              </a:rPr>
              <a:t> </a:t>
            </a:r>
          </a:p>
          <a:p>
            <a:pPr>
              <a:buFont typeface="Wingdings" pitchFamily="2" charset="2"/>
              <a:buChar char="ü"/>
            </a:pPr>
            <a:r>
              <a:rPr lang="en-US" sz="2400" dirty="0">
                <a:effectLst/>
                <a:latin typeface="Times New Roman" panose="02020603050405020304" pitchFamily="18" charset="0"/>
                <a:cs typeface="Times New Roman" panose="02020603050405020304" pitchFamily="18" charset="0"/>
              </a:rPr>
              <a:t>Y{ </a:t>
            </a:r>
            <a:r>
              <a:rPr lang="en-US" sz="2400" b="1" dirty="0">
                <a:effectLst/>
                <a:latin typeface="Times New Roman" panose="02020603050405020304" pitchFamily="18" charset="0"/>
                <a:cs typeface="Times New Roman" panose="02020603050405020304" pitchFamily="18" charset="0"/>
              </a:rPr>
              <a:t>is affected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is influenced</a:t>
            </a:r>
            <a:r>
              <a:rPr lang="en-US" sz="2400" dirty="0">
                <a:effectLst/>
                <a:latin typeface="Times New Roman" panose="02020603050405020304" pitchFamily="18" charset="0"/>
                <a:cs typeface="Times New Roman" panose="02020603050405020304" pitchFamily="18" charset="0"/>
              </a:rPr>
              <a:t>}by X.</a:t>
            </a:r>
          </a:p>
          <a:p>
            <a:pPr>
              <a:buFont typeface="Wingdings" pitchFamily="2" charset="2"/>
              <a:buChar char="ü"/>
            </a:pPr>
            <a:r>
              <a:rPr lang="en-US" sz="2400" dirty="0">
                <a:effectLst/>
                <a:latin typeface="Times New Roman" panose="02020603050405020304" pitchFamily="18" charset="0"/>
                <a:cs typeface="Times New Roman" panose="02020603050405020304" pitchFamily="18" charset="0"/>
              </a:rPr>
              <a:t>X{</a:t>
            </a:r>
            <a:r>
              <a:rPr lang="en-US" sz="2400" b="1" dirty="0">
                <a:effectLst/>
                <a:latin typeface="Times New Roman" panose="02020603050405020304" pitchFamily="18" charset="0"/>
                <a:cs typeface="Times New Roman" panose="02020603050405020304" pitchFamily="18" charset="0"/>
              </a:rPr>
              <a:t>causes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produces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results in </a:t>
            </a:r>
            <a:r>
              <a:rPr lang="en-US" sz="2400" dirty="0">
                <a:effectLst/>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t>
            </a:r>
          </a:p>
          <a:p>
            <a:pPr>
              <a:buFont typeface="Wingdings" pitchFamily="2" charset="2"/>
              <a:buChar char="ü"/>
            </a:pPr>
            <a:r>
              <a:rPr lang="en-US" sz="2400" dirty="0">
                <a:effectLst/>
                <a:latin typeface="Times New Roman" panose="02020603050405020304" pitchFamily="18" charset="0"/>
                <a:cs typeface="Times New Roman" panose="02020603050405020304" pitchFamily="18" charset="0"/>
              </a:rPr>
              <a:t>Y{</a:t>
            </a:r>
            <a:r>
              <a:rPr lang="en-US" sz="2400" b="1" dirty="0">
                <a:effectLst/>
                <a:latin typeface="Times New Roman" panose="02020603050405020304" pitchFamily="18" charset="0"/>
                <a:cs typeface="Times New Roman" panose="02020603050405020304" pitchFamily="18" charset="0"/>
              </a:rPr>
              <a:t>is caused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is produced by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is a result of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is due to</a:t>
            </a:r>
            <a:r>
              <a:rPr lang="en-US" sz="2400" dirty="0">
                <a:effectLst/>
                <a:latin typeface="Times New Roman" panose="02020603050405020304" pitchFamily="18" charset="0"/>
                <a:cs typeface="Times New Roman" panose="02020603050405020304" pitchFamily="18" charset="0"/>
              </a:rPr>
              <a:t>}X.</a:t>
            </a:r>
          </a:p>
          <a:p>
            <a:pPr>
              <a:buFont typeface="Wingdings" pitchFamily="2" charset="2"/>
              <a:buChar char="ü"/>
            </a:pPr>
            <a:r>
              <a:rPr lang="en-US" sz="2400" b="1" dirty="0">
                <a:effectLst/>
                <a:latin typeface="Times New Roman" panose="02020603050405020304" pitchFamily="18" charset="0"/>
                <a:cs typeface="Times New Roman" panose="02020603050405020304" pitchFamily="18" charset="0"/>
              </a:rPr>
              <a:t>When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If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Because</a:t>
            </a:r>
            <a:r>
              <a:rPr lang="en-US" sz="2400" dirty="0">
                <a:effectLst/>
                <a:latin typeface="Times New Roman" panose="02020603050405020304" pitchFamily="18" charset="0"/>
                <a:cs typeface="Times New Roman" panose="02020603050405020304" pitchFamily="18" charset="0"/>
              </a:rPr>
              <a:t>}there is X, Y happens.</a:t>
            </a:r>
            <a:r>
              <a:rPr lang="en-US" sz="2400" dirty="0">
                <a:latin typeface="Times New Roman" panose="02020603050405020304" pitchFamily="18" charset="0"/>
                <a:cs typeface="Times New Roman" panose="02020603050405020304" pitchFamily="18" charset="0"/>
              </a:rPr>
              <a:t> </a:t>
            </a:r>
          </a:p>
          <a:p>
            <a:pPr>
              <a:buFont typeface="Wingdings" pitchFamily="2" charset="2"/>
              <a:buChar char="ü"/>
            </a:pPr>
            <a:r>
              <a:rPr lang="en-US" sz="2400" dirty="0">
                <a:effectLst/>
                <a:latin typeface="Times New Roman" panose="02020603050405020304" pitchFamily="18" charset="0"/>
                <a:cs typeface="Times New Roman" panose="02020603050405020304" pitchFamily="18" charset="0"/>
              </a:rPr>
              <a:t>X is {</a:t>
            </a:r>
            <a:r>
              <a:rPr lang="en-US" sz="2400" b="1" dirty="0">
                <a:effectLst/>
                <a:latin typeface="Times New Roman" panose="02020603050405020304" pitchFamily="18" charset="0"/>
                <a:cs typeface="Times New Roman" panose="02020603050405020304" pitchFamily="18" charset="0"/>
              </a:rPr>
              <a:t>the cause of </a:t>
            </a:r>
            <a:r>
              <a:rPr lang="en-US" sz="2400"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the reason for</a:t>
            </a:r>
            <a:r>
              <a:rPr lang="en-US" sz="2400" dirty="0">
                <a:effectLst/>
                <a:latin typeface="Times New Roman" panose="02020603050405020304" pitchFamily="18" charset="0"/>
                <a:cs typeface="Times New Roman" panose="02020603050405020304" pitchFamily="18" charset="0"/>
              </a:rPr>
              <a:t>}Y. </a:t>
            </a:r>
            <a:endParaRPr lang="en-US" sz="2400" dirty="0">
              <a:latin typeface="Times New Roman" panose="02020603050405020304" pitchFamily="18" charset="0"/>
              <a:cs typeface="Times New Roman" panose="02020603050405020304" pitchFamily="18" charset="0"/>
            </a:endParaRPr>
          </a:p>
          <a:p>
            <a:endParaRPr lang="en-VN" dirty="0"/>
          </a:p>
        </p:txBody>
      </p:sp>
    </p:spTree>
    <p:extLst>
      <p:ext uri="{BB962C8B-B14F-4D97-AF65-F5344CB8AC3E}">
        <p14:creationId xmlns:p14="http://schemas.microsoft.com/office/powerpoint/2010/main" val="270445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E5EBB-BB88-28BD-4AB2-77F07D20768E}"/>
              </a:ext>
            </a:extLst>
          </p:cNvPr>
          <p:cNvSpPr>
            <a:spLocks noGrp="1"/>
          </p:cNvSpPr>
          <p:nvPr>
            <p:ph sz="half" idx="1"/>
          </p:nvPr>
        </p:nvSpPr>
        <p:spPr>
          <a:xfrm>
            <a:off x="0" y="0"/>
            <a:ext cx="5753905" cy="6858000"/>
          </a:xfrm>
        </p:spPr>
        <p:txBody>
          <a:bodyPr>
            <a:normAutofit fontScale="70000" lnSpcReduction="20000"/>
          </a:bodyPr>
          <a:lstStyle/>
          <a:p>
            <a:pPr marL="0" indent="0">
              <a:buNone/>
            </a:pPr>
            <a:r>
              <a:rPr lang="en-US" sz="2100" b="1" dirty="0">
                <a:effectLst/>
                <a:latin typeface="TimesNewRomanPS"/>
              </a:rPr>
              <a:t>Read the following paragraph and answer the questions. </a:t>
            </a:r>
            <a:endParaRPr lang="en-US" sz="2100" dirty="0"/>
          </a:p>
          <a:p>
            <a:pPr marL="0" indent="0" algn="just">
              <a:buNone/>
            </a:pPr>
            <a:r>
              <a:rPr lang="en-US" sz="2100" dirty="0">
                <a:effectLst/>
                <a:latin typeface="Times New Roman" panose="02020603050405020304" pitchFamily="18" charset="0"/>
                <a:cs typeface="Times New Roman" panose="02020603050405020304" pitchFamily="18" charset="0"/>
              </a:rPr>
              <a:t>	Girls don't do as well in math and science as boys. There are several reasons for this. The first and most important reason is that they aren't encouraged to play with toys that build up interest in math and science problems and that build skills for problem solving or understanding how things work. Girls are encouraged to play with toys that foster language and human relations skills. As a result, they can grow up not knowing how an engine works or how to build a model from directions. Second, studies have shown that teachers don't expect girls to be good at math. Even female math and science teachers pay more attention to boys in class and call on boys more often. Because teachers don't expect girls to excel, they don't try very hard, and soon girls are far behind boys in these studies. Finally, girls don't have many role models to look up to. Not very many math and science teachers are women, especially in the later grades. When the media picture mathematicians and scientists, they usually picture men. As a result, girls aren't inspired to choose these fields as careers. In summary, several factors work together in the home, in schools, and in the society at large to send a subtle messa</a:t>
            </a:r>
            <a:r>
              <a:rPr lang="en-US" sz="2100" i="1" dirty="0">
                <a:effectLst/>
                <a:latin typeface="Times New Roman" panose="02020603050405020304" pitchFamily="18" charset="0"/>
                <a:cs typeface="Times New Roman" panose="02020603050405020304" pitchFamily="18" charset="0"/>
              </a:rPr>
              <a:t>g</a:t>
            </a:r>
            <a:r>
              <a:rPr lang="en-US" sz="2100" dirty="0">
                <a:effectLst/>
                <a:latin typeface="Times New Roman" panose="02020603050405020304" pitchFamily="18" charset="0"/>
                <a:cs typeface="Times New Roman" panose="02020603050405020304" pitchFamily="18" charset="0"/>
              </a:rPr>
              <a:t>e to girls. Girls almost always get the message; as a result, few girls excel in math and sciences. </a:t>
            </a:r>
            <a:endParaRPr lang="en-US" sz="2100" dirty="0">
              <a:latin typeface="Times New Roman" panose="02020603050405020304" pitchFamily="18" charset="0"/>
              <a:cs typeface="Times New Roman" panose="02020603050405020304" pitchFamily="18" charset="0"/>
            </a:endParaRPr>
          </a:p>
          <a:p>
            <a:endParaRPr lang="en-VN" dirty="0"/>
          </a:p>
        </p:txBody>
      </p:sp>
      <p:sp>
        <p:nvSpPr>
          <p:cNvPr id="5" name="Content Placeholder 4">
            <a:extLst>
              <a:ext uri="{FF2B5EF4-FFF2-40B4-BE49-F238E27FC236}">
                <a16:creationId xmlns:a16="http://schemas.microsoft.com/office/drawing/2014/main" id="{A8249313-325C-516D-09FC-C5C7AB5C229A}"/>
              </a:ext>
            </a:extLst>
          </p:cNvPr>
          <p:cNvSpPr>
            <a:spLocks noGrp="1"/>
          </p:cNvSpPr>
          <p:nvPr>
            <p:ph sz="half" idx="2"/>
          </p:nvPr>
        </p:nvSpPr>
        <p:spPr>
          <a:xfrm>
            <a:off x="5955030" y="205740"/>
            <a:ext cx="6035039" cy="5971223"/>
          </a:xfrm>
        </p:spPr>
        <p:txBody>
          <a:bodyPr>
            <a:normAutofit fontScale="70000" lnSpcReduction="20000"/>
          </a:bodyPr>
          <a:lstStyle/>
          <a:p>
            <a:pPr marL="0" indent="0" algn="just">
              <a:buNone/>
            </a:pPr>
            <a:r>
              <a:rPr lang="en-US" sz="2300" dirty="0">
                <a:solidFill>
                  <a:schemeClr val="tx1"/>
                </a:solidFill>
                <a:effectLst/>
                <a:latin typeface="Times New Roman" panose="02020603050405020304" pitchFamily="18" charset="0"/>
                <a:cs typeface="Times New Roman" panose="02020603050405020304" pitchFamily="18" charset="0"/>
              </a:rPr>
              <a:t>1. a. Look for the </a:t>
            </a:r>
            <a:r>
              <a:rPr lang="en-US" sz="2300" b="1" dirty="0">
                <a:solidFill>
                  <a:schemeClr val="tx1"/>
                </a:solidFill>
                <a:effectLst/>
                <a:latin typeface="Times New Roman" panose="02020603050405020304" pitchFamily="18" charset="0"/>
                <a:cs typeface="Times New Roman" panose="02020603050405020304" pitchFamily="18" charset="0"/>
              </a:rPr>
              <a:t>topic sentence </a:t>
            </a:r>
            <a:r>
              <a:rPr lang="en-US" sz="2300" dirty="0">
                <a:solidFill>
                  <a:schemeClr val="tx1"/>
                </a:solidFill>
                <a:effectLst/>
                <a:latin typeface="Times New Roman" panose="02020603050405020304" pitchFamily="18" charset="0"/>
                <a:cs typeface="Times New Roman" panose="02020603050405020304" pitchFamily="18" charset="0"/>
              </a:rPr>
              <a:t>and underline it. </a:t>
            </a:r>
            <a:endParaRPr lang="en-US" sz="23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300" dirty="0">
                <a:solidFill>
                  <a:schemeClr val="tx1"/>
                </a:solidFill>
                <a:effectLst/>
                <a:latin typeface="Times New Roman" panose="02020603050405020304" pitchFamily="18" charset="0"/>
                <a:cs typeface="Times New Roman" panose="02020603050405020304" pitchFamily="18" charset="0"/>
              </a:rPr>
              <a:t>b. What does the topic sentence make you expect? </a:t>
            </a:r>
          </a:p>
          <a:p>
            <a:pPr marL="0" indent="0" algn="just">
              <a:buNone/>
            </a:pPr>
            <a:r>
              <a:rPr lang="en-US" sz="2300" dirty="0">
                <a:solidFill>
                  <a:schemeClr val="tx1"/>
                </a:solidFill>
                <a:effectLst/>
                <a:latin typeface="Times New Roman" panose="02020603050405020304" pitchFamily="18" charset="0"/>
                <a:cs typeface="Times New Roman" panose="02020603050405020304" pitchFamily="18" charset="0"/>
              </a:rPr>
              <a:t>c. What does the second sentence make you expect about the organization of the paragraph and the focus of the cause and effect paragraph? </a:t>
            </a:r>
          </a:p>
          <a:p>
            <a:pPr marL="0" indent="0" algn="just">
              <a:buNone/>
            </a:pPr>
            <a:r>
              <a:rPr lang="en-US" sz="2300" dirty="0">
                <a:solidFill>
                  <a:schemeClr val="tx1"/>
                </a:solidFill>
                <a:effectLst/>
                <a:latin typeface="Times New Roman" panose="02020603050405020304" pitchFamily="18" charset="0"/>
                <a:cs typeface="Times New Roman" panose="02020603050405020304" pitchFamily="18" charset="0"/>
              </a:rPr>
              <a:t>d. Does the paragraph fulfill the expectations raised by the topic sentence and the « focusing » sentence ? </a:t>
            </a:r>
            <a:br>
              <a:rPr lang="en-US" sz="2300" dirty="0">
                <a:solidFill>
                  <a:schemeClr val="tx1"/>
                </a:solidFill>
                <a:effectLst/>
                <a:latin typeface="Times New Roman" panose="02020603050405020304" pitchFamily="18" charset="0"/>
                <a:cs typeface="Times New Roman" panose="02020603050405020304" pitchFamily="18" charset="0"/>
              </a:rPr>
            </a:br>
            <a:r>
              <a:rPr lang="en-US" sz="2300" dirty="0">
                <a:solidFill>
                  <a:schemeClr val="tx1"/>
                </a:solidFill>
                <a:effectLst/>
                <a:latin typeface="Times New Roman" panose="02020603050405020304" pitchFamily="18" charset="0"/>
                <a:cs typeface="Times New Roman" panose="02020603050405020304" pitchFamily="18" charset="0"/>
              </a:rPr>
              <a:t>2. Which sentences introduce the causes</a:t>
            </a:r>
            <a:r>
              <a:rPr lang="en-US" sz="23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300" dirty="0">
                <a:solidFill>
                  <a:schemeClr val="tx1"/>
                </a:solidFill>
                <a:latin typeface="Times New Roman" panose="02020603050405020304" pitchFamily="18" charset="0"/>
                <a:cs typeface="Times New Roman" panose="02020603050405020304" pitchFamily="18" charset="0"/>
              </a:rPr>
              <a:t>3.</a:t>
            </a:r>
            <a:r>
              <a:rPr lang="en-US" sz="2300" dirty="0">
                <a:solidFill>
                  <a:schemeClr val="tx1"/>
                </a:solidFill>
                <a:effectLst/>
                <a:latin typeface="Times New Roman" panose="02020603050405020304" pitchFamily="18" charset="0"/>
                <a:cs typeface="Times New Roman" panose="02020603050405020304" pitchFamily="18" charset="0"/>
              </a:rPr>
              <a:t> If the paragraph has a </a:t>
            </a:r>
            <a:r>
              <a:rPr lang="en-US" sz="2300" b="1" dirty="0">
                <a:solidFill>
                  <a:schemeClr val="tx1"/>
                </a:solidFill>
                <a:effectLst/>
                <a:latin typeface="Times New Roman" panose="02020603050405020304" pitchFamily="18" charset="0"/>
                <a:cs typeface="Times New Roman" panose="02020603050405020304" pitchFamily="18" charset="0"/>
              </a:rPr>
              <a:t>concluding sentence</a:t>
            </a:r>
            <a:r>
              <a:rPr lang="en-US" sz="2300" dirty="0">
                <a:solidFill>
                  <a:schemeClr val="tx1"/>
                </a:solidFill>
                <a:effectLst/>
                <a:latin typeface="Times New Roman" panose="02020603050405020304" pitchFamily="18" charset="0"/>
                <a:cs typeface="Times New Roman" panose="02020603050405020304" pitchFamily="18" charset="0"/>
              </a:rPr>
              <a:t>, is it a restatement or insight/lesson ?____________ </a:t>
            </a:r>
            <a:endParaRPr lang="en-US" sz="2300" dirty="0">
              <a:solidFill>
                <a:schemeClr val="tx1"/>
              </a:solidFill>
              <a:latin typeface="Times New Roman" panose="02020603050405020304" pitchFamily="18" charset="0"/>
              <a:cs typeface="Times New Roman" panose="02020603050405020304" pitchFamily="18" charset="0"/>
            </a:endParaRPr>
          </a:p>
          <a:p>
            <a:pPr marL="0" indent="0">
              <a:buNone/>
            </a:pPr>
            <a:endParaRPr lang="en-VN" dirty="0"/>
          </a:p>
        </p:txBody>
      </p:sp>
    </p:spTree>
    <p:extLst>
      <p:ext uri="{BB962C8B-B14F-4D97-AF65-F5344CB8AC3E}">
        <p14:creationId xmlns:p14="http://schemas.microsoft.com/office/powerpoint/2010/main" val="110496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dhesive notes on glass wall">
            <a:extLst>
              <a:ext uri="{FF2B5EF4-FFF2-40B4-BE49-F238E27FC236}">
                <a16:creationId xmlns:a16="http://schemas.microsoft.com/office/drawing/2014/main" id="{082B54F1-9C6E-D694-E326-744F6E71BF7E}"/>
              </a:ext>
            </a:extLst>
          </p:cNvPr>
          <p:cNvPicPr>
            <a:picLocks noChangeAspect="1"/>
          </p:cNvPicPr>
          <p:nvPr/>
        </p:nvPicPr>
        <p:blipFill rotWithShape="1">
          <a:blip r:embed="rId2">
            <a:alphaModFix amt="60000"/>
          </a:blip>
          <a:srcRect l="24136" r="24532" b="-5"/>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dirty="0">
                <a:solidFill>
                  <a:srgbClr val="FFFFFF"/>
                </a:solidFill>
              </a:rPr>
              <a:t>CAUSE - EFFECT PARAGRAPH </a:t>
            </a:r>
          </a:p>
        </p:txBody>
      </p:sp>
      <p:sp>
        <p:nvSpPr>
          <p:cNvPr id="3" name="Content Placeholder"/>
          <p:cNvSpPr>
            <a:spLocks noGrp="1"/>
          </p:cNvSpPr>
          <p:nvPr>
            <p:ph idx="1"/>
          </p:nvPr>
        </p:nvSpPr>
        <p:spPr>
          <a:xfrm>
            <a:off x="5532120" y="177165"/>
            <a:ext cx="6347460" cy="6503670"/>
          </a:xfrm>
        </p:spPr>
        <p:txBody>
          <a:bodyPr>
            <a:normAutofit/>
          </a:bodyPr>
          <a:lstStyle/>
          <a:p>
            <a:pPr marL="0" indent="0">
              <a:buNone/>
            </a:pPr>
            <a:r>
              <a:rPr lang="en-US" sz="1800" b="1" u="sng" dirty="0">
                <a:effectLst/>
                <a:latin typeface="TimesNewRomanPS"/>
              </a:rPr>
              <a:t>Exercise 1</a:t>
            </a:r>
            <a:r>
              <a:rPr lang="en-US" sz="1800" dirty="0">
                <a:effectLst/>
                <a:latin typeface="TimesNewRomanPSMT"/>
              </a:rPr>
              <a:t>: Tell whether the underlined group of words is the </a:t>
            </a:r>
            <a:r>
              <a:rPr lang="en-US" sz="1800" b="1" dirty="0">
                <a:effectLst/>
                <a:latin typeface="TimesNewRomanPS"/>
              </a:rPr>
              <a:t>cause </a:t>
            </a:r>
            <a:r>
              <a:rPr lang="en-US" sz="1800" dirty="0">
                <a:effectLst/>
                <a:latin typeface="TimesNewRomanPSMT"/>
              </a:rPr>
              <a:t>or </a:t>
            </a:r>
            <a:r>
              <a:rPr lang="en-US" sz="1800" b="1" dirty="0">
                <a:effectLst/>
                <a:latin typeface="TimesNewRomanPS"/>
              </a:rPr>
              <a:t>effect </a:t>
            </a:r>
            <a:r>
              <a:rPr lang="en-US" sz="1800" dirty="0">
                <a:effectLst/>
                <a:latin typeface="TimesNewRomanPSMT"/>
              </a:rPr>
              <a:t>in the sentences. </a:t>
            </a:r>
            <a:endParaRPr lang="en-US" dirty="0"/>
          </a:p>
          <a:p>
            <a:pPr marL="0" indent="0">
              <a:buNone/>
            </a:pPr>
            <a:r>
              <a:rPr lang="en-US" sz="1800" b="1" dirty="0">
                <a:solidFill>
                  <a:schemeClr val="tx1"/>
                </a:solidFill>
                <a:effectLst/>
                <a:latin typeface="TimesNewRomanPSMT"/>
              </a:rPr>
              <a:t>1. </a:t>
            </a:r>
            <a:r>
              <a:rPr lang="en-US" sz="1800" u="sng" dirty="0">
                <a:solidFill>
                  <a:schemeClr val="tx1"/>
                </a:solidFill>
                <a:effectLst/>
                <a:latin typeface="TimesNewRomanPSMT"/>
              </a:rPr>
              <a:t>The mother bird gathers dried grass </a:t>
            </a:r>
            <a:r>
              <a:rPr lang="en-US" sz="1800" dirty="0">
                <a:solidFill>
                  <a:schemeClr val="tx1"/>
                </a:solidFill>
                <a:effectLst/>
                <a:latin typeface="TimesNewRomanPSMT"/>
              </a:rPr>
              <a:t>to build her nest.</a:t>
            </a:r>
            <a:br>
              <a:rPr lang="en-US" sz="1800" dirty="0">
                <a:solidFill>
                  <a:schemeClr val="tx1"/>
                </a:solidFill>
                <a:effectLst/>
                <a:latin typeface="TimesNewRomanPSMT"/>
              </a:rPr>
            </a:br>
            <a:r>
              <a:rPr lang="en-US" sz="1800" b="1" dirty="0">
                <a:solidFill>
                  <a:schemeClr val="tx1"/>
                </a:solidFill>
                <a:effectLst/>
                <a:latin typeface="TimesNewRomanPS"/>
              </a:rPr>
              <a:t>2. </a:t>
            </a:r>
            <a:r>
              <a:rPr lang="en-US" sz="1800" dirty="0">
                <a:solidFill>
                  <a:schemeClr val="tx1"/>
                </a:solidFill>
                <a:effectLst/>
                <a:latin typeface="TimesNewRomanPSMT"/>
              </a:rPr>
              <a:t>The tree fell in the middle of the road </a:t>
            </a:r>
            <a:r>
              <a:rPr lang="en-US" sz="1800" u="sng" dirty="0">
                <a:solidFill>
                  <a:schemeClr val="tx1"/>
                </a:solidFill>
                <a:effectLst/>
                <a:latin typeface="TimesNewRomanPSMT"/>
              </a:rPr>
              <a:t>because of the high wind</a:t>
            </a:r>
            <a:r>
              <a:rPr lang="en-US" sz="1800" dirty="0">
                <a:solidFill>
                  <a:schemeClr val="tx1"/>
                </a:solidFill>
                <a:effectLst/>
                <a:latin typeface="TimesNewRomanPSMT"/>
              </a:rPr>
              <a:t>.</a:t>
            </a:r>
            <a:br>
              <a:rPr lang="en-US" sz="1800" dirty="0">
                <a:solidFill>
                  <a:schemeClr val="tx1"/>
                </a:solidFill>
                <a:effectLst/>
                <a:latin typeface="TimesNewRomanPSMT"/>
              </a:rPr>
            </a:br>
            <a:r>
              <a:rPr lang="en-US" sz="1800" b="1" dirty="0">
                <a:solidFill>
                  <a:schemeClr val="tx1"/>
                </a:solidFill>
                <a:effectLst/>
                <a:latin typeface="TimesNewRomanPS"/>
              </a:rPr>
              <a:t>3. </a:t>
            </a:r>
            <a:r>
              <a:rPr lang="en-US" sz="1800" dirty="0">
                <a:solidFill>
                  <a:schemeClr val="tx1"/>
                </a:solidFill>
                <a:effectLst/>
                <a:latin typeface="TimesNewRomanPSMT"/>
              </a:rPr>
              <a:t>Sarah picked up broken glass, so </a:t>
            </a:r>
            <a:r>
              <a:rPr lang="en-US" sz="1800" u="sng" dirty="0">
                <a:solidFill>
                  <a:schemeClr val="tx1"/>
                </a:solidFill>
                <a:effectLst/>
                <a:latin typeface="TimesNewRomanPSMT"/>
              </a:rPr>
              <a:t>she cut her finger</a:t>
            </a:r>
            <a:r>
              <a:rPr lang="en-US" sz="1800" dirty="0">
                <a:solidFill>
                  <a:schemeClr val="tx1"/>
                </a:solidFill>
                <a:effectLst/>
                <a:latin typeface="TimesNewRomanPSMT"/>
              </a:rPr>
              <a:t>.</a:t>
            </a:r>
            <a:br>
              <a:rPr lang="en-US" sz="1800" dirty="0">
                <a:solidFill>
                  <a:schemeClr val="tx1"/>
                </a:solidFill>
                <a:effectLst/>
                <a:latin typeface="TimesNewRomanPSMT"/>
              </a:rPr>
            </a:br>
            <a:r>
              <a:rPr lang="en-US" sz="1800" b="1" dirty="0">
                <a:solidFill>
                  <a:schemeClr val="tx1"/>
                </a:solidFill>
                <a:effectLst/>
                <a:latin typeface="TimesNewRomanPS"/>
              </a:rPr>
              <a:t>4. </a:t>
            </a:r>
            <a:r>
              <a:rPr lang="en-US" sz="1800" dirty="0">
                <a:solidFill>
                  <a:schemeClr val="tx1"/>
                </a:solidFill>
                <a:effectLst/>
                <a:latin typeface="TimesNewRomanPSMT"/>
              </a:rPr>
              <a:t>Alexa </a:t>
            </a:r>
            <a:r>
              <a:rPr lang="en-US" sz="1800" u="sng" dirty="0">
                <a:solidFill>
                  <a:schemeClr val="tx1"/>
                </a:solidFill>
                <a:effectLst/>
                <a:latin typeface="TimesNewRomanPSMT"/>
              </a:rPr>
              <a:t>loved to read </a:t>
            </a:r>
            <a:r>
              <a:rPr lang="en-US" sz="1800" dirty="0">
                <a:solidFill>
                  <a:schemeClr val="tx1"/>
                </a:solidFill>
                <a:effectLst/>
                <a:latin typeface="TimesNewRomanPSMT"/>
              </a:rPr>
              <a:t>because she had many books.</a:t>
            </a:r>
            <a:br>
              <a:rPr lang="en-US" sz="1800" dirty="0">
                <a:solidFill>
                  <a:schemeClr val="tx1"/>
                </a:solidFill>
                <a:effectLst/>
                <a:latin typeface="TimesNewRomanPSMT"/>
              </a:rPr>
            </a:br>
            <a:r>
              <a:rPr lang="en-US" sz="1800" b="1" dirty="0">
                <a:solidFill>
                  <a:schemeClr val="tx1"/>
                </a:solidFill>
                <a:effectLst/>
                <a:latin typeface="TimesNewRomanPS"/>
              </a:rPr>
              <a:t>5. </a:t>
            </a:r>
            <a:r>
              <a:rPr lang="en-US" sz="1800" u="sng" dirty="0">
                <a:solidFill>
                  <a:schemeClr val="tx1"/>
                </a:solidFill>
                <a:effectLst/>
                <a:latin typeface="TimesNewRomanPSMT"/>
              </a:rPr>
              <a:t>When the fire alarm sounded, </a:t>
            </a:r>
            <a:r>
              <a:rPr lang="en-US" sz="1800" dirty="0">
                <a:solidFill>
                  <a:schemeClr val="tx1"/>
                </a:solidFill>
                <a:effectLst/>
                <a:latin typeface="TimesNewRomanPSMT"/>
              </a:rPr>
              <a:t>everyone walked out of the classroom in a quiet line. </a:t>
            </a:r>
          </a:p>
          <a:p>
            <a:pPr marL="0" indent="0">
              <a:buNone/>
            </a:pPr>
            <a:r>
              <a:rPr lang="en-US" sz="1800" b="1" dirty="0">
                <a:solidFill>
                  <a:schemeClr val="tx1"/>
                </a:solidFill>
                <a:effectLst/>
                <a:latin typeface="TimesNewRomanPS"/>
              </a:rPr>
              <a:t>6. </a:t>
            </a:r>
            <a:r>
              <a:rPr lang="en-US" sz="1800" dirty="0">
                <a:solidFill>
                  <a:schemeClr val="tx1"/>
                </a:solidFill>
                <a:effectLst/>
                <a:latin typeface="TimesNewRomanPSMT"/>
              </a:rPr>
              <a:t>The yard looked nice since </a:t>
            </a:r>
            <a:r>
              <a:rPr lang="en-US" sz="1800" u="sng" dirty="0">
                <a:solidFill>
                  <a:schemeClr val="tx1"/>
                </a:solidFill>
                <a:effectLst/>
                <a:latin typeface="TimesNewRomanPSMT"/>
              </a:rPr>
              <a:t>Kira raked the grass</a:t>
            </a:r>
            <a:r>
              <a:rPr lang="en-US" sz="1800" dirty="0">
                <a:solidFill>
                  <a:schemeClr val="tx1"/>
                </a:solidFill>
                <a:effectLst/>
                <a:latin typeface="TimesNewRomanPSMT"/>
              </a:rPr>
              <a:t>.</a:t>
            </a:r>
            <a:br>
              <a:rPr lang="en-US" sz="1800" dirty="0">
                <a:solidFill>
                  <a:schemeClr val="tx1"/>
                </a:solidFill>
                <a:effectLst/>
                <a:latin typeface="TimesNewRomanPSMT"/>
              </a:rPr>
            </a:br>
            <a:r>
              <a:rPr lang="en-US" sz="1800" b="1" dirty="0">
                <a:solidFill>
                  <a:schemeClr val="tx1"/>
                </a:solidFill>
                <a:effectLst/>
                <a:latin typeface="TimesNewRomanPS"/>
              </a:rPr>
              <a:t>7. </a:t>
            </a:r>
            <a:r>
              <a:rPr lang="en-US" sz="1800" dirty="0">
                <a:solidFill>
                  <a:schemeClr val="tx1"/>
                </a:solidFill>
                <a:effectLst/>
                <a:latin typeface="TimesNewRomanPSMT"/>
              </a:rPr>
              <a:t>Bradley improved his hitting after </a:t>
            </a:r>
            <a:r>
              <a:rPr lang="en-US" sz="1800" u="sng" dirty="0">
                <a:solidFill>
                  <a:schemeClr val="tx1"/>
                </a:solidFill>
                <a:effectLst/>
                <a:latin typeface="TimesNewRomanPSMT"/>
              </a:rPr>
              <a:t>taking batting Exercise</a:t>
            </a:r>
            <a:r>
              <a:rPr lang="en-US" sz="1800" dirty="0">
                <a:solidFill>
                  <a:schemeClr val="tx1"/>
                </a:solidFill>
                <a:effectLst/>
                <a:latin typeface="TimesNewRomanPSMT"/>
              </a:rPr>
              <a:t>. </a:t>
            </a:r>
            <a:br>
              <a:rPr lang="en-US" sz="1800" dirty="0">
                <a:solidFill>
                  <a:schemeClr val="tx1"/>
                </a:solidFill>
                <a:effectLst/>
                <a:latin typeface="TimesNewRomanPSMT"/>
              </a:rPr>
            </a:br>
            <a:r>
              <a:rPr lang="en-US" sz="1800" b="1" dirty="0">
                <a:solidFill>
                  <a:schemeClr val="tx1"/>
                </a:solidFill>
                <a:effectLst/>
                <a:latin typeface="TimesNewRomanPS"/>
              </a:rPr>
              <a:t>8. </a:t>
            </a:r>
            <a:r>
              <a:rPr lang="en-US" sz="1800" u="sng" dirty="0">
                <a:solidFill>
                  <a:schemeClr val="tx1"/>
                </a:solidFill>
                <a:effectLst/>
                <a:latin typeface="TimesNewRomanPSMT"/>
              </a:rPr>
              <a:t>The house was dark </a:t>
            </a:r>
            <a:r>
              <a:rPr lang="en-US" sz="1800" dirty="0">
                <a:solidFill>
                  <a:schemeClr val="tx1"/>
                </a:solidFill>
                <a:effectLst/>
                <a:latin typeface="TimesNewRomanPSMT"/>
              </a:rPr>
              <a:t>when electricity went out.</a:t>
            </a:r>
            <a:br>
              <a:rPr lang="en-US" sz="1800" dirty="0">
                <a:solidFill>
                  <a:schemeClr val="tx1"/>
                </a:solidFill>
                <a:effectLst/>
                <a:latin typeface="TimesNewRomanPSMT"/>
              </a:rPr>
            </a:br>
            <a:r>
              <a:rPr lang="en-US" sz="1800" b="1" dirty="0">
                <a:solidFill>
                  <a:schemeClr val="tx1"/>
                </a:solidFill>
                <a:effectLst/>
                <a:latin typeface="TimesNewRomanPS"/>
              </a:rPr>
              <a:t>9. </a:t>
            </a:r>
            <a:r>
              <a:rPr lang="en-US" sz="1800" dirty="0">
                <a:solidFill>
                  <a:schemeClr val="tx1"/>
                </a:solidFill>
                <a:effectLst/>
                <a:latin typeface="TimesNewRomanPSMT"/>
              </a:rPr>
              <a:t>Kate cried all day because </a:t>
            </a:r>
            <a:r>
              <a:rPr lang="en-US" sz="1800" u="sng" dirty="0">
                <a:solidFill>
                  <a:schemeClr val="tx1"/>
                </a:solidFill>
                <a:effectLst/>
                <a:latin typeface="TimesNewRomanPSMT"/>
              </a:rPr>
              <a:t>the cat ran away</a:t>
            </a:r>
            <a:r>
              <a:rPr lang="en-US" sz="1800" dirty="0">
                <a:solidFill>
                  <a:schemeClr val="tx1"/>
                </a:solidFill>
                <a:effectLst/>
                <a:latin typeface="TimesNewRomanPSMT"/>
              </a:rPr>
              <a:t>.</a:t>
            </a:r>
            <a:br>
              <a:rPr lang="en-US" sz="1800" dirty="0">
                <a:solidFill>
                  <a:schemeClr val="tx1"/>
                </a:solidFill>
                <a:effectLst/>
                <a:latin typeface="TimesNewRomanPSMT"/>
              </a:rPr>
            </a:br>
            <a:r>
              <a:rPr lang="en-US" sz="1800" b="1" dirty="0">
                <a:solidFill>
                  <a:schemeClr val="tx1"/>
                </a:solidFill>
                <a:effectLst/>
                <a:latin typeface="TimesNewRomanPS"/>
              </a:rPr>
              <a:t>10. </a:t>
            </a:r>
            <a:r>
              <a:rPr lang="en-US" sz="1800" u="sng" dirty="0">
                <a:solidFill>
                  <a:schemeClr val="tx1"/>
                </a:solidFill>
                <a:effectLst/>
                <a:latin typeface="TimesNewRomanPSMT"/>
              </a:rPr>
              <a:t>The weather was warm</a:t>
            </a:r>
            <a:r>
              <a:rPr lang="en-US" sz="1800" dirty="0">
                <a:solidFill>
                  <a:schemeClr val="tx1"/>
                </a:solidFill>
                <a:effectLst/>
                <a:latin typeface="TimesNewRomanPSMT"/>
              </a:rPr>
              <a:t>, so Jim turned on the air conditioner. </a:t>
            </a:r>
            <a:endParaRPr lang="en-US" dirty="0">
              <a:solidFill>
                <a:schemeClr val="tx1"/>
              </a:solidFill>
            </a:endParaRPr>
          </a:p>
          <a:p>
            <a:pPr marL="0" lvl="0" indent="0">
              <a:buNone/>
            </a:pPr>
            <a:endParaRPr lang="en-US" dirty="0"/>
          </a:p>
        </p:txBody>
      </p:sp>
    </p:spTree>
    <p:extLst>
      <p:ext uri="{BB962C8B-B14F-4D97-AF65-F5344CB8AC3E}">
        <p14:creationId xmlns:p14="http://schemas.microsoft.com/office/powerpoint/2010/main" val="358753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y plastic numbers">
            <a:extLst>
              <a:ext uri="{FF2B5EF4-FFF2-40B4-BE49-F238E27FC236}">
                <a16:creationId xmlns:a16="http://schemas.microsoft.com/office/drawing/2014/main" id="{B4620658-4A99-818B-64AB-BC80B32A416C}"/>
              </a:ext>
            </a:extLst>
          </p:cNvPr>
          <p:cNvPicPr>
            <a:picLocks noChangeAspect="1"/>
          </p:cNvPicPr>
          <p:nvPr/>
        </p:nvPicPr>
        <p:blipFill rotWithShape="1">
          <a:blip r:embed="rId2">
            <a:alphaModFix amt="60000"/>
          </a:blip>
          <a:srcRect l="21278" r="27390" b="-5"/>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dirty="0">
                <a:solidFill>
                  <a:srgbClr val="FFFFFF"/>
                </a:solidFill>
              </a:rPr>
              <a:t>CAUSE - EFFECT PARAGRAPH </a:t>
            </a:r>
          </a:p>
        </p:txBody>
      </p:sp>
      <p:sp>
        <p:nvSpPr>
          <p:cNvPr id="3" name="Content Placeholder"/>
          <p:cNvSpPr>
            <a:spLocks noGrp="1"/>
          </p:cNvSpPr>
          <p:nvPr>
            <p:ph idx="1"/>
          </p:nvPr>
        </p:nvSpPr>
        <p:spPr>
          <a:xfrm>
            <a:off x="5401336" y="194310"/>
            <a:ext cx="6634454" cy="6549390"/>
          </a:xfrm>
        </p:spPr>
        <p:txBody>
          <a:bodyPr>
            <a:normAutofit fontScale="92500" lnSpcReduction="20000"/>
          </a:bodyPr>
          <a:lstStyle/>
          <a:p>
            <a:pPr marL="0" indent="0">
              <a:buNone/>
            </a:pPr>
            <a:r>
              <a:rPr lang="en-US" sz="1800" b="1" u="sng" dirty="0">
                <a:effectLst/>
                <a:latin typeface="TimesNewRomanPS"/>
              </a:rPr>
              <a:t>Exercise 2</a:t>
            </a:r>
            <a:r>
              <a:rPr lang="en-US" sz="1800" b="1" dirty="0">
                <a:effectLst/>
                <a:latin typeface="TimesNewRomanPS"/>
              </a:rPr>
              <a:t>: </a:t>
            </a:r>
            <a:r>
              <a:rPr lang="en-US" sz="1800" dirty="0">
                <a:effectLst/>
                <a:latin typeface="TimesNewRomanPSMT"/>
              </a:rPr>
              <a:t>Underline the key terms in each of the following topic sentences. Then indicate whether the paragraph will focus on causes or effects.</a:t>
            </a:r>
            <a:br>
              <a:rPr lang="en-US" sz="1800" dirty="0">
                <a:effectLst/>
                <a:latin typeface="TimesNewRomanPSMT"/>
              </a:rPr>
            </a:br>
            <a:r>
              <a:rPr lang="en-US" sz="1800" b="1" u="sng" dirty="0">
                <a:effectLst/>
                <a:latin typeface="TimesNewRomanPSMT"/>
              </a:rPr>
              <a:t>Smoking (CAUSE)  changes a person’s life (EFECT) </a:t>
            </a:r>
            <a:r>
              <a:rPr lang="en-US" sz="1800" dirty="0">
                <a:effectLst/>
                <a:latin typeface="TimesNewRomanPSMT"/>
              </a:rPr>
              <a:t>in a number of small but important ways. </a:t>
            </a:r>
            <a:br>
              <a:rPr lang="en-US" sz="1800" dirty="0">
                <a:effectLst/>
                <a:latin typeface="TimesNewRomanPSMT"/>
              </a:rPr>
            </a:br>
            <a:r>
              <a:rPr lang="en-US" sz="1800" dirty="0">
                <a:effectLst/>
                <a:latin typeface="TimesNewRomanPSMT"/>
              </a:rPr>
              <a:t>Focus: effects</a:t>
            </a:r>
            <a:br>
              <a:rPr lang="en-US" sz="1800" dirty="0">
                <a:effectLst/>
                <a:latin typeface="TimesNewRomanPSMT"/>
              </a:rPr>
            </a:br>
            <a:r>
              <a:rPr lang="en-US" sz="1800" dirty="0">
                <a:effectLst/>
                <a:latin typeface="TimesNewRomanPSMT"/>
              </a:rPr>
              <a:t>1. All sorts of mischief can come from leaving kids home alone after school.</a:t>
            </a:r>
            <a:br>
              <a:rPr lang="en-US" sz="1800" dirty="0">
                <a:effectLst/>
                <a:latin typeface="TimesNewRomanPSMT"/>
              </a:rPr>
            </a:br>
            <a:r>
              <a:rPr lang="en-US" sz="1800" dirty="0">
                <a:effectLst/>
                <a:latin typeface="TimesNewRomanPSMT"/>
              </a:rPr>
              <a:t>Focus:</a:t>
            </a:r>
            <a:br>
              <a:rPr lang="en-US" sz="1800" dirty="0">
                <a:effectLst/>
                <a:latin typeface="TimesNewRomanPSMT"/>
              </a:rPr>
            </a:br>
            <a:r>
              <a:rPr lang="en-US" sz="1800" dirty="0">
                <a:effectLst/>
                <a:latin typeface="TimesNewRomanPSMT"/>
              </a:rPr>
              <a:t>2. I was forced to quit my latest job for a number of reasons.</a:t>
            </a:r>
            <a:br>
              <a:rPr lang="en-US" sz="1800" dirty="0">
                <a:effectLst/>
                <a:latin typeface="TimesNewRomanPSMT"/>
              </a:rPr>
            </a:br>
            <a:r>
              <a:rPr lang="en-US" sz="1800" dirty="0">
                <a:effectLst/>
                <a:latin typeface="TimesNewRomanPSMT"/>
              </a:rPr>
              <a:t>Focus:</a:t>
            </a:r>
            <a:br>
              <a:rPr lang="en-US" sz="1800" dirty="0">
                <a:effectLst/>
                <a:latin typeface="TimesNewRomanPSMT"/>
              </a:rPr>
            </a:br>
            <a:r>
              <a:rPr lang="en-US" sz="1800" dirty="0">
                <a:effectLst/>
                <a:latin typeface="TimesNewRomanPSMT"/>
              </a:rPr>
              <a:t>3. People in my community have made a number of changes in their way of life as a result of drought conditions. Focus:</a:t>
            </a:r>
            <a:br>
              <a:rPr lang="en-US" sz="1800" dirty="0">
                <a:effectLst/>
                <a:latin typeface="TimesNewRomanPSMT"/>
              </a:rPr>
            </a:br>
            <a:r>
              <a:rPr lang="en-US" sz="1800" dirty="0">
                <a:effectLst/>
                <a:latin typeface="TimesNewRomanPSMT"/>
              </a:rPr>
              <a:t>4. Having braces on your teeth completely alters how you relate to members of the opposite sex.</a:t>
            </a:r>
            <a:br>
              <a:rPr lang="en-US" sz="1800" dirty="0">
                <a:effectLst/>
                <a:latin typeface="TimesNewRomanPSMT"/>
              </a:rPr>
            </a:br>
            <a:r>
              <a:rPr lang="en-US" sz="1800" dirty="0">
                <a:effectLst/>
                <a:latin typeface="TimesNewRomanPSMT"/>
              </a:rPr>
              <a:t>Focus:</a:t>
            </a:r>
            <a:br>
              <a:rPr lang="en-US" sz="1800" dirty="0">
                <a:effectLst/>
                <a:latin typeface="TimesNewRomanPSMT"/>
              </a:rPr>
            </a:br>
            <a:r>
              <a:rPr lang="en-US" sz="1800" dirty="0">
                <a:effectLst/>
                <a:latin typeface="TimesNewRomanPSMT"/>
              </a:rPr>
              <a:t>5. There are many reasons carpooling can be a good idea.</a:t>
            </a:r>
            <a:br>
              <a:rPr lang="en-US" sz="1800" dirty="0">
                <a:effectLst/>
                <a:latin typeface="TimesNewRomanPSMT"/>
              </a:rPr>
            </a:br>
            <a:r>
              <a:rPr lang="en-US" sz="1800" dirty="0">
                <a:effectLst/>
                <a:latin typeface="TimesNewRomanPSMT"/>
              </a:rPr>
              <a:t>Focus:</a:t>
            </a:r>
            <a:br>
              <a:rPr lang="en-US" sz="1800" dirty="0">
                <a:effectLst/>
                <a:latin typeface="TimesNewRomanPSMT"/>
              </a:rPr>
            </a:br>
            <a:endParaRPr lang="en-US" sz="1600" dirty="0"/>
          </a:p>
        </p:txBody>
      </p:sp>
    </p:spTree>
    <p:extLst>
      <p:ext uri="{BB962C8B-B14F-4D97-AF65-F5344CB8AC3E}">
        <p14:creationId xmlns:p14="http://schemas.microsoft.com/office/powerpoint/2010/main" val="241169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umbbells on a gym floor">
            <a:extLst>
              <a:ext uri="{FF2B5EF4-FFF2-40B4-BE49-F238E27FC236}">
                <a16:creationId xmlns:a16="http://schemas.microsoft.com/office/drawing/2014/main" id="{AF5BF042-0E81-A297-5E55-7EACC96BC3A5}"/>
              </a:ext>
            </a:extLst>
          </p:cNvPr>
          <p:cNvPicPr>
            <a:picLocks noChangeAspect="1"/>
          </p:cNvPicPr>
          <p:nvPr/>
        </p:nvPicPr>
        <p:blipFill rotWithShape="1">
          <a:blip r:embed="rId2">
            <a:alphaModFix amt="60000"/>
          </a:blip>
          <a:srcRect l="49005" r="6" b="6"/>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dirty="0">
                <a:solidFill>
                  <a:srgbClr val="FFFFFF"/>
                </a:solidFill>
              </a:rPr>
              <a:t>CAUSE - EFFECT PARAGRAPH </a:t>
            </a:r>
          </a:p>
        </p:txBody>
      </p:sp>
      <p:sp>
        <p:nvSpPr>
          <p:cNvPr id="3" name="Content Placeholder"/>
          <p:cNvSpPr>
            <a:spLocks noGrp="1"/>
          </p:cNvSpPr>
          <p:nvPr>
            <p:ph idx="1"/>
          </p:nvPr>
        </p:nvSpPr>
        <p:spPr>
          <a:xfrm>
            <a:off x="5401336" y="80010"/>
            <a:ext cx="6668744" cy="6640830"/>
          </a:xfrm>
        </p:spPr>
        <p:txBody>
          <a:bodyPr>
            <a:normAutofit fontScale="92500"/>
          </a:bodyPr>
          <a:lstStyle/>
          <a:p>
            <a:pPr marL="0" indent="0">
              <a:buNone/>
            </a:pPr>
            <a:r>
              <a:rPr lang="en-US" sz="1800" b="1" u="sng" dirty="0">
                <a:solidFill>
                  <a:srgbClr val="111111"/>
                </a:solidFill>
                <a:effectLst/>
                <a:latin typeface="TimesNewRomanPS"/>
              </a:rPr>
              <a:t>Exercise 3 </a:t>
            </a:r>
            <a:r>
              <a:rPr lang="en-US" sz="1800" b="1" dirty="0">
                <a:solidFill>
                  <a:srgbClr val="111111"/>
                </a:solidFill>
                <a:effectLst/>
                <a:latin typeface="TimesNewRomanPS"/>
              </a:rPr>
              <a:t>: </a:t>
            </a:r>
            <a:r>
              <a:rPr lang="en-US" sz="1800" dirty="0">
                <a:solidFill>
                  <a:srgbClr val="111111"/>
                </a:solidFill>
                <a:effectLst/>
                <a:latin typeface="TimesNewRomanPSMT"/>
              </a:rPr>
              <a:t>Identify the problem in each of the following situations. Then indicate what comes before and what comes after to identify cause and effect.</a:t>
            </a:r>
            <a:br>
              <a:rPr lang="en-US" sz="1800" dirty="0">
                <a:solidFill>
                  <a:srgbClr val="111111"/>
                </a:solidFill>
                <a:effectLst/>
                <a:latin typeface="TimesNewRomanPSMT"/>
              </a:rPr>
            </a:br>
            <a:r>
              <a:rPr lang="en-US" sz="1800" dirty="0">
                <a:solidFill>
                  <a:srgbClr val="111111"/>
                </a:solidFill>
                <a:effectLst/>
                <a:latin typeface="TimesNewRomanPSMT"/>
              </a:rPr>
              <a:t>EXAMPLE:</a:t>
            </a:r>
            <a:br>
              <a:rPr lang="en-US" sz="1800" dirty="0">
                <a:solidFill>
                  <a:srgbClr val="111111"/>
                </a:solidFill>
                <a:effectLst/>
                <a:latin typeface="TimesNewRomanPSMT"/>
              </a:rPr>
            </a:br>
            <a:r>
              <a:rPr lang="en-US" sz="1800" dirty="0">
                <a:solidFill>
                  <a:srgbClr val="111111"/>
                </a:solidFill>
                <a:effectLst/>
                <a:latin typeface="TimesNewRomanPSMT"/>
              </a:rPr>
              <a:t>squabbling and bickering increases / onset of puberty / strain between parents and children </a:t>
            </a:r>
            <a:endParaRPr lang="en-US" sz="900" dirty="0"/>
          </a:p>
          <a:p>
            <a:pPr marL="0" indent="0">
              <a:buNone/>
            </a:pPr>
            <a:r>
              <a:rPr lang="en-US" sz="1800" dirty="0">
                <a:solidFill>
                  <a:srgbClr val="111111"/>
                </a:solidFill>
                <a:effectLst/>
                <a:latin typeface="TimesNewRomanPSMT"/>
              </a:rPr>
              <a:t>onset of puberty strain between parents and children squabbling and bickering </a:t>
            </a:r>
            <a:endParaRPr lang="en-US" sz="900" dirty="0"/>
          </a:p>
          <a:p>
            <a:pPr marL="0" indent="0">
              <a:buNone/>
            </a:pPr>
            <a:r>
              <a:rPr lang="en-US" sz="1800" dirty="0">
                <a:solidFill>
                  <a:srgbClr val="CC0068"/>
                </a:solidFill>
                <a:effectLst/>
                <a:latin typeface="TimesNewRomanPSMT"/>
              </a:rPr>
              <a:t>      (cause)                                   (problem)                          (effect) </a:t>
            </a:r>
            <a:endParaRPr lang="en-US" sz="900" dirty="0"/>
          </a:p>
          <a:p>
            <a:pPr marL="0" indent="0">
              <a:buNone/>
            </a:pPr>
            <a:r>
              <a:rPr lang="en-US" sz="1800" dirty="0">
                <a:solidFill>
                  <a:srgbClr val="111111"/>
                </a:solidFill>
                <a:effectLst/>
                <a:latin typeface="TimesNewRomanPSMT"/>
              </a:rPr>
              <a:t>1. poor concentration and missed assignments / late nights out with friends / low grades </a:t>
            </a:r>
          </a:p>
          <a:p>
            <a:pPr marL="0" indent="0">
              <a:buNone/>
            </a:pPr>
            <a:r>
              <a:rPr lang="en-US" sz="1800" dirty="0">
                <a:solidFill>
                  <a:srgbClr val="111111"/>
                </a:solidFill>
                <a:effectLst/>
                <a:latin typeface="TimesNewRomanPSMT"/>
              </a:rPr>
              <a:t>2. loss of refrigeration and spoiled food / intestinal disorder / power outage</a:t>
            </a:r>
            <a:br>
              <a:rPr lang="en-US" sz="1800" dirty="0">
                <a:solidFill>
                  <a:srgbClr val="111111"/>
                </a:solidFill>
                <a:effectLst/>
                <a:latin typeface="TimesNewRomanPSMT"/>
              </a:rPr>
            </a:br>
            <a:r>
              <a:rPr lang="en-US" sz="1800" dirty="0">
                <a:solidFill>
                  <a:srgbClr val="111111"/>
                </a:solidFill>
                <a:effectLst/>
                <a:latin typeface="TimesNewRomanPSMT"/>
              </a:rPr>
              <a:t>3. disability and death / fatty diet / clogged arteries</a:t>
            </a:r>
            <a:br>
              <a:rPr lang="en-US" sz="1800" dirty="0">
                <a:solidFill>
                  <a:srgbClr val="111111"/>
                </a:solidFill>
                <a:effectLst/>
                <a:latin typeface="TimesNewRomanPSMT"/>
              </a:rPr>
            </a:br>
            <a:r>
              <a:rPr lang="en-US" sz="1800" dirty="0">
                <a:solidFill>
                  <a:srgbClr val="111111"/>
                </a:solidFill>
                <a:effectLst/>
                <a:latin typeface="TimesNewRomanPSMT"/>
              </a:rPr>
              <a:t>4. increased smog and air pollution / CO2 emissions / respiratory illness </a:t>
            </a:r>
            <a:endParaRPr lang="en-US" sz="900" dirty="0"/>
          </a:p>
          <a:p>
            <a:pPr marL="0" indent="0">
              <a:buNone/>
            </a:pPr>
            <a:r>
              <a:rPr lang="en-US" sz="1800" dirty="0">
                <a:solidFill>
                  <a:srgbClr val="111111"/>
                </a:solidFill>
                <a:effectLst/>
                <a:latin typeface="TimesNewRomanPSMT"/>
              </a:rPr>
              <a:t>5. significant weight loss / improved self-image / exercise and self-control </a:t>
            </a:r>
            <a:endParaRPr lang="en-US" sz="900" dirty="0"/>
          </a:p>
        </p:txBody>
      </p:sp>
    </p:spTree>
    <p:extLst>
      <p:ext uri="{BB962C8B-B14F-4D97-AF65-F5344CB8AC3E}">
        <p14:creationId xmlns:p14="http://schemas.microsoft.com/office/powerpoint/2010/main" val="7274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umbbells on a gym floor">
            <a:extLst>
              <a:ext uri="{FF2B5EF4-FFF2-40B4-BE49-F238E27FC236}">
                <a16:creationId xmlns:a16="http://schemas.microsoft.com/office/drawing/2014/main" id="{B21257DD-ADB5-D40D-AAC8-FF0AE47CDF8C}"/>
              </a:ext>
            </a:extLst>
          </p:cNvPr>
          <p:cNvPicPr>
            <a:picLocks noChangeAspect="1"/>
          </p:cNvPicPr>
          <p:nvPr/>
        </p:nvPicPr>
        <p:blipFill rotWithShape="1">
          <a:blip r:embed="rId2">
            <a:alphaModFix amt="60000"/>
          </a:blip>
          <a:srcRect l="49005" r="6" b="6"/>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dirty="0">
                <a:solidFill>
                  <a:srgbClr val="FFFFFF"/>
                </a:solidFill>
              </a:rPr>
              <a:t>CAUSE - EFFECT PARAGRAPH </a:t>
            </a:r>
          </a:p>
        </p:txBody>
      </p:sp>
      <p:sp>
        <p:nvSpPr>
          <p:cNvPr id="3" name="Content Placeholder"/>
          <p:cNvSpPr>
            <a:spLocks noGrp="1"/>
          </p:cNvSpPr>
          <p:nvPr>
            <p:ph idx="1"/>
          </p:nvPr>
        </p:nvSpPr>
        <p:spPr>
          <a:xfrm>
            <a:off x="5295330" y="0"/>
            <a:ext cx="6774750" cy="6732270"/>
          </a:xfrm>
        </p:spPr>
        <p:txBody>
          <a:bodyPr>
            <a:normAutofit fontScale="85000" lnSpcReduction="10000"/>
          </a:bodyPr>
          <a:lstStyle/>
          <a:p>
            <a:pPr marL="0" indent="0">
              <a:buNone/>
            </a:pPr>
            <a:r>
              <a:rPr lang="en-US" sz="1800" b="1" u="sng" dirty="0">
                <a:solidFill>
                  <a:srgbClr val="111111"/>
                </a:solidFill>
                <a:effectLst/>
                <a:latin typeface="TimesNewRomanPS"/>
              </a:rPr>
              <a:t>Exercise 4 </a:t>
            </a:r>
            <a:r>
              <a:rPr lang="en-US" sz="1800" b="1" dirty="0">
                <a:solidFill>
                  <a:srgbClr val="111111"/>
                </a:solidFill>
                <a:effectLst/>
                <a:latin typeface="TimesNewRomanPS"/>
              </a:rPr>
              <a:t>: </a:t>
            </a:r>
            <a:r>
              <a:rPr lang="en-US" sz="1800" dirty="0">
                <a:solidFill>
                  <a:srgbClr val="111111"/>
                </a:solidFill>
                <a:effectLst/>
                <a:latin typeface="TimesNewRomanPSMT"/>
              </a:rPr>
              <a:t>Choose the appropriate cause/effect word or phrase to complete the sentence : </a:t>
            </a:r>
            <a:endParaRPr lang="en-US" dirty="0"/>
          </a:p>
          <a:p>
            <a:pPr marL="0" indent="0">
              <a:buNone/>
            </a:pPr>
            <a:r>
              <a:rPr lang="en-US" sz="1800" dirty="0">
                <a:solidFill>
                  <a:srgbClr val="111111"/>
                </a:solidFill>
                <a:effectLst/>
                <a:latin typeface="TimesNewRomanPSMT"/>
              </a:rPr>
              <a:t>Caused by  		because	cause of 	a result of 		due to	</a:t>
            </a:r>
          </a:p>
          <a:p>
            <a:pPr marL="0" indent="0">
              <a:buNone/>
            </a:pPr>
            <a:r>
              <a:rPr lang="en-US" sz="1800" dirty="0">
                <a:solidFill>
                  <a:srgbClr val="111111"/>
                </a:solidFill>
                <a:effectLst/>
                <a:latin typeface="TimesNewRomanPSMT"/>
              </a:rPr>
              <a:t>Leads to 	consequence of 	caused by 		effects of 	cause</a:t>
            </a:r>
          </a:p>
          <a:p>
            <a:pPr marL="0" indent="0">
              <a:buNone/>
            </a:pPr>
            <a:r>
              <a:rPr lang="en-US" sz="1800" dirty="0">
                <a:effectLst/>
                <a:latin typeface="TimesNewRomanPSMT"/>
              </a:rPr>
              <a:t>1.The country road was blocked -------------the landslide. </a:t>
            </a:r>
            <a:endParaRPr lang="en-US" dirty="0"/>
          </a:p>
          <a:p>
            <a:pPr marL="0" indent="0">
              <a:buNone/>
            </a:pPr>
            <a:r>
              <a:rPr lang="en-US" sz="1800" dirty="0">
                <a:effectLst/>
                <a:latin typeface="TimesNewRomanPSMT"/>
              </a:rPr>
              <a:t>2. John’s promotion came ---------------------he worked hard.</a:t>
            </a:r>
          </a:p>
          <a:p>
            <a:pPr marL="0" indent="0">
              <a:buNone/>
            </a:pPr>
            <a:r>
              <a:rPr lang="en-US" sz="1800" dirty="0">
                <a:effectLst/>
                <a:latin typeface="TimesNewRomanPSMT"/>
              </a:rPr>
              <a:t>3. An increase in interest rates-----------------------a decrease in property sales.</a:t>
            </a:r>
          </a:p>
          <a:p>
            <a:pPr marL="0" indent="0">
              <a:buNone/>
            </a:pPr>
            <a:r>
              <a:rPr lang="en-US" sz="1800" dirty="0">
                <a:effectLst/>
                <a:latin typeface="TimesNewRomanPSMT"/>
              </a:rPr>
              <a:t>4. The </a:t>
            </a:r>
            <a:r>
              <a:rPr lang="en-US" sz="1800" dirty="0" err="1">
                <a:effectLst/>
                <a:latin typeface="TimesNewRomanPSMT"/>
              </a:rPr>
              <a:t>lanslide</a:t>
            </a:r>
            <a:r>
              <a:rPr lang="en-US" sz="1800" dirty="0">
                <a:effectLst/>
                <a:latin typeface="TimesNewRomanPSMT"/>
              </a:rPr>
              <a:t> was-------------heavy rain.</a:t>
            </a:r>
          </a:p>
          <a:p>
            <a:pPr marL="0" indent="0">
              <a:buNone/>
            </a:pPr>
            <a:r>
              <a:rPr lang="en-US" sz="1800" dirty="0">
                <a:effectLst/>
                <a:latin typeface="TimesNewRomanPSMT"/>
              </a:rPr>
              <a:t>5. It is well documented that the increase in diabetes is---------------poor dietary habits. </a:t>
            </a:r>
          </a:p>
          <a:p>
            <a:pPr marL="0" indent="0">
              <a:buNone/>
            </a:pPr>
            <a:r>
              <a:rPr lang="en-US" sz="1800" dirty="0">
                <a:effectLst/>
                <a:latin typeface="TimesNewRomanPSMT"/>
              </a:rPr>
              <a:t>6. Bad economics policies were the --------------negative growth and serious shortages. </a:t>
            </a:r>
            <a:endParaRPr lang="en-US" dirty="0"/>
          </a:p>
          <a:p>
            <a:pPr marL="0" indent="0">
              <a:buNone/>
            </a:pPr>
            <a:r>
              <a:rPr lang="en-US" sz="1800" dirty="0">
                <a:effectLst/>
                <a:latin typeface="TimesNewRomanPSMT"/>
              </a:rPr>
              <a:t>7. Being obese may----------------------serious problems.</a:t>
            </a:r>
          </a:p>
          <a:p>
            <a:pPr marL="0" indent="0">
              <a:buNone/>
            </a:pPr>
            <a:r>
              <a:rPr lang="en-US" sz="1800" dirty="0">
                <a:effectLst/>
                <a:latin typeface="TimesNewRomanPSMT"/>
              </a:rPr>
              <a:t>8. Poor sleeping habits can be the --------------------stress and workload. </a:t>
            </a:r>
          </a:p>
          <a:p>
            <a:pPr marL="0" indent="0">
              <a:buNone/>
            </a:pPr>
            <a:r>
              <a:rPr lang="en-US" sz="1800" dirty="0">
                <a:effectLst/>
                <a:latin typeface="TimesNewRomanPSMT"/>
              </a:rPr>
              <a:t>9. The explosion-----------------massive damage to the factory.</a:t>
            </a:r>
          </a:p>
          <a:p>
            <a:pPr marL="0" indent="0">
              <a:buNone/>
            </a:pPr>
            <a:r>
              <a:rPr lang="en-US" sz="1800" dirty="0">
                <a:effectLst/>
                <a:latin typeface="TimesNewRomanPSMT"/>
              </a:rPr>
              <a:t>10. The task asked for the-----------global warming.</a:t>
            </a:r>
            <a:r>
              <a:rPr lang="en-US" sz="1800" dirty="0">
                <a:solidFill>
                  <a:srgbClr val="FFFFFC"/>
                </a:solidFill>
                <a:effectLst/>
                <a:latin typeface="TimesNewRomanPSMT"/>
              </a:rPr>
              <a:t>7.3 </a:t>
            </a:r>
            <a:endParaRPr lang="en-US" dirty="0"/>
          </a:p>
        </p:txBody>
      </p:sp>
    </p:spTree>
    <p:extLst>
      <p:ext uri="{BB962C8B-B14F-4D97-AF65-F5344CB8AC3E}">
        <p14:creationId xmlns:p14="http://schemas.microsoft.com/office/powerpoint/2010/main" val="307093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parkler at night with Christmas tree">
            <a:extLst>
              <a:ext uri="{FF2B5EF4-FFF2-40B4-BE49-F238E27FC236}">
                <a16:creationId xmlns:a16="http://schemas.microsoft.com/office/drawing/2014/main" id="{E86098FB-9F44-49F6-461A-81BBFD0A55EA}"/>
              </a:ext>
            </a:extLst>
          </p:cNvPr>
          <p:cNvPicPr>
            <a:picLocks noChangeAspect="1"/>
          </p:cNvPicPr>
          <p:nvPr/>
        </p:nvPicPr>
        <p:blipFill rotWithShape="1">
          <a:blip r:embed="rId2">
            <a:alphaModFix amt="60000"/>
          </a:blip>
          <a:srcRect l="15071" r="33597" b="-5"/>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a:solidFill>
                  <a:srgbClr val="FFFFFF"/>
                </a:solidFill>
              </a:rPr>
              <a:t>Definition</a:t>
            </a:r>
          </a:p>
        </p:txBody>
      </p:sp>
      <p:sp>
        <p:nvSpPr>
          <p:cNvPr id="3" name="Content Placeholder"/>
          <p:cNvSpPr>
            <a:spLocks noGrp="1"/>
          </p:cNvSpPr>
          <p:nvPr>
            <p:ph idx="1"/>
          </p:nvPr>
        </p:nvSpPr>
        <p:spPr>
          <a:xfrm>
            <a:off x="5577840" y="876300"/>
            <a:ext cx="6480810" cy="5105400"/>
          </a:xfrm>
        </p:spPr>
        <p:txBody>
          <a:bodyPr>
            <a:normAutofit/>
          </a:bodyPr>
          <a:lstStyle/>
          <a:p>
            <a:pPr lvl="0" algn="just">
              <a:buFont typeface="Wingdings" pitchFamily="2" charset="2"/>
              <a:buChar char="ü"/>
            </a:pPr>
            <a:r>
              <a:rPr lang="en-US" sz="2400" dirty="0">
                <a:latin typeface="Times New Roman" panose="02020603050405020304" pitchFamily="18" charset="0"/>
                <a:cs typeface="Times New Roman" panose="02020603050405020304" pitchFamily="18" charset="0"/>
              </a:rPr>
              <a:t>Cause and effect relationships explain the reason things happen or how things became the way they are. </a:t>
            </a:r>
          </a:p>
          <a:p>
            <a:pPr lvl="0" algn="just">
              <a:buFont typeface="Wingdings" pitchFamily="2" charset="2"/>
              <a:buChar char="ü"/>
            </a:pPr>
            <a:r>
              <a:rPr lang="en-US" sz="2400" dirty="0">
                <a:latin typeface="Times New Roman" panose="02020603050405020304" pitchFamily="18" charset="0"/>
                <a:cs typeface="Times New Roman" panose="02020603050405020304" pitchFamily="18" charset="0"/>
              </a:rPr>
              <a:t>The cause is the event that caused something else to happen. </a:t>
            </a:r>
          </a:p>
          <a:p>
            <a:pPr lvl="0" algn="just">
              <a:buFont typeface="Wingdings" pitchFamily="2" charset="2"/>
              <a:buChar char="ü"/>
            </a:pPr>
            <a:r>
              <a:rPr lang="en-US" sz="2400" dirty="0">
                <a:latin typeface="Times New Roman" panose="02020603050405020304" pitchFamily="18" charset="0"/>
                <a:cs typeface="Times New Roman" panose="02020603050405020304" pitchFamily="18" charset="0"/>
              </a:rPr>
              <a:t>The effect is what happened as a result of the cause. </a:t>
            </a:r>
          </a:p>
        </p:txBody>
      </p:sp>
    </p:spTree>
    <p:extLst>
      <p:ext uri="{BB962C8B-B14F-4D97-AF65-F5344CB8AC3E}">
        <p14:creationId xmlns:p14="http://schemas.microsoft.com/office/powerpoint/2010/main" val="55473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684F89-7BC6-F94F-4ACD-DCC800656C37}"/>
              </a:ext>
            </a:extLst>
          </p:cNvPr>
          <p:cNvSpPr>
            <a:spLocks noGrp="1"/>
          </p:cNvSpPr>
          <p:nvPr>
            <p:ph idx="1"/>
          </p:nvPr>
        </p:nvSpPr>
        <p:spPr>
          <a:xfrm>
            <a:off x="0" y="0"/>
            <a:ext cx="12192000" cy="6225858"/>
          </a:xfrm>
        </p:spPr>
        <p:txBody>
          <a:bodyPr>
            <a:normAutofit/>
          </a:bodyPr>
          <a:lstStyle/>
          <a:p>
            <a:pPr marL="0" indent="0">
              <a:buNone/>
            </a:pPr>
            <a:r>
              <a:rPr lang="en-US" sz="1800" b="1" u="sng" dirty="0">
                <a:solidFill>
                  <a:srgbClr val="111111"/>
                </a:solidFill>
                <a:effectLst/>
                <a:latin typeface="TimesNewRomanPS"/>
              </a:rPr>
              <a:t>Exercise 5 </a:t>
            </a:r>
            <a:r>
              <a:rPr lang="en-US" sz="1800" b="1" dirty="0">
                <a:solidFill>
                  <a:srgbClr val="111111"/>
                </a:solidFill>
                <a:effectLst/>
                <a:latin typeface="TimesNewRomanPS"/>
              </a:rPr>
              <a:t>: </a:t>
            </a:r>
            <a:r>
              <a:rPr lang="en-US" sz="1800" dirty="0">
                <a:effectLst/>
                <a:latin typeface="TimesNewRomanPSMT"/>
              </a:rPr>
              <a:t>Read the following paragraph and correct the inappropriate conjunctions.</a:t>
            </a:r>
            <a:br>
              <a:rPr lang="en-US" sz="1800" dirty="0">
                <a:effectLst/>
                <a:latin typeface="TimesNewRomanPSMT"/>
              </a:rPr>
            </a:br>
            <a:r>
              <a:rPr lang="en-US" sz="1800" dirty="0">
                <a:effectLst/>
                <a:latin typeface="TimesNewRomanPSMT"/>
              </a:rPr>
              <a:t>	There are several possible reasons why my father is in excellent health, even though he is over eighty years of age. For one thing, he is in excellent condition </a:t>
            </a:r>
            <a:r>
              <a:rPr lang="en-US" sz="1800" b="1" dirty="0">
                <a:effectLst/>
                <a:latin typeface="TimesNewRomanPS"/>
              </a:rPr>
              <a:t>because </a:t>
            </a:r>
            <a:r>
              <a:rPr lang="en-US" sz="1800" dirty="0">
                <a:effectLst/>
                <a:latin typeface="TimesNewRomanPSMT"/>
              </a:rPr>
              <a:t>he has stopped smoking cigarettes. He quit smoking cigarettes </a:t>
            </a:r>
            <a:r>
              <a:rPr lang="en-US" sz="1800" b="1" dirty="0">
                <a:effectLst/>
                <a:latin typeface="TimesNewRomanPS"/>
              </a:rPr>
              <a:t>because of </a:t>
            </a:r>
            <a:r>
              <a:rPr lang="en-US" sz="1800" dirty="0">
                <a:effectLst/>
                <a:latin typeface="TimesNewRomanPSMT"/>
              </a:rPr>
              <a:t>whenever he climbed stairs he would invariably stop several times and cough loudly. His good health is also </a:t>
            </a:r>
            <a:r>
              <a:rPr lang="en-US" sz="1800" b="1" dirty="0">
                <a:effectLst/>
                <a:latin typeface="TimesNewRomanPS"/>
              </a:rPr>
              <a:t>since </a:t>
            </a:r>
            <a:r>
              <a:rPr lang="en-US" sz="1800" dirty="0">
                <a:effectLst/>
                <a:latin typeface="TimesNewRomanPSMT"/>
              </a:rPr>
              <a:t>his cutting down on the wrong kinds of foods. For example, before he would eat fatty red meat and deep-fried dishes several times a week, nowadays he seldom does. He has more energy </a:t>
            </a:r>
            <a:r>
              <a:rPr lang="en-US" sz="1800" b="1" dirty="0">
                <a:effectLst/>
                <a:latin typeface="TimesNewRomanPS"/>
              </a:rPr>
              <a:t>as a result. </a:t>
            </a:r>
            <a:r>
              <a:rPr lang="en-US" sz="1800" dirty="0">
                <a:effectLst/>
                <a:latin typeface="TimesNewRomanPSMT"/>
              </a:rPr>
              <a:t>He is also in good physical shape </a:t>
            </a:r>
            <a:r>
              <a:rPr lang="en-US" sz="1800" b="1" dirty="0">
                <a:effectLst/>
                <a:latin typeface="TimesNewRomanPS"/>
              </a:rPr>
              <a:t>as a consequence </a:t>
            </a:r>
            <a:r>
              <a:rPr lang="en-US" sz="1800" dirty="0">
                <a:effectLst/>
                <a:latin typeface="TimesNewRomanPSMT"/>
              </a:rPr>
              <a:t>his devotion to exercise. He swims three times a week at the local gym, and on sunny days he prefers to walk home rather than take the bus. So, my father is in better shape than some of his children are! </a:t>
            </a:r>
            <a:endParaRPr lang="en-US" dirty="0"/>
          </a:p>
          <a:p>
            <a:pPr marL="0" indent="0">
              <a:buNone/>
            </a:pPr>
            <a:endParaRPr lang="en-VN" dirty="0"/>
          </a:p>
        </p:txBody>
      </p:sp>
    </p:spTree>
    <p:extLst>
      <p:ext uri="{BB962C8B-B14F-4D97-AF65-F5344CB8AC3E}">
        <p14:creationId xmlns:p14="http://schemas.microsoft.com/office/powerpoint/2010/main" val="410849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C1939-611E-6023-159A-46DB71CA94A0}"/>
              </a:ext>
            </a:extLst>
          </p:cNvPr>
          <p:cNvSpPr>
            <a:spLocks noGrp="1"/>
          </p:cNvSpPr>
          <p:nvPr>
            <p:ph idx="1"/>
          </p:nvPr>
        </p:nvSpPr>
        <p:spPr>
          <a:xfrm>
            <a:off x="114300" y="0"/>
            <a:ext cx="11944350" cy="6858000"/>
          </a:xfrm>
        </p:spPr>
        <p:txBody>
          <a:bodyPr>
            <a:normAutofit fontScale="92500" lnSpcReduction="20000"/>
          </a:bodyPr>
          <a:lstStyle/>
          <a:p>
            <a:pPr marL="0" indent="0">
              <a:buNone/>
            </a:pPr>
            <a:r>
              <a:rPr lang="en-US" sz="1800" dirty="0">
                <a:effectLst/>
                <a:latin typeface="TimesNewRomanPSMT"/>
              </a:rPr>
              <a:t>Read the following paragraph carefully. Answer the questions that follow. </a:t>
            </a:r>
          </a:p>
          <a:p>
            <a:pPr marL="0" indent="0" algn="ctr">
              <a:buNone/>
            </a:pPr>
            <a:r>
              <a:rPr lang="en-US" sz="1800" b="1" dirty="0">
                <a:effectLst/>
                <a:latin typeface="Times New Roman" panose="02020603050405020304" pitchFamily="18" charset="0"/>
                <a:cs typeface="Times New Roman" panose="02020603050405020304" pitchFamily="18" charset="0"/>
              </a:rPr>
              <a:t>Not eating a balanced diet </a:t>
            </a:r>
            <a:endParaRPr lang="en-US" b="1" dirty="0">
              <a:effectLst/>
              <a:latin typeface="Times New Roman" panose="02020603050405020304" pitchFamily="18" charset="0"/>
              <a:cs typeface="Times New Roman" panose="02020603050405020304" pitchFamily="18" charset="0"/>
            </a:endParaRPr>
          </a:p>
          <a:p>
            <a:pPr marL="0" indent="0" algn="just">
              <a:buNone/>
            </a:pPr>
            <a:r>
              <a:rPr lang="en-US" sz="1800" dirty="0">
                <a:effectLst/>
                <a:latin typeface="TimesNewRomanPSMT"/>
              </a:rPr>
              <a:t>	(1) Smoking has many serious effects. (2) The most obvious effect is the deterioration of a smoker's health. (3) Smoking increases the risk of lung disease, increases blood pressure, increases the risk of heart attacks, and reduces the flow of oxygen to the brain. (4) Smoking creates respiratory problems. (5) A smoker's cough expels phlegm, a thick mucus in the nose and the throat that wants to escape the body. (6) Prolonged use may lead to emphysema and the need to hook up to a machine to pump enough oxygen into the lungs. (7) Another effect of this habit is that smoking breeds halitosis; a smoker's breath always smells foul and repulsive. (8) Smoking frequently results in social isolation because fewer people smoke or want to be in the presence of second-hand smoke. (9) Friends and acquaintances often bluntly tell their smoking friends that they don't want the smell in their cars or in their homes. (10) The strong, offensive odor of smoke clings to smokers' clothing, hair, and skin. (11) The final effect of smoking is that it depletes the pocketbook. (12) Smoking is now an expensive habit, and the price of cigarettes continues to rise. (13) The effects of smoking are many, which leaves one wondering why intelligent people do not find a way to break their harmful addiction. </a:t>
            </a:r>
            <a:endParaRPr lang="en-US" dirty="0"/>
          </a:p>
          <a:p>
            <a:pPr marL="0" indent="0" algn="just">
              <a:buNone/>
            </a:pPr>
            <a:r>
              <a:rPr lang="en-US" sz="1800" b="1" dirty="0">
                <a:effectLst/>
                <a:latin typeface="TimesNewRomanPSMT"/>
              </a:rPr>
              <a:t>1. </a:t>
            </a:r>
            <a:r>
              <a:rPr lang="en-US" sz="1800" dirty="0">
                <a:effectLst/>
                <a:latin typeface="TimesNewRomanPSMT"/>
              </a:rPr>
              <a:t>Is the topic sentence effective for a cause/effect paragraph or cause and effect paragraph? Explain your answer. </a:t>
            </a:r>
            <a:endParaRPr lang="en-US" dirty="0"/>
          </a:p>
          <a:p>
            <a:pPr marL="0" indent="0">
              <a:buNone/>
            </a:pPr>
            <a:r>
              <a:rPr lang="en-US" sz="1800" b="1" dirty="0">
                <a:effectLst/>
                <a:latin typeface="TimesNewRomanPS"/>
              </a:rPr>
              <a:t>2. </a:t>
            </a:r>
            <a:r>
              <a:rPr lang="en-US" sz="1800" dirty="0">
                <a:effectLst/>
                <a:latin typeface="TimesNewRomanPSMT"/>
              </a:rPr>
              <a:t>Which sentences introduce each of the effects of smoking? Write the sentence numbers. </a:t>
            </a:r>
            <a:endParaRPr lang="en-US" dirty="0"/>
          </a:p>
          <a:p>
            <a:pPr marL="0" indent="0">
              <a:buNone/>
            </a:pPr>
            <a:r>
              <a:rPr lang="en-US" sz="1800" b="1" dirty="0">
                <a:effectLst/>
                <a:latin typeface="TimesNewRomanPS"/>
              </a:rPr>
              <a:t>3. </a:t>
            </a:r>
            <a:r>
              <a:rPr lang="en-US" sz="1800" dirty="0">
                <a:effectLst/>
                <a:latin typeface="TimesNewRomanPSMT"/>
              </a:rPr>
              <a:t>Which effect is discussed with the greatest number of secondary details? </a:t>
            </a:r>
            <a:endParaRPr lang="en-US" dirty="0"/>
          </a:p>
          <a:p>
            <a:pPr marL="0" indent="0">
              <a:buNone/>
            </a:pPr>
            <a:r>
              <a:rPr lang="en-US" sz="1800" b="1" dirty="0">
                <a:effectLst/>
                <a:latin typeface="TimesNewRomanPS"/>
              </a:rPr>
              <a:t>4. </a:t>
            </a:r>
            <a:r>
              <a:rPr lang="en-US" sz="1800" dirty="0">
                <a:effectLst/>
                <a:latin typeface="TimesNewRomanPSMT"/>
              </a:rPr>
              <a:t>How does the writer achieve coherence in this paragraph? What order is used for the details? </a:t>
            </a:r>
            <a:endParaRPr lang="en-US" dirty="0"/>
          </a:p>
          <a:p>
            <a:pPr marL="0" indent="0">
              <a:buNone/>
            </a:pPr>
            <a:r>
              <a:rPr lang="en-US" sz="1800" b="1" dirty="0">
                <a:effectLst/>
                <a:latin typeface="TimesNewRomanPS"/>
              </a:rPr>
              <a:t>5. </a:t>
            </a:r>
            <a:r>
              <a:rPr lang="en-US" sz="1800" dirty="0">
                <a:effectLst/>
                <a:latin typeface="TimesNewRomanPSMT"/>
              </a:rPr>
              <a:t>Is the concluding sentence effective? Explain your answer </a:t>
            </a:r>
            <a:endParaRPr lang="en-US" dirty="0"/>
          </a:p>
          <a:p>
            <a:endParaRPr lang="en-VN" dirty="0"/>
          </a:p>
        </p:txBody>
      </p:sp>
    </p:spTree>
    <p:extLst>
      <p:ext uri="{BB962C8B-B14F-4D97-AF65-F5344CB8AC3E}">
        <p14:creationId xmlns:p14="http://schemas.microsoft.com/office/powerpoint/2010/main" val="287904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91560" y="765690"/>
            <a:ext cx="4773663" cy="3306031"/>
          </a:xfrm>
        </p:spPr>
        <p:txBody>
          <a:bodyPr>
            <a:normAutofit/>
          </a:bodyPr>
          <a:lstStyle/>
          <a:p>
            <a:r>
              <a:rPr lang="en-US" dirty="0"/>
              <a:t>CAUSE AND EFFECT 4</a:t>
            </a:r>
          </a:p>
        </p:txBody>
      </p:sp>
      <p:grpSp>
        <p:nvGrpSpPr>
          <p:cNvPr id="12" name="Group 11">
            <a:extLst>
              <a:ext uri="{FF2B5EF4-FFF2-40B4-BE49-F238E27FC236}">
                <a16:creationId xmlns:a16="http://schemas.microsoft.com/office/drawing/2014/main" id="{2CB9C70C-9B50-4D83-B8B9-1A0FFA2CB1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2693" y="20697"/>
            <a:ext cx="1862695" cy="6816606"/>
            <a:chOff x="9952693" y="20697"/>
            <a:chExt cx="1862695" cy="6816606"/>
          </a:xfrm>
        </p:grpSpPr>
        <p:grpSp>
          <p:nvGrpSpPr>
            <p:cNvPr id="13" name="Group 12">
              <a:extLst>
                <a:ext uri="{FF2B5EF4-FFF2-40B4-BE49-F238E27FC236}">
                  <a16:creationId xmlns:a16="http://schemas.microsoft.com/office/drawing/2014/main" id="{6E1E57A5-A4F5-41D5-9E12-FA914445739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674062" y="20697"/>
              <a:ext cx="1141326" cy="6816606"/>
              <a:chOff x="5889776" y="13394"/>
              <a:chExt cx="1141326" cy="6816606"/>
            </a:xfrm>
          </p:grpSpPr>
          <p:sp>
            <p:nvSpPr>
              <p:cNvPr id="101" name="Freeform 8">
                <a:extLst>
                  <a:ext uri="{FF2B5EF4-FFF2-40B4-BE49-F238E27FC236}">
                    <a16:creationId xmlns:a16="http://schemas.microsoft.com/office/drawing/2014/main" id="{ADBCFAC3-B2EB-4241-B9C9-AC317FCE7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
                <a:extLst>
                  <a:ext uri="{FF2B5EF4-FFF2-40B4-BE49-F238E27FC236}">
                    <a16:creationId xmlns:a16="http://schemas.microsoft.com/office/drawing/2014/main" id="{86F38B84-C3BC-48A8-9EEF-3077223C40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5">
                <a:extLst>
                  <a:ext uri="{FF2B5EF4-FFF2-40B4-BE49-F238E27FC236}">
                    <a16:creationId xmlns:a16="http://schemas.microsoft.com/office/drawing/2014/main" id="{E288352D-6F27-4727-9241-658737B623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8">
                <a:extLst>
                  <a:ext uri="{FF2B5EF4-FFF2-40B4-BE49-F238E27FC236}">
                    <a16:creationId xmlns:a16="http://schemas.microsoft.com/office/drawing/2014/main" id="{6AC265CB-8E11-45EF-8A58-9FCB96E0D9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9">
                <a:extLst>
                  <a:ext uri="{FF2B5EF4-FFF2-40B4-BE49-F238E27FC236}">
                    <a16:creationId xmlns:a16="http://schemas.microsoft.com/office/drawing/2014/main" id="{DABD6D60-E6DC-4EFB-B755-7954BBAB8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20">
                <a:extLst>
                  <a:ext uri="{FF2B5EF4-FFF2-40B4-BE49-F238E27FC236}">
                    <a16:creationId xmlns:a16="http://schemas.microsoft.com/office/drawing/2014/main" id="{CF6F209B-B481-49BF-87A6-6201C22D8D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2">
                <a:extLst>
                  <a:ext uri="{FF2B5EF4-FFF2-40B4-BE49-F238E27FC236}">
                    <a16:creationId xmlns:a16="http://schemas.microsoft.com/office/drawing/2014/main" id="{F1FA7743-5F0C-45CC-8886-334021498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23">
                <a:extLst>
                  <a:ext uri="{FF2B5EF4-FFF2-40B4-BE49-F238E27FC236}">
                    <a16:creationId xmlns:a16="http://schemas.microsoft.com/office/drawing/2014/main" id="{916D9D0F-5354-4875-9938-6387BFAEA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26">
                <a:extLst>
                  <a:ext uri="{FF2B5EF4-FFF2-40B4-BE49-F238E27FC236}">
                    <a16:creationId xmlns:a16="http://schemas.microsoft.com/office/drawing/2014/main" id="{0E294183-C628-4365-B907-E607D3DB12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7">
                <a:extLst>
                  <a:ext uri="{FF2B5EF4-FFF2-40B4-BE49-F238E27FC236}">
                    <a16:creationId xmlns:a16="http://schemas.microsoft.com/office/drawing/2014/main" id="{86EA8FAD-5BF8-4312-84E8-774BCEBB4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28">
                <a:extLst>
                  <a:ext uri="{FF2B5EF4-FFF2-40B4-BE49-F238E27FC236}">
                    <a16:creationId xmlns:a16="http://schemas.microsoft.com/office/drawing/2014/main" id="{3464AF92-0BBD-433C-B88A-B18E00B14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30">
                <a:extLst>
                  <a:ext uri="{FF2B5EF4-FFF2-40B4-BE49-F238E27FC236}">
                    <a16:creationId xmlns:a16="http://schemas.microsoft.com/office/drawing/2014/main" id="{F4CE669E-8A98-4951-BC23-D1A03B0181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3">
                <a:extLst>
                  <a:ext uri="{FF2B5EF4-FFF2-40B4-BE49-F238E27FC236}">
                    <a16:creationId xmlns:a16="http://schemas.microsoft.com/office/drawing/2014/main" id="{5BB7130C-3DF5-4615-BD83-A75F70091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51">
                <a:extLst>
                  <a:ext uri="{FF2B5EF4-FFF2-40B4-BE49-F238E27FC236}">
                    <a16:creationId xmlns:a16="http://schemas.microsoft.com/office/drawing/2014/main" id="{EACB7AF9-EA00-4414-8437-3FDDB2E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52">
                <a:extLst>
                  <a:ext uri="{FF2B5EF4-FFF2-40B4-BE49-F238E27FC236}">
                    <a16:creationId xmlns:a16="http://schemas.microsoft.com/office/drawing/2014/main" id="{FC2519C3-3C5A-43C9-9ECF-D097278C18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53">
                <a:extLst>
                  <a:ext uri="{FF2B5EF4-FFF2-40B4-BE49-F238E27FC236}">
                    <a16:creationId xmlns:a16="http://schemas.microsoft.com/office/drawing/2014/main" id="{62D72422-4E61-4321-BD7E-B56CC4B1A8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54">
                <a:extLst>
                  <a:ext uri="{FF2B5EF4-FFF2-40B4-BE49-F238E27FC236}">
                    <a16:creationId xmlns:a16="http://schemas.microsoft.com/office/drawing/2014/main" id="{05F207C0-A03D-4E9A-803E-D82A7BA7E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55">
                <a:extLst>
                  <a:ext uri="{FF2B5EF4-FFF2-40B4-BE49-F238E27FC236}">
                    <a16:creationId xmlns:a16="http://schemas.microsoft.com/office/drawing/2014/main" id="{255DAFDD-E023-4FF2-A2A7-6F405C8FCB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6">
                <a:extLst>
                  <a:ext uri="{FF2B5EF4-FFF2-40B4-BE49-F238E27FC236}">
                    <a16:creationId xmlns:a16="http://schemas.microsoft.com/office/drawing/2014/main" id="{75169B61-B4D2-4C2A-BF18-EB0AC8DE6A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57">
                <a:extLst>
                  <a:ext uri="{FF2B5EF4-FFF2-40B4-BE49-F238E27FC236}">
                    <a16:creationId xmlns:a16="http://schemas.microsoft.com/office/drawing/2014/main" id="{32FBF9CB-F983-4A89-A0D9-37056BB65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59">
                <a:extLst>
                  <a:ext uri="{FF2B5EF4-FFF2-40B4-BE49-F238E27FC236}">
                    <a16:creationId xmlns:a16="http://schemas.microsoft.com/office/drawing/2014/main" id="{F0884E69-5FA6-4C8C-A64C-DBB313AC2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0">
                <a:extLst>
                  <a:ext uri="{FF2B5EF4-FFF2-40B4-BE49-F238E27FC236}">
                    <a16:creationId xmlns:a16="http://schemas.microsoft.com/office/drawing/2014/main" id="{ED1FD4E2-312B-48A6-9F17-2D0BD4CFB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1">
                <a:extLst>
                  <a:ext uri="{FF2B5EF4-FFF2-40B4-BE49-F238E27FC236}">
                    <a16:creationId xmlns:a16="http://schemas.microsoft.com/office/drawing/2014/main" id="{EA111918-CFCC-4C23-ADF2-ABCC68A7C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8">
                <a:extLst>
                  <a:ext uri="{FF2B5EF4-FFF2-40B4-BE49-F238E27FC236}">
                    <a16:creationId xmlns:a16="http://schemas.microsoft.com/office/drawing/2014/main" id="{7E5CA7B2-3753-4B7D-A722-D95342BB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9">
                <a:extLst>
                  <a:ext uri="{FF2B5EF4-FFF2-40B4-BE49-F238E27FC236}">
                    <a16:creationId xmlns:a16="http://schemas.microsoft.com/office/drawing/2014/main" id="{CC9214A9-8EEB-41B0-83FB-80BEBD965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0">
                <a:extLst>
                  <a:ext uri="{FF2B5EF4-FFF2-40B4-BE49-F238E27FC236}">
                    <a16:creationId xmlns:a16="http://schemas.microsoft.com/office/drawing/2014/main" id="{33157A90-4AF1-4A40-8125-803407C021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1">
                <a:extLst>
                  <a:ext uri="{FF2B5EF4-FFF2-40B4-BE49-F238E27FC236}">
                    <a16:creationId xmlns:a16="http://schemas.microsoft.com/office/drawing/2014/main" id="{32D1FB24-5EA3-488F-913F-B3C1BB036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2">
                <a:extLst>
                  <a:ext uri="{FF2B5EF4-FFF2-40B4-BE49-F238E27FC236}">
                    <a16:creationId xmlns:a16="http://schemas.microsoft.com/office/drawing/2014/main" id="{58FC3262-B888-4936-87A0-9A494483A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3">
                <a:extLst>
                  <a:ext uri="{FF2B5EF4-FFF2-40B4-BE49-F238E27FC236}">
                    <a16:creationId xmlns:a16="http://schemas.microsoft.com/office/drawing/2014/main" id="{127CA728-BAE0-47A3-B0CA-5EB4FD148E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4">
                <a:extLst>
                  <a:ext uri="{FF2B5EF4-FFF2-40B4-BE49-F238E27FC236}">
                    <a16:creationId xmlns:a16="http://schemas.microsoft.com/office/drawing/2014/main" id="{0130CB83-550A-45A8-A9AB-0A9E13429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6">
                <a:extLst>
                  <a:ext uri="{FF2B5EF4-FFF2-40B4-BE49-F238E27FC236}">
                    <a16:creationId xmlns:a16="http://schemas.microsoft.com/office/drawing/2014/main" id="{CAEE495A-5C27-457A-BD41-20611D5D0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9">
                <a:extLst>
                  <a:ext uri="{FF2B5EF4-FFF2-40B4-BE49-F238E27FC236}">
                    <a16:creationId xmlns:a16="http://schemas.microsoft.com/office/drawing/2014/main" id="{BB1F32F7-014F-45A8-844E-56C76D98A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90">
                <a:extLst>
                  <a:ext uri="{FF2B5EF4-FFF2-40B4-BE49-F238E27FC236}">
                    <a16:creationId xmlns:a16="http://schemas.microsoft.com/office/drawing/2014/main" id="{0CF27E5B-05B7-44DF-94AE-4365D50B8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05">
                <a:extLst>
                  <a:ext uri="{FF2B5EF4-FFF2-40B4-BE49-F238E27FC236}">
                    <a16:creationId xmlns:a16="http://schemas.microsoft.com/office/drawing/2014/main" id="{BEEE0FD8-81BE-4670-A0B1-FD1C19191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6">
                <a:extLst>
                  <a:ext uri="{FF2B5EF4-FFF2-40B4-BE49-F238E27FC236}">
                    <a16:creationId xmlns:a16="http://schemas.microsoft.com/office/drawing/2014/main" id="{9F9A6256-1F3C-46D5-8441-488BB1E8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BD9DB765-92D3-4BCB-918F-60D8DCDD7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8AFA6628-0664-424D-905E-6FAE9FCFA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433F27B3-462C-45E8-A759-DE553E29A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0">
                <a:extLst>
                  <a:ext uri="{FF2B5EF4-FFF2-40B4-BE49-F238E27FC236}">
                    <a16:creationId xmlns:a16="http://schemas.microsoft.com/office/drawing/2014/main" id="{7EC57FD0-F081-4D0F-B32F-E1963A8DE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1">
                <a:extLst>
                  <a:ext uri="{FF2B5EF4-FFF2-40B4-BE49-F238E27FC236}">
                    <a16:creationId xmlns:a16="http://schemas.microsoft.com/office/drawing/2014/main" id="{B268BB25-E444-4C92-83A1-E4D6F070D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12">
                <a:extLst>
                  <a:ext uri="{FF2B5EF4-FFF2-40B4-BE49-F238E27FC236}">
                    <a16:creationId xmlns:a16="http://schemas.microsoft.com/office/drawing/2014/main" id="{9468C251-DE21-4B48-9BE9-25473D0F52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
                <a:extLst>
                  <a:ext uri="{FF2B5EF4-FFF2-40B4-BE49-F238E27FC236}">
                    <a16:creationId xmlns:a16="http://schemas.microsoft.com/office/drawing/2014/main" id="{69374DCE-92DD-446F-9C06-4FD9C171A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
                <a:extLst>
                  <a:ext uri="{FF2B5EF4-FFF2-40B4-BE49-F238E27FC236}">
                    <a16:creationId xmlns:a16="http://schemas.microsoft.com/office/drawing/2014/main" id="{258E2296-D453-46D9-818C-D207E4968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
                <a:extLst>
                  <a:ext uri="{FF2B5EF4-FFF2-40B4-BE49-F238E27FC236}">
                    <a16:creationId xmlns:a16="http://schemas.microsoft.com/office/drawing/2014/main" id="{48207F15-77EC-4A91-A365-6895A9C6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
                <a:extLst>
                  <a:ext uri="{FF2B5EF4-FFF2-40B4-BE49-F238E27FC236}">
                    <a16:creationId xmlns:a16="http://schemas.microsoft.com/office/drawing/2014/main" id="{A96D38DB-9495-4DBE-BDB7-EB1595D381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
                <a:extLst>
                  <a:ext uri="{FF2B5EF4-FFF2-40B4-BE49-F238E27FC236}">
                    <a16:creationId xmlns:a16="http://schemas.microsoft.com/office/drawing/2014/main" id="{29B258E2-CEDB-45A9-B556-32AC71C4F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1">
                <a:extLst>
                  <a:ext uri="{FF2B5EF4-FFF2-40B4-BE49-F238E27FC236}">
                    <a16:creationId xmlns:a16="http://schemas.microsoft.com/office/drawing/2014/main" id="{2D586C45-5DFF-41ED-AEB9-8F3858E4EC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2">
                <a:extLst>
                  <a:ext uri="{FF2B5EF4-FFF2-40B4-BE49-F238E27FC236}">
                    <a16:creationId xmlns:a16="http://schemas.microsoft.com/office/drawing/2014/main" id="{C9B4633B-7A14-4DFF-9B10-E15DE426C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
                <a:extLst>
                  <a:ext uri="{FF2B5EF4-FFF2-40B4-BE49-F238E27FC236}">
                    <a16:creationId xmlns:a16="http://schemas.microsoft.com/office/drawing/2014/main" id="{587B182B-8E16-43A1-A782-893619FC2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
                <a:extLst>
                  <a:ext uri="{FF2B5EF4-FFF2-40B4-BE49-F238E27FC236}">
                    <a16:creationId xmlns:a16="http://schemas.microsoft.com/office/drawing/2014/main" id="{34A0BA23-5B00-44AE-AB93-135184C1A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1A1CF6B8-FC28-43CA-8304-83BA2847C1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7">
                <a:extLst>
                  <a:ext uri="{FF2B5EF4-FFF2-40B4-BE49-F238E27FC236}">
                    <a16:creationId xmlns:a16="http://schemas.microsoft.com/office/drawing/2014/main" id="{C79EB67D-4664-48CC-8DFA-137F56370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21">
                <a:extLst>
                  <a:ext uri="{FF2B5EF4-FFF2-40B4-BE49-F238E27FC236}">
                    <a16:creationId xmlns:a16="http://schemas.microsoft.com/office/drawing/2014/main" id="{23820013-B618-4C4F-B57E-58DAA2828C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25">
                <a:extLst>
                  <a:ext uri="{FF2B5EF4-FFF2-40B4-BE49-F238E27FC236}">
                    <a16:creationId xmlns:a16="http://schemas.microsoft.com/office/drawing/2014/main" id="{E350A463-C2A4-4D68-9E71-B512B0D19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29">
                <a:extLst>
                  <a:ext uri="{FF2B5EF4-FFF2-40B4-BE49-F238E27FC236}">
                    <a16:creationId xmlns:a16="http://schemas.microsoft.com/office/drawing/2014/main" id="{BC57309A-FF5D-478A-88A0-A4BE3C684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1">
                <a:extLst>
                  <a:ext uri="{FF2B5EF4-FFF2-40B4-BE49-F238E27FC236}">
                    <a16:creationId xmlns:a16="http://schemas.microsoft.com/office/drawing/2014/main" id="{9F22C4B5-8A6E-47CB-B4D6-98B0D4BB16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2">
                <a:extLst>
                  <a:ext uri="{FF2B5EF4-FFF2-40B4-BE49-F238E27FC236}">
                    <a16:creationId xmlns:a16="http://schemas.microsoft.com/office/drawing/2014/main" id="{7E92F052-D723-495D-868C-296410F5F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3">
                <a:extLst>
                  <a:ext uri="{FF2B5EF4-FFF2-40B4-BE49-F238E27FC236}">
                    <a16:creationId xmlns:a16="http://schemas.microsoft.com/office/drawing/2014/main" id="{5C008CF1-8C78-4239-B052-0B5041EDC9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4">
                <a:extLst>
                  <a:ext uri="{FF2B5EF4-FFF2-40B4-BE49-F238E27FC236}">
                    <a16:creationId xmlns:a16="http://schemas.microsoft.com/office/drawing/2014/main" id="{539E6F42-09A7-4472-942C-C54A5D7C65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35">
                <a:extLst>
                  <a:ext uri="{FF2B5EF4-FFF2-40B4-BE49-F238E27FC236}">
                    <a16:creationId xmlns:a16="http://schemas.microsoft.com/office/drawing/2014/main" id="{6C96C72D-9D17-4980-A553-E066155613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36">
                <a:extLst>
                  <a:ext uri="{FF2B5EF4-FFF2-40B4-BE49-F238E27FC236}">
                    <a16:creationId xmlns:a16="http://schemas.microsoft.com/office/drawing/2014/main" id="{45D9847C-95CC-437A-95AF-49C182571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37">
                <a:extLst>
                  <a:ext uri="{FF2B5EF4-FFF2-40B4-BE49-F238E27FC236}">
                    <a16:creationId xmlns:a16="http://schemas.microsoft.com/office/drawing/2014/main" id="{B9D8076A-CA26-41D6-AB76-ED1B86A8D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38">
                <a:extLst>
                  <a:ext uri="{FF2B5EF4-FFF2-40B4-BE49-F238E27FC236}">
                    <a16:creationId xmlns:a16="http://schemas.microsoft.com/office/drawing/2014/main" id="{ACBF348E-212A-4EE2-A9C8-C65E1678C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39">
                <a:extLst>
                  <a:ext uri="{FF2B5EF4-FFF2-40B4-BE49-F238E27FC236}">
                    <a16:creationId xmlns:a16="http://schemas.microsoft.com/office/drawing/2014/main" id="{ADB6AE21-92E4-42D6-BC49-E087976C8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40">
                <a:extLst>
                  <a:ext uri="{FF2B5EF4-FFF2-40B4-BE49-F238E27FC236}">
                    <a16:creationId xmlns:a16="http://schemas.microsoft.com/office/drawing/2014/main" id="{2A48A234-019E-40CA-95FC-390D168D7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41">
                <a:extLst>
                  <a:ext uri="{FF2B5EF4-FFF2-40B4-BE49-F238E27FC236}">
                    <a16:creationId xmlns:a16="http://schemas.microsoft.com/office/drawing/2014/main" id="{0F5FEA51-6853-4BF4-8461-79FD3DDA7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2">
                <a:extLst>
                  <a:ext uri="{FF2B5EF4-FFF2-40B4-BE49-F238E27FC236}">
                    <a16:creationId xmlns:a16="http://schemas.microsoft.com/office/drawing/2014/main" id="{CE655D11-293F-4305-BCA0-196F3D049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44">
                <a:extLst>
                  <a:ext uri="{FF2B5EF4-FFF2-40B4-BE49-F238E27FC236}">
                    <a16:creationId xmlns:a16="http://schemas.microsoft.com/office/drawing/2014/main" id="{416E183A-0D9C-4821-BD62-9CA648E963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45">
                <a:extLst>
                  <a:ext uri="{FF2B5EF4-FFF2-40B4-BE49-F238E27FC236}">
                    <a16:creationId xmlns:a16="http://schemas.microsoft.com/office/drawing/2014/main" id="{1FA51AD8-7B74-41CF-9A6D-33643002F5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46">
                <a:extLst>
                  <a:ext uri="{FF2B5EF4-FFF2-40B4-BE49-F238E27FC236}">
                    <a16:creationId xmlns:a16="http://schemas.microsoft.com/office/drawing/2014/main" id="{C297914E-981E-4D31-9A89-6A68EA2B4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47">
                <a:extLst>
                  <a:ext uri="{FF2B5EF4-FFF2-40B4-BE49-F238E27FC236}">
                    <a16:creationId xmlns:a16="http://schemas.microsoft.com/office/drawing/2014/main" id="{C8FE7D07-2ACA-4830-BB98-FE568A1A4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8">
                <a:extLst>
                  <a:ext uri="{FF2B5EF4-FFF2-40B4-BE49-F238E27FC236}">
                    <a16:creationId xmlns:a16="http://schemas.microsoft.com/office/drawing/2014/main" id="{D8C678D8-D159-48FE-BD0C-2C4A937AC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49">
                <a:extLst>
                  <a:ext uri="{FF2B5EF4-FFF2-40B4-BE49-F238E27FC236}">
                    <a16:creationId xmlns:a16="http://schemas.microsoft.com/office/drawing/2014/main" id="{29574B54-7600-4D46-BCE4-333BD9C7FF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62">
                <a:extLst>
                  <a:ext uri="{FF2B5EF4-FFF2-40B4-BE49-F238E27FC236}">
                    <a16:creationId xmlns:a16="http://schemas.microsoft.com/office/drawing/2014/main" id="{71DFCCAC-BC4E-438E-847C-23F9ED6D86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63">
                <a:extLst>
                  <a:ext uri="{FF2B5EF4-FFF2-40B4-BE49-F238E27FC236}">
                    <a16:creationId xmlns:a16="http://schemas.microsoft.com/office/drawing/2014/main" id="{04BC880B-F0A1-4F59-9595-F9757CEA3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64">
                <a:extLst>
                  <a:ext uri="{FF2B5EF4-FFF2-40B4-BE49-F238E27FC236}">
                    <a16:creationId xmlns:a16="http://schemas.microsoft.com/office/drawing/2014/main" id="{BDA2CAA7-50D4-45D1-9987-B04B1B2C9E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65">
                <a:extLst>
                  <a:ext uri="{FF2B5EF4-FFF2-40B4-BE49-F238E27FC236}">
                    <a16:creationId xmlns:a16="http://schemas.microsoft.com/office/drawing/2014/main" id="{0205D403-CB96-4598-840E-C69BE0F85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66">
                <a:extLst>
                  <a:ext uri="{FF2B5EF4-FFF2-40B4-BE49-F238E27FC236}">
                    <a16:creationId xmlns:a16="http://schemas.microsoft.com/office/drawing/2014/main" id="{C87A8393-9E4F-46F4-8329-B4BA56FA00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7">
                <a:extLst>
                  <a:ext uri="{FF2B5EF4-FFF2-40B4-BE49-F238E27FC236}">
                    <a16:creationId xmlns:a16="http://schemas.microsoft.com/office/drawing/2014/main" id="{88BE4EC1-3B86-40F5-93A2-50EB4D167E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8">
                <a:extLst>
                  <a:ext uri="{FF2B5EF4-FFF2-40B4-BE49-F238E27FC236}">
                    <a16:creationId xmlns:a16="http://schemas.microsoft.com/office/drawing/2014/main" id="{DAB31707-2BF8-45D1-A32F-9F5C0E30A4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9">
                <a:extLst>
                  <a:ext uri="{FF2B5EF4-FFF2-40B4-BE49-F238E27FC236}">
                    <a16:creationId xmlns:a16="http://schemas.microsoft.com/office/drawing/2014/main" id="{9C8FA174-E0E4-49F2-A960-0BE48D301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0">
                <a:extLst>
                  <a:ext uri="{FF2B5EF4-FFF2-40B4-BE49-F238E27FC236}">
                    <a16:creationId xmlns:a16="http://schemas.microsoft.com/office/drawing/2014/main" id="{9C475233-7BEF-47BB-8A48-185AF3BE77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1">
                <a:extLst>
                  <a:ext uri="{FF2B5EF4-FFF2-40B4-BE49-F238E27FC236}">
                    <a16:creationId xmlns:a16="http://schemas.microsoft.com/office/drawing/2014/main" id="{015728E8-62B6-4217-B383-43AA084AA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2">
                <a:extLst>
                  <a:ext uri="{FF2B5EF4-FFF2-40B4-BE49-F238E27FC236}">
                    <a16:creationId xmlns:a16="http://schemas.microsoft.com/office/drawing/2014/main" id="{77D689AF-C161-494D-A4B8-B746B0A7D0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3">
                <a:extLst>
                  <a:ext uri="{FF2B5EF4-FFF2-40B4-BE49-F238E27FC236}">
                    <a16:creationId xmlns:a16="http://schemas.microsoft.com/office/drawing/2014/main" id="{9BD9C1D5-8CC9-4FD9-8775-C51FE208D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74">
                <a:extLst>
                  <a:ext uri="{FF2B5EF4-FFF2-40B4-BE49-F238E27FC236}">
                    <a16:creationId xmlns:a16="http://schemas.microsoft.com/office/drawing/2014/main" id="{BE04C179-888B-4E0C-AB31-0DAEEDF7F6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75">
                <a:extLst>
                  <a:ext uri="{FF2B5EF4-FFF2-40B4-BE49-F238E27FC236}">
                    <a16:creationId xmlns:a16="http://schemas.microsoft.com/office/drawing/2014/main" id="{6B7C84F5-868D-4805-9F83-C8A345D3D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77">
                <a:extLst>
                  <a:ext uri="{FF2B5EF4-FFF2-40B4-BE49-F238E27FC236}">
                    <a16:creationId xmlns:a16="http://schemas.microsoft.com/office/drawing/2014/main" id="{B86694F4-707C-4741-BA22-5E0CDF61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5">
                <a:extLst>
                  <a:ext uri="{FF2B5EF4-FFF2-40B4-BE49-F238E27FC236}">
                    <a16:creationId xmlns:a16="http://schemas.microsoft.com/office/drawing/2014/main" id="{268A4DA4-E5A8-4031-8FB8-C1359830D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7">
                <a:extLst>
                  <a:ext uri="{FF2B5EF4-FFF2-40B4-BE49-F238E27FC236}">
                    <a16:creationId xmlns:a16="http://schemas.microsoft.com/office/drawing/2014/main" id="{2CB62FF0-AEEA-45FC-9BD0-2D100F39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8">
                <a:extLst>
                  <a:ext uri="{FF2B5EF4-FFF2-40B4-BE49-F238E27FC236}">
                    <a16:creationId xmlns:a16="http://schemas.microsoft.com/office/drawing/2014/main" id="{753DCB44-0E85-4770-A989-F1B86F20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91">
                <a:extLst>
                  <a:ext uri="{FF2B5EF4-FFF2-40B4-BE49-F238E27FC236}">
                    <a16:creationId xmlns:a16="http://schemas.microsoft.com/office/drawing/2014/main" id="{5DA00070-D353-48A9-AFBD-9305424EB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92">
                <a:extLst>
                  <a:ext uri="{FF2B5EF4-FFF2-40B4-BE49-F238E27FC236}">
                    <a16:creationId xmlns:a16="http://schemas.microsoft.com/office/drawing/2014/main" id="{FEF02EE7-A1CD-4F49-9BBC-4F845786B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93">
                <a:extLst>
                  <a:ext uri="{FF2B5EF4-FFF2-40B4-BE49-F238E27FC236}">
                    <a16:creationId xmlns:a16="http://schemas.microsoft.com/office/drawing/2014/main" id="{D94FF856-CBC2-4F9B-8C88-0A61402F94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94">
                <a:extLst>
                  <a:ext uri="{FF2B5EF4-FFF2-40B4-BE49-F238E27FC236}">
                    <a16:creationId xmlns:a16="http://schemas.microsoft.com/office/drawing/2014/main" id="{AB7BC1C0-67DD-44B3-AEF8-3046B55C12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95">
                <a:extLst>
                  <a:ext uri="{FF2B5EF4-FFF2-40B4-BE49-F238E27FC236}">
                    <a16:creationId xmlns:a16="http://schemas.microsoft.com/office/drawing/2014/main" id="{79D1FD88-FD27-4B5E-9EC2-911808A058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96">
                <a:extLst>
                  <a:ext uri="{FF2B5EF4-FFF2-40B4-BE49-F238E27FC236}">
                    <a16:creationId xmlns:a16="http://schemas.microsoft.com/office/drawing/2014/main" id="{C7DE49B6-A789-40DB-B057-37DCE5E41C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97">
                <a:extLst>
                  <a:ext uri="{FF2B5EF4-FFF2-40B4-BE49-F238E27FC236}">
                    <a16:creationId xmlns:a16="http://schemas.microsoft.com/office/drawing/2014/main" id="{5873829D-5204-48B1-8271-B803682D83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98">
                <a:extLst>
                  <a:ext uri="{FF2B5EF4-FFF2-40B4-BE49-F238E27FC236}">
                    <a16:creationId xmlns:a16="http://schemas.microsoft.com/office/drawing/2014/main" id="{26F30F65-64C8-44FB-B6BD-0BBAFA3B7F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99">
                <a:extLst>
                  <a:ext uri="{FF2B5EF4-FFF2-40B4-BE49-F238E27FC236}">
                    <a16:creationId xmlns:a16="http://schemas.microsoft.com/office/drawing/2014/main" id="{193BEA64-7498-46F1-85CC-A5C96EC98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00">
                <a:extLst>
                  <a:ext uri="{FF2B5EF4-FFF2-40B4-BE49-F238E27FC236}">
                    <a16:creationId xmlns:a16="http://schemas.microsoft.com/office/drawing/2014/main" id="{B0C67838-49E2-4B6A-AC69-3A6B791DA6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01">
                <a:extLst>
                  <a:ext uri="{FF2B5EF4-FFF2-40B4-BE49-F238E27FC236}">
                    <a16:creationId xmlns:a16="http://schemas.microsoft.com/office/drawing/2014/main" id="{49A20809-A2DD-4085-B78C-B4BA41E979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2">
                <a:extLst>
                  <a:ext uri="{FF2B5EF4-FFF2-40B4-BE49-F238E27FC236}">
                    <a16:creationId xmlns:a16="http://schemas.microsoft.com/office/drawing/2014/main" id="{B775045C-37C7-4493-8D9C-9F99C55F0F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03">
                <a:extLst>
                  <a:ext uri="{FF2B5EF4-FFF2-40B4-BE49-F238E27FC236}">
                    <a16:creationId xmlns:a16="http://schemas.microsoft.com/office/drawing/2014/main" id="{A3BE9A7E-1BA8-46F8-B318-E2ECCBFDC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04">
                <a:extLst>
                  <a:ext uri="{FF2B5EF4-FFF2-40B4-BE49-F238E27FC236}">
                    <a16:creationId xmlns:a16="http://schemas.microsoft.com/office/drawing/2014/main" id="{5F1ADC58-BB04-4DC8-AABD-162D83F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13">
                <a:extLst>
                  <a:ext uri="{FF2B5EF4-FFF2-40B4-BE49-F238E27FC236}">
                    <a16:creationId xmlns:a16="http://schemas.microsoft.com/office/drawing/2014/main" id="{F994FC45-8DC0-49B0-A05A-B2B1878F3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14">
                <a:extLst>
                  <a:ext uri="{FF2B5EF4-FFF2-40B4-BE49-F238E27FC236}">
                    <a16:creationId xmlns:a16="http://schemas.microsoft.com/office/drawing/2014/main" id="{B0DFE4B7-ABE2-4D83-A5BC-2100890C3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15">
                <a:extLst>
                  <a:ext uri="{FF2B5EF4-FFF2-40B4-BE49-F238E27FC236}">
                    <a16:creationId xmlns:a16="http://schemas.microsoft.com/office/drawing/2014/main" id="{3875A6F5-143B-4099-A2BA-B42D02981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17">
                <a:extLst>
                  <a:ext uri="{FF2B5EF4-FFF2-40B4-BE49-F238E27FC236}">
                    <a16:creationId xmlns:a16="http://schemas.microsoft.com/office/drawing/2014/main" id="{D55AA3FB-BBFD-48A5-A816-17F15A8BA1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18">
                <a:extLst>
                  <a:ext uri="{FF2B5EF4-FFF2-40B4-BE49-F238E27FC236}">
                    <a16:creationId xmlns:a16="http://schemas.microsoft.com/office/drawing/2014/main" id="{6069A188-5649-4675-BA50-263D0623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19">
                <a:extLst>
                  <a:ext uri="{FF2B5EF4-FFF2-40B4-BE49-F238E27FC236}">
                    <a16:creationId xmlns:a16="http://schemas.microsoft.com/office/drawing/2014/main" id="{FC01152A-5489-44EF-B864-EC4DD7B31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8">
                <a:extLst>
                  <a:ext uri="{FF2B5EF4-FFF2-40B4-BE49-F238E27FC236}">
                    <a16:creationId xmlns:a16="http://schemas.microsoft.com/office/drawing/2014/main" id="{D3CAA289-9C0C-490A-9768-49BBD637B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8">
                <a:extLst>
                  <a:ext uri="{FF2B5EF4-FFF2-40B4-BE49-F238E27FC236}">
                    <a16:creationId xmlns:a16="http://schemas.microsoft.com/office/drawing/2014/main" id="{0ACB33D8-7879-498C-8BC7-4C4F6ECED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6">
                <a:extLst>
                  <a:ext uri="{FF2B5EF4-FFF2-40B4-BE49-F238E27FC236}">
                    <a16:creationId xmlns:a16="http://schemas.microsoft.com/office/drawing/2014/main" id="{A6BB204E-D937-4C4D-BCB6-DF9F7A406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8">
              <a:extLst>
                <a:ext uri="{FF2B5EF4-FFF2-40B4-BE49-F238E27FC236}">
                  <a16:creationId xmlns:a16="http://schemas.microsoft.com/office/drawing/2014/main" id="{EF447936-9AA6-4873-BD6B-3A7DBBCF4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3502" y="7475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CC3E0D11-92C6-4141-B7C5-5B8BA0E40E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29875" y="600071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CA82DB1A-E0D4-4D6D-A64A-868014C79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382" y="577584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2">
              <a:extLst>
                <a:ext uri="{FF2B5EF4-FFF2-40B4-BE49-F238E27FC236}">
                  <a16:creationId xmlns:a16="http://schemas.microsoft.com/office/drawing/2014/main" id="{79E9E5C1-D60A-4EA8-9C04-15595A7BB4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8609" y="643450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3">
              <a:extLst>
                <a:ext uri="{FF2B5EF4-FFF2-40B4-BE49-F238E27FC236}">
                  <a16:creationId xmlns:a16="http://schemas.microsoft.com/office/drawing/2014/main" id="{BAD910CD-D57C-45DA-8A9B-5E3CD57EA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890" y="5548501"/>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4">
              <a:extLst>
                <a:ext uri="{FF2B5EF4-FFF2-40B4-BE49-F238E27FC236}">
                  <a16:creationId xmlns:a16="http://schemas.microsoft.com/office/drawing/2014/main" id="{5402826A-583C-4667-AEF8-DAA426928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8217" y="621571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5">
              <a:extLst>
                <a:ext uri="{FF2B5EF4-FFF2-40B4-BE49-F238E27FC236}">
                  <a16:creationId xmlns:a16="http://schemas.microsoft.com/office/drawing/2014/main" id="{4E02EBB7-1EC6-4320-B9C9-64E237CB9C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6485" y="534869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6">
              <a:extLst>
                <a:ext uri="{FF2B5EF4-FFF2-40B4-BE49-F238E27FC236}">
                  <a16:creationId xmlns:a16="http://schemas.microsoft.com/office/drawing/2014/main" id="{C62D78D2-A229-4811-9BFA-43C28BC02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9447" y="4515392"/>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7">
              <a:extLst>
                <a:ext uri="{FF2B5EF4-FFF2-40B4-BE49-F238E27FC236}">
                  <a16:creationId xmlns:a16="http://schemas.microsoft.com/office/drawing/2014/main" id="{50D562C1-4FFF-4863-9D92-339D7D867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0588" y="511446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49EA74AB-1F40-426C-9606-B571634E0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7517" y="665874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0">
              <a:extLst>
                <a:ext uri="{FF2B5EF4-FFF2-40B4-BE49-F238E27FC236}">
                  <a16:creationId xmlns:a16="http://schemas.microsoft.com/office/drawing/2014/main" id="{24E43341-2786-439A-990F-D4DA15299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50066" y="48125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1">
              <a:extLst>
                <a:ext uri="{FF2B5EF4-FFF2-40B4-BE49-F238E27FC236}">
                  <a16:creationId xmlns:a16="http://schemas.microsoft.com/office/drawing/2014/main" id="{C301CB0C-1558-41B4-B70E-2CC306AB5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7683" y="492022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9EFD2F56-A311-4A9C-98DB-DD899F845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3283" y="608534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EB1A7473-AA51-43BA-A524-59689C5D46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4838" y="58600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515EE26E-DD80-4E28-A9E4-E3C1C95930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89291" y="56254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6CA0BB20-E66B-4B1E-A334-03D3C7922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0291" y="45879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2">
              <a:extLst>
                <a:ext uri="{FF2B5EF4-FFF2-40B4-BE49-F238E27FC236}">
                  <a16:creationId xmlns:a16="http://schemas.microsoft.com/office/drawing/2014/main" id="{927E0985-C47E-44F1-874C-8067B5FEE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861" y="483161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F9046F3A-DBB1-4C4D-8D5B-82B836FE4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19646" y="5058270"/>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4">
              <a:extLst>
                <a:ext uri="{FF2B5EF4-FFF2-40B4-BE49-F238E27FC236}">
                  <a16:creationId xmlns:a16="http://schemas.microsoft.com/office/drawing/2014/main" id="{FE7EE438-DD14-4738-A241-20B943B35A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8630" y="627687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6">
              <a:extLst>
                <a:ext uri="{FF2B5EF4-FFF2-40B4-BE49-F238E27FC236}">
                  <a16:creationId xmlns:a16="http://schemas.microsoft.com/office/drawing/2014/main" id="{CCD6D4A0-93F3-450E-855C-A0EABF820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208" y="670718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9">
              <a:extLst>
                <a:ext uri="{FF2B5EF4-FFF2-40B4-BE49-F238E27FC236}">
                  <a16:creationId xmlns:a16="http://schemas.microsoft.com/office/drawing/2014/main" id="{FFC49BA2-2C2F-4532-8C33-1DB7C24A9D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0314" y="533508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B9C3E3E0-3543-4DB4-9553-C483590B4F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94500" y="4796228"/>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5">
              <a:extLst>
                <a:ext uri="{FF2B5EF4-FFF2-40B4-BE49-F238E27FC236}">
                  <a16:creationId xmlns:a16="http://schemas.microsoft.com/office/drawing/2014/main" id="{D1611641-4970-4C93-B005-82D774C7A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2851" y="480648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6">
              <a:extLst>
                <a:ext uri="{FF2B5EF4-FFF2-40B4-BE49-F238E27FC236}">
                  <a16:creationId xmlns:a16="http://schemas.microsoft.com/office/drawing/2014/main" id="{40083E90-33FD-4861-8B17-340056901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418" y="619528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7">
              <a:extLst>
                <a:ext uri="{FF2B5EF4-FFF2-40B4-BE49-F238E27FC236}">
                  <a16:creationId xmlns:a16="http://schemas.microsoft.com/office/drawing/2014/main" id="{94952852-5E0A-47E7-B0C6-F92962CC2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4157" y="453084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8">
              <a:extLst>
                <a:ext uri="{FF2B5EF4-FFF2-40B4-BE49-F238E27FC236}">
                  <a16:creationId xmlns:a16="http://schemas.microsoft.com/office/drawing/2014/main" id="{3EA0ADD2-2C5C-4EBB-AC72-FE268D4C6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75038" y="559196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9">
              <a:extLst>
                <a:ext uri="{FF2B5EF4-FFF2-40B4-BE49-F238E27FC236}">
                  <a16:creationId xmlns:a16="http://schemas.microsoft.com/office/drawing/2014/main" id="{CCF7EDDF-9DA6-4F4F-A8D9-6F9D608F9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59054" y="509635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10">
              <a:extLst>
                <a:ext uri="{FF2B5EF4-FFF2-40B4-BE49-F238E27FC236}">
                  <a16:creationId xmlns:a16="http://schemas.microsoft.com/office/drawing/2014/main" id="{B4ACE8BD-5655-44BC-9DD6-5791448B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3" y="642598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1">
              <a:extLst>
                <a:ext uri="{FF2B5EF4-FFF2-40B4-BE49-F238E27FC236}">
                  <a16:creationId xmlns:a16="http://schemas.microsoft.com/office/drawing/2014/main" id="{6C8B78B0-ADF5-4E39-8488-83382AF0D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039" y="5365413"/>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2">
              <a:extLst>
                <a:ext uri="{FF2B5EF4-FFF2-40B4-BE49-F238E27FC236}">
                  <a16:creationId xmlns:a16="http://schemas.microsoft.com/office/drawing/2014/main" id="{07597995-748E-4B55-A4B9-DF71D499FF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7829" y="58897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2">
              <a:extLst>
                <a:ext uri="{FF2B5EF4-FFF2-40B4-BE49-F238E27FC236}">
                  <a16:creationId xmlns:a16="http://schemas.microsoft.com/office/drawing/2014/main" id="{28639BDB-3882-43F7-93C4-66E9F7E41D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021" y="347919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3">
              <a:extLst>
                <a:ext uri="{FF2B5EF4-FFF2-40B4-BE49-F238E27FC236}">
                  <a16:creationId xmlns:a16="http://schemas.microsoft.com/office/drawing/2014/main" id="{8A0AF7DA-1B05-49CD-8367-3C63151C38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37018" y="24188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4">
              <a:extLst>
                <a:ext uri="{FF2B5EF4-FFF2-40B4-BE49-F238E27FC236}">
                  <a16:creationId xmlns:a16="http://schemas.microsoft.com/office/drawing/2014/main" id="{9F93108D-4661-454E-8F6E-63F910B18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49926" y="1412594"/>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5">
              <a:extLst>
                <a:ext uri="{FF2B5EF4-FFF2-40B4-BE49-F238E27FC236}">
                  <a16:creationId xmlns:a16="http://schemas.microsoft.com/office/drawing/2014/main" id="{87E22E6B-5EC7-473E-9BDF-DDAA9A64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3732" y="186616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6">
              <a:extLst>
                <a:ext uri="{FF2B5EF4-FFF2-40B4-BE49-F238E27FC236}">
                  <a16:creationId xmlns:a16="http://schemas.microsoft.com/office/drawing/2014/main" id="{CADF4DD2-27C7-454B-9F32-B2707E0F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73193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7">
              <a:extLst>
                <a:ext uri="{FF2B5EF4-FFF2-40B4-BE49-F238E27FC236}">
                  <a16:creationId xmlns:a16="http://schemas.microsoft.com/office/drawing/2014/main" id="{718D23B6-4347-4B9E-B3EF-A0A9A13EF3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89866" y="3699631"/>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38">
              <a:extLst>
                <a:ext uri="{FF2B5EF4-FFF2-40B4-BE49-F238E27FC236}">
                  <a16:creationId xmlns:a16="http://schemas.microsoft.com/office/drawing/2014/main" id="{D1448697-37CA-47CF-8C3D-F2DF2383A7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69791" y="191176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9">
              <a:extLst>
                <a:ext uri="{FF2B5EF4-FFF2-40B4-BE49-F238E27FC236}">
                  <a16:creationId xmlns:a16="http://schemas.microsoft.com/office/drawing/2014/main" id="{F5D8564C-C91F-4081-B3D0-99AC95260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4138" y="165839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0">
              <a:extLst>
                <a:ext uri="{FF2B5EF4-FFF2-40B4-BE49-F238E27FC236}">
                  <a16:creationId xmlns:a16="http://schemas.microsoft.com/office/drawing/2014/main" id="{E0DFDBCB-F6B7-4C88-8692-AA6C4631E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5630" y="4201698"/>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1">
              <a:extLst>
                <a:ext uri="{FF2B5EF4-FFF2-40B4-BE49-F238E27FC236}">
                  <a16:creationId xmlns:a16="http://schemas.microsoft.com/office/drawing/2014/main" id="{03DC3BAD-FDE4-4699-A9B7-0EAF537E3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2389" y="52440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2">
              <a:extLst>
                <a:ext uri="{FF2B5EF4-FFF2-40B4-BE49-F238E27FC236}">
                  <a16:creationId xmlns:a16="http://schemas.microsoft.com/office/drawing/2014/main" id="{74D2A2BB-B355-444B-A825-BC3124E74D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07663" y="63461"/>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4">
              <a:extLst>
                <a:ext uri="{FF2B5EF4-FFF2-40B4-BE49-F238E27FC236}">
                  <a16:creationId xmlns:a16="http://schemas.microsoft.com/office/drawing/2014/main" id="{6BA13D45-647D-469B-A330-6A1E7C30C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3723" y="271573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5">
              <a:extLst>
                <a:ext uri="{FF2B5EF4-FFF2-40B4-BE49-F238E27FC236}">
                  <a16:creationId xmlns:a16="http://schemas.microsoft.com/office/drawing/2014/main" id="{582FD052-32A0-4DE5-8E13-61623B628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2582" y="104031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6">
              <a:extLst>
                <a:ext uri="{FF2B5EF4-FFF2-40B4-BE49-F238E27FC236}">
                  <a16:creationId xmlns:a16="http://schemas.microsoft.com/office/drawing/2014/main" id="{B568485A-4DD9-45DC-A69C-52B08C6E9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76562" y="396907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7">
              <a:extLst>
                <a:ext uri="{FF2B5EF4-FFF2-40B4-BE49-F238E27FC236}">
                  <a16:creationId xmlns:a16="http://schemas.microsoft.com/office/drawing/2014/main" id="{F0289B14-9A38-4873-B5E4-B2AF9B9F48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991833" y="2953392"/>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8">
              <a:extLst>
                <a:ext uri="{FF2B5EF4-FFF2-40B4-BE49-F238E27FC236}">
                  <a16:creationId xmlns:a16="http://schemas.microsoft.com/office/drawing/2014/main" id="{4DFB9DAA-1189-41D2-B2DA-A0C618361A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0754" y="318604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9">
              <a:extLst>
                <a:ext uri="{FF2B5EF4-FFF2-40B4-BE49-F238E27FC236}">
                  <a16:creationId xmlns:a16="http://schemas.microsoft.com/office/drawing/2014/main" id="{CA0ECA5A-2C52-4A35-9066-80A01F7E08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8344" y="29193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2">
              <a:extLst>
                <a:ext uri="{FF2B5EF4-FFF2-40B4-BE49-F238E27FC236}">
                  <a16:creationId xmlns:a16="http://schemas.microsoft.com/office/drawing/2014/main" id="{3969E6EE-0CB6-4C99-A3B8-422FBD6D3A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03486" y="3855812"/>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3">
              <a:extLst>
                <a:ext uri="{FF2B5EF4-FFF2-40B4-BE49-F238E27FC236}">
                  <a16:creationId xmlns:a16="http://schemas.microsoft.com/office/drawing/2014/main" id="{A2C89BE4-E8EA-4862-A49F-74E984B419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1370" y="2668238"/>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4">
              <a:extLst>
                <a:ext uri="{FF2B5EF4-FFF2-40B4-BE49-F238E27FC236}">
                  <a16:creationId xmlns:a16="http://schemas.microsoft.com/office/drawing/2014/main" id="{78DD5330-374E-43EA-B7D6-10BA1F276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37469" y="409882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5">
              <a:extLst>
                <a:ext uri="{FF2B5EF4-FFF2-40B4-BE49-F238E27FC236}">
                  <a16:creationId xmlns:a16="http://schemas.microsoft.com/office/drawing/2014/main" id="{EBC8CDE9-3229-43F8-A3C1-47A48F36B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2788" y="2976026"/>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6">
              <a:extLst>
                <a:ext uri="{FF2B5EF4-FFF2-40B4-BE49-F238E27FC236}">
                  <a16:creationId xmlns:a16="http://schemas.microsoft.com/office/drawing/2014/main" id="{623FE43E-D941-409A-8679-EACA24014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259" y="1396948"/>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7">
              <a:extLst>
                <a:ext uri="{FF2B5EF4-FFF2-40B4-BE49-F238E27FC236}">
                  <a16:creationId xmlns:a16="http://schemas.microsoft.com/office/drawing/2014/main" id="{1240FB87-B56D-42D4-BB5C-D35C7FB39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8495" y="2174398"/>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8">
              <a:extLst>
                <a:ext uri="{FF2B5EF4-FFF2-40B4-BE49-F238E27FC236}">
                  <a16:creationId xmlns:a16="http://schemas.microsoft.com/office/drawing/2014/main" id="{0E8F864D-8E69-4D35-9BEA-5BC7B0319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3642" y="35114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9">
              <a:extLst>
                <a:ext uri="{FF2B5EF4-FFF2-40B4-BE49-F238E27FC236}">
                  <a16:creationId xmlns:a16="http://schemas.microsoft.com/office/drawing/2014/main" id="{961ED267-A8A8-4A92-AA7D-130EF69D7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5142" y="1114703"/>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70">
              <a:extLst>
                <a:ext uri="{FF2B5EF4-FFF2-40B4-BE49-F238E27FC236}">
                  <a16:creationId xmlns:a16="http://schemas.microsoft.com/office/drawing/2014/main" id="{D73E611B-EF5E-4E4B-93BA-0BAD56982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21" y="55886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1">
              <a:extLst>
                <a:ext uri="{FF2B5EF4-FFF2-40B4-BE49-F238E27FC236}">
                  <a16:creationId xmlns:a16="http://schemas.microsoft.com/office/drawing/2014/main" id="{6A5AADC7-B0CE-4F14-A4FE-B5F852D41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6891" y="1656570"/>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2">
              <a:extLst>
                <a:ext uri="{FF2B5EF4-FFF2-40B4-BE49-F238E27FC236}">
                  <a16:creationId xmlns:a16="http://schemas.microsoft.com/office/drawing/2014/main" id="{150B1A56-3AEB-4922-A18D-15B3A9E91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0154" y="188342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3">
              <a:extLst>
                <a:ext uri="{FF2B5EF4-FFF2-40B4-BE49-F238E27FC236}">
                  <a16:creationId xmlns:a16="http://schemas.microsoft.com/office/drawing/2014/main" id="{93CB2ECB-40C7-4CFF-8B96-49D84DBDED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5028" y="238959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4">
              <a:extLst>
                <a:ext uri="{FF2B5EF4-FFF2-40B4-BE49-F238E27FC236}">
                  <a16:creationId xmlns:a16="http://schemas.microsoft.com/office/drawing/2014/main" id="{77082064-D677-4175-9DF3-4AAA29246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81126" y="7725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5">
              <a:extLst>
                <a:ext uri="{FF2B5EF4-FFF2-40B4-BE49-F238E27FC236}">
                  <a16:creationId xmlns:a16="http://schemas.microsoft.com/office/drawing/2014/main" id="{793C90AC-25CB-4BA8-BA64-3BE8674DB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94978" y="43606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7">
              <a:extLst>
                <a:ext uri="{FF2B5EF4-FFF2-40B4-BE49-F238E27FC236}">
                  <a16:creationId xmlns:a16="http://schemas.microsoft.com/office/drawing/2014/main" id="{B559AEC6-6EB2-4DB6-AC71-4288F29C33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66692" y="31996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5">
              <a:extLst>
                <a:ext uri="{FF2B5EF4-FFF2-40B4-BE49-F238E27FC236}">
                  <a16:creationId xmlns:a16="http://schemas.microsoft.com/office/drawing/2014/main" id="{FA44E75F-1E67-4CE5-9031-B51E54BBD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360" y="34975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7">
              <a:extLst>
                <a:ext uri="{FF2B5EF4-FFF2-40B4-BE49-F238E27FC236}">
                  <a16:creationId xmlns:a16="http://schemas.microsoft.com/office/drawing/2014/main" id="{5FAED826-72E1-4FD0-B991-CA76C0930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9792" y="13324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8">
              <a:extLst>
                <a:ext uri="{FF2B5EF4-FFF2-40B4-BE49-F238E27FC236}">
                  <a16:creationId xmlns:a16="http://schemas.microsoft.com/office/drawing/2014/main" id="{84FB6649-2CD7-4260-B0FC-6D2AE035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37724" y="117088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91">
              <a:extLst>
                <a:ext uri="{FF2B5EF4-FFF2-40B4-BE49-F238E27FC236}">
                  <a16:creationId xmlns:a16="http://schemas.microsoft.com/office/drawing/2014/main" id="{549A4CFC-747E-4FF8-B1CB-3878D0F67D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6185" y="40357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2">
              <a:extLst>
                <a:ext uri="{FF2B5EF4-FFF2-40B4-BE49-F238E27FC236}">
                  <a16:creationId xmlns:a16="http://schemas.microsoft.com/office/drawing/2014/main" id="{926EB012-839E-4A90-8339-873848A70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4991" y="43581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3">
              <a:extLst>
                <a:ext uri="{FF2B5EF4-FFF2-40B4-BE49-F238E27FC236}">
                  <a16:creationId xmlns:a16="http://schemas.microsoft.com/office/drawing/2014/main" id="{6D11170A-0249-475C-8E0C-0B794CB95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88782" y="351703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94">
              <a:extLst>
                <a:ext uri="{FF2B5EF4-FFF2-40B4-BE49-F238E27FC236}">
                  <a16:creationId xmlns:a16="http://schemas.microsoft.com/office/drawing/2014/main" id="{19D2AE1F-D795-4379-8688-1424DF2CB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3042" y="141118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95">
              <a:extLst>
                <a:ext uri="{FF2B5EF4-FFF2-40B4-BE49-F238E27FC236}">
                  <a16:creationId xmlns:a16="http://schemas.microsoft.com/office/drawing/2014/main" id="{5BBCD765-B709-48E1-83D4-A27FE1A93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25073" y="37439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6">
              <a:extLst>
                <a:ext uri="{FF2B5EF4-FFF2-40B4-BE49-F238E27FC236}">
                  <a16:creationId xmlns:a16="http://schemas.microsoft.com/office/drawing/2014/main" id="{EB89A6EA-89CC-47C5-B923-048A0F93A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443" y="319750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7">
              <a:extLst>
                <a:ext uri="{FF2B5EF4-FFF2-40B4-BE49-F238E27FC236}">
                  <a16:creationId xmlns:a16="http://schemas.microsoft.com/office/drawing/2014/main" id="{70AB87C5-FC79-4517-89A3-88FB0D041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174" y="210672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98">
              <a:extLst>
                <a:ext uri="{FF2B5EF4-FFF2-40B4-BE49-F238E27FC236}">
                  <a16:creationId xmlns:a16="http://schemas.microsoft.com/office/drawing/2014/main" id="{374FDB0C-76EC-43C7-B107-3307B2AEF5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17760" y="253648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99">
              <a:extLst>
                <a:ext uri="{FF2B5EF4-FFF2-40B4-BE49-F238E27FC236}">
                  <a16:creationId xmlns:a16="http://schemas.microsoft.com/office/drawing/2014/main" id="{4982B2F4-4898-4A23-BEC7-E2AD33BB0E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03085" y="22861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0">
              <a:extLst>
                <a:ext uri="{FF2B5EF4-FFF2-40B4-BE49-F238E27FC236}">
                  <a16:creationId xmlns:a16="http://schemas.microsoft.com/office/drawing/2014/main" id="{AB2B45CE-3C84-4FE3-8409-31C49E828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4851" y="28933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1">
              <a:extLst>
                <a:ext uri="{FF2B5EF4-FFF2-40B4-BE49-F238E27FC236}">
                  <a16:creationId xmlns:a16="http://schemas.microsoft.com/office/drawing/2014/main" id="{48A088C2-5E77-4673-A7D7-8E46E7D3D5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30387" y="16973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2">
              <a:extLst>
                <a:ext uri="{FF2B5EF4-FFF2-40B4-BE49-F238E27FC236}">
                  <a16:creationId xmlns:a16="http://schemas.microsoft.com/office/drawing/2014/main" id="{9642E919-6BCB-41DA-AAAE-3F123486DE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51044" y="11190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3">
              <a:extLst>
                <a:ext uri="{FF2B5EF4-FFF2-40B4-BE49-F238E27FC236}">
                  <a16:creationId xmlns:a16="http://schemas.microsoft.com/office/drawing/2014/main" id="{5AA62CEA-121A-4FF6-8B2E-196D225C4A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48641" y="8453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4">
              <a:extLst>
                <a:ext uri="{FF2B5EF4-FFF2-40B4-BE49-F238E27FC236}">
                  <a16:creationId xmlns:a16="http://schemas.microsoft.com/office/drawing/2014/main" id="{E496206E-9EDD-47A7-BAD9-4460167B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566993" y="44115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3">
              <a:extLst>
                <a:ext uri="{FF2B5EF4-FFF2-40B4-BE49-F238E27FC236}">
                  <a16:creationId xmlns:a16="http://schemas.microsoft.com/office/drawing/2014/main" id="{9FD93BF0-96C1-4231-8230-3C1A33BBA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2993" y="2020378"/>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4">
              <a:extLst>
                <a:ext uri="{FF2B5EF4-FFF2-40B4-BE49-F238E27FC236}">
                  <a16:creationId xmlns:a16="http://schemas.microsoft.com/office/drawing/2014/main" id="{D7F3D675-753D-4312-87A9-040E98F8F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3133" y="325732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5">
              <a:extLst>
                <a:ext uri="{FF2B5EF4-FFF2-40B4-BE49-F238E27FC236}">
                  <a16:creationId xmlns:a16="http://schemas.microsoft.com/office/drawing/2014/main" id="{7D09B9D8-373A-417E-A5B0-8AEF1F237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8846" y="25944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7">
              <a:extLst>
                <a:ext uri="{FF2B5EF4-FFF2-40B4-BE49-F238E27FC236}">
                  <a16:creationId xmlns:a16="http://schemas.microsoft.com/office/drawing/2014/main" id="{CBBBD0AC-7990-427B-BE17-2C8D66D559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0644" y="89879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8">
              <a:extLst>
                <a:ext uri="{FF2B5EF4-FFF2-40B4-BE49-F238E27FC236}">
                  <a16:creationId xmlns:a16="http://schemas.microsoft.com/office/drawing/2014/main" id="{93003F2B-C96E-47B5-B7E2-E5B05ED4D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17164" y="230530"/>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9">
              <a:extLst>
                <a:ext uri="{FF2B5EF4-FFF2-40B4-BE49-F238E27FC236}">
                  <a16:creationId xmlns:a16="http://schemas.microsoft.com/office/drawing/2014/main" id="{C4F54194-E568-4482-9066-F67B8FF74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634035" y="44423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8F0F7188-5F84-4C7B-B78A-BF32127E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22620" y="651663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
              <a:extLst>
                <a:ext uri="{FF2B5EF4-FFF2-40B4-BE49-F238E27FC236}">
                  <a16:creationId xmlns:a16="http://schemas.microsoft.com/office/drawing/2014/main" id="{4F8239CD-C1A6-4DD8-8B1D-FE18CE85E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49481" y="669622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7" name="Graphic 6" descr="Checkmark">
            <a:extLst>
              <a:ext uri="{FF2B5EF4-FFF2-40B4-BE49-F238E27FC236}">
                <a16:creationId xmlns:a16="http://schemas.microsoft.com/office/drawing/2014/main" id="{0BD38EDB-81E6-9C86-102D-0ACF638A61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1640" y="1245842"/>
            <a:ext cx="4517695" cy="4517695"/>
          </a:xfrm>
          <a:prstGeom prst="rect">
            <a:avLst/>
          </a:prstGeom>
        </p:spPr>
      </p:pic>
    </p:spTree>
    <p:extLst>
      <p:ext uri="{BB962C8B-B14F-4D97-AF65-F5344CB8AC3E}">
        <p14:creationId xmlns:p14="http://schemas.microsoft.com/office/powerpoint/2010/main" val="190897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ite puzzle with one red piece">
            <a:extLst>
              <a:ext uri="{FF2B5EF4-FFF2-40B4-BE49-F238E27FC236}">
                <a16:creationId xmlns:a16="http://schemas.microsoft.com/office/drawing/2014/main" id="{2838BC40-F620-3DED-C832-C8765D0408AC}"/>
              </a:ext>
            </a:extLst>
          </p:cNvPr>
          <p:cNvPicPr>
            <a:picLocks noChangeAspect="1"/>
          </p:cNvPicPr>
          <p:nvPr/>
        </p:nvPicPr>
        <p:blipFill rotWithShape="1">
          <a:blip r:embed="rId2">
            <a:alphaModFix amt="60000"/>
          </a:blip>
          <a:srcRect l="29160" r="27522" b="7"/>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dirty="0">
                <a:solidFill>
                  <a:srgbClr val="FFFFFF"/>
                </a:solidFill>
              </a:rPr>
              <a:t>1.Provide the missing sentences</a:t>
            </a:r>
          </a:p>
        </p:txBody>
      </p:sp>
      <p:sp>
        <p:nvSpPr>
          <p:cNvPr id="3" name="Content Placeholder"/>
          <p:cNvSpPr>
            <a:spLocks noGrp="1"/>
          </p:cNvSpPr>
          <p:nvPr>
            <p:ph idx="1"/>
          </p:nvPr>
        </p:nvSpPr>
        <p:spPr>
          <a:xfrm>
            <a:off x="5295329" y="-1"/>
            <a:ext cx="6890693" cy="6856287"/>
          </a:xfrm>
        </p:spPr>
        <p:txBody>
          <a:bodyPr>
            <a:normAutofit fontScale="85000" lnSpcReduction="10000"/>
          </a:bodyPr>
          <a:lstStyle/>
          <a:p>
            <a:pPr marL="0" indent="0">
              <a:buNone/>
            </a:pPr>
            <a:r>
              <a:rPr lang="en-US" sz="1800" dirty="0">
                <a:effectLst/>
                <a:latin typeface="TimesNewRomanPSMT"/>
              </a:rPr>
              <a:t>	Millions of people all over the world suffer from this unbearable disease which is the headache. Topic</a:t>
            </a:r>
            <a:br>
              <a:rPr lang="en-US" sz="1800" dirty="0">
                <a:effectLst/>
                <a:latin typeface="TimesNewRomanPSMT"/>
              </a:rPr>
            </a:br>
            <a:r>
              <a:rPr lang="en-US" sz="1800" dirty="0">
                <a:effectLst/>
                <a:latin typeface="TimesNewRomanPSMT"/>
              </a:rPr>
              <a:t>sentence: ............................................................................................................................. </a:t>
            </a:r>
            <a:endParaRPr lang="en-US" dirty="0"/>
          </a:p>
          <a:p>
            <a:pPr marL="0" indent="0">
              <a:buNone/>
            </a:pPr>
            <a:r>
              <a:rPr lang="en-US" sz="1800" dirty="0">
                <a:effectLst/>
                <a:latin typeface="TimesNewRomanPSMT"/>
              </a:rPr>
              <a:t>Cause 1: One obvious cause of headaches is undoubtedly stress. </a:t>
            </a:r>
            <a:endParaRPr lang="en-US" dirty="0"/>
          </a:p>
          <a:p>
            <a:pPr marL="0" indent="0">
              <a:buNone/>
            </a:pPr>
            <a:r>
              <a:rPr lang="en-US" sz="1800" dirty="0">
                <a:effectLst/>
                <a:latin typeface="TimesNewRomanPSMT"/>
              </a:rPr>
              <a:t>Detail(s): ....................................................................................................................................... ...................................................................................................... </a:t>
            </a:r>
            <a:endParaRPr lang="en-US" dirty="0"/>
          </a:p>
          <a:p>
            <a:pPr marL="0" indent="0">
              <a:buNone/>
            </a:pPr>
            <a:r>
              <a:rPr lang="en-US" sz="1800" dirty="0">
                <a:effectLst/>
                <a:latin typeface="TimesNewRomanPSMT"/>
              </a:rPr>
              <a:t>Cause 2: Another important source of headaches is closely linked to people’s diet. </a:t>
            </a:r>
            <a:endParaRPr lang="en-US" dirty="0"/>
          </a:p>
          <a:p>
            <a:pPr marL="0" indent="0">
              <a:buNone/>
            </a:pPr>
            <a:r>
              <a:rPr lang="en-US" sz="1800" dirty="0">
                <a:effectLst/>
                <a:latin typeface="TimesNewRomanPSMT"/>
              </a:rPr>
              <a:t>Detail(s): ....................................................................................................................................... .................................................................................................. </a:t>
            </a:r>
            <a:endParaRPr lang="en-US" dirty="0"/>
          </a:p>
          <a:p>
            <a:pPr marL="0" indent="0">
              <a:buNone/>
            </a:pPr>
            <a:r>
              <a:rPr lang="en-US" sz="1800" dirty="0">
                <a:effectLst/>
                <a:latin typeface="TimesNewRomanPSMT"/>
              </a:rPr>
              <a:t>Cause 3: .........................................................................................................</a:t>
            </a:r>
          </a:p>
          <a:p>
            <a:pPr marL="0" indent="0">
              <a:buNone/>
            </a:pPr>
            <a:r>
              <a:rPr lang="en-US" sz="1800" dirty="0">
                <a:effectLst/>
                <a:latin typeface="TimesNewRomanPSMT"/>
              </a:rPr>
              <a:t>Details: Allergens, such as the household chemicals including polishes, waxes, bug killers and even paint can lead to headaches. </a:t>
            </a:r>
            <a:endParaRPr lang="en-US" dirty="0"/>
          </a:p>
          <a:p>
            <a:pPr marL="0" indent="0">
              <a:buNone/>
            </a:pPr>
            <a:r>
              <a:rPr lang="en-US" sz="1800" dirty="0">
                <a:effectLst/>
                <a:latin typeface="TimesNewRomanPSMT"/>
              </a:rPr>
              <a:t>Nearly 80% of housewives suffer from headaches and are heavily addicted to pain killers. </a:t>
            </a:r>
            <a:endParaRPr lang="en-US" dirty="0"/>
          </a:p>
          <a:p>
            <a:pPr marL="0" indent="0">
              <a:buNone/>
            </a:pPr>
            <a:r>
              <a:rPr lang="en-US" sz="1800" dirty="0">
                <a:effectLst/>
                <a:latin typeface="TimesNewRomanPSMT"/>
              </a:rPr>
              <a:t>Concluding sentence: .............................................................................................................................</a:t>
            </a:r>
            <a:endParaRPr lang="en-US" dirty="0"/>
          </a:p>
        </p:txBody>
      </p:sp>
    </p:spTree>
    <p:extLst>
      <p:ext uri="{BB962C8B-B14F-4D97-AF65-F5344CB8AC3E}">
        <p14:creationId xmlns:p14="http://schemas.microsoft.com/office/powerpoint/2010/main" val="282937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hite puzzle with one red piece">
            <a:extLst>
              <a:ext uri="{FF2B5EF4-FFF2-40B4-BE49-F238E27FC236}">
                <a16:creationId xmlns:a16="http://schemas.microsoft.com/office/drawing/2014/main" id="{2838BC40-F620-3DED-C832-C8765D0408AC}"/>
              </a:ext>
            </a:extLst>
          </p:cNvPr>
          <p:cNvPicPr>
            <a:picLocks noChangeAspect="1"/>
          </p:cNvPicPr>
          <p:nvPr/>
        </p:nvPicPr>
        <p:blipFill rotWithShape="1">
          <a:blip r:embed="rId2">
            <a:alphaModFix amt="60000"/>
          </a:blip>
          <a:srcRect l="29153" r="27526" b="-1"/>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dirty="0">
                <a:solidFill>
                  <a:srgbClr val="FFFFFF"/>
                </a:solidFill>
              </a:rPr>
              <a:t>2. Write a full paragraph</a:t>
            </a:r>
          </a:p>
        </p:txBody>
      </p:sp>
      <p:sp>
        <p:nvSpPr>
          <p:cNvPr id="3" name="Content Placeholder"/>
          <p:cNvSpPr>
            <a:spLocks noGrp="1"/>
          </p:cNvSpPr>
          <p:nvPr>
            <p:ph idx="1"/>
          </p:nvPr>
        </p:nvSpPr>
        <p:spPr>
          <a:xfrm>
            <a:off x="6096000" y="2720340"/>
            <a:ext cx="5219700" cy="1417320"/>
          </a:xfrm>
        </p:spPr>
        <p:txBody>
          <a:bodyPr>
            <a:normAutofit/>
          </a:bodyPr>
          <a:lstStyle/>
          <a:p>
            <a:pPr marL="0" indent="0">
              <a:buNone/>
            </a:pPr>
            <a:r>
              <a:rPr lang="en-US" sz="1800" b="1" dirty="0">
                <a:effectLst/>
                <a:latin typeface="TimesNewRomanPS"/>
              </a:rPr>
              <a:t>Write a coherent and unified paragraph based on the outline above. </a:t>
            </a:r>
            <a:endParaRPr lang="en-US" sz="1050" dirty="0"/>
          </a:p>
        </p:txBody>
      </p:sp>
    </p:spTree>
    <p:extLst>
      <p:ext uri="{BB962C8B-B14F-4D97-AF65-F5344CB8AC3E}">
        <p14:creationId xmlns:p14="http://schemas.microsoft.com/office/powerpoint/2010/main" val="1138188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BB4A288-31AD-48C2-B51A-26D773DE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ectangle 1032">
            <a:extLst>
              <a:ext uri="{FF2B5EF4-FFF2-40B4-BE49-F238E27FC236}">
                <a16:creationId xmlns:a16="http://schemas.microsoft.com/office/drawing/2014/main" id="{CF296E0E-B856-46EB-BF61-6F696D2B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0" name="Freeform 121">
            <a:extLst>
              <a:ext uri="{FF2B5EF4-FFF2-40B4-BE49-F238E27FC236}">
                <a16:creationId xmlns:a16="http://schemas.microsoft.com/office/drawing/2014/main" id="{5CFB9D68-DE9A-4A28-83F3-BDE936BC8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9924350" y="61233"/>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1" name="Freeform 121">
            <a:extLst>
              <a:ext uri="{FF2B5EF4-FFF2-40B4-BE49-F238E27FC236}">
                <a16:creationId xmlns:a16="http://schemas.microsoft.com/office/drawing/2014/main" id="{18E53E05-AB1E-47FF-902E-E90E751F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193804" y="53104"/>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62" name="Group 1038">
            <a:extLst>
              <a:ext uri="{FF2B5EF4-FFF2-40B4-BE49-F238E27FC236}">
                <a16:creationId xmlns:a16="http://schemas.microsoft.com/office/drawing/2014/main" id="{394A39AD-6341-47BA-9CB1-B54A5B44D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15694" y="92593"/>
            <a:ext cx="108531" cy="502457"/>
            <a:chOff x="11345347" y="391973"/>
            <a:chExt cx="108531" cy="502457"/>
          </a:xfrm>
          <a:solidFill>
            <a:schemeClr val="bg2">
              <a:lumMod val="90000"/>
            </a:schemeClr>
          </a:solidFill>
        </p:grpSpPr>
        <p:sp>
          <p:nvSpPr>
            <p:cNvPr id="1363" name="Freeform 43">
              <a:extLst>
                <a:ext uri="{FF2B5EF4-FFF2-40B4-BE49-F238E27FC236}">
                  <a16:creationId xmlns:a16="http://schemas.microsoft.com/office/drawing/2014/main" id="{5E7FC12A-9404-4CEF-B8A5-3A043FB7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585" y="7851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4" name="Freeform 52">
              <a:extLst>
                <a:ext uri="{FF2B5EF4-FFF2-40B4-BE49-F238E27FC236}">
                  <a16:creationId xmlns:a16="http://schemas.microsoft.com/office/drawing/2014/main" id="{EBB818CC-4772-4693-8F67-DA39205323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703" y="41054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65" name="Freeform 54">
              <a:extLst>
                <a:ext uri="{FF2B5EF4-FFF2-40B4-BE49-F238E27FC236}">
                  <a16:creationId xmlns:a16="http://schemas.microsoft.com/office/drawing/2014/main" id="{0E1A6DF3-8EDF-401C-BA8D-56EF7551C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631" y="57417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366" name="Freeform 121">
            <a:extLst>
              <a:ext uri="{FF2B5EF4-FFF2-40B4-BE49-F238E27FC236}">
                <a16:creationId xmlns:a16="http://schemas.microsoft.com/office/drawing/2014/main" id="{C4328E57-2330-4F13-BFF6-7D6623234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668725" y="44244"/>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7" name="Freeform 22">
            <a:extLst>
              <a:ext uri="{FF2B5EF4-FFF2-40B4-BE49-F238E27FC236}">
                <a16:creationId xmlns:a16="http://schemas.microsoft.com/office/drawing/2014/main" id="{A8976310-F1DC-48F9-AD36-74130D4D3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930944" y="10579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8" name="Freeform 100">
            <a:extLst>
              <a:ext uri="{FF2B5EF4-FFF2-40B4-BE49-F238E27FC236}">
                <a16:creationId xmlns:a16="http://schemas.microsoft.com/office/drawing/2014/main" id="{E6F5AA5D-8C79-4471-BF5A-446E26E09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234846" y="3002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9" name="Freeform 8">
            <a:extLst>
              <a:ext uri="{FF2B5EF4-FFF2-40B4-BE49-F238E27FC236}">
                <a16:creationId xmlns:a16="http://schemas.microsoft.com/office/drawing/2014/main" id="{AAA85F2D-798C-49CD-A763-61EEF7481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9721" y="-514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0" name="Freeform 59">
            <a:extLst>
              <a:ext uri="{FF2B5EF4-FFF2-40B4-BE49-F238E27FC236}">
                <a16:creationId xmlns:a16="http://schemas.microsoft.com/office/drawing/2014/main" id="{FD15984B-B00C-4146-AF82-FE4A2E021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8493" y="21544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1" name="Freeform 10">
            <a:extLst>
              <a:ext uri="{FF2B5EF4-FFF2-40B4-BE49-F238E27FC236}">
                <a16:creationId xmlns:a16="http://schemas.microsoft.com/office/drawing/2014/main" id="{7F482347-5925-4D3C-90D9-F9683926C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88291" y="10225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2" name="Freeform 120">
            <a:extLst>
              <a:ext uri="{FF2B5EF4-FFF2-40B4-BE49-F238E27FC236}">
                <a16:creationId xmlns:a16="http://schemas.microsoft.com/office/drawing/2014/main" id="{4B3DBBB0-8F73-4928-8F50-052EEF835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9979285" y="2332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3" name="Freeform 120">
            <a:extLst>
              <a:ext uri="{FF2B5EF4-FFF2-40B4-BE49-F238E27FC236}">
                <a16:creationId xmlns:a16="http://schemas.microsoft.com/office/drawing/2014/main" id="{9D9F4824-6BB3-425A-8E06-5F01EED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149409" y="25447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4" name="Freeform 120">
            <a:extLst>
              <a:ext uri="{FF2B5EF4-FFF2-40B4-BE49-F238E27FC236}">
                <a16:creationId xmlns:a16="http://schemas.microsoft.com/office/drawing/2014/main" id="{79B2A1FE-DD90-4F0D-939C-A7EB7F36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672174" y="24561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5" name="Freeform 6">
            <a:extLst>
              <a:ext uri="{FF2B5EF4-FFF2-40B4-BE49-F238E27FC236}">
                <a16:creationId xmlns:a16="http://schemas.microsoft.com/office/drawing/2014/main" id="{E7C8AAEA-99AD-4E47-8E62-6F21977D3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950356" y="298043"/>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6" name="Freeform 27">
            <a:extLst>
              <a:ext uri="{FF2B5EF4-FFF2-40B4-BE49-F238E27FC236}">
                <a16:creationId xmlns:a16="http://schemas.microsoft.com/office/drawing/2014/main" id="{77626BCD-0233-4EE4-B436-4392B2FA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247276" y="24138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77" name="Group 1065">
            <a:extLst>
              <a:ext uri="{FF2B5EF4-FFF2-40B4-BE49-F238E27FC236}">
                <a16:creationId xmlns:a16="http://schemas.microsoft.com/office/drawing/2014/main" id="{14C9F177-BFC9-46C6-83E8-0FDD0FC85C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83597" y="391973"/>
            <a:ext cx="108531" cy="502457"/>
            <a:chOff x="11345347" y="391973"/>
            <a:chExt cx="108531" cy="502457"/>
          </a:xfrm>
          <a:solidFill>
            <a:schemeClr val="bg2">
              <a:lumMod val="90000"/>
            </a:schemeClr>
          </a:solidFill>
        </p:grpSpPr>
        <p:sp>
          <p:nvSpPr>
            <p:cNvPr id="1378" name="Freeform 43">
              <a:extLst>
                <a:ext uri="{FF2B5EF4-FFF2-40B4-BE49-F238E27FC236}">
                  <a16:creationId xmlns:a16="http://schemas.microsoft.com/office/drawing/2014/main" id="{14842030-93FD-4B10-A2A3-31909EC71F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585" y="7851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9" name="Freeform 52">
              <a:extLst>
                <a:ext uri="{FF2B5EF4-FFF2-40B4-BE49-F238E27FC236}">
                  <a16:creationId xmlns:a16="http://schemas.microsoft.com/office/drawing/2014/main" id="{F708F28C-0931-4686-8678-4A2F7E7425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703" y="41054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0" name="Freeform 54">
              <a:extLst>
                <a:ext uri="{FF2B5EF4-FFF2-40B4-BE49-F238E27FC236}">
                  <a16:creationId xmlns:a16="http://schemas.microsoft.com/office/drawing/2014/main" id="{F4E00544-EFFD-4F9B-B6D4-3919ACAB8E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631" y="57417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381" name="Freeform 18">
            <a:extLst>
              <a:ext uri="{FF2B5EF4-FFF2-40B4-BE49-F238E27FC236}">
                <a16:creationId xmlns:a16="http://schemas.microsoft.com/office/drawing/2014/main" id="{87492D8E-F977-456B-B51B-511D6F482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8524" y="31177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2" name="Freeform 8">
            <a:extLst>
              <a:ext uri="{FF2B5EF4-FFF2-40B4-BE49-F238E27FC236}">
                <a16:creationId xmlns:a16="http://schemas.microsoft.com/office/drawing/2014/main" id="{6E11370A-07A8-4B6F-87C1-4D10DDE0A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682179" y="45620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3" name="Freeform 87">
            <a:extLst>
              <a:ext uri="{FF2B5EF4-FFF2-40B4-BE49-F238E27FC236}">
                <a16:creationId xmlns:a16="http://schemas.microsoft.com/office/drawing/2014/main" id="{E255E3FE-7B86-449A-AF1A-AC52EE23C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966233" y="49742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4" name="Freeform 122">
            <a:extLst>
              <a:ext uri="{FF2B5EF4-FFF2-40B4-BE49-F238E27FC236}">
                <a16:creationId xmlns:a16="http://schemas.microsoft.com/office/drawing/2014/main" id="{A7B0531A-680C-4DF1-9079-91CEF1100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260485" y="478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026" name="Picture 2" descr="Cute Thank You With Flowers Free Download">
            <a:extLst>
              <a:ext uri="{FF2B5EF4-FFF2-40B4-BE49-F238E27FC236}">
                <a16:creationId xmlns:a16="http://schemas.microsoft.com/office/drawing/2014/main" id="{04561643-BE6C-56DE-42E2-A30051DDB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85" r="2" b="16951"/>
          <a:stretch/>
        </p:blipFill>
        <p:spPr bwMode="auto">
          <a:xfrm>
            <a:off x="579562" y="555114"/>
            <a:ext cx="10753420" cy="5725523"/>
          </a:xfrm>
          <a:prstGeom prst="rect">
            <a:avLst/>
          </a:prstGeom>
          <a:noFill/>
          <a:extLst>
            <a:ext uri="{909E8E84-426E-40DD-AFC4-6F175D3DCCD1}">
              <a14:hiddenFill xmlns:a14="http://schemas.microsoft.com/office/drawing/2010/main">
                <a:solidFill>
                  <a:srgbClr val="FFFFFF"/>
                </a:solidFill>
              </a14:hiddenFill>
            </a:ext>
          </a:extLst>
        </p:spPr>
      </p:pic>
      <p:sp>
        <p:nvSpPr>
          <p:cNvPr id="1385" name="Freeform 8">
            <a:extLst>
              <a:ext uri="{FF2B5EF4-FFF2-40B4-BE49-F238E27FC236}">
                <a16:creationId xmlns:a16="http://schemas.microsoft.com/office/drawing/2014/main" id="{E401ABF7-FBCE-4186-A2F6-225DA1AAF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9945620" y="45496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6" name="Freeform 8">
            <a:extLst>
              <a:ext uri="{FF2B5EF4-FFF2-40B4-BE49-F238E27FC236}">
                <a16:creationId xmlns:a16="http://schemas.microsoft.com/office/drawing/2014/main" id="{73F4CE2C-1879-429C-BEF8-B4CBE74D3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185994" y="44911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7" name="Freeform 15">
            <a:extLst>
              <a:ext uri="{FF2B5EF4-FFF2-40B4-BE49-F238E27FC236}">
                <a16:creationId xmlns:a16="http://schemas.microsoft.com/office/drawing/2014/main" id="{DF8C4C96-C8B3-4FE8-AB88-266C7B70C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79823" y="57577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8" name="Freeform 23">
            <a:extLst>
              <a:ext uri="{FF2B5EF4-FFF2-40B4-BE49-F238E27FC236}">
                <a16:creationId xmlns:a16="http://schemas.microsoft.com/office/drawing/2014/main" id="{A1F6A798-5826-4217-AA86-87E3333A8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5200" y="809152"/>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89" name="Freeform 51">
            <a:extLst>
              <a:ext uri="{FF2B5EF4-FFF2-40B4-BE49-F238E27FC236}">
                <a16:creationId xmlns:a16="http://schemas.microsoft.com/office/drawing/2014/main" id="{13C819FE-96AB-4B2B-9EB9-521BB0D1A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94948" y="974976"/>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0" name="Freeform 22">
            <a:extLst>
              <a:ext uri="{FF2B5EF4-FFF2-40B4-BE49-F238E27FC236}">
                <a16:creationId xmlns:a16="http://schemas.microsoft.com/office/drawing/2014/main" id="{76F963D1-D6FD-4AC3-8CEA-F6D685B57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77694" y="10093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1" name="Freeform 30">
            <a:extLst>
              <a:ext uri="{FF2B5EF4-FFF2-40B4-BE49-F238E27FC236}">
                <a16:creationId xmlns:a16="http://schemas.microsoft.com/office/drawing/2014/main" id="{BB6DE3DC-F83D-4EFA-98A6-AE0DADC91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07987" y="103824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2" name="Freeform 53">
            <a:extLst>
              <a:ext uri="{FF2B5EF4-FFF2-40B4-BE49-F238E27FC236}">
                <a16:creationId xmlns:a16="http://schemas.microsoft.com/office/drawing/2014/main" id="{D16A3E88-E30E-4D41-8CBE-F2F68E075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83034" y="1213749"/>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3" name="Freeform 26">
            <a:extLst>
              <a:ext uri="{FF2B5EF4-FFF2-40B4-BE49-F238E27FC236}">
                <a16:creationId xmlns:a16="http://schemas.microsoft.com/office/drawing/2014/main" id="{C6943EF0-FFA1-4BD9-91E9-6BBE9C33E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8991" y="1281857"/>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4" name="Freeform 55">
            <a:extLst>
              <a:ext uri="{FF2B5EF4-FFF2-40B4-BE49-F238E27FC236}">
                <a16:creationId xmlns:a16="http://schemas.microsoft.com/office/drawing/2014/main" id="{9335065C-C582-4DAB-86C6-AC19EF25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82894" y="1423350"/>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5" name="Freeform 28">
            <a:extLst>
              <a:ext uri="{FF2B5EF4-FFF2-40B4-BE49-F238E27FC236}">
                <a16:creationId xmlns:a16="http://schemas.microsoft.com/office/drawing/2014/main" id="{3EEB3F84-1654-4119-80E5-AE155AAF1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2737" y="14951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6" name="Freeform 57">
            <a:extLst>
              <a:ext uri="{FF2B5EF4-FFF2-40B4-BE49-F238E27FC236}">
                <a16:creationId xmlns:a16="http://schemas.microsoft.com/office/drawing/2014/main" id="{876BC8F1-5F0D-416D-A1ED-95278D66B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9043" y="1633095"/>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7" name="Freeform 27">
            <a:extLst>
              <a:ext uri="{FF2B5EF4-FFF2-40B4-BE49-F238E27FC236}">
                <a16:creationId xmlns:a16="http://schemas.microsoft.com/office/drawing/2014/main" id="{F45C5D14-760E-4499-B64B-F51B85A88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1456" y="170242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8" name="Freeform 60">
            <a:extLst>
              <a:ext uri="{FF2B5EF4-FFF2-40B4-BE49-F238E27FC236}">
                <a16:creationId xmlns:a16="http://schemas.microsoft.com/office/drawing/2014/main" id="{995AABAB-6A52-4679-A95B-A65EE175C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3724" y="1862889"/>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9" name="Freeform 19">
            <a:extLst>
              <a:ext uri="{FF2B5EF4-FFF2-40B4-BE49-F238E27FC236}">
                <a16:creationId xmlns:a16="http://schemas.microsoft.com/office/drawing/2014/main" id="{47FCC39B-FFFD-42A5-ACD0-A5F4E7775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35582" y="1981637"/>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0" name="Freeform 61">
            <a:extLst>
              <a:ext uri="{FF2B5EF4-FFF2-40B4-BE49-F238E27FC236}">
                <a16:creationId xmlns:a16="http://schemas.microsoft.com/office/drawing/2014/main" id="{B5B11BDA-831D-47F8-8B89-BFAA87C2B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0021" y="2097249"/>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1" name="Freeform 56">
            <a:extLst>
              <a:ext uri="{FF2B5EF4-FFF2-40B4-BE49-F238E27FC236}">
                <a16:creationId xmlns:a16="http://schemas.microsoft.com/office/drawing/2014/main" id="{5926FD1B-8754-4647-9B73-1F0D71E80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29453" y="229526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2" name="Freeform 20">
            <a:extLst>
              <a:ext uri="{FF2B5EF4-FFF2-40B4-BE49-F238E27FC236}">
                <a16:creationId xmlns:a16="http://schemas.microsoft.com/office/drawing/2014/main" id="{32EC329C-63CF-4F7D-9526-9A954B080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8613" y="2243158"/>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3" name="Freeform 40">
            <a:extLst>
              <a:ext uri="{FF2B5EF4-FFF2-40B4-BE49-F238E27FC236}">
                <a16:creationId xmlns:a16="http://schemas.microsoft.com/office/drawing/2014/main" id="{408FAD08-8446-42FA-9699-BE799FA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0205" y="2558103"/>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4" name="Freeform 7">
            <a:extLst>
              <a:ext uri="{FF2B5EF4-FFF2-40B4-BE49-F238E27FC236}">
                <a16:creationId xmlns:a16="http://schemas.microsoft.com/office/drawing/2014/main" id="{F484E431-286F-408E-984D-314B23CE7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98995" y="249107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5" name="Freeform 46">
            <a:extLst>
              <a:ext uri="{FF2B5EF4-FFF2-40B4-BE49-F238E27FC236}">
                <a16:creationId xmlns:a16="http://schemas.microsoft.com/office/drawing/2014/main" id="{08B17BDE-8D74-467D-A76E-5A2F672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52564" y="2790722"/>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6" name="Freeform 5">
            <a:extLst>
              <a:ext uri="{FF2B5EF4-FFF2-40B4-BE49-F238E27FC236}">
                <a16:creationId xmlns:a16="http://schemas.microsoft.com/office/drawing/2014/main" id="{7DB62772-4AFF-40F9-A2C7-9CD0E0197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4699" y="2754146"/>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7" name="Freeform 37">
            <a:extLst>
              <a:ext uri="{FF2B5EF4-FFF2-40B4-BE49-F238E27FC236}">
                <a16:creationId xmlns:a16="http://schemas.microsoft.com/office/drawing/2014/main" id="{959B1ADB-D486-49BB-8B0F-73DC121C2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5464" y="302018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8" name="Freeform 13">
            <a:extLst>
              <a:ext uri="{FF2B5EF4-FFF2-40B4-BE49-F238E27FC236}">
                <a16:creationId xmlns:a16="http://schemas.microsoft.com/office/drawing/2014/main" id="{25C62AA7-4428-49B1-901D-3FABBAFCB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40321" y="3036946"/>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9" name="Freeform 32">
            <a:extLst>
              <a:ext uri="{FF2B5EF4-FFF2-40B4-BE49-F238E27FC236}">
                <a16:creationId xmlns:a16="http://schemas.microsoft.com/office/drawing/2014/main" id="{40CF24D9-B5B6-412D-958B-AD7FED3C2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32066" y="3256125"/>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0" name="Freeform 14">
            <a:extLst>
              <a:ext uri="{FF2B5EF4-FFF2-40B4-BE49-F238E27FC236}">
                <a16:creationId xmlns:a16="http://schemas.microsoft.com/office/drawing/2014/main" id="{D0D9DC73-D559-46FE-A479-BA4D8507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04597" y="3295543"/>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11" name="Freeform 48">
            <a:extLst>
              <a:ext uri="{FF2B5EF4-FFF2-40B4-BE49-F238E27FC236}">
                <a16:creationId xmlns:a16="http://schemas.microsoft.com/office/drawing/2014/main" id="{F8EC3E3B-784F-483D-8A9C-7A83CB212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05966" y="3576203"/>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3" name="Freeform 12">
            <a:extLst>
              <a:ext uri="{FF2B5EF4-FFF2-40B4-BE49-F238E27FC236}">
                <a16:creationId xmlns:a16="http://schemas.microsoft.com/office/drawing/2014/main" id="{9F457AD7-42C5-4682-B59D-59DADA098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09492" y="365164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5" name="Freeform 47">
            <a:extLst>
              <a:ext uri="{FF2B5EF4-FFF2-40B4-BE49-F238E27FC236}">
                <a16:creationId xmlns:a16="http://schemas.microsoft.com/office/drawing/2014/main" id="{88572CB7-DC8D-4A35-A258-E3C66D8B9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10709" y="380967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7" name="Freeform 16">
            <a:extLst>
              <a:ext uri="{FF2B5EF4-FFF2-40B4-BE49-F238E27FC236}">
                <a16:creationId xmlns:a16="http://schemas.microsoft.com/office/drawing/2014/main" id="{87A4F656-FF18-4E06-B89A-D9CEDC787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88332" y="3894675"/>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9" name="Freeform 44">
            <a:extLst>
              <a:ext uri="{FF2B5EF4-FFF2-40B4-BE49-F238E27FC236}">
                <a16:creationId xmlns:a16="http://schemas.microsoft.com/office/drawing/2014/main" id="{442D5ED8-DB79-4453-A622-9A46AA562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25656" y="404080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1" name="Freeform 11">
            <a:extLst>
              <a:ext uri="{FF2B5EF4-FFF2-40B4-BE49-F238E27FC236}">
                <a16:creationId xmlns:a16="http://schemas.microsoft.com/office/drawing/2014/main" id="{1833B995-82C7-4A86-AC35-676DB0937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97716" y="4154124"/>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3" name="Freeform 33">
            <a:extLst>
              <a:ext uri="{FF2B5EF4-FFF2-40B4-BE49-F238E27FC236}">
                <a16:creationId xmlns:a16="http://schemas.microsoft.com/office/drawing/2014/main" id="{0E6DFE62-917A-4DA1-A9C3-367349F4C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1979" y="4347436"/>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5" name="Freeform 35">
            <a:extLst>
              <a:ext uri="{FF2B5EF4-FFF2-40B4-BE49-F238E27FC236}">
                <a16:creationId xmlns:a16="http://schemas.microsoft.com/office/drawing/2014/main" id="{6AE33A91-D749-427E-9254-87DC693AF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1561" y="455566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7" name="Freeform 9">
            <a:extLst>
              <a:ext uri="{FF2B5EF4-FFF2-40B4-BE49-F238E27FC236}">
                <a16:creationId xmlns:a16="http://schemas.microsoft.com/office/drawing/2014/main" id="{2057B771-C835-4215-90A5-89D1AD806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9401" y="4437743"/>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9" name="Freeform 8">
            <a:extLst>
              <a:ext uri="{FF2B5EF4-FFF2-40B4-BE49-F238E27FC236}">
                <a16:creationId xmlns:a16="http://schemas.microsoft.com/office/drawing/2014/main" id="{BD2F9653-A545-400F-9847-8BD54326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1263" y="47078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1" name="Freeform 38">
            <a:extLst>
              <a:ext uri="{FF2B5EF4-FFF2-40B4-BE49-F238E27FC236}">
                <a16:creationId xmlns:a16="http://schemas.microsoft.com/office/drawing/2014/main" id="{3E10A693-DFAC-44A9-B638-97D48A5BA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53133" y="4860281"/>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3" name="Freeform 39">
            <a:extLst>
              <a:ext uri="{FF2B5EF4-FFF2-40B4-BE49-F238E27FC236}">
                <a16:creationId xmlns:a16="http://schemas.microsoft.com/office/drawing/2014/main" id="{34B6B28B-C598-4A2B-B73D-2E498276B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45241" y="510140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5" name="Freeform 6">
            <a:extLst>
              <a:ext uri="{FF2B5EF4-FFF2-40B4-BE49-F238E27FC236}">
                <a16:creationId xmlns:a16="http://schemas.microsoft.com/office/drawing/2014/main" id="{69E7A3A0-95C4-4D71-8978-BCDE6D0A2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19568" y="504812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7" name="Freeform 17">
            <a:extLst>
              <a:ext uri="{FF2B5EF4-FFF2-40B4-BE49-F238E27FC236}">
                <a16:creationId xmlns:a16="http://schemas.microsoft.com/office/drawing/2014/main" id="{DA575FF7-EDF7-45DE-B1EC-25D3460A9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723310" y="523246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9" name="Freeform 34">
            <a:extLst>
              <a:ext uri="{FF2B5EF4-FFF2-40B4-BE49-F238E27FC236}">
                <a16:creationId xmlns:a16="http://schemas.microsoft.com/office/drawing/2014/main" id="{B49F6C6F-5F66-427C-85F0-D7FC30156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65909" y="5344759"/>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1" name="Freeform 42">
            <a:extLst>
              <a:ext uri="{FF2B5EF4-FFF2-40B4-BE49-F238E27FC236}">
                <a16:creationId xmlns:a16="http://schemas.microsoft.com/office/drawing/2014/main" id="{DF0B6371-285D-459E-9F09-3100F1162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21866" y="555667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3" name="Freeform 21">
            <a:extLst>
              <a:ext uri="{FF2B5EF4-FFF2-40B4-BE49-F238E27FC236}">
                <a16:creationId xmlns:a16="http://schemas.microsoft.com/office/drawing/2014/main" id="{37DE214F-B280-4CEC-BB13-EAD3680ED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95829" y="545198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5" name="Freeform 45">
            <a:extLst>
              <a:ext uri="{FF2B5EF4-FFF2-40B4-BE49-F238E27FC236}">
                <a16:creationId xmlns:a16="http://schemas.microsoft.com/office/drawing/2014/main" id="{A8AC4DA6-6B9C-49E5-8440-534D32849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03505" y="579662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7" name="Freeform 21">
            <a:extLst>
              <a:ext uri="{FF2B5EF4-FFF2-40B4-BE49-F238E27FC236}">
                <a16:creationId xmlns:a16="http://schemas.microsoft.com/office/drawing/2014/main" id="{86C6FD8B-38A7-4391-B64F-BAB9F6CD2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71302" y="5703580"/>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9" name="Freeform 29">
            <a:extLst>
              <a:ext uri="{FF2B5EF4-FFF2-40B4-BE49-F238E27FC236}">
                <a16:creationId xmlns:a16="http://schemas.microsoft.com/office/drawing/2014/main" id="{82BD40BF-F1BD-4E72-A73A-B1F966AC0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52185" y="585722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1" name="Freeform 36">
            <a:extLst>
              <a:ext uri="{FF2B5EF4-FFF2-40B4-BE49-F238E27FC236}">
                <a16:creationId xmlns:a16="http://schemas.microsoft.com/office/drawing/2014/main" id="{A9DAC09B-4C12-4105-A208-6272BB68A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33698" y="600664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3" name="Freeform 41">
            <a:extLst>
              <a:ext uri="{FF2B5EF4-FFF2-40B4-BE49-F238E27FC236}">
                <a16:creationId xmlns:a16="http://schemas.microsoft.com/office/drawing/2014/main" id="{78F0A347-07AD-473D-8B2A-0BCB7052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33698" y="6238656"/>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5" name="Freeform 31">
            <a:extLst>
              <a:ext uri="{FF2B5EF4-FFF2-40B4-BE49-F238E27FC236}">
                <a16:creationId xmlns:a16="http://schemas.microsoft.com/office/drawing/2014/main" id="{D2AC5002-A2D0-40F1-9843-C1FDB8F14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83881" y="614307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7" name="Freeform 30">
            <a:extLst>
              <a:ext uri="{FF2B5EF4-FFF2-40B4-BE49-F238E27FC236}">
                <a16:creationId xmlns:a16="http://schemas.microsoft.com/office/drawing/2014/main" id="{82F66625-1293-49F8-B4A8-66FBB5E3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432793" y="636366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9" name="Freeform 41">
            <a:extLst>
              <a:ext uri="{FF2B5EF4-FFF2-40B4-BE49-F238E27FC236}">
                <a16:creationId xmlns:a16="http://schemas.microsoft.com/office/drawing/2014/main" id="{2F2D3D2D-40ED-4E9D-951B-1D2ABFB63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183709" y="630496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1" name="Freeform 80">
            <a:extLst>
              <a:ext uri="{FF2B5EF4-FFF2-40B4-BE49-F238E27FC236}">
                <a16:creationId xmlns:a16="http://schemas.microsoft.com/office/drawing/2014/main" id="{531A6EAF-4C9B-4C79-AFB3-C3EA7B892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9956946" y="645853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83" name="Group 1182">
            <a:extLst>
              <a:ext uri="{FF2B5EF4-FFF2-40B4-BE49-F238E27FC236}">
                <a16:creationId xmlns:a16="http://schemas.microsoft.com/office/drawing/2014/main" id="{FE88D089-7D31-4843-BA13-7413817400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91337" y="6285707"/>
            <a:ext cx="108531" cy="502457"/>
            <a:chOff x="11345347" y="391973"/>
            <a:chExt cx="108531" cy="502457"/>
          </a:xfrm>
          <a:solidFill>
            <a:schemeClr val="bg2">
              <a:lumMod val="90000"/>
            </a:schemeClr>
          </a:solidFill>
        </p:grpSpPr>
        <p:sp>
          <p:nvSpPr>
            <p:cNvPr id="1184" name="Freeform 43">
              <a:extLst>
                <a:ext uri="{FF2B5EF4-FFF2-40B4-BE49-F238E27FC236}">
                  <a16:creationId xmlns:a16="http://schemas.microsoft.com/office/drawing/2014/main" id="{CB4C527A-3F12-4985-84B9-7BDD33633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585" y="7851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5" name="Freeform 52">
              <a:extLst>
                <a:ext uri="{FF2B5EF4-FFF2-40B4-BE49-F238E27FC236}">
                  <a16:creationId xmlns:a16="http://schemas.microsoft.com/office/drawing/2014/main" id="{AFFDF367-1403-43D5-A6CD-1041111E05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703" y="41054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6" name="Freeform 54">
              <a:extLst>
                <a:ext uri="{FF2B5EF4-FFF2-40B4-BE49-F238E27FC236}">
                  <a16:creationId xmlns:a16="http://schemas.microsoft.com/office/drawing/2014/main" id="{6FCAC9B5-B6E5-4D9F-A55F-8F16395153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631" y="57417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188" name="Freeform 53">
            <a:extLst>
              <a:ext uri="{FF2B5EF4-FFF2-40B4-BE49-F238E27FC236}">
                <a16:creationId xmlns:a16="http://schemas.microsoft.com/office/drawing/2014/main" id="{ADEE2F84-77C4-4BF6-A992-F3580150C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651623" y="633003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0" name="Freeform 49">
            <a:extLst>
              <a:ext uri="{FF2B5EF4-FFF2-40B4-BE49-F238E27FC236}">
                <a16:creationId xmlns:a16="http://schemas.microsoft.com/office/drawing/2014/main" id="{F418FE72-A2EC-4458-80BE-814B14FC8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04580" y="646787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2" name="Freeform 25">
            <a:extLst>
              <a:ext uri="{FF2B5EF4-FFF2-40B4-BE49-F238E27FC236}">
                <a16:creationId xmlns:a16="http://schemas.microsoft.com/office/drawing/2014/main" id="{92F34A59-AB56-46B5-AF61-7AA6AB5CE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51963" y="638377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4" name="Freeform 51">
            <a:extLst>
              <a:ext uri="{FF2B5EF4-FFF2-40B4-BE49-F238E27FC236}">
                <a16:creationId xmlns:a16="http://schemas.microsoft.com/office/drawing/2014/main" id="{C48521E4-6E2E-47D3-95FA-B3C4A1729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669053" y="651128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6" name="Freeform 80">
            <a:extLst>
              <a:ext uri="{FF2B5EF4-FFF2-40B4-BE49-F238E27FC236}">
                <a16:creationId xmlns:a16="http://schemas.microsoft.com/office/drawing/2014/main" id="{9C5D529F-AE3A-4C3A-B074-AF9EE680A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99702" y="6449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8" name="Freeform 45">
            <a:extLst>
              <a:ext uri="{FF2B5EF4-FFF2-40B4-BE49-F238E27FC236}">
                <a16:creationId xmlns:a16="http://schemas.microsoft.com/office/drawing/2014/main" id="{2F1AE185-70CC-4D11-9A36-C3625448A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139392" y="632225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0" name="Freeform 36">
            <a:extLst>
              <a:ext uri="{FF2B5EF4-FFF2-40B4-BE49-F238E27FC236}">
                <a16:creationId xmlns:a16="http://schemas.microsoft.com/office/drawing/2014/main" id="{9A207E13-2E0B-4268-AA96-26B01FB50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140920" y="6541256"/>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2" name="Freeform 112">
            <a:extLst>
              <a:ext uri="{FF2B5EF4-FFF2-40B4-BE49-F238E27FC236}">
                <a16:creationId xmlns:a16="http://schemas.microsoft.com/office/drawing/2014/main" id="{6C5514CF-D0C9-42AF-93A0-6F4EA0DEC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9950076" y="668168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4" name="Freeform 108">
            <a:extLst>
              <a:ext uri="{FF2B5EF4-FFF2-40B4-BE49-F238E27FC236}">
                <a16:creationId xmlns:a16="http://schemas.microsoft.com/office/drawing/2014/main" id="{0F29BC51-960A-4E60-BCFA-EF2060A08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77510" y="65673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6" name="Freeform 49">
            <a:extLst>
              <a:ext uri="{FF2B5EF4-FFF2-40B4-BE49-F238E27FC236}">
                <a16:creationId xmlns:a16="http://schemas.microsoft.com/office/drawing/2014/main" id="{884B65B7-89AF-4503-A9AC-5F299296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194798" y="6752743"/>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8" name="Freeform 43">
            <a:extLst>
              <a:ext uri="{FF2B5EF4-FFF2-40B4-BE49-F238E27FC236}">
                <a16:creationId xmlns:a16="http://schemas.microsoft.com/office/drawing/2014/main" id="{343FBB08-7E5E-4842-823A-8365927A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650494" y="675866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0" name="Freeform 112">
            <a:extLst>
              <a:ext uri="{FF2B5EF4-FFF2-40B4-BE49-F238E27FC236}">
                <a16:creationId xmlns:a16="http://schemas.microsoft.com/office/drawing/2014/main" id="{6ED35F8F-2963-4AAF-8F71-B483D1B6D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892832" y="667282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2" name="Freeform 79">
            <a:extLst>
              <a:ext uri="{FF2B5EF4-FFF2-40B4-BE49-F238E27FC236}">
                <a16:creationId xmlns:a16="http://schemas.microsoft.com/office/drawing/2014/main" id="{E38378EE-E9D8-4A34-BADD-F32DE5A8E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1176166" y="675348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4" name="Freeform 8">
            <a:extLst>
              <a:ext uri="{FF2B5EF4-FFF2-40B4-BE49-F238E27FC236}">
                <a16:creationId xmlns:a16="http://schemas.microsoft.com/office/drawing/2014/main" id="{C45F416E-2564-4DB1-9631-AE61E3D1C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435877" y="667852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6" name="Freeform 106">
            <a:extLst>
              <a:ext uri="{FF2B5EF4-FFF2-40B4-BE49-F238E27FC236}">
                <a16:creationId xmlns:a16="http://schemas.microsoft.com/office/drawing/2014/main" id="{10939842-A485-4585-94CF-830291B6C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665425" y="665871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29940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A47AF2E4-2537-DCE2-F868-5C9FDF037737}"/>
              </a:ext>
            </a:extLst>
          </p:cNvPr>
          <p:cNvPicPr>
            <a:picLocks noChangeAspect="1"/>
          </p:cNvPicPr>
          <p:nvPr/>
        </p:nvPicPr>
        <p:blipFill rotWithShape="1">
          <a:blip r:embed="rId2"/>
          <a:srcRect t="7618" r="-2" b="-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809750" y="573740"/>
            <a:ext cx="8572500" cy="2032299"/>
          </a:xfrm>
        </p:spPr>
        <p:txBody>
          <a:bodyPr anchor="b">
            <a:normAutofit/>
          </a:bodyPr>
          <a:lstStyle/>
          <a:p>
            <a:pPr>
              <a:lnSpc>
                <a:spcPct val="90000"/>
              </a:lnSpc>
            </a:pPr>
            <a:r>
              <a:rPr lang="en-US" dirty="0">
                <a:solidFill>
                  <a:srgbClr val="FFFFFF"/>
                </a:solidFill>
              </a:rPr>
              <a:t>Types of cause-effect paragraphs</a:t>
            </a:r>
          </a:p>
        </p:txBody>
      </p:sp>
    </p:spTree>
    <p:extLst>
      <p:ext uri="{BB962C8B-B14F-4D97-AF65-F5344CB8AC3E}">
        <p14:creationId xmlns:p14="http://schemas.microsoft.com/office/powerpoint/2010/main" val="258517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F8C10E5-9E25-D175-CA83-E8DEAA315189}"/>
              </a:ext>
            </a:extLst>
          </p:cNvPr>
          <p:cNvPicPr>
            <a:picLocks noChangeAspect="1"/>
          </p:cNvPicPr>
          <p:nvPr/>
        </p:nvPicPr>
        <p:blipFill rotWithShape="1">
          <a:blip r:embed="rId2">
            <a:alphaModFix amt="60000"/>
          </a:blip>
          <a:srcRect l="29169" r="30222" b="6257"/>
          <a:stretch/>
        </p:blipFill>
        <p:spPr>
          <a:xfrm>
            <a:off x="-1" y="1"/>
            <a:ext cx="5295331" cy="6875834"/>
          </a:xfrm>
          <a:prstGeom prst="rect">
            <a:avLst/>
          </a:prstGeom>
        </p:spPr>
      </p:pic>
      <p:sp>
        <p:nvSpPr>
          <p:cNvPr id="2" name="Title"/>
          <p:cNvSpPr>
            <a:spLocks noGrp="1"/>
          </p:cNvSpPr>
          <p:nvPr>
            <p:ph type="ctrTitle"/>
          </p:nvPr>
        </p:nvSpPr>
        <p:spPr>
          <a:xfrm>
            <a:off x="591674" y="1395699"/>
            <a:ext cx="4223965" cy="4111831"/>
          </a:xfrm>
        </p:spPr>
        <p:txBody>
          <a:bodyPr>
            <a:normAutofit/>
          </a:bodyPr>
          <a:lstStyle/>
          <a:p>
            <a:pPr algn="ctr"/>
            <a:r>
              <a:rPr lang="en-US">
                <a:solidFill>
                  <a:srgbClr val="FFFFFF"/>
                </a:solidFill>
              </a:rPr>
              <a:t>Cause /effect : paragraph with one single type of development</a:t>
            </a:r>
          </a:p>
        </p:txBody>
      </p:sp>
      <p:sp>
        <p:nvSpPr>
          <p:cNvPr id="3" name="Content Placeholder"/>
          <p:cNvSpPr>
            <a:spLocks noGrp="1"/>
          </p:cNvSpPr>
          <p:nvPr>
            <p:ph idx="1"/>
          </p:nvPr>
        </p:nvSpPr>
        <p:spPr>
          <a:xfrm>
            <a:off x="5566410" y="80010"/>
            <a:ext cx="6332220" cy="6515100"/>
          </a:xfrm>
        </p:spPr>
        <p:txBody>
          <a:bodyPr>
            <a:normAutofit/>
          </a:bodyPr>
          <a:lstStyle/>
          <a:p>
            <a:pPr marL="0" indent="0">
              <a:buNone/>
            </a:pPr>
            <a:r>
              <a:rPr lang="en-US" sz="1800" dirty="0">
                <a:effectLst/>
                <a:latin typeface="TimesNewRomanPSMT"/>
              </a:rPr>
              <a:t>When you write cause/effect, you tell the reasons that something happened OR you tell the results of something that happened.</a:t>
            </a:r>
          </a:p>
          <a:p>
            <a:pPr marL="0" indent="0">
              <a:buNone/>
            </a:pPr>
            <a:r>
              <a:rPr lang="en-US" sz="1800" b="1" dirty="0">
                <a:effectLst/>
                <a:highlight>
                  <a:srgbClr val="FFFF00"/>
                </a:highlight>
                <a:latin typeface="TimesNewRomanPSMT"/>
              </a:rPr>
              <a:t>Example of a topic sentence beginning a paragraph of </a:t>
            </a:r>
            <a:r>
              <a:rPr lang="en-US" sz="1800" b="1" dirty="0">
                <a:effectLst/>
                <a:highlight>
                  <a:srgbClr val="FFFF00"/>
                </a:highlight>
                <a:latin typeface="TimesNewRomanPS"/>
              </a:rPr>
              <a:t>causes</a:t>
            </a:r>
            <a:r>
              <a:rPr lang="en-US" sz="1800" b="1" dirty="0">
                <a:effectLst/>
                <a:highlight>
                  <a:srgbClr val="FFFF00"/>
                </a:highlight>
                <a:latin typeface="TimesNewRomanPSMT"/>
              </a:rPr>
              <a:t>: </a:t>
            </a:r>
            <a:endParaRPr lang="en-US" sz="1600" b="1" dirty="0">
              <a:highlight>
                <a:srgbClr val="FFFF00"/>
              </a:highlight>
            </a:endParaRPr>
          </a:p>
          <a:p>
            <a:pPr marL="0" indent="0">
              <a:buNone/>
            </a:pPr>
            <a:r>
              <a:rPr lang="en-US" sz="1800" dirty="0">
                <a:effectLst/>
                <a:latin typeface="TimesNewRomanPSMT"/>
              </a:rPr>
              <a:t>E.g.: My father became seriously ill two years ago for several reasons.</a:t>
            </a:r>
            <a:br>
              <a:rPr lang="en-US" sz="1800" dirty="0">
                <a:effectLst/>
                <a:latin typeface="TimesNewRomanPSMT"/>
              </a:rPr>
            </a:br>
            <a:r>
              <a:rPr lang="en-US" sz="1800" dirty="0">
                <a:effectLst/>
                <a:latin typeface="TimesNewRomanPSMT"/>
                <a:sym typeface="Wingdings" pitchFamily="2" charset="2"/>
              </a:rPr>
              <a:t> </a:t>
            </a:r>
            <a:r>
              <a:rPr lang="en-US" sz="1800" dirty="0">
                <a:effectLst/>
                <a:latin typeface="TimesNewRomanPSMT"/>
              </a:rPr>
              <a:t>After reading this topic sentence, readers expect to learn why the writer’s father became ill. </a:t>
            </a:r>
          </a:p>
          <a:p>
            <a:pPr marL="0" indent="0">
              <a:buNone/>
            </a:pPr>
            <a:r>
              <a:rPr lang="en-US" sz="1800" b="1" dirty="0">
                <a:effectLst/>
                <a:latin typeface="TimesNewRomanPSMT"/>
              </a:rPr>
              <a:t>Example of a topic sentence beginning a paragraph of </a:t>
            </a:r>
            <a:r>
              <a:rPr lang="en-US" sz="1800" b="1" dirty="0">
                <a:effectLst/>
                <a:latin typeface="TimesNewRomanPS"/>
              </a:rPr>
              <a:t>effects</a:t>
            </a:r>
            <a:r>
              <a:rPr lang="en-US" sz="1800" b="1" dirty="0">
                <a:effectLst/>
                <a:latin typeface="TimesNewRomanPSMT"/>
              </a:rPr>
              <a:t>: </a:t>
            </a:r>
            <a:endParaRPr lang="en-US" sz="1200" b="1" dirty="0"/>
          </a:p>
          <a:p>
            <a:pPr marL="0" indent="0">
              <a:buNone/>
            </a:pPr>
            <a:r>
              <a:rPr lang="en-US" sz="1800" dirty="0">
                <a:effectLst/>
                <a:latin typeface="TimesNewRomanPSMT"/>
              </a:rPr>
              <a:t>E.g.: My father’s serious illness two years ago has led to many changes in our family.</a:t>
            </a:r>
            <a:br>
              <a:rPr lang="en-US" sz="1800" dirty="0">
                <a:effectLst/>
                <a:latin typeface="TimesNewRomanPSMT"/>
              </a:rPr>
            </a:br>
            <a:r>
              <a:rPr lang="en-US" sz="1800" dirty="0">
                <a:latin typeface="TimesNewRomanPSMT"/>
                <a:sym typeface="Wingdings" pitchFamily="2" charset="2"/>
              </a:rPr>
              <a:t> </a:t>
            </a:r>
            <a:r>
              <a:rPr lang="en-US" sz="1800" dirty="0">
                <a:effectLst/>
                <a:latin typeface="TimesNewRomanPSMT"/>
              </a:rPr>
              <a:t>After reading this sentence, readers expect to learn what changes took place in the family as a result of the father’s illness.</a:t>
            </a:r>
            <a:br>
              <a:rPr lang="en-US" sz="1800" dirty="0">
                <a:effectLst/>
                <a:latin typeface="TimesNewRomanPSMT"/>
              </a:rPr>
            </a:br>
            <a:endParaRPr lang="en-US" sz="1200" dirty="0"/>
          </a:p>
          <a:p>
            <a:pPr marL="0" indent="0">
              <a:buNone/>
            </a:pPr>
            <a:endParaRPr lang="en-US" sz="1400" dirty="0"/>
          </a:p>
          <a:p>
            <a:pPr marL="0" indent="0">
              <a:buNone/>
            </a:pPr>
            <a:endParaRPr lang="en-US" sz="1600" dirty="0"/>
          </a:p>
          <a:p>
            <a:pPr lvl="0">
              <a:lnSpc>
                <a:spcPct val="140000"/>
              </a:lnSpc>
            </a:pPr>
            <a:endParaRPr lang="en-US" sz="1700" dirty="0"/>
          </a:p>
        </p:txBody>
      </p:sp>
    </p:spTree>
    <p:extLst>
      <p:ext uri="{BB962C8B-B14F-4D97-AF65-F5344CB8AC3E}">
        <p14:creationId xmlns:p14="http://schemas.microsoft.com/office/powerpoint/2010/main" val="334224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baby's hand&#10;&#10;Description automatically generated">
            <a:extLst>
              <a:ext uri="{FF2B5EF4-FFF2-40B4-BE49-F238E27FC236}">
                <a16:creationId xmlns:a16="http://schemas.microsoft.com/office/drawing/2014/main" id="{CF8C10E5-9E25-D175-CA83-E8DEAA315189}"/>
              </a:ext>
            </a:extLst>
          </p:cNvPr>
          <p:cNvPicPr>
            <a:picLocks noChangeAspect="1"/>
          </p:cNvPicPr>
          <p:nvPr/>
        </p:nvPicPr>
        <p:blipFill rotWithShape="1">
          <a:blip r:embed="rId2">
            <a:alphaModFix amt="60000"/>
          </a:blip>
          <a:srcRect l="30732" r="25948" b="-1"/>
          <a:stretch/>
        </p:blipFill>
        <p:spPr>
          <a:xfrm>
            <a:off x="-1" y="1"/>
            <a:ext cx="5295331" cy="6875834"/>
          </a:xfrm>
          <a:prstGeom prst="rect">
            <a:avLst/>
          </a:prstGeom>
        </p:spPr>
      </p:pic>
      <p:sp>
        <p:nvSpPr>
          <p:cNvPr id="2" name="Title"/>
          <p:cNvSpPr>
            <a:spLocks noGrp="1"/>
          </p:cNvSpPr>
          <p:nvPr>
            <p:ph type="ctrTitle"/>
          </p:nvPr>
        </p:nvSpPr>
        <p:spPr>
          <a:xfrm>
            <a:off x="591674" y="868680"/>
            <a:ext cx="4223965" cy="4983479"/>
          </a:xfrm>
        </p:spPr>
        <p:txBody>
          <a:bodyPr>
            <a:normAutofit/>
          </a:bodyPr>
          <a:lstStyle/>
          <a:p>
            <a:pPr algn="ctr"/>
            <a:r>
              <a:rPr lang="en-US" dirty="0">
                <a:solidFill>
                  <a:srgbClr val="FFFFFF"/>
                </a:solidFill>
              </a:rPr>
              <a:t>Cause /effect : paragraph with paragraph with more than a single type of development</a:t>
            </a:r>
            <a:br>
              <a:rPr lang="en-US" dirty="0">
                <a:solidFill>
                  <a:srgbClr val="FFFFFF"/>
                </a:solidFill>
              </a:rPr>
            </a:br>
            <a:br>
              <a:rPr lang="en-US" dirty="0">
                <a:solidFill>
                  <a:srgbClr val="FFFFFF"/>
                </a:solidFill>
              </a:rPr>
            </a:br>
            <a:endParaRPr lang="en-US" dirty="0">
              <a:solidFill>
                <a:srgbClr val="FFFFFF"/>
              </a:solidFill>
            </a:endParaRPr>
          </a:p>
        </p:txBody>
      </p:sp>
      <p:sp>
        <p:nvSpPr>
          <p:cNvPr id="3" name="Content Placeholder"/>
          <p:cNvSpPr>
            <a:spLocks noGrp="1"/>
          </p:cNvSpPr>
          <p:nvPr>
            <p:ph idx="1"/>
          </p:nvPr>
        </p:nvSpPr>
        <p:spPr>
          <a:xfrm>
            <a:off x="5401336" y="125730"/>
            <a:ext cx="6668744" cy="5855970"/>
          </a:xfrm>
        </p:spPr>
        <p:txBody>
          <a:bodyPr>
            <a:normAutofit/>
          </a:bodyPr>
          <a:lstStyle/>
          <a:p>
            <a:pPr marL="0" indent="0" algn="just">
              <a:buNone/>
            </a:pPr>
            <a:r>
              <a:rPr lang="en-US" sz="1800" dirty="0">
                <a:effectLst/>
                <a:latin typeface="Times New Roman" panose="02020603050405020304" pitchFamily="18" charset="0"/>
                <a:cs typeface="Times New Roman" panose="02020603050405020304" pitchFamily="18" charset="0"/>
              </a:rPr>
              <a:t>A cause and effect paragraph discusses both the reasons that something happened and the results. </a:t>
            </a:r>
          </a:p>
          <a:p>
            <a:pPr marL="0" indent="0" algn="just">
              <a:buNone/>
            </a:pPr>
            <a:r>
              <a:rPr lang="en-US" sz="1800" b="1" dirty="0">
                <a:effectLst/>
                <a:highlight>
                  <a:srgbClr val="FFFF00"/>
                </a:highlight>
                <a:latin typeface="Times New Roman" panose="02020603050405020304" pitchFamily="18" charset="0"/>
                <a:cs typeface="Times New Roman" panose="02020603050405020304" pitchFamily="18" charset="0"/>
              </a:rPr>
              <a:t>Example of a topic sentence beginning a paragraph of cause and effect: </a:t>
            </a:r>
            <a:endParaRPr lang="en-US" sz="1200" b="1" dirty="0">
              <a:highlight>
                <a:srgbClr val="FFFF00"/>
              </a:highlight>
              <a:latin typeface="Times New Roman" panose="02020603050405020304" pitchFamily="18" charset="0"/>
              <a:cs typeface="Times New Roman" panose="02020603050405020304" pitchFamily="18" charset="0"/>
            </a:endParaRPr>
          </a:p>
          <a:p>
            <a:pPr marL="0" indent="0" algn="just">
              <a:buNone/>
            </a:pPr>
            <a:r>
              <a:rPr lang="en-US" sz="1800" dirty="0">
                <a:effectLst/>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effectLst/>
                <a:latin typeface="Times New Roman" panose="02020603050405020304" pitchFamily="18" charset="0"/>
                <a:cs typeface="Times New Roman" panose="02020603050405020304" pitchFamily="18" charset="0"/>
              </a:rPr>
              <a:t>My father’s serious illness two years ago, which was the result of several unhappy coincidences, has led to many changes in our family.</a:t>
            </a:r>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sym typeface="Wingdings" pitchFamily="2" charset="2"/>
              </a:rPr>
              <a:t> </a:t>
            </a:r>
            <a:r>
              <a:rPr lang="en-US" sz="1800" dirty="0">
                <a:effectLst/>
                <a:latin typeface="Times New Roman" panose="02020603050405020304" pitchFamily="18" charset="0"/>
                <a:cs typeface="Times New Roman" panose="02020603050405020304" pitchFamily="18" charset="0"/>
              </a:rPr>
              <a:t>After reading this sentence, readers expect to learn why the illness happened and what happened within the family as a result of the illness </a:t>
            </a:r>
            <a:endParaRPr lang="en-US" sz="1200" dirty="0">
              <a:latin typeface="Times New Roman" panose="02020603050405020304" pitchFamily="18" charset="0"/>
              <a:cs typeface="Times New Roman" panose="02020603050405020304" pitchFamily="18" charset="0"/>
            </a:endParaRPr>
          </a:p>
          <a:p>
            <a:pPr marL="0" indent="0">
              <a:lnSpc>
                <a:spcPct val="140000"/>
              </a:lnSpc>
              <a:buNone/>
            </a:pPr>
            <a:br>
              <a:rPr lang="en-US" sz="1400" dirty="0">
                <a:effectLst/>
                <a:latin typeface="TimesNewRomanPSMT"/>
              </a:rPr>
            </a:br>
            <a:endParaRPr lang="en-US" sz="1400" dirty="0"/>
          </a:p>
          <a:p>
            <a:pPr marL="0" indent="0">
              <a:lnSpc>
                <a:spcPct val="140000"/>
              </a:lnSpc>
              <a:buNone/>
            </a:pPr>
            <a:endParaRPr lang="en-US" sz="1400" dirty="0"/>
          </a:p>
          <a:p>
            <a:pPr marL="0" indent="0">
              <a:lnSpc>
                <a:spcPct val="140000"/>
              </a:lnSpc>
              <a:buNone/>
            </a:pPr>
            <a:endParaRPr lang="en-US" sz="1400" dirty="0"/>
          </a:p>
          <a:p>
            <a:pPr lvl="0">
              <a:lnSpc>
                <a:spcPct val="140000"/>
              </a:lnSpc>
            </a:pPr>
            <a:endParaRPr lang="en-US" sz="1400" dirty="0"/>
          </a:p>
        </p:txBody>
      </p:sp>
    </p:spTree>
    <p:extLst>
      <p:ext uri="{BB962C8B-B14F-4D97-AF65-F5344CB8AC3E}">
        <p14:creationId xmlns:p14="http://schemas.microsoft.com/office/powerpoint/2010/main" val="48358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7EE9E-3F8A-EE8A-62F1-48345675F674}"/>
              </a:ext>
            </a:extLst>
          </p:cNvPr>
          <p:cNvSpPr>
            <a:spLocks noGrp="1"/>
          </p:cNvSpPr>
          <p:nvPr>
            <p:ph type="title"/>
          </p:nvPr>
        </p:nvSpPr>
        <p:spPr>
          <a:xfrm>
            <a:off x="1156518" y="1056967"/>
            <a:ext cx="9905999" cy="878757"/>
          </a:xfrm>
        </p:spPr>
        <p:txBody>
          <a:bodyPr vert="horz" lIns="91440" tIns="45720" rIns="91440" bIns="45720" rtlCol="0" anchor="ctr">
            <a:normAutofit/>
          </a:bodyPr>
          <a:lstStyle/>
          <a:p>
            <a:pPr algn="ctr"/>
            <a:r>
              <a:rPr lang="en-US"/>
              <a:t>ELEMENTS OF THE PARAGRAPH</a:t>
            </a:r>
          </a:p>
        </p:txBody>
      </p:sp>
      <p:pic>
        <p:nvPicPr>
          <p:cNvPr id="4" name="Content Placeholder 3" descr="A white rectangular sign with black text&#10;&#10;Description automatically generated">
            <a:extLst>
              <a:ext uri="{FF2B5EF4-FFF2-40B4-BE49-F238E27FC236}">
                <a16:creationId xmlns:a16="http://schemas.microsoft.com/office/drawing/2014/main" id="{A6799AAE-4E9C-87F9-21B4-EAA1454A5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017" y="2328067"/>
            <a:ext cx="11049000" cy="1491616"/>
          </a:xfrm>
          <a:prstGeom prst="rect">
            <a:avLst/>
          </a:prstGeom>
        </p:spPr>
      </p:pic>
    </p:spTree>
    <p:extLst>
      <p:ext uri="{BB962C8B-B14F-4D97-AF65-F5344CB8AC3E}">
        <p14:creationId xmlns:p14="http://schemas.microsoft.com/office/powerpoint/2010/main" val="112667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40398A02-0A50-799A-64F8-DA268DA78E74}"/>
              </a:ext>
            </a:extLst>
          </p:cNvPr>
          <p:cNvPicPr>
            <a:picLocks noChangeAspect="1"/>
          </p:cNvPicPr>
          <p:nvPr/>
        </p:nvPicPr>
        <p:blipFill rotWithShape="1">
          <a:blip r:embed="rId2"/>
          <a:srcRect t="7618" r="-2" b="-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809750" y="573741"/>
            <a:ext cx="8572500" cy="1733178"/>
          </a:xfrm>
        </p:spPr>
        <p:txBody>
          <a:bodyPr anchor="b">
            <a:normAutofit/>
          </a:bodyPr>
          <a:lstStyle/>
          <a:p>
            <a:pPr>
              <a:lnSpc>
                <a:spcPct val="90000"/>
              </a:lnSpc>
            </a:pPr>
            <a:r>
              <a:rPr lang="en-US">
                <a:solidFill>
                  <a:srgbClr val="FFFFFF"/>
                </a:solidFill>
              </a:rPr>
              <a:t>Elements of the paragraph</a:t>
            </a:r>
          </a:p>
        </p:txBody>
      </p:sp>
    </p:spTree>
    <p:extLst>
      <p:ext uri="{BB962C8B-B14F-4D97-AF65-F5344CB8AC3E}">
        <p14:creationId xmlns:p14="http://schemas.microsoft.com/office/powerpoint/2010/main" val="334515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422399" y="701749"/>
            <a:ext cx="9343065" cy="999460"/>
          </a:xfrm>
        </p:spPr>
        <p:txBody>
          <a:bodyPr>
            <a:normAutofit/>
          </a:bodyPr>
          <a:lstStyle/>
          <a:p>
            <a:pPr algn="ctr"/>
            <a:r>
              <a:rPr lang="en-US" dirty="0"/>
              <a:t>Organization of the paragraph</a:t>
            </a:r>
          </a:p>
        </p:txBody>
      </p:sp>
      <p:sp>
        <p:nvSpPr>
          <p:cNvPr id="12" name="Rectangle 11">
            <a:extLst>
              <a:ext uri="{FF2B5EF4-FFF2-40B4-BE49-F238E27FC236}">
                <a16:creationId xmlns:a16="http://schemas.microsoft.com/office/drawing/2014/main" id="{CDA16EB2-8F47-4759-A206-DA4D0FF38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1"/>
            <a:ext cx="12192000" cy="49911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a:extLst>
              <a:ext uri="{FF2B5EF4-FFF2-40B4-BE49-F238E27FC236}">
                <a16:creationId xmlns:a16="http://schemas.microsoft.com/office/drawing/2014/main" id="{3D1A10ED-7258-5C94-06B4-ED0CF1C522E4}"/>
              </a:ext>
            </a:extLst>
          </p:cNvPr>
          <p:cNvGraphicFramePr>
            <a:graphicFrameLocks noGrp="1"/>
          </p:cNvGraphicFramePr>
          <p:nvPr>
            <p:ph idx="1"/>
            <p:extLst>
              <p:ext uri="{D42A27DB-BD31-4B8C-83A1-F6EECF244321}">
                <p14:modId xmlns:p14="http://schemas.microsoft.com/office/powerpoint/2010/main" val="3940442715"/>
              </p:ext>
            </p:extLst>
          </p:nvPr>
        </p:nvGraphicFramePr>
        <p:xfrm>
          <a:off x="571500" y="2372659"/>
          <a:ext cx="11049000" cy="3901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8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16">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18">
            <a:extLst>
              <a:ext uri="{FF2B5EF4-FFF2-40B4-BE49-F238E27FC236}">
                <a16:creationId xmlns:a16="http://schemas.microsoft.com/office/drawing/2014/main" id="{FC989A5E-D171-4BB1-ACFF-6D1503FE5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0">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799" y="871105"/>
            <a:ext cx="7120054" cy="51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790700" y="1141507"/>
            <a:ext cx="5823323" cy="1099670"/>
          </a:xfrm>
        </p:spPr>
        <p:txBody>
          <a:bodyPr>
            <a:normAutofit/>
          </a:bodyPr>
          <a:lstStyle/>
          <a:p>
            <a:r>
              <a:rPr lang="en-US"/>
              <a:t>Focused Topic Sentence</a:t>
            </a:r>
          </a:p>
        </p:txBody>
      </p:sp>
      <p:sp>
        <p:nvSpPr>
          <p:cNvPr id="3" name="Content Placeholder"/>
          <p:cNvSpPr>
            <a:spLocks noGrp="1"/>
          </p:cNvSpPr>
          <p:nvPr>
            <p:ph idx="1"/>
          </p:nvPr>
        </p:nvSpPr>
        <p:spPr>
          <a:xfrm>
            <a:off x="1325881" y="2348753"/>
            <a:ext cx="6288142" cy="3199061"/>
          </a:xfrm>
        </p:spPr>
        <p:txBody>
          <a:bodyPr>
            <a:normAutofit/>
          </a:bodyPr>
          <a:lstStyle/>
          <a:p>
            <a:pPr marL="0" lvl="0" indent="0">
              <a:buNone/>
            </a:pPr>
            <a:r>
              <a:rPr lang="en-US" dirty="0">
                <a:latin typeface="Times New Roman" panose="02020603050405020304" pitchFamily="18" charset="0"/>
                <a:cs typeface="Times New Roman" panose="02020603050405020304" pitchFamily="18" charset="0"/>
              </a:rPr>
              <a:t>Your topic sentence should clearly indicate whether the paragraph will focus on causes or effects or on both</a:t>
            </a:r>
          </a:p>
        </p:txBody>
      </p:sp>
      <p:grpSp>
        <p:nvGrpSpPr>
          <p:cNvPr id="87" name="Group 22">
            <a:extLst>
              <a:ext uri="{FF2B5EF4-FFF2-40B4-BE49-F238E27FC236}">
                <a16:creationId xmlns:a16="http://schemas.microsoft.com/office/drawing/2014/main" id="{2DDC3E08-72B7-412C-A277-9F3CF8EB3A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4164" y="-37765"/>
            <a:ext cx="1829755" cy="6918658"/>
            <a:chOff x="9314164" y="-37765"/>
            <a:chExt cx="1829755" cy="6918658"/>
          </a:xfrm>
        </p:grpSpPr>
        <p:sp>
          <p:nvSpPr>
            <p:cNvPr id="88"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0">
              <a:extLst>
                <a:ext uri="{FF2B5EF4-FFF2-40B4-BE49-F238E27FC236}">
                  <a16:creationId xmlns:a16="http://schemas.microsoft.com/office/drawing/2014/main" id="{827A238B-BA0C-4EBD-92EB-57B575487F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8">
              <a:extLst>
                <a:ext uri="{FF2B5EF4-FFF2-40B4-BE49-F238E27FC236}">
                  <a16:creationId xmlns:a16="http://schemas.microsoft.com/office/drawing/2014/main" id="{6A4FFCDE-0207-482A-B5D1-757A0E0FA6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3">
              <a:extLst>
                <a:ext uri="{FF2B5EF4-FFF2-40B4-BE49-F238E27FC236}">
                  <a16:creationId xmlns:a16="http://schemas.microsoft.com/office/drawing/2014/main" id="{4729E6D2-3822-40F6-8EB5-86F31EF1E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51">
              <a:extLst>
                <a:ext uri="{FF2B5EF4-FFF2-40B4-BE49-F238E27FC236}">
                  <a16:creationId xmlns:a16="http://schemas.microsoft.com/office/drawing/2014/main" id="{C8B35183-6EB6-4558-9788-CE8F0594D7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53">
              <a:extLst>
                <a:ext uri="{FF2B5EF4-FFF2-40B4-BE49-F238E27FC236}">
                  <a16:creationId xmlns:a16="http://schemas.microsoft.com/office/drawing/2014/main" id="{B875E16E-F2DF-4A3D-A535-311A1886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54">
              <a:extLst>
                <a:ext uri="{FF2B5EF4-FFF2-40B4-BE49-F238E27FC236}">
                  <a16:creationId xmlns:a16="http://schemas.microsoft.com/office/drawing/2014/main" id="{273178BC-B163-42C8-8AA3-E6015091DD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descr="Magnifying glass and question mark">
            <a:extLst>
              <a:ext uri="{FF2B5EF4-FFF2-40B4-BE49-F238E27FC236}">
                <a16:creationId xmlns:a16="http://schemas.microsoft.com/office/drawing/2014/main" id="{AA3D38FC-5D7B-F485-9C35-D6B02350EDE1}"/>
              </a:ext>
            </a:extLst>
          </p:cNvPr>
          <p:cNvPicPr>
            <a:picLocks noChangeAspect="1"/>
          </p:cNvPicPr>
          <p:nvPr/>
        </p:nvPicPr>
        <p:blipFill rotWithShape="1">
          <a:blip r:embed="rId2"/>
          <a:srcRect l="29353" r="25916" b="1"/>
          <a:stretch/>
        </p:blipFill>
        <p:spPr>
          <a:xfrm>
            <a:off x="8127999" y="871105"/>
            <a:ext cx="4064001" cy="5110594"/>
          </a:xfrm>
          <a:prstGeom prst="rect">
            <a:avLst/>
          </a:prstGeom>
        </p:spPr>
      </p:pic>
    </p:spTree>
    <p:extLst>
      <p:ext uri="{BB962C8B-B14F-4D97-AF65-F5344CB8AC3E}">
        <p14:creationId xmlns:p14="http://schemas.microsoft.com/office/powerpoint/2010/main" val="4149261365"/>
      </p:ext>
    </p:extLst>
  </p:cSld>
  <p:clrMapOvr>
    <a:masterClrMapping/>
  </p:clrMapOvr>
</p:sld>
</file>

<file path=ppt/theme/theme1.xml><?xml version="1.0" encoding="utf-8"?>
<a:theme xmlns:a="http://schemas.openxmlformats.org/drawingml/2006/main" name="BohemianVTI">
  <a:themeElements>
    <a:clrScheme name="AnalogousFromLightSeedRightStep">
      <a:dk1>
        <a:srgbClr val="000000"/>
      </a:dk1>
      <a:lt1>
        <a:srgbClr val="FFFFFF"/>
      </a:lt1>
      <a:dk2>
        <a:srgbClr val="3D3522"/>
      </a:dk2>
      <a:lt2>
        <a:srgbClr val="E2E8E7"/>
      </a:lt2>
      <a:accent1>
        <a:srgbClr val="EE6E80"/>
      </a:accent1>
      <a:accent2>
        <a:srgbClr val="EB794E"/>
      </a:accent2>
      <a:accent3>
        <a:srgbClr val="CB9B2F"/>
      </a:accent3>
      <a:accent4>
        <a:srgbClr val="9FAB39"/>
      </a:accent4>
      <a:accent5>
        <a:srgbClr val="76B33F"/>
      </a:accent5>
      <a:accent6>
        <a:srgbClr val="37BD2F"/>
      </a:accent6>
      <a:hlink>
        <a:srgbClr val="568E86"/>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60</TotalTime>
  <Words>2339</Words>
  <Application>Microsoft Macintosh PowerPoint</Application>
  <PresentationFormat>Widescreen</PresentationFormat>
  <Paragraphs>103</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Next LT Pro</vt:lpstr>
      <vt:lpstr>Modern Love</vt:lpstr>
      <vt:lpstr>Times New Roman</vt:lpstr>
      <vt:lpstr>TimesNewRomanPS</vt:lpstr>
      <vt:lpstr>TimesNewRomanPSMT</vt:lpstr>
      <vt:lpstr>Wingdings</vt:lpstr>
      <vt:lpstr>BohemianVTI</vt:lpstr>
      <vt:lpstr>CAUSE  EFFECT PARAGRAPH </vt:lpstr>
      <vt:lpstr>Definition</vt:lpstr>
      <vt:lpstr>Types of cause-effect paragraphs</vt:lpstr>
      <vt:lpstr>Cause /effect : paragraph with one single type of development</vt:lpstr>
      <vt:lpstr>Cause /effect : paragraph with paragraph with more than a single type of development  </vt:lpstr>
      <vt:lpstr>ELEMENTS OF THE PARAGRAPH</vt:lpstr>
      <vt:lpstr>Elements of the paragraph</vt:lpstr>
      <vt:lpstr>Organization of the paragraph</vt:lpstr>
      <vt:lpstr>Focused Topic Sentence</vt:lpstr>
      <vt:lpstr>Causes, Effects, and Time</vt:lpstr>
      <vt:lpstr>Order</vt:lpstr>
      <vt:lpstr>Transitions</vt:lpstr>
      <vt:lpstr>Transitions</vt:lpstr>
      <vt:lpstr>Sentence Patterns that Indicate Cause and Effect  </vt:lpstr>
      <vt:lpstr>PowerPoint Presentation</vt:lpstr>
      <vt:lpstr>CAUSE - EFFECT PARAGRAPH </vt:lpstr>
      <vt:lpstr>CAUSE - EFFECT PARAGRAPH </vt:lpstr>
      <vt:lpstr>CAUSE - EFFECT PARAGRAPH </vt:lpstr>
      <vt:lpstr>CAUSE - EFFECT PARAGRAPH </vt:lpstr>
      <vt:lpstr>PowerPoint Presentation</vt:lpstr>
      <vt:lpstr>PowerPoint Presentation</vt:lpstr>
      <vt:lpstr>CAUSE AND EFFECT 4</vt:lpstr>
      <vt:lpstr>1.Provide the missing sentences</vt:lpstr>
      <vt:lpstr>2. Write a full paragraph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Hoai Phuong Nguyen Tran</cp:lastModifiedBy>
  <cp:revision>5</cp:revision>
  <dcterms:created xsi:type="dcterms:W3CDTF">2023-09-25T11:47:07Z</dcterms:created>
  <dcterms:modified xsi:type="dcterms:W3CDTF">2024-05-14T02:51:53Z</dcterms:modified>
</cp:coreProperties>
</file>