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3" r:id="rId2"/>
  </p:sldMasterIdLst>
  <p:notesMasterIdLst>
    <p:notesMasterId r:id="rId14"/>
  </p:notesMasterIdLst>
  <p:sldIdLst>
    <p:sldId id="271" r:id="rId3"/>
    <p:sldId id="258" r:id="rId4"/>
    <p:sldId id="262" r:id="rId5"/>
    <p:sldId id="263" r:id="rId6"/>
    <p:sldId id="272" r:id="rId7"/>
    <p:sldId id="269" r:id="rId8"/>
    <p:sldId id="260" r:id="rId9"/>
    <p:sldId id="277" r:id="rId10"/>
    <p:sldId id="265" r:id="rId11"/>
    <p:sldId id="279"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75E2-E1A1-47BB-BC5E-1492B4D0A59E}"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E3A7-BA7B-4919-8F10-3386705626E6}" type="slidenum">
              <a:rPr lang="en-US" smtClean="0"/>
              <a:t>‹#›</a:t>
            </a:fld>
            <a:endParaRPr lang="en-US"/>
          </a:p>
        </p:txBody>
      </p:sp>
    </p:spTree>
    <p:extLst>
      <p:ext uri="{BB962C8B-B14F-4D97-AF65-F5344CB8AC3E}">
        <p14:creationId xmlns:p14="http://schemas.microsoft.com/office/powerpoint/2010/main" val="130011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1118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5466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8184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6034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6D1484D7-956B-4322-909C-164469EE6DDE}"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5065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766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7343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6693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1pPr>
            <a:lvl2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2pPr>
            <a:lvl3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3pPr>
            <a:lvl4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4pPr>
            <a:lvl5pPr>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5pPr>
            <a:lvl6pPr marL="25146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6pPr>
            <a:lvl7pPr marL="29718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7pPr>
            <a:lvl8pPr marL="34290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8pPr>
            <a:lvl9pPr marL="3886200" indent="-228600" defTabSz="457200" eaLnBrk="0" fontAlgn="base" hangingPunct="0">
              <a:lnSpc>
                <a:spcPct val="93000"/>
              </a:lnSpc>
              <a:spcBef>
                <a:spcPts val="50"/>
              </a:spcBef>
              <a:spcAft>
                <a:spcPts val="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Tahoma" panose="020B0604030504040204" pitchFamily="34" charset="0"/>
              </a:defRPr>
            </a:lvl9pPr>
          </a:lstStyle>
          <a:p>
            <a:pPr>
              <a:buClrTx/>
              <a:buFontTx/>
              <a:buNone/>
            </a:pPr>
            <a:fld id="{A8D3CE31-5B86-41D5-AE8A-487072F1FDD8}"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1513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3161"/>
            <a:ext cx="9143040" cy="2386476"/>
          </a:xfrm>
        </p:spPr>
        <p:txBody>
          <a:bodyPr anchor="b"/>
          <a:lstStyle>
            <a:lvl1pPr algn="ctr">
              <a:defRPr sz="7256"/>
            </a:lvl1pPr>
          </a:lstStyle>
          <a:p>
            <a:r>
              <a:rPr lang="en-US"/>
              <a:t>Click to edit Master title style</a:t>
            </a:r>
          </a:p>
        </p:txBody>
      </p:sp>
      <p:sp>
        <p:nvSpPr>
          <p:cNvPr id="3" name="Subtitle 2"/>
          <p:cNvSpPr>
            <a:spLocks noGrp="1"/>
          </p:cNvSpPr>
          <p:nvPr>
            <p:ph type="subTitle" idx="1"/>
          </p:nvPr>
        </p:nvSpPr>
        <p:spPr>
          <a:xfrm>
            <a:off x="1524481" y="3601794"/>
            <a:ext cx="9143040" cy="1656903"/>
          </a:xfrm>
        </p:spPr>
        <p:txBody>
          <a:bodyPr/>
          <a:lstStyle>
            <a:lvl1pPr marL="0" indent="0" algn="ctr">
              <a:buNone/>
              <a:defRPr sz="2903"/>
            </a:lvl1pPr>
            <a:lvl2pPr marL="552938" indent="0" algn="ctr">
              <a:buNone/>
              <a:defRPr sz="2419"/>
            </a:lvl2pPr>
            <a:lvl3pPr marL="1105875" indent="0" algn="ctr">
              <a:buNone/>
              <a:defRPr sz="2177"/>
            </a:lvl3pPr>
            <a:lvl4pPr marL="1658813" indent="0" algn="ctr">
              <a:buNone/>
              <a:defRPr sz="1935"/>
            </a:lvl4pPr>
            <a:lvl5pPr marL="2211751" indent="0" algn="ctr">
              <a:buNone/>
              <a:defRPr sz="1935"/>
            </a:lvl5pPr>
            <a:lvl6pPr marL="2764688" indent="0" algn="ctr">
              <a:buNone/>
              <a:defRPr sz="1935"/>
            </a:lvl6pPr>
            <a:lvl7pPr marL="3317626" indent="0" algn="ctr">
              <a:buNone/>
              <a:defRPr sz="1935"/>
            </a:lvl7pPr>
            <a:lvl8pPr marL="3870564" indent="0" algn="ctr">
              <a:buNone/>
              <a:defRPr sz="1935"/>
            </a:lvl8pPr>
            <a:lvl9pPr marL="4423501" indent="0" algn="ctr">
              <a:buNone/>
              <a:defRPr sz="1935"/>
            </a:lvl9pPr>
          </a:lstStyle>
          <a:p>
            <a:r>
              <a:rPr lang="en-US"/>
              <a:t>Click to edit Master subtitle style</a:t>
            </a:r>
          </a:p>
        </p:txBody>
      </p:sp>
    </p:spTree>
    <p:extLst>
      <p:ext uri="{BB962C8B-B14F-4D97-AF65-F5344CB8AC3E}">
        <p14:creationId xmlns:p14="http://schemas.microsoft.com/office/powerpoint/2010/main" val="359138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75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881" y="1958332"/>
            <a:ext cx="2718720" cy="456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2800" y="1958332"/>
            <a:ext cx="7973761" cy="456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72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1" y="1958332"/>
            <a:ext cx="9135360" cy="1190358"/>
          </a:xfrm>
        </p:spPr>
        <p:txBody>
          <a:bodyPr/>
          <a:lstStyle/>
          <a:p>
            <a:r>
              <a:rPr lang="en-US"/>
              <a:t>Click to edit Master title style</a:t>
            </a:r>
          </a:p>
        </p:txBody>
      </p:sp>
    </p:spTree>
    <p:extLst>
      <p:ext uri="{BB962C8B-B14F-4D97-AF65-F5344CB8AC3E}">
        <p14:creationId xmlns:p14="http://schemas.microsoft.com/office/powerpoint/2010/main" val="324414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1AB532E-1A0D-41CA-9F4D-4024A579E8BD}" type="slidenum">
              <a:rPr lang="en-US" altLang="en-US" smtClean="0"/>
              <a:pPr>
                <a:defRPr/>
              </a:pPr>
              <a:t>‹#›</a:t>
            </a:fld>
            <a:endParaRPr lang="en-US" altLang="en-US"/>
          </a:p>
        </p:txBody>
      </p:sp>
    </p:spTree>
    <p:extLst>
      <p:ext uri="{BB962C8B-B14F-4D97-AF65-F5344CB8AC3E}">
        <p14:creationId xmlns:p14="http://schemas.microsoft.com/office/powerpoint/2010/main" val="351619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94D8542-931D-4290-AAEA-471C28D414BF}" type="slidenum">
              <a:rPr lang="en-US" altLang="en-US" smtClean="0"/>
              <a:pPr>
                <a:defRPr/>
              </a:pPr>
              <a:t>‹#›</a:t>
            </a:fld>
            <a:endParaRPr lang="en-US" altLang="en-US"/>
          </a:p>
        </p:txBody>
      </p:sp>
    </p:spTree>
    <p:extLst>
      <p:ext uri="{BB962C8B-B14F-4D97-AF65-F5344CB8AC3E}">
        <p14:creationId xmlns:p14="http://schemas.microsoft.com/office/powerpoint/2010/main" val="17141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771A77-B1C6-4807-83E4-24EF22A150F9}" type="slidenum">
              <a:rPr lang="en-US" altLang="en-US" smtClean="0"/>
              <a:pPr>
                <a:defRPr/>
              </a:pPr>
              <a:t>‹#›</a:t>
            </a:fld>
            <a:endParaRPr lang="en-US" altLang="en-US"/>
          </a:p>
        </p:txBody>
      </p:sp>
    </p:spTree>
    <p:extLst>
      <p:ext uri="{BB962C8B-B14F-4D97-AF65-F5344CB8AC3E}">
        <p14:creationId xmlns:p14="http://schemas.microsoft.com/office/powerpoint/2010/main" val="106128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513F9B6-092C-499A-9A5C-978608927BEF}" type="slidenum">
              <a:rPr lang="en-US" altLang="en-US" smtClean="0"/>
              <a:pPr>
                <a:defRPr/>
              </a:pPr>
              <a:t>‹#›</a:t>
            </a:fld>
            <a:endParaRPr lang="en-US" altLang="en-US"/>
          </a:p>
        </p:txBody>
      </p:sp>
    </p:spTree>
    <p:extLst>
      <p:ext uri="{BB962C8B-B14F-4D97-AF65-F5344CB8AC3E}">
        <p14:creationId xmlns:p14="http://schemas.microsoft.com/office/powerpoint/2010/main" val="179477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D02CC2-3808-4F47-A37F-057922B04B6F}" type="slidenum">
              <a:rPr lang="en-US" altLang="en-US" smtClean="0"/>
              <a:pPr>
                <a:defRPr/>
              </a:pPr>
              <a:t>‹#›</a:t>
            </a:fld>
            <a:endParaRPr lang="en-US" altLang="en-US"/>
          </a:p>
        </p:txBody>
      </p:sp>
    </p:spTree>
    <p:extLst>
      <p:ext uri="{BB962C8B-B14F-4D97-AF65-F5344CB8AC3E}">
        <p14:creationId xmlns:p14="http://schemas.microsoft.com/office/powerpoint/2010/main" val="416300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29423F-FFA7-4B7D-B972-DC796A803E8D}" type="slidenum">
              <a:rPr lang="en-US" altLang="en-US" smtClean="0"/>
              <a:pPr>
                <a:defRPr/>
              </a:pPr>
              <a:t>‹#›</a:t>
            </a:fld>
            <a:endParaRPr lang="en-US" altLang="en-US"/>
          </a:p>
        </p:txBody>
      </p:sp>
    </p:spTree>
    <p:extLst>
      <p:ext uri="{BB962C8B-B14F-4D97-AF65-F5344CB8AC3E}">
        <p14:creationId xmlns:p14="http://schemas.microsoft.com/office/powerpoint/2010/main" val="183771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806263C-4563-4DB7-8B8B-154963FC21A8}" type="slidenum">
              <a:rPr lang="en-US" altLang="en-US" smtClean="0"/>
              <a:pPr>
                <a:defRPr/>
              </a:pPr>
              <a:t>‹#›</a:t>
            </a:fld>
            <a:endParaRPr lang="en-US" altLang="en-US"/>
          </a:p>
        </p:txBody>
      </p:sp>
    </p:spTree>
    <p:extLst>
      <p:ext uri="{BB962C8B-B14F-4D97-AF65-F5344CB8AC3E}">
        <p14:creationId xmlns:p14="http://schemas.microsoft.com/office/powerpoint/2010/main" val="230167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7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6996669-9376-4674-9BEB-EA390CF86C27}" type="slidenum">
              <a:rPr lang="en-US" altLang="en-US" smtClean="0"/>
              <a:pPr>
                <a:defRPr/>
              </a:pPr>
              <a:t>‹#›</a:t>
            </a:fld>
            <a:endParaRPr lang="en-US" altLang="en-US"/>
          </a:p>
        </p:txBody>
      </p:sp>
    </p:spTree>
    <p:extLst>
      <p:ext uri="{BB962C8B-B14F-4D97-AF65-F5344CB8AC3E}">
        <p14:creationId xmlns:p14="http://schemas.microsoft.com/office/powerpoint/2010/main" val="134436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176B124-8C1C-4A2D-BD0C-D16B610FFFC9}" type="slidenum">
              <a:rPr lang="en-US" altLang="en-US" smtClean="0"/>
              <a:pPr>
                <a:defRPr/>
              </a:pPr>
              <a:t>‹#›</a:t>
            </a:fld>
            <a:endParaRPr lang="en-US" altLang="en-US"/>
          </a:p>
        </p:txBody>
      </p:sp>
    </p:spTree>
    <p:extLst>
      <p:ext uri="{BB962C8B-B14F-4D97-AF65-F5344CB8AC3E}">
        <p14:creationId xmlns:p14="http://schemas.microsoft.com/office/powerpoint/2010/main" val="163437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A3B3B25-CB35-43C0-8EA4-8A4B414021D6}" type="slidenum">
              <a:rPr lang="en-US" altLang="en-US" smtClean="0"/>
              <a:pPr>
                <a:defRPr/>
              </a:pPr>
              <a:t>‹#›</a:t>
            </a:fld>
            <a:endParaRPr lang="en-US" altLang="en-US"/>
          </a:p>
        </p:txBody>
      </p:sp>
    </p:spTree>
    <p:extLst>
      <p:ext uri="{BB962C8B-B14F-4D97-AF65-F5344CB8AC3E}">
        <p14:creationId xmlns:p14="http://schemas.microsoft.com/office/powerpoint/2010/main" val="2216853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FB242F3-C22B-4287-8F6D-6BE167A37110}" type="slidenum">
              <a:rPr lang="en-US" altLang="en-US" smtClean="0"/>
              <a:pPr>
                <a:defRPr/>
              </a:pPr>
              <a:t>‹#›</a:t>
            </a:fld>
            <a:endParaRPr lang="en-US" altLang="en-US"/>
          </a:p>
        </p:txBody>
      </p:sp>
    </p:spTree>
    <p:extLst>
      <p:ext uri="{BB962C8B-B14F-4D97-AF65-F5344CB8AC3E}">
        <p14:creationId xmlns:p14="http://schemas.microsoft.com/office/powerpoint/2010/main" val="81234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10661"/>
            <a:ext cx="10515839" cy="2851100"/>
          </a:xfrm>
        </p:spPr>
        <p:txBody>
          <a:bodyPr anchor="b"/>
          <a:lstStyle>
            <a:lvl1pPr>
              <a:defRPr sz="7256"/>
            </a:lvl1pPr>
          </a:lstStyle>
          <a:p>
            <a:r>
              <a:rPr lang="en-US"/>
              <a:t>Click to edit Master title style</a:t>
            </a:r>
          </a:p>
        </p:txBody>
      </p:sp>
      <p:sp>
        <p:nvSpPr>
          <p:cNvPr id="3" name="Text Placeholder 2"/>
          <p:cNvSpPr>
            <a:spLocks noGrp="1"/>
          </p:cNvSpPr>
          <p:nvPr>
            <p:ph type="body" idx="1"/>
          </p:nvPr>
        </p:nvSpPr>
        <p:spPr>
          <a:xfrm>
            <a:off x="831361" y="4588640"/>
            <a:ext cx="10515839" cy="1501387"/>
          </a:xfrm>
        </p:spPr>
        <p:txBody>
          <a:bodyPr/>
          <a:lstStyle>
            <a:lvl1pPr marL="0" indent="0">
              <a:buNone/>
              <a:defRPr sz="2903"/>
            </a:lvl1pPr>
            <a:lvl2pPr marL="552938" indent="0">
              <a:buNone/>
              <a:defRPr sz="2419"/>
            </a:lvl2pPr>
            <a:lvl3pPr marL="1105875" indent="0">
              <a:buNone/>
              <a:defRPr sz="2177"/>
            </a:lvl3pPr>
            <a:lvl4pPr marL="1658813" indent="0">
              <a:buNone/>
              <a:defRPr sz="1935"/>
            </a:lvl4pPr>
            <a:lvl5pPr marL="2211751" indent="0">
              <a:buNone/>
              <a:defRPr sz="1935"/>
            </a:lvl5pPr>
            <a:lvl6pPr marL="2764688" indent="0">
              <a:buNone/>
              <a:defRPr sz="1935"/>
            </a:lvl6pPr>
            <a:lvl7pPr marL="3317626" indent="0">
              <a:buNone/>
              <a:defRPr sz="1935"/>
            </a:lvl7pPr>
            <a:lvl8pPr marL="3870564" indent="0">
              <a:buNone/>
              <a:defRPr sz="1935"/>
            </a:lvl8pPr>
            <a:lvl9pPr marL="4423501" indent="0">
              <a:buNone/>
              <a:defRPr sz="1935"/>
            </a:lvl9pPr>
          </a:lstStyle>
          <a:p>
            <a:pPr lvl="0"/>
            <a:r>
              <a:rPr lang="en-US"/>
              <a:t>Click to edit Master text styles</a:t>
            </a:r>
          </a:p>
        </p:txBody>
      </p:sp>
    </p:spTree>
    <p:extLst>
      <p:ext uri="{BB962C8B-B14F-4D97-AF65-F5344CB8AC3E}">
        <p14:creationId xmlns:p14="http://schemas.microsoft.com/office/powerpoint/2010/main" val="157040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2800" y="3701631"/>
            <a:ext cx="5345280"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400" y="3701631"/>
            <a:ext cx="5347201" cy="2822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76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4788"/>
            <a:ext cx="10515839" cy="1326674"/>
          </a:xfrm>
        </p:spPr>
        <p:txBody>
          <a:bodyPr/>
          <a:lstStyle/>
          <a:p>
            <a:r>
              <a:rPr lang="en-US"/>
              <a:t>Click to edit Master title style</a:t>
            </a:r>
          </a:p>
        </p:txBody>
      </p:sp>
      <p:sp>
        <p:nvSpPr>
          <p:cNvPr id="3" name="Text Placeholder 2"/>
          <p:cNvSpPr>
            <a:spLocks noGrp="1"/>
          </p:cNvSpPr>
          <p:nvPr>
            <p:ph type="body" idx="1"/>
          </p:nvPr>
        </p:nvSpPr>
        <p:spPr>
          <a:xfrm>
            <a:off x="839041" y="1681861"/>
            <a:ext cx="515903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4" name="Content Placeholder 3"/>
          <p:cNvSpPr>
            <a:spLocks noGrp="1"/>
          </p:cNvSpPr>
          <p:nvPr>
            <p:ph sz="half" idx="2"/>
          </p:nvPr>
        </p:nvSpPr>
        <p:spPr>
          <a:xfrm>
            <a:off x="839041" y="2505513"/>
            <a:ext cx="515903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801" y="1681861"/>
            <a:ext cx="5182079" cy="823652"/>
          </a:xfrm>
        </p:spPr>
        <p:txBody>
          <a:bodyPr anchor="b"/>
          <a:lstStyle>
            <a:lvl1pPr marL="0" indent="0">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en-US"/>
              <a:t>Click to edit Master text styles</a:t>
            </a:r>
          </a:p>
        </p:txBody>
      </p:sp>
      <p:sp>
        <p:nvSpPr>
          <p:cNvPr id="6" name="Content Placeholder 5"/>
          <p:cNvSpPr>
            <a:spLocks noGrp="1"/>
          </p:cNvSpPr>
          <p:nvPr>
            <p:ph sz="quarter" idx="4"/>
          </p:nvPr>
        </p:nvSpPr>
        <p:spPr>
          <a:xfrm>
            <a:off x="6172801" y="2505513"/>
            <a:ext cx="5182079" cy="368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3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0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2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Content Placeholder 2"/>
          <p:cNvSpPr>
            <a:spLocks noGrp="1"/>
          </p:cNvSpPr>
          <p:nvPr>
            <p:ph idx="1"/>
          </p:nvPr>
        </p:nvSpPr>
        <p:spPr>
          <a:xfrm>
            <a:off x="5184001" y="986846"/>
            <a:ext cx="6170880" cy="4874710"/>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48876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945"/>
            <a:ext cx="3932160" cy="1601224"/>
          </a:xfrm>
        </p:spPr>
        <p:txBody>
          <a:bodyPr anchor="b"/>
          <a:lstStyle>
            <a:lvl1pPr>
              <a:defRPr sz="3870"/>
            </a:lvl1pPr>
          </a:lstStyle>
          <a:p>
            <a:r>
              <a:rPr lang="en-US"/>
              <a:t>Click to edit Master title style</a:t>
            </a:r>
          </a:p>
        </p:txBody>
      </p:sp>
      <p:sp>
        <p:nvSpPr>
          <p:cNvPr id="3" name="Picture Placeholder 2"/>
          <p:cNvSpPr>
            <a:spLocks noGrp="1"/>
          </p:cNvSpPr>
          <p:nvPr>
            <p:ph type="pic" idx="1"/>
          </p:nvPr>
        </p:nvSpPr>
        <p:spPr>
          <a:xfrm>
            <a:off x="5184001" y="986846"/>
            <a:ext cx="6170880" cy="4874710"/>
          </a:xfrm>
        </p:spPr>
        <p:txBody>
          <a:bodyPr/>
          <a:lstStyle>
            <a:lvl1pPr marL="0" indent="0">
              <a:buNone/>
              <a:defRPr sz="3870"/>
            </a:lvl1pPr>
            <a:lvl2pPr marL="552938" indent="0">
              <a:buNone/>
              <a:defRPr sz="3386"/>
            </a:lvl2pPr>
            <a:lvl3pPr marL="1105875" indent="0">
              <a:buNone/>
              <a:defRPr sz="2903"/>
            </a:lvl3pPr>
            <a:lvl4pPr marL="1658813" indent="0">
              <a:buNone/>
              <a:defRPr sz="2419"/>
            </a:lvl4pPr>
            <a:lvl5pPr marL="2211751" indent="0">
              <a:buNone/>
              <a:defRPr sz="2419"/>
            </a:lvl5pPr>
            <a:lvl6pPr marL="2764688" indent="0">
              <a:buNone/>
              <a:defRPr sz="2419"/>
            </a:lvl6pPr>
            <a:lvl7pPr marL="3317626" indent="0">
              <a:buNone/>
              <a:defRPr sz="2419"/>
            </a:lvl7pPr>
            <a:lvl8pPr marL="3870564" indent="0">
              <a:buNone/>
              <a:defRPr sz="2419"/>
            </a:lvl8pPr>
            <a:lvl9pPr marL="4423501" indent="0">
              <a:buNone/>
              <a:defRPr sz="2419"/>
            </a:lvl9pPr>
          </a:lstStyle>
          <a:p>
            <a:pPr lvl="0"/>
            <a:endParaRPr lang="en-US" noProof="0"/>
          </a:p>
        </p:txBody>
      </p:sp>
      <p:sp>
        <p:nvSpPr>
          <p:cNvPr id="4" name="Text Placeholder 3"/>
          <p:cNvSpPr>
            <a:spLocks noGrp="1"/>
          </p:cNvSpPr>
          <p:nvPr>
            <p:ph type="body" sz="half" idx="2"/>
          </p:nvPr>
        </p:nvSpPr>
        <p:spPr>
          <a:xfrm>
            <a:off x="839041" y="2058168"/>
            <a:ext cx="3932160" cy="3811067"/>
          </a:xfrm>
        </p:spPr>
        <p:txBody>
          <a:bodyPr/>
          <a:lstStyle>
            <a:lvl1pPr marL="0" indent="0">
              <a:buNone/>
              <a:defRPr sz="1935"/>
            </a:lvl1pPr>
            <a:lvl2pPr marL="552938" indent="0">
              <a:buNone/>
              <a:defRPr sz="1693"/>
            </a:lvl2pPr>
            <a:lvl3pPr marL="1105875" indent="0">
              <a:buNone/>
              <a:defRPr sz="1451"/>
            </a:lvl3pPr>
            <a:lvl4pPr marL="1658813" indent="0">
              <a:buNone/>
              <a:defRPr sz="1209"/>
            </a:lvl4pPr>
            <a:lvl5pPr marL="2211751" indent="0">
              <a:buNone/>
              <a:defRPr sz="1209"/>
            </a:lvl5pPr>
            <a:lvl6pPr marL="2764688" indent="0">
              <a:buNone/>
              <a:defRPr sz="1209"/>
            </a:lvl6pPr>
            <a:lvl7pPr marL="3317626" indent="0">
              <a:buNone/>
              <a:defRPr sz="1209"/>
            </a:lvl7pPr>
            <a:lvl8pPr marL="3870564" indent="0">
              <a:buNone/>
              <a:defRPr sz="1209"/>
            </a:lvl8pPr>
            <a:lvl9pPr marL="4423501" indent="0">
              <a:buNone/>
              <a:defRPr sz="1209"/>
            </a:lvl9pPr>
          </a:lstStyle>
          <a:p>
            <a:pPr lvl="0"/>
            <a:r>
              <a:rPr lang="en-US"/>
              <a:t>Click to edit Master text styles</a:t>
            </a:r>
          </a:p>
        </p:txBody>
      </p:sp>
    </p:spTree>
    <p:extLst>
      <p:ext uri="{BB962C8B-B14F-4D97-AF65-F5344CB8AC3E}">
        <p14:creationId xmlns:p14="http://schemas.microsoft.com/office/powerpoint/2010/main" val="284273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52801" y="1958332"/>
            <a:ext cx="9135360" cy="1190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652800" y="3701631"/>
            <a:ext cx="10876801" cy="2822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841" y="1741380"/>
            <a:ext cx="11032320" cy="174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51345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kern="1200">
          <a:solidFill>
            <a:srgbClr val="FF8000"/>
          </a:solidFill>
          <a:latin typeface="+mj-lt"/>
          <a:ea typeface="+mj-ea"/>
          <a:cs typeface="+mj-cs"/>
        </a:defRPr>
      </a:lvl1pPr>
      <a:lvl2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2pPr>
      <a:lvl3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3pPr>
      <a:lvl4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4pPr>
      <a:lvl5pPr algn="ctr" defTabSz="552938" rtl="0" eaLnBrk="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5pPr>
      <a:lvl6pPr marL="3041157"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6pPr>
      <a:lvl7pPr marL="3594095"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7pPr>
      <a:lvl8pPr marL="4147033"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8pPr>
      <a:lvl9pPr marL="4699970" indent="-276469" algn="ctr" defTabSz="552938" rtl="0" fontAlgn="base" hangingPunct="0">
        <a:lnSpc>
          <a:spcPct val="93000"/>
        </a:lnSpc>
        <a:spcBef>
          <a:spcPts val="60"/>
        </a:spcBef>
        <a:spcAft>
          <a:spcPts val="60"/>
        </a:spcAft>
        <a:buClr>
          <a:srgbClr val="000000"/>
        </a:buClr>
        <a:buSzPct val="100000"/>
        <a:buFont typeface="Times New Roman" panose="02020603050405020304" pitchFamily="18" charset="0"/>
        <a:defRPr sz="3991">
          <a:solidFill>
            <a:srgbClr val="FF8000"/>
          </a:solidFill>
          <a:latin typeface="Arial" panose="020B0604020202020204" pitchFamily="34" charset="0"/>
          <a:cs typeface="Tahoma" panose="020B0604030504040204" pitchFamily="34" charset="0"/>
        </a:defRPr>
      </a:lvl9pPr>
    </p:titleStyle>
    <p:bodyStyle>
      <a:lvl1pPr marL="414703" indent="-414703" algn="l" defTabSz="552938" rtl="0" eaLnBrk="0" fontAlgn="base" hangingPunct="0">
        <a:lnSpc>
          <a:spcPct val="93000"/>
        </a:lnSpc>
        <a:spcBef>
          <a:spcPts val="1346"/>
        </a:spcBef>
        <a:spcAft>
          <a:spcPts val="6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898524" indent="-345586" algn="l" defTabSz="552938" rtl="0" eaLnBrk="0" fontAlgn="base" hangingPunct="0">
        <a:lnSpc>
          <a:spcPct val="93000"/>
        </a:lnSpc>
        <a:spcBef>
          <a:spcPts val="1088"/>
        </a:spcBef>
        <a:spcAft>
          <a:spcPts val="6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382344" indent="-276469" algn="l" defTabSz="552938" rtl="0" eaLnBrk="0" fontAlgn="base" hangingPunct="0">
        <a:lnSpc>
          <a:spcPct val="93000"/>
        </a:lnSpc>
        <a:spcBef>
          <a:spcPts val="832"/>
        </a:spcBef>
        <a:spcAft>
          <a:spcPts val="6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935282" indent="-276469" algn="l" defTabSz="552938" rtl="0" eaLnBrk="0" fontAlgn="base" hangingPunct="0">
        <a:lnSpc>
          <a:spcPct val="93000"/>
        </a:lnSpc>
        <a:spcBef>
          <a:spcPts val="574"/>
        </a:spcBef>
        <a:spcAft>
          <a:spcPts val="6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2488220" indent="-276469" algn="l" defTabSz="552938" rtl="0" eaLnBrk="0" fontAlgn="base" hangingPunct="0">
        <a:lnSpc>
          <a:spcPct val="93000"/>
        </a:lnSpc>
        <a:spcBef>
          <a:spcPts val="318"/>
        </a:spcBef>
        <a:spcAft>
          <a:spcPts val="60"/>
        </a:spcAft>
        <a:buClr>
          <a:srgbClr val="000000"/>
        </a:buClr>
        <a:buSzPct val="100000"/>
        <a:buFont typeface="Times New Roman" panose="02020603050405020304" pitchFamily="18" charset="0"/>
        <a:defRPr sz="2419" kern="1200">
          <a:solidFill>
            <a:srgbClr val="000000"/>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422820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5" name="Picture 20484" descr="Couple holding hands">
            <a:extLst>
              <a:ext uri="{FF2B5EF4-FFF2-40B4-BE49-F238E27FC236}">
                <a16:creationId xmlns:a16="http://schemas.microsoft.com/office/drawing/2014/main" id="{87CE85DF-78F1-C7FE-119A-90616E5E1FF2}"/>
              </a:ext>
            </a:extLst>
          </p:cNvPr>
          <p:cNvPicPr>
            <a:picLocks noChangeAspect="1"/>
          </p:cNvPicPr>
          <p:nvPr/>
        </p:nvPicPr>
        <p:blipFill rotWithShape="1">
          <a:blip r:embed="rId3"/>
          <a:srcRect l="21032" r="7272" b="-1"/>
          <a:stretch/>
        </p:blipFill>
        <p:spPr>
          <a:xfrm>
            <a:off x="6103027" y="10"/>
            <a:ext cx="6088971" cy="6857990"/>
          </a:xfrm>
          <a:prstGeom prst="rect">
            <a:avLst/>
          </a:prstGeom>
        </p:spPr>
      </p:pic>
      <p:sp useBgFill="1">
        <p:nvSpPr>
          <p:cNvPr id="20491" name="Rectangle 2049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493" name="Rectangle 2049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idx="4294967295"/>
          </p:nvPr>
        </p:nvSpPr>
        <p:spPr>
          <a:xfrm>
            <a:off x="761801" y="328512"/>
            <a:ext cx="4778387" cy="1628970"/>
          </a:xfrm>
        </p:spPr>
        <p:txBody>
          <a:bodyPr vert="horz" lIns="0" tIns="35266" rIns="0" bIns="0" numCol="1" anchor="ctr" anchorCtr="0" compatLnSpc="1">
            <a:prstTxWarp prst="textNoShape">
              <a:avLst/>
            </a:prstTxWarp>
            <a:normAutofit/>
          </a:bodyPr>
          <a:lstStyle/>
          <a:p>
            <a:pPr eaLnBrk="1">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b="1" dirty="0">
                <a:latin typeface="Times New Roman" panose="02020603050405020304" pitchFamily="18" charset="0"/>
                <a:cs typeface="Times New Roman" panose="02020603050405020304" pitchFamily="18" charset="0"/>
              </a:rPr>
              <a:t>Unit 7</a:t>
            </a:r>
          </a:p>
        </p:txBody>
      </p:sp>
      <p:sp>
        <p:nvSpPr>
          <p:cNvPr id="20483" name="Rectangle 2"/>
          <p:cNvSpPr>
            <a:spLocks noGrp="1" noChangeArrowheads="1"/>
          </p:cNvSpPr>
          <p:nvPr>
            <p:ph type="body" idx="4294967295"/>
          </p:nvPr>
        </p:nvSpPr>
        <p:spPr>
          <a:xfrm>
            <a:off x="761801" y="2884929"/>
            <a:ext cx="4659756" cy="3374137"/>
          </a:xfrm>
        </p:spPr>
        <p:txBody>
          <a:bodyPr anchor="ctr">
            <a:normAutofit/>
          </a:bodyPr>
          <a:lstStyle/>
          <a:p>
            <a:pPr marL="130555" indent="0" algn="ctr"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b="1" dirty="0">
                <a:latin typeface="Times New Roman" panose="02020603050405020304" pitchFamily="18" charset="0"/>
                <a:cs typeface="Times New Roman" panose="02020603050405020304" pitchFamily="18" charset="0"/>
              </a:rPr>
              <a:t>Finding a Spouse</a:t>
            </a:r>
          </a:p>
          <a:p>
            <a:pPr marL="130555" indent="0" eaLnBrk="1">
              <a:buClr>
                <a:srgbClr val="FF80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2000" dirty="0">
              <a:latin typeface="Lucida Handwriting" panose="03010101010101010101" pitchFamily="66" charset="0"/>
            </a:endParaRPr>
          </a:p>
        </p:txBody>
      </p:sp>
    </p:spTree>
    <p:extLst>
      <p:ext uri="{BB962C8B-B14F-4D97-AF65-F5344CB8AC3E}">
        <p14:creationId xmlns:p14="http://schemas.microsoft.com/office/powerpoint/2010/main" val="309293576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5258FF-80ED-197A-24C2-B7FAA0B05BDE}"/>
              </a:ext>
            </a:extLst>
          </p:cNvPr>
          <p:cNvSpPr>
            <a:spLocks noGrp="1"/>
          </p:cNvSpPr>
          <p:nvPr>
            <p:ph sz="half" idx="1"/>
          </p:nvPr>
        </p:nvSpPr>
        <p:spPr>
          <a:xfrm>
            <a:off x="-1" y="-1"/>
            <a:ext cx="5702969" cy="6761747"/>
          </a:xfrm>
        </p:spPr>
        <p:txBody>
          <a:bodyPr>
            <a:normAutofit fontScale="40000" lnSpcReduction="20000"/>
          </a:bodyPr>
          <a:lstStyle/>
          <a:p>
            <a:pPr marL="0" indent="0" algn="just" fontAlgn="base">
              <a:buNone/>
            </a:pPr>
            <a:r>
              <a:rPr lang="en-US" sz="5000" b="1" i="0" dirty="0">
                <a:solidFill>
                  <a:srgbClr val="FF0000"/>
                </a:solidFill>
                <a:effectLst/>
                <a:latin typeface="Times New Roman" panose="02020603050405020304" pitchFamily="18" charset="0"/>
                <a:cs typeface="Times New Roman" panose="02020603050405020304" pitchFamily="18" charset="0"/>
              </a:rPr>
              <a:t>Climate Change</a:t>
            </a:r>
          </a:p>
          <a:p>
            <a:pPr marL="0" indent="0" algn="just" fontAlgn="base">
              <a:buNone/>
            </a:pPr>
            <a:r>
              <a:rPr lang="en-US" sz="5000" b="0" i="0" dirty="0">
                <a:solidFill>
                  <a:srgbClr val="333333"/>
                </a:solidFill>
                <a:effectLst/>
                <a:latin typeface="Times New Roman" panose="02020603050405020304" pitchFamily="18" charset="0"/>
                <a:cs typeface="Times New Roman" panose="02020603050405020304" pitchFamily="18" charset="0"/>
              </a:rPr>
              <a:t>Climate change will have serious implications as numerous adverse impacts are expected in terms of access to clean water, food and ecosystem resources. By 2020, it is feared that in some African countries yields from rain-fed agriculture could be reduced by up to 50%. Climate change is also likely to lead to some irreversible impacts on biodiversity. However, it is within the reach of human society to meet these threats. We have to adapt to climate change. It requires investment in storm protection and water supply infrastructures as well as community health services. Bringing changes in lifestyle is an important part of mitigation measures. Greater cooperative efforts are required by both developed and developing nations to stop emission of greenhouse gases. The youth of today have a huge responsibility towards creating a bright future and they obviously have a stake in it. They must pursue knowledge by which economic progress can take place without changing the environment.</a:t>
            </a:r>
          </a:p>
          <a:p>
            <a:pPr marL="0" indent="0">
              <a:buNone/>
            </a:pPr>
            <a:endParaRPr lang="en-VN" dirty="0"/>
          </a:p>
        </p:txBody>
      </p:sp>
      <p:sp>
        <p:nvSpPr>
          <p:cNvPr id="8" name="Content Placeholder 7">
            <a:extLst>
              <a:ext uri="{FF2B5EF4-FFF2-40B4-BE49-F238E27FC236}">
                <a16:creationId xmlns:a16="http://schemas.microsoft.com/office/drawing/2014/main" id="{15222FE2-5C54-B773-A568-DC9B9D225C14}"/>
              </a:ext>
            </a:extLst>
          </p:cNvPr>
          <p:cNvSpPr>
            <a:spLocks noGrp="1"/>
          </p:cNvSpPr>
          <p:nvPr>
            <p:ph sz="half" idx="2"/>
          </p:nvPr>
        </p:nvSpPr>
        <p:spPr>
          <a:xfrm>
            <a:off x="5702968" y="204536"/>
            <a:ext cx="6489032" cy="6436895"/>
          </a:xfrm>
        </p:spPr>
        <p:txBody>
          <a:bodyPr>
            <a:normAutofit fontScale="40000" lnSpcReduction="20000"/>
          </a:bodyPr>
          <a:lstStyle/>
          <a:p>
            <a:pPr marL="0" indent="0" algn="just" fontAlgn="base">
              <a:buNone/>
            </a:pPr>
            <a:r>
              <a:rPr lang="en-US" sz="3500" b="1" i="0" dirty="0">
                <a:solidFill>
                  <a:srgbClr val="FF0000"/>
                </a:solidFill>
                <a:effectLst/>
                <a:latin typeface="Times New Roman" panose="02020603050405020304" pitchFamily="18" charset="0"/>
                <a:cs typeface="Times New Roman" panose="02020603050405020304" pitchFamily="18" charset="0"/>
              </a:rPr>
              <a:t>Choose the most appropriate option :</a:t>
            </a:r>
          </a:p>
          <a:p>
            <a:pPr algn="just" fontAlgn="base">
              <a:buFont typeface="+mj-lt"/>
              <a:buAutoNum type="arabicPeriod"/>
            </a:pPr>
            <a:r>
              <a:rPr lang="en-US" sz="3500" b="1" i="0" dirty="0">
                <a:solidFill>
                  <a:srgbClr val="333333"/>
                </a:solidFill>
                <a:effectLst/>
                <a:latin typeface="Times New Roman" panose="02020603050405020304" pitchFamily="18" charset="0"/>
                <a:cs typeface="Times New Roman" panose="02020603050405020304" pitchFamily="18" charset="0"/>
              </a:rPr>
              <a:t>The production of grains in Africa will remain only 50% in 2O2O, due to:</a:t>
            </a:r>
            <a:endParaRPr lang="en-US" sz="3500" dirty="0">
              <a:solidFill>
                <a:srgbClr val="333333"/>
              </a:solidFill>
              <a:latin typeface="Times New Roman" panose="02020603050405020304" pitchFamily="18" charset="0"/>
              <a:cs typeface="Times New Roman" panose="02020603050405020304" pitchFamily="18" charset="0"/>
            </a:endParaRPr>
          </a:p>
          <a:p>
            <a:pPr marL="0" indent="0" algn="just" fontAlgn="base">
              <a:buNone/>
            </a:pPr>
            <a:r>
              <a:rPr lang="en-US" sz="3500" b="1" i="0" dirty="0">
                <a:solidFill>
                  <a:srgbClr val="333333"/>
                </a:solidFill>
                <a:effectLst/>
                <a:latin typeface="Times New Roman" panose="02020603050405020304" pitchFamily="18" charset="0"/>
                <a:cs typeface="Times New Roman" panose="02020603050405020304" pitchFamily="18" charset="0"/>
              </a:rPr>
              <a:t>A. </a:t>
            </a:r>
            <a:r>
              <a:rPr lang="en-US" sz="3500" b="0" i="0" dirty="0">
                <a:solidFill>
                  <a:srgbClr val="333333"/>
                </a:solidFill>
                <a:effectLst/>
                <a:latin typeface="Times New Roman" panose="02020603050405020304" pitchFamily="18" charset="0"/>
                <a:cs typeface="Times New Roman" panose="02020603050405020304" pitchFamily="18" charset="0"/>
              </a:rPr>
              <a:t>access to clean water                                   </a:t>
            </a:r>
            <a:r>
              <a:rPr lang="en-US" sz="3500" b="1" i="0" dirty="0">
                <a:solidFill>
                  <a:srgbClr val="333333"/>
                </a:solidFill>
                <a:effectLst/>
                <a:latin typeface="Times New Roman" panose="02020603050405020304" pitchFamily="18" charset="0"/>
                <a:cs typeface="Times New Roman" panose="02020603050405020304" pitchFamily="18" charset="0"/>
              </a:rPr>
              <a:t>B. </a:t>
            </a:r>
            <a:r>
              <a:rPr lang="en-US" sz="3500" b="0" i="0" dirty="0">
                <a:solidFill>
                  <a:srgbClr val="333333"/>
                </a:solidFill>
                <a:effectLst/>
                <a:latin typeface="Times New Roman" panose="02020603050405020304" pitchFamily="18" charset="0"/>
                <a:cs typeface="Times New Roman" panose="02020603050405020304" pitchFamily="18" charset="0"/>
              </a:rPr>
              <a:t> climate change</a:t>
            </a:r>
          </a:p>
          <a:p>
            <a:pPr marL="0" indent="0" algn="just" fontAlgn="base">
              <a:buNone/>
            </a:pPr>
            <a:r>
              <a:rPr lang="en-US" sz="3500" b="1" i="0" dirty="0">
                <a:solidFill>
                  <a:srgbClr val="333333"/>
                </a:solidFill>
                <a:effectLst/>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human society                                              </a:t>
            </a:r>
            <a:r>
              <a:rPr lang="en-US" sz="3500" b="1" i="0" dirty="0">
                <a:solidFill>
                  <a:srgbClr val="333333"/>
                </a:solidFill>
                <a:effectLst/>
                <a:latin typeface="Times New Roman" panose="02020603050405020304" pitchFamily="18" charset="0"/>
                <a:cs typeface="Times New Roman" panose="02020603050405020304" pitchFamily="18" charset="0"/>
              </a:rPr>
              <a:t>D</a:t>
            </a:r>
            <a:r>
              <a:rPr lang="en-US" sz="3500" b="1" dirty="0">
                <a:solidFill>
                  <a:srgbClr val="333333"/>
                </a:solidFill>
                <a:latin typeface="Times New Roman" panose="02020603050405020304" pitchFamily="18" charset="0"/>
                <a:cs typeface="Times New Roman" panose="02020603050405020304" pitchFamily="18" charset="0"/>
              </a:rPr>
              <a:t>. </a:t>
            </a:r>
            <a:r>
              <a:rPr lang="en-US" sz="3500" b="0" i="0" dirty="0">
                <a:solidFill>
                  <a:srgbClr val="333333"/>
                </a:solidFill>
                <a:effectLst/>
                <a:latin typeface="Times New Roman" panose="02020603050405020304" pitchFamily="18" charset="0"/>
                <a:cs typeface="Times New Roman" panose="02020603050405020304" pitchFamily="18" charset="0"/>
              </a:rPr>
              <a:t> co-operative efforts</a:t>
            </a:r>
          </a:p>
          <a:p>
            <a:pPr algn="just" fontAlgn="base">
              <a:buFont typeface="+mj-lt"/>
              <a:buAutoNum type="arabicPeriod" startAt="2"/>
            </a:pPr>
            <a:r>
              <a:rPr lang="en-US" sz="3500" b="1" i="0" dirty="0">
                <a:solidFill>
                  <a:srgbClr val="333333"/>
                </a:solidFill>
                <a:effectLst/>
                <a:latin typeface="Times New Roman" panose="02020603050405020304" pitchFamily="18" charset="0"/>
                <a:cs typeface="Times New Roman" panose="02020603050405020304" pitchFamily="18" charset="0"/>
              </a:rPr>
              <a:t>We can face the challenges of climate change by:</a:t>
            </a:r>
            <a:endParaRPr lang="en-US" sz="3500" b="0" i="0" dirty="0">
              <a:solidFill>
                <a:srgbClr val="333333"/>
              </a:solidFill>
              <a:effectLst/>
              <a:latin typeface="Times New Roman" panose="02020603050405020304" pitchFamily="18" charset="0"/>
              <a:cs typeface="Times New Roman" panose="02020603050405020304" pitchFamily="18" charset="0"/>
            </a:endParaRPr>
          </a:p>
          <a:p>
            <a:pPr marL="0" indent="0" algn="just" fontAlgn="base">
              <a:buNone/>
            </a:pPr>
            <a:r>
              <a:rPr lang="en-US" sz="3500" b="1" i="0" dirty="0">
                <a:solidFill>
                  <a:srgbClr val="333333"/>
                </a:solidFill>
                <a:effectLst/>
                <a:latin typeface="Times New Roman" panose="02020603050405020304" pitchFamily="18" charset="0"/>
                <a:cs typeface="Times New Roman" panose="02020603050405020304" pitchFamily="18" charset="0"/>
              </a:rPr>
              <a:t>A. </a:t>
            </a:r>
            <a:r>
              <a:rPr lang="en-US" sz="3500" b="0" i="0" dirty="0">
                <a:solidFill>
                  <a:srgbClr val="333333"/>
                </a:solidFill>
                <a:effectLst/>
                <a:latin typeface="Times New Roman" panose="02020603050405020304" pitchFamily="18" charset="0"/>
                <a:cs typeface="Times New Roman" panose="02020603050405020304" pitchFamily="18" charset="0"/>
              </a:rPr>
              <a:t>cooperative efforts                                       </a:t>
            </a:r>
            <a:r>
              <a:rPr lang="en-US" sz="3500" b="1" dirty="0">
                <a:solidFill>
                  <a:srgbClr val="333333"/>
                </a:solidFill>
                <a:latin typeface="Times New Roman" panose="02020603050405020304" pitchFamily="18" charset="0"/>
                <a:cs typeface="Times New Roman" panose="02020603050405020304" pitchFamily="18" charset="0"/>
              </a:rPr>
              <a:t>B. </a:t>
            </a:r>
            <a:r>
              <a:rPr lang="en-US" sz="3500" b="0" i="0" dirty="0">
                <a:solidFill>
                  <a:srgbClr val="333333"/>
                </a:solidFill>
                <a:effectLst/>
                <a:latin typeface="Times New Roman" panose="02020603050405020304" pitchFamily="18" charset="0"/>
                <a:cs typeface="Times New Roman" panose="02020603050405020304" pitchFamily="18" charset="0"/>
              </a:rPr>
              <a:t>adapting to changes</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Changing our lifestyle                                  </a:t>
            </a:r>
            <a:r>
              <a:rPr lang="en-US" sz="3500" b="1" dirty="0">
                <a:solidFill>
                  <a:srgbClr val="333333"/>
                </a:solidFill>
                <a:latin typeface="Times New Roman" panose="02020603050405020304" pitchFamily="18" charset="0"/>
                <a:cs typeface="Times New Roman" panose="02020603050405020304" pitchFamily="18" charset="0"/>
              </a:rPr>
              <a:t>D. </a:t>
            </a:r>
            <a:r>
              <a:rPr lang="en-US" sz="3500" b="0" i="0" dirty="0">
                <a:solidFill>
                  <a:srgbClr val="333333"/>
                </a:solidFill>
                <a:effectLst/>
                <a:latin typeface="Times New Roman" panose="02020603050405020304" pitchFamily="18" charset="0"/>
                <a:cs typeface="Times New Roman" panose="02020603050405020304" pitchFamily="18" charset="0"/>
              </a:rPr>
              <a:t> all the above</a:t>
            </a:r>
          </a:p>
          <a:p>
            <a:pPr algn="just" fontAlgn="base">
              <a:buFont typeface="+mj-lt"/>
              <a:buAutoNum type="arabicPeriod" startAt="3"/>
            </a:pPr>
            <a:r>
              <a:rPr lang="en-US" sz="3500" b="1" i="0" dirty="0">
                <a:solidFill>
                  <a:srgbClr val="333333"/>
                </a:solidFill>
                <a:effectLst/>
                <a:latin typeface="Times New Roman" panose="02020603050405020304" pitchFamily="18" charset="0"/>
                <a:cs typeface="Times New Roman" panose="02020603050405020304" pitchFamily="18" charset="0"/>
              </a:rPr>
              <a:t>Which of the following is not correct?</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A. </a:t>
            </a:r>
            <a:r>
              <a:rPr lang="en-US" sz="3500" b="0" i="0" dirty="0">
                <a:solidFill>
                  <a:srgbClr val="333333"/>
                </a:solidFill>
                <a:effectLst/>
                <a:latin typeface="Times New Roman" panose="02020603050405020304" pitchFamily="18" charset="0"/>
                <a:cs typeface="Times New Roman" panose="02020603050405020304" pitchFamily="18" charset="0"/>
              </a:rPr>
              <a:t>Climate  can create clean water scarcity</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B. </a:t>
            </a:r>
            <a:r>
              <a:rPr lang="en-US" sz="3500" b="0" i="0" dirty="0">
                <a:solidFill>
                  <a:srgbClr val="333333"/>
                </a:solidFill>
                <a:effectLst/>
                <a:latin typeface="Times New Roman" panose="02020603050405020304" pitchFamily="18" charset="0"/>
                <a:cs typeface="Times New Roman" panose="02020603050405020304" pitchFamily="18" charset="0"/>
              </a:rPr>
              <a:t>Youth can play an important role in creating a bright future</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Both developed and developing countries are responsible for greenhouse gases emission</a:t>
            </a:r>
          </a:p>
          <a:p>
            <a:pPr marL="0" indent="0" algn="just" fontAlgn="base">
              <a:buNone/>
            </a:pPr>
            <a:r>
              <a:rPr lang="en-US" sz="3500" b="1" i="0" dirty="0">
                <a:solidFill>
                  <a:srgbClr val="333333"/>
                </a:solidFill>
                <a:effectLst/>
                <a:latin typeface="Times New Roman" panose="02020603050405020304" pitchFamily="18" charset="0"/>
                <a:cs typeface="Times New Roman" panose="02020603050405020304" pitchFamily="18" charset="0"/>
              </a:rPr>
              <a:t>D.  </a:t>
            </a:r>
            <a:r>
              <a:rPr lang="en-US" sz="3500" b="0" i="0" dirty="0">
                <a:solidFill>
                  <a:srgbClr val="333333"/>
                </a:solidFill>
                <a:effectLst/>
                <a:latin typeface="Times New Roman" panose="02020603050405020304" pitchFamily="18" charset="0"/>
                <a:cs typeface="Times New Roman" panose="02020603050405020304" pitchFamily="18" charset="0"/>
              </a:rPr>
              <a:t>An economy can progress only with the change in environment</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4</a:t>
            </a:r>
            <a:r>
              <a:rPr lang="en-US" sz="3500" b="1" i="0" dirty="0">
                <a:solidFill>
                  <a:srgbClr val="333333"/>
                </a:solidFill>
                <a:effectLst/>
                <a:latin typeface="Times New Roman" panose="02020603050405020304" pitchFamily="18" charset="0"/>
                <a:cs typeface="Times New Roman" panose="02020603050405020304" pitchFamily="18" charset="0"/>
              </a:rPr>
              <a:t>.Mitigate means:</a:t>
            </a:r>
            <a:endParaRPr lang="en-US" sz="3500" dirty="0">
              <a:solidFill>
                <a:srgbClr val="333333"/>
              </a:solidFill>
              <a:latin typeface="Times New Roman" panose="02020603050405020304" pitchFamily="18" charset="0"/>
              <a:cs typeface="Times New Roman" panose="02020603050405020304" pitchFamily="18" charset="0"/>
            </a:endParaRP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A. </a:t>
            </a:r>
            <a:r>
              <a:rPr lang="en-US" sz="3500" b="0" i="0" dirty="0">
                <a:solidFill>
                  <a:srgbClr val="333333"/>
                </a:solidFill>
                <a:effectLst/>
                <a:latin typeface="Times New Roman" panose="02020603050405020304" pitchFamily="18" charset="0"/>
                <a:cs typeface="Times New Roman" panose="02020603050405020304" pitchFamily="18" charset="0"/>
              </a:rPr>
              <a:t>to solve      </a:t>
            </a:r>
            <a:r>
              <a:rPr lang="en-US" sz="3500" b="1" i="0" dirty="0">
                <a:solidFill>
                  <a:srgbClr val="333333"/>
                </a:solidFill>
                <a:effectLst/>
                <a:latin typeface="Times New Roman" panose="02020603050405020304" pitchFamily="18" charset="0"/>
                <a:cs typeface="Times New Roman" panose="02020603050405020304" pitchFamily="18" charset="0"/>
              </a:rPr>
              <a:t>B</a:t>
            </a:r>
            <a:r>
              <a:rPr lang="en-US" sz="3500" b="0" i="0" dirty="0">
                <a:solidFill>
                  <a:srgbClr val="333333"/>
                </a:solidFill>
                <a:effectLst/>
                <a:latin typeface="Times New Roman" panose="02020603050405020304" pitchFamily="18" charset="0"/>
                <a:cs typeface="Times New Roman" panose="02020603050405020304" pitchFamily="18" charset="0"/>
              </a:rPr>
              <a:t>. to increase          </a:t>
            </a:r>
            <a:r>
              <a:rPr lang="en-US" sz="3500" b="1" dirty="0">
                <a:solidFill>
                  <a:srgbClr val="333333"/>
                </a:solidFill>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 to reduce                     </a:t>
            </a:r>
            <a:r>
              <a:rPr lang="en-US" sz="3500" b="1" dirty="0">
                <a:solidFill>
                  <a:srgbClr val="333333"/>
                </a:solidFill>
                <a:latin typeface="Times New Roman" panose="02020603050405020304" pitchFamily="18" charset="0"/>
                <a:cs typeface="Times New Roman" panose="02020603050405020304" pitchFamily="18" charset="0"/>
              </a:rPr>
              <a:t>D. </a:t>
            </a:r>
            <a:r>
              <a:rPr lang="en-US" sz="3500" b="0" i="0" dirty="0">
                <a:solidFill>
                  <a:srgbClr val="333333"/>
                </a:solidFill>
                <a:effectLst/>
                <a:latin typeface="Times New Roman" panose="02020603050405020304" pitchFamily="18" charset="0"/>
                <a:cs typeface="Times New Roman" panose="02020603050405020304" pitchFamily="18" charset="0"/>
              </a:rPr>
              <a:t> to understand</a:t>
            </a:r>
          </a:p>
          <a:p>
            <a:pPr marL="0" indent="0" algn="just" fontAlgn="base">
              <a:buNone/>
            </a:pPr>
            <a:r>
              <a:rPr lang="en-US" sz="3500" dirty="0">
                <a:solidFill>
                  <a:srgbClr val="333333"/>
                </a:solidFill>
                <a:latin typeface="Times New Roman" panose="02020603050405020304" pitchFamily="18" charset="0"/>
                <a:cs typeface="Times New Roman" panose="02020603050405020304" pitchFamily="18" charset="0"/>
              </a:rPr>
              <a:t>5. </a:t>
            </a:r>
            <a:r>
              <a:rPr lang="en-US" sz="3500" b="1" i="0" dirty="0">
                <a:solidFill>
                  <a:srgbClr val="333333"/>
                </a:solidFill>
                <a:effectLst/>
                <a:latin typeface="Times New Roman" panose="02020603050405020304" pitchFamily="18" charset="0"/>
                <a:cs typeface="Times New Roman" panose="02020603050405020304" pitchFamily="18" charset="0"/>
              </a:rPr>
              <a:t> Which of the following is not affected due to climate changes?</a:t>
            </a:r>
            <a:endParaRPr lang="en-US" sz="3500" dirty="0">
              <a:solidFill>
                <a:srgbClr val="333333"/>
              </a:solidFill>
              <a:latin typeface="Times New Roman" panose="02020603050405020304" pitchFamily="18" charset="0"/>
              <a:cs typeface="Times New Roman" panose="02020603050405020304" pitchFamily="18" charset="0"/>
            </a:endParaRP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A. </a:t>
            </a:r>
            <a:r>
              <a:rPr lang="en-US" sz="3500" b="0" i="0" dirty="0">
                <a:solidFill>
                  <a:srgbClr val="333333"/>
                </a:solidFill>
                <a:effectLst/>
                <a:latin typeface="Times New Roman" panose="02020603050405020304" pitchFamily="18" charset="0"/>
                <a:cs typeface="Times New Roman" panose="02020603050405020304" pitchFamily="18" charset="0"/>
              </a:rPr>
              <a:t>food resources</a:t>
            </a:r>
            <a:r>
              <a:rPr lang="en-US" sz="3500" b="1" i="0" dirty="0">
                <a:solidFill>
                  <a:srgbClr val="333333"/>
                </a:solidFill>
                <a:effectLst/>
                <a:latin typeface="Times New Roman" panose="02020603050405020304" pitchFamily="18" charset="0"/>
                <a:cs typeface="Times New Roman" panose="02020603050405020304" pitchFamily="18" charset="0"/>
              </a:rPr>
              <a:t>                            B. </a:t>
            </a:r>
            <a:r>
              <a:rPr lang="en-US" sz="3500" b="0" i="0" dirty="0">
                <a:solidFill>
                  <a:srgbClr val="333333"/>
                </a:solidFill>
                <a:effectLst/>
                <a:latin typeface="Times New Roman" panose="02020603050405020304" pitchFamily="18" charset="0"/>
                <a:cs typeface="Times New Roman" panose="02020603050405020304" pitchFamily="18" charset="0"/>
              </a:rPr>
              <a:t>ecosystem resources</a:t>
            </a:r>
          </a:p>
          <a:p>
            <a:pPr marL="0" indent="0" algn="just" fontAlgn="base">
              <a:buNone/>
            </a:pPr>
            <a:r>
              <a:rPr lang="en-US" sz="3500" b="1" i="0" dirty="0">
                <a:solidFill>
                  <a:srgbClr val="333333"/>
                </a:solidFill>
                <a:effectLst/>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 water resources                          </a:t>
            </a:r>
            <a:r>
              <a:rPr lang="en-US" sz="3500" b="1" i="0" dirty="0">
                <a:solidFill>
                  <a:srgbClr val="333333"/>
                </a:solidFill>
                <a:effectLst/>
                <a:latin typeface="Times New Roman" panose="02020603050405020304" pitchFamily="18" charset="0"/>
                <a:cs typeface="Times New Roman" panose="02020603050405020304" pitchFamily="18" charset="0"/>
              </a:rPr>
              <a:t>D. </a:t>
            </a:r>
            <a:r>
              <a:rPr lang="en-US" sz="3500" b="0" i="0" dirty="0">
                <a:solidFill>
                  <a:srgbClr val="333333"/>
                </a:solidFill>
                <a:effectLst/>
                <a:latin typeface="Times New Roman" panose="02020603050405020304" pitchFamily="18" charset="0"/>
                <a:cs typeface="Times New Roman" panose="02020603050405020304" pitchFamily="18" charset="0"/>
              </a:rPr>
              <a:t>none of the above</a:t>
            </a:r>
          </a:p>
          <a:p>
            <a:pPr marL="0" indent="0" algn="just" fontAlgn="base">
              <a:buNone/>
            </a:pPr>
            <a:r>
              <a:rPr lang="en-US" sz="3500" dirty="0">
                <a:solidFill>
                  <a:srgbClr val="333333"/>
                </a:solidFill>
                <a:latin typeface="Times New Roman" panose="02020603050405020304" pitchFamily="18" charset="0"/>
                <a:cs typeface="Times New Roman" panose="02020603050405020304" pitchFamily="18" charset="0"/>
              </a:rPr>
              <a:t>6. </a:t>
            </a:r>
            <a:r>
              <a:rPr lang="en-US" sz="3500" b="1" i="0" dirty="0">
                <a:solidFill>
                  <a:srgbClr val="333333"/>
                </a:solidFill>
                <a:effectLst/>
                <a:latin typeface="Times New Roman" panose="02020603050405020304" pitchFamily="18" charset="0"/>
                <a:cs typeface="Times New Roman" panose="02020603050405020304" pitchFamily="18" charset="0"/>
              </a:rPr>
              <a:t>Which one of the following is NOT a solution to check the problem of climate changes?</a:t>
            </a:r>
            <a:endParaRPr lang="en-US" sz="3500" dirty="0">
              <a:solidFill>
                <a:srgbClr val="333333"/>
              </a:solidFill>
              <a:latin typeface="Times New Roman" panose="02020603050405020304" pitchFamily="18" charset="0"/>
              <a:cs typeface="Times New Roman" panose="02020603050405020304" pitchFamily="18" charset="0"/>
            </a:endParaRP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A. </a:t>
            </a:r>
            <a:r>
              <a:rPr lang="en-US" sz="3500" b="1" i="0" dirty="0">
                <a:solidFill>
                  <a:srgbClr val="333333"/>
                </a:solidFill>
                <a:effectLst/>
                <a:latin typeface="Times New Roman" panose="02020603050405020304" pitchFamily="18" charset="0"/>
                <a:cs typeface="Times New Roman" panose="02020603050405020304" pitchFamily="18" charset="0"/>
              </a:rPr>
              <a:t> </a:t>
            </a:r>
            <a:r>
              <a:rPr lang="en-US" sz="3500" b="0" i="0" dirty="0">
                <a:solidFill>
                  <a:srgbClr val="333333"/>
                </a:solidFill>
                <a:effectLst/>
                <a:latin typeface="Times New Roman" panose="02020603050405020304" pitchFamily="18" charset="0"/>
                <a:cs typeface="Times New Roman" panose="02020603050405020304" pitchFamily="18" charset="0"/>
              </a:rPr>
              <a:t>Reducing grain production by 50%	</a:t>
            </a:r>
            <a:r>
              <a:rPr lang="en-US" sz="3500" b="1" i="0" dirty="0">
                <a:solidFill>
                  <a:srgbClr val="333333"/>
                </a:solidFill>
                <a:effectLst/>
                <a:latin typeface="Times New Roman" panose="02020603050405020304" pitchFamily="18" charset="0"/>
                <a:cs typeface="Times New Roman" panose="02020603050405020304" pitchFamily="18" charset="0"/>
              </a:rPr>
              <a:t>  B. </a:t>
            </a:r>
            <a:r>
              <a:rPr lang="en-US" sz="3500" b="0" i="0" dirty="0">
                <a:solidFill>
                  <a:srgbClr val="333333"/>
                </a:solidFill>
                <a:effectLst/>
                <a:latin typeface="Times New Roman" panose="02020603050405020304" pitchFamily="18" charset="0"/>
                <a:cs typeface="Times New Roman" panose="02020603050405020304" pitchFamily="18" charset="0"/>
              </a:rPr>
              <a:t>Bringing change in the lifestyle</a:t>
            </a:r>
          </a:p>
          <a:p>
            <a:pPr marL="0" indent="0" algn="just" fontAlgn="base">
              <a:buNone/>
            </a:pPr>
            <a:r>
              <a:rPr lang="en-US" sz="3500" b="1" dirty="0">
                <a:solidFill>
                  <a:srgbClr val="333333"/>
                </a:solidFill>
                <a:latin typeface="Times New Roman" panose="02020603050405020304" pitchFamily="18" charset="0"/>
                <a:cs typeface="Times New Roman" panose="02020603050405020304" pitchFamily="18" charset="0"/>
              </a:rPr>
              <a:t>C. </a:t>
            </a:r>
            <a:r>
              <a:rPr lang="en-US" sz="3500" b="0" i="0" dirty="0">
                <a:solidFill>
                  <a:srgbClr val="333333"/>
                </a:solidFill>
                <a:effectLst/>
                <a:latin typeface="Times New Roman" panose="02020603050405020304" pitchFamily="18" charset="0"/>
                <a:cs typeface="Times New Roman" panose="02020603050405020304" pitchFamily="18" charset="0"/>
              </a:rPr>
              <a:t>Initiating greater co-operative efforts	</a:t>
            </a:r>
            <a:r>
              <a:rPr lang="en-US" sz="3500" b="1" i="0" dirty="0">
                <a:solidFill>
                  <a:srgbClr val="333333"/>
                </a:solidFill>
                <a:effectLst/>
                <a:latin typeface="Times New Roman" panose="02020603050405020304" pitchFamily="18" charset="0"/>
                <a:cs typeface="Times New Roman" panose="02020603050405020304" pitchFamily="18" charset="0"/>
              </a:rPr>
              <a:t> </a:t>
            </a:r>
            <a:r>
              <a:rPr lang="en-US" sz="3500" dirty="0">
                <a:solidFill>
                  <a:srgbClr val="333333"/>
                </a:solidFill>
                <a:latin typeface="Times New Roman" panose="02020603050405020304" pitchFamily="18" charset="0"/>
                <a:cs typeface="Times New Roman" panose="02020603050405020304" pitchFamily="18" charset="0"/>
              </a:rPr>
              <a:t>D. P</a:t>
            </a:r>
            <a:r>
              <a:rPr lang="en-US" sz="3500" b="0" i="0" dirty="0">
                <a:solidFill>
                  <a:srgbClr val="333333"/>
                </a:solidFill>
                <a:effectLst/>
                <a:latin typeface="Times New Roman" panose="02020603050405020304" pitchFamily="18" charset="0"/>
                <a:cs typeface="Times New Roman" panose="02020603050405020304" pitchFamily="18" charset="0"/>
              </a:rPr>
              <a:t>ursuing knowledge towards economic progress</a:t>
            </a:r>
          </a:p>
          <a:p>
            <a:pPr marL="0" indent="0">
              <a:buNone/>
            </a:pPr>
            <a:endParaRPr lang="en-VN" dirty="0"/>
          </a:p>
        </p:txBody>
      </p:sp>
    </p:spTree>
    <p:extLst>
      <p:ext uri="{BB962C8B-B14F-4D97-AF65-F5344CB8AC3E}">
        <p14:creationId xmlns:p14="http://schemas.microsoft.com/office/powerpoint/2010/main" val="117480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F7AC84-391C-6126-41DD-7586C4801FB9}"/>
              </a:ext>
            </a:extLst>
          </p:cNvPr>
          <p:cNvPicPr>
            <a:picLocks noChangeAspect="1"/>
          </p:cNvPicPr>
          <p:nvPr/>
        </p:nvPicPr>
        <p:blipFill>
          <a:blip r:embed="rId2"/>
          <a:stretch>
            <a:fillRect/>
          </a:stretch>
        </p:blipFill>
        <p:spPr>
          <a:xfrm>
            <a:off x="2216149" y="643466"/>
            <a:ext cx="7759701" cy="5571067"/>
          </a:xfrm>
          <a:prstGeom prst="rect">
            <a:avLst/>
          </a:prstGeom>
        </p:spPr>
      </p:pic>
      <p:pic>
        <p:nvPicPr>
          <p:cNvPr id="2054" name="Picture 6" descr="Attractive Thank You Slide Template PPT Presentation">
            <a:extLst>
              <a:ext uri="{FF2B5EF4-FFF2-40B4-BE49-F238E27FC236}">
                <a16:creationId xmlns:a16="http://schemas.microsoft.com/office/drawing/2014/main" id="{2CDDB62F-332C-DEAC-6A1A-618C5AC5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1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342900"/>
            <a:ext cx="10887940" cy="342899"/>
          </a:xfrm>
        </p:spPr>
        <p:txBody>
          <a:bodyPr>
            <a:normAutofit fontScale="90000"/>
          </a:bodyPr>
          <a:lstStyle/>
          <a:p>
            <a:pPr algn="l" eaLnBrk="1"/>
            <a:r>
              <a:rPr lang="en-US" altLang="en-US" sz="1800" b="1" dirty="0">
                <a:solidFill>
                  <a:srgbClr val="FF0000"/>
                </a:solidFill>
                <a:latin typeface="Times New Roman" panose="02020603050405020304" pitchFamily="18" charset="0"/>
                <a:cs typeface="Times New Roman" panose="02020603050405020304" pitchFamily="18" charset="0"/>
              </a:rPr>
              <a:t>Reading 2: “What’s Wrong with Tradition?”</a:t>
            </a:r>
            <a:br>
              <a:rPr lang="en-US" altLang="en-US"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228600" y="565483"/>
            <a:ext cx="5734926" cy="5747255"/>
          </a:xfrm>
        </p:spPr>
        <p:txBody>
          <a:bodyPr>
            <a:normAutofit lnSpcReduction="10000"/>
          </a:bodyPr>
          <a:lstStyle/>
          <a:p>
            <a:pPr marL="0" indent="0">
              <a:spcBef>
                <a:spcPts val="0"/>
              </a:spcBef>
              <a:spcAft>
                <a:spcPts val="0"/>
              </a:spcAft>
              <a:buNone/>
            </a:pPr>
            <a:r>
              <a:rPr lang="en-US" sz="1800" dirty="0">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Vocabulary Review</a:t>
            </a:r>
          </a:p>
          <a:p>
            <a:pPr>
              <a:spcBef>
                <a:spcPts val="0"/>
              </a:spcBef>
              <a:spcAft>
                <a:spcPts val="0"/>
              </a:spcAft>
            </a:pPr>
            <a:endParaRPr lang="en-US" sz="1800" b="1" dirty="0">
              <a:solidFill>
                <a:srgbClr val="FF0000"/>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FF0000"/>
                </a:solidFill>
                <a:latin typeface="Times New Roman" panose="02020603050405020304" pitchFamily="18" charset="0"/>
                <a:cs typeface="Times New Roman" panose="02020603050405020304" pitchFamily="18" charset="0"/>
              </a:rPr>
              <a:t>A. Read the story. Use the words from the box to fill in the blanks. Not all of the words will be used.</a:t>
            </a:r>
          </a:p>
          <a:p>
            <a:pPr>
              <a:spcBef>
                <a:spcPts val="0"/>
              </a:spcBef>
              <a:spcAft>
                <a:spcPts val="0"/>
              </a:spcAft>
            </a:pPr>
            <a:endParaRPr lang="en-US" sz="18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latin typeface="Times New Roman" panose="02020603050405020304" pitchFamily="18" charset="0"/>
                <a:cs typeface="Times New Roman" panose="02020603050405020304" pitchFamily="18" charset="0"/>
              </a:rPr>
              <a:t>characteristics       fertility            monogamy       pregnant      </a:t>
            </a:r>
          </a:p>
          <a:p>
            <a:pPr marL="0" indent="0">
              <a:spcBef>
                <a:spcPts val="0"/>
              </a:spcBef>
              <a:spcAft>
                <a:spcPts val="0"/>
              </a:spcAft>
              <a:buNone/>
            </a:pPr>
            <a:r>
              <a:rPr lang="en-US" sz="1800" dirty="0">
                <a:latin typeface="Times New Roman" panose="02020603050405020304" pitchFamily="18" charset="0"/>
                <a:cs typeface="Times New Roman" panose="02020603050405020304" pitchFamily="18" charset="0"/>
              </a:rPr>
              <a:t>everlasting            leadership        polygamy         romantic       </a:t>
            </a:r>
          </a:p>
          <a:p>
            <a:pPr marL="0" indent="0">
              <a:spcBef>
                <a:spcPts val="0"/>
              </a:spcBef>
              <a:spcAft>
                <a:spcPts val="0"/>
              </a:spcAft>
              <a:buNone/>
            </a:pPr>
            <a:r>
              <a:rPr lang="en-US" sz="1800" dirty="0">
                <a:latin typeface="Times New Roman" panose="02020603050405020304" pitchFamily="18" charset="0"/>
                <a:cs typeface="Times New Roman" panose="02020603050405020304" pitchFamily="18" charset="0"/>
              </a:rPr>
              <a:t>spouse                   shocked</a:t>
            </a:r>
          </a:p>
          <a:p>
            <a:pPr>
              <a:spcBef>
                <a:spcPts val="0"/>
              </a:spcBef>
              <a:spcAft>
                <a:spcPts val="0"/>
              </a:spcAft>
            </a:pPr>
            <a:endParaRPr lang="en-US" sz="1800"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sz="1800" dirty="0">
                <a:latin typeface="Times New Roman" panose="02020603050405020304" pitchFamily="18" charset="0"/>
                <a:cs typeface="Times New Roman" panose="02020603050405020304" pitchFamily="18" charset="0"/>
              </a:rPr>
              <a:t>Tony and Linda Williamson have been married for two years. Instead of a traditional ceremony, they had a 1. _____________ “Vegas Wedding.” They met at a casino in Las Vegas and found that they had similar 2. _____________. After two days together, they decided to get married. Their families were          3. ____________ by the news, but happy for the new couple. Now the Williamsons live together in Mesa, Arizona. Linda is     4. _____________ with the couple’s first child. “I know our wedding was different,” Linda says with a smile. “But I also know that our marriage will be         5. _____________.”</a:t>
            </a:r>
          </a:p>
          <a:p>
            <a:pPr marL="0" indent="0">
              <a:buNone/>
            </a:pPr>
            <a:br>
              <a:rPr lang="en-US" sz="1600" dirty="0"/>
            </a:br>
            <a:br>
              <a:rPr lang="en-US" sz="1600" dirty="0"/>
            </a:b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36525"/>
            <a:ext cx="5961603" cy="6584949"/>
          </a:xfrm>
        </p:spPr>
        <p:txBody>
          <a:bodyPr>
            <a:noAutofit/>
          </a:bodyPr>
          <a:lstStyle/>
          <a:p>
            <a:pPr marL="0" indent="0">
              <a:spcBef>
                <a:spcPts val="0"/>
              </a:spcBef>
              <a:spcAft>
                <a:spcPts val="0"/>
              </a:spcAft>
              <a:buNone/>
            </a:pPr>
            <a:r>
              <a:rPr lang="en-US" sz="1800" b="1" dirty="0">
                <a:solidFill>
                  <a:srgbClr val="FF0000"/>
                </a:solidFill>
                <a:latin typeface="Times New Roman" panose="02020603050405020304" pitchFamily="18" charset="0"/>
                <a:cs typeface="Times New Roman" panose="02020603050405020304" pitchFamily="18" charset="0"/>
              </a:rPr>
              <a:t>B. Choose the word that best completes each comparison.</a:t>
            </a:r>
          </a:p>
          <a:p>
            <a:pPr marL="0" indent="0">
              <a:spcBef>
                <a:spcPts val="0"/>
              </a:spcBef>
              <a:spcAft>
                <a:spcPts val="0"/>
              </a:spcAft>
              <a:buNone/>
            </a:pPr>
            <a:endParaRPr lang="en-US" sz="18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latin typeface="Times New Roman" panose="02020603050405020304" pitchFamily="18" charset="0"/>
                <a:cs typeface="Times New Roman" panose="02020603050405020304" pitchFamily="18" charset="0"/>
              </a:rPr>
              <a:t>6</a:t>
            </a:r>
            <a:r>
              <a:rPr lang="en-US" sz="1800" b="1"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custom : tradition </a:t>
            </a:r>
            <a:r>
              <a:rPr lang="en-US" sz="1800" dirty="0">
                <a:latin typeface="Times New Roman" panose="02020603050405020304" pitchFamily="18" charset="0"/>
                <a:cs typeface="Times New Roman" panose="02020603050405020304" pitchFamily="18" charset="0"/>
              </a:rPr>
              <a:t>= spouse : ____</a:t>
            </a:r>
          </a:p>
          <a:p>
            <a:pPr marL="0" indent="0">
              <a:spcBef>
                <a:spcPts val="0"/>
              </a:spcBef>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A. f</a:t>
            </a:r>
            <a:r>
              <a:rPr lang="en-US" sz="1800" dirty="0">
                <a:latin typeface="Times New Roman" panose="02020603050405020304" pitchFamily="18" charset="0"/>
                <a:cs typeface="Times New Roman" panose="02020603050405020304" pitchFamily="18" charset="0"/>
              </a:rPr>
              <a:t>ertility			</a:t>
            </a:r>
            <a:r>
              <a:rPr lang="en-US" sz="1800" b="1" dirty="0">
                <a:latin typeface="Times New Roman" panose="02020603050405020304" pitchFamily="18" charset="0"/>
                <a:cs typeface="Times New Roman" panose="02020603050405020304" pitchFamily="18" charset="0"/>
              </a:rPr>
              <a:t>C. </a:t>
            </a:r>
            <a:r>
              <a:rPr lang="en-US" sz="1800" dirty="0">
                <a:latin typeface="Times New Roman" panose="02020603050405020304" pitchFamily="18" charset="0"/>
                <a:cs typeface="Times New Roman" panose="02020603050405020304" pitchFamily="18" charset="0"/>
              </a:rPr>
              <a:t>partner</a:t>
            </a:r>
          </a:p>
          <a:p>
            <a:pPr marL="0" indent="0">
              <a:spcBef>
                <a:spcPts val="0"/>
              </a:spcBef>
              <a:spcAft>
                <a:spcPts val="0"/>
              </a:spcAft>
              <a:buNone/>
            </a:pPr>
            <a:endParaRPr lang="en-US" sz="1800"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B. e</a:t>
            </a:r>
            <a:r>
              <a:rPr lang="en-US" sz="1800" dirty="0">
                <a:latin typeface="Times New Roman" panose="02020603050405020304" pitchFamily="18" charset="0"/>
                <a:cs typeface="Times New Roman" panose="02020603050405020304" pitchFamily="18" charset="0"/>
              </a:rPr>
              <a:t>ngagement			</a:t>
            </a:r>
            <a:r>
              <a:rPr lang="en-US" sz="1800" b="1" dirty="0">
                <a:latin typeface="Times New Roman" panose="02020603050405020304" pitchFamily="18" charset="0"/>
                <a:cs typeface="Times New Roman" panose="02020603050405020304" pitchFamily="18" charset="0"/>
              </a:rPr>
              <a:t>D. </a:t>
            </a:r>
            <a:r>
              <a:rPr lang="en-US" sz="1800" dirty="0">
                <a:latin typeface="Times New Roman" panose="02020603050405020304" pitchFamily="18" charset="0"/>
                <a:cs typeface="Times New Roman" panose="02020603050405020304" pitchFamily="18" charset="0"/>
              </a:rPr>
              <a:t>wedding</a:t>
            </a:r>
          </a:p>
          <a:p>
            <a:pPr marL="0" indent="0">
              <a:spcBef>
                <a:spcPts val="0"/>
              </a:spcBef>
              <a:spcAft>
                <a:spcPts val="0"/>
              </a:spcAft>
              <a:buNone/>
            </a:pPr>
            <a:endParaRPr lang="en-US" sz="18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7. </a:t>
            </a:r>
            <a:r>
              <a:rPr lang="en-US" sz="1800" i="1" dirty="0">
                <a:latin typeface="Times New Roman" panose="02020603050405020304" pitchFamily="18" charset="0"/>
                <a:cs typeface="Times New Roman" panose="02020603050405020304" pitchFamily="18" charset="0"/>
              </a:rPr>
              <a:t>engagement : marriage </a:t>
            </a:r>
            <a:r>
              <a:rPr lang="en-US" sz="1800" dirty="0">
                <a:latin typeface="Times New Roman" panose="02020603050405020304" pitchFamily="18" charset="0"/>
                <a:cs typeface="Times New Roman" panose="02020603050405020304" pitchFamily="18" charset="0"/>
              </a:rPr>
              <a:t>= fertility : ____</a:t>
            </a:r>
          </a:p>
          <a:p>
            <a:pPr marL="0" indent="0">
              <a:spcBef>
                <a:spcPts val="0"/>
              </a:spcBef>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 polygamy		</a:t>
            </a:r>
            <a:r>
              <a:rPr lang="en-US" sz="1800" b="1" dirty="0">
                <a:latin typeface="Times New Roman" panose="02020603050405020304" pitchFamily="18" charset="0"/>
                <a:cs typeface="Times New Roman" panose="02020603050405020304" pitchFamily="18" charset="0"/>
              </a:rPr>
              <a:t>B. </a:t>
            </a:r>
            <a:r>
              <a:rPr lang="en-US" sz="1800" dirty="0">
                <a:latin typeface="Times New Roman" panose="02020603050405020304" pitchFamily="18" charset="0"/>
                <a:cs typeface="Times New Roman" panose="02020603050405020304" pitchFamily="18" charset="0"/>
              </a:rPr>
              <a:t>romance</a:t>
            </a:r>
          </a:p>
          <a:p>
            <a:pPr marL="0" indent="0">
              <a:spcBef>
                <a:spcPts val="0"/>
              </a:spcBef>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C. </a:t>
            </a:r>
            <a:r>
              <a:rPr lang="en-US" sz="1800" dirty="0">
                <a:latin typeface="Times New Roman" panose="02020603050405020304" pitchFamily="18" charset="0"/>
                <a:cs typeface="Times New Roman" panose="02020603050405020304" pitchFamily="18" charset="0"/>
              </a:rPr>
              <a:t>attraction		</a:t>
            </a:r>
            <a:r>
              <a:rPr lang="en-US" sz="1800" b="1" dirty="0">
                <a:latin typeface="Times New Roman" panose="02020603050405020304" pitchFamily="18" charset="0"/>
                <a:cs typeface="Times New Roman" panose="02020603050405020304" pitchFamily="18" charset="0"/>
              </a:rPr>
              <a:t>D. </a:t>
            </a:r>
            <a:r>
              <a:rPr lang="en-US" sz="1800" dirty="0">
                <a:latin typeface="Times New Roman" panose="02020603050405020304" pitchFamily="18" charset="0"/>
                <a:cs typeface="Times New Roman" panose="02020603050405020304" pitchFamily="18" charset="0"/>
              </a:rPr>
              <a:t>pregnancy</a:t>
            </a:r>
          </a:p>
          <a:p>
            <a:pPr marL="0" indent="0">
              <a:spcBef>
                <a:spcPts val="0"/>
              </a:spcBef>
              <a:spcAft>
                <a:spcPts val="0"/>
              </a:spcAft>
              <a:buNone/>
            </a:pPr>
            <a:endParaRPr lang="en-US" sz="18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8. </a:t>
            </a:r>
            <a:r>
              <a:rPr lang="en-US" sz="1800" i="1" dirty="0">
                <a:latin typeface="Times New Roman" panose="02020603050405020304" pitchFamily="18" charset="0"/>
                <a:cs typeface="Times New Roman" panose="02020603050405020304" pitchFamily="18" charset="0"/>
              </a:rPr>
              <a:t>leader : follower </a:t>
            </a:r>
            <a:r>
              <a:rPr lang="en-US" sz="1800" dirty="0">
                <a:latin typeface="Times New Roman" panose="02020603050405020304" pitchFamily="18" charset="0"/>
                <a:cs typeface="Times New Roman" panose="02020603050405020304" pitchFamily="18" charset="0"/>
              </a:rPr>
              <a:t>= everlasting : ____</a:t>
            </a:r>
          </a:p>
          <a:p>
            <a:pPr marL="0" indent="0">
              <a:spcBef>
                <a:spcPts val="0"/>
              </a:spcBef>
              <a:buNone/>
            </a:pP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huge		</a:t>
            </a:r>
            <a:r>
              <a:rPr lang="en-US" sz="1800" b="1" dirty="0">
                <a:latin typeface="Times New Roman" panose="02020603050405020304" pitchFamily="18" charset="0"/>
                <a:cs typeface="Times New Roman" panose="02020603050405020304" pitchFamily="18" charset="0"/>
              </a:rPr>
              <a:t>C. </a:t>
            </a:r>
            <a:r>
              <a:rPr lang="en-US" sz="1800" dirty="0">
                <a:latin typeface="Times New Roman" panose="02020603050405020304" pitchFamily="18" charset="0"/>
                <a:cs typeface="Times New Roman" panose="02020603050405020304" pitchFamily="18" charset="0"/>
              </a:rPr>
              <a:t>true</a:t>
            </a:r>
          </a:p>
          <a:p>
            <a:pPr marL="0" indent="0">
              <a:spcBef>
                <a:spcPts val="0"/>
              </a:spcBef>
              <a:spcAft>
                <a:spcPts val="0"/>
              </a:spcAft>
              <a:buNone/>
            </a:pPr>
            <a:endParaRPr lang="en-US" sz="18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B. </a:t>
            </a:r>
            <a:r>
              <a:rPr lang="en-US" sz="1800" dirty="0">
                <a:latin typeface="Times New Roman" panose="02020603050405020304" pitchFamily="18" charset="0"/>
                <a:cs typeface="Times New Roman" panose="02020603050405020304" pitchFamily="18" charset="0"/>
              </a:rPr>
              <a:t>short		</a:t>
            </a:r>
            <a:r>
              <a:rPr lang="en-US" sz="1800" b="1" dirty="0">
                <a:latin typeface="Times New Roman" panose="02020603050405020304" pitchFamily="18" charset="0"/>
                <a:cs typeface="Times New Roman" panose="02020603050405020304" pitchFamily="18" charset="0"/>
              </a:rPr>
              <a:t>D. </a:t>
            </a:r>
            <a:r>
              <a:rPr lang="en-US" sz="1800" dirty="0">
                <a:latin typeface="Times New Roman" panose="02020603050405020304" pitchFamily="18" charset="0"/>
                <a:cs typeface="Times New Roman" panose="02020603050405020304" pitchFamily="18" charset="0"/>
              </a:rPr>
              <a:t>special</a:t>
            </a:r>
          </a:p>
          <a:p>
            <a:pPr marL="0" indent="0">
              <a:spcBef>
                <a:spcPts val="0"/>
              </a:spcBef>
              <a:spcAft>
                <a:spcPts val="0"/>
              </a:spcAft>
              <a:buNone/>
            </a:pPr>
            <a:endParaRPr lang="en-US" sz="18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9. </a:t>
            </a:r>
            <a:r>
              <a:rPr lang="en-US" sz="1800" i="1" dirty="0">
                <a:latin typeface="Times New Roman" panose="02020603050405020304" pitchFamily="18" charset="0"/>
                <a:cs typeface="Times New Roman" panose="02020603050405020304" pitchFamily="18" charset="0"/>
              </a:rPr>
              <a:t>features : characteristics </a:t>
            </a:r>
            <a:r>
              <a:rPr lang="en-US" sz="1800" dirty="0">
                <a:latin typeface="Times New Roman" panose="02020603050405020304" pitchFamily="18" charset="0"/>
                <a:cs typeface="Times New Roman" panose="02020603050405020304" pitchFamily="18" charset="0"/>
              </a:rPr>
              <a:t>= produce : ____</a:t>
            </a:r>
          </a:p>
          <a:p>
            <a:pPr marL="0" indent="0">
              <a:spcBef>
                <a:spcPts val="0"/>
              </a:spcBef>
              <a:spcAft>
                <a:spcPts val="0"/>
              </a:spcAft>
              <a:buNone/>
            </a:pPr>
            <a:endParaRPr lang="en-US" sz="18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make		</a:t>
            </a:r>
            <a:r>
              <a:rPr lang="en-US" sz="1800" b="1" dirty="0">
                <a:latin typeface="Times New Roman" panose="02020603050405020304" pitchFamily="18" charset="0"/>
                <a:cs typeface="Times New Roman" panose="02020603050405020304" pitchFamily="18" charset="0"/>
              </a:rPr>
              <a:t>B. </a:t>
            </a:r>
            <a:r>
              <a:rPr lang="en-US" sz="1800" dirty="0">
                <a:latin typeface="Times New Roman" panose="02020603050405020304" pitchFamily="18" charset="0"/>
                <a:cs typeface="Times New Roman" panose="02020603050405020304" pitchFamily="18" charset="0"/>
              </a:rPr>
              <a:t>raise</a:t>
            </a:r>
          </a:p>
          <a:p>
            <a:pPr marL="0" indent="0">
              <a:spcBef>
                <a:spcPts val="0"/>
              </a:spcBef>
              <a:spcAft>
                <a:spcPts val="0"/>
              </a:spcAft>
              <a:buNone/>
            </a:pPr>
            <a:endParaRPr lang="en-US" sz="1800" b="1"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latin typeface="Times New Roman" panose="02020603050405020304" pitchFamily="18" charset="0"/>
                <a:cs typeface="Times New Roman" panose="02020603050405020304" pitchFamily="18" charset="0"/>
              </a:rPr>
              <a:t>C. </a:t>
            </a:r>
            <a:r>
              <a:rPr lang="en-US" sz="1800" dirty="0">
                <a:latin typeface="Times New Roman" panose="02020603050405020304" pitchFamily="18" charset="0"/>
                <a:cs typeface="Times New Roman" panose="02020603050405020304" pitchFamily="18" charset="0"/>
              </a:rPr>
              <a:t>stop		</a:t>
            </a:r>
            <a:r>
              <a:rPr lang="en-US" sz="1800" b="1" dirty="0">
                <a:latin typeface="Times New Roman" panose="02020603050405020304" pitchFamily="18" charset="0"/>
                <a:cs typeface="Times New Roman" panose="02020603050405020304" pitchFamily="18" charset="0"/>
              </a:rPr>
              <a:t>D. </a:t>
            </a:r>
            <a:r>
              <a:rPr lang="en-US" sz="1800" dirty="0">
                <a:latin typeface="Times New Roman" panose="02020603050405020304" pitchFamily="18" charset="0"/>
                <a:cs typeface="Times New Roman" panose="02020603050405020304" pitchFamily="18" charset="0"/>
              </a:rPr>
              <a:t>reduce</a:t>
            </a:r>
            <a:br>
              <a:rPr lang="en-US" sz="1800" dirty="0"/>
            </a:br>
            <a:endParaRPr lang="en-US" altLang="en-US" sz="18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6177377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20329"/>
            <a:ext cx="10887940" cy="342899"/>
          </a:xfrm>
        </p:spPr>
        <p:txBody>
          <a:bodyPr>
            <a:normAutofit fontScale="90000"/>
          </a:bodyPr>
          <a:lstStyle/>
          <a:p>
            <a:pPr algn="l" eaLnBrk="1"/>
            <a:r>
              <a:rPr lang="en-US" altLang="en-US" sz="1800" b="1" dirty="0">
                <a:solidFill>
                  <a:srgbClr val="FF0000"/>
                </a:solidFill>
                <a:latin typeface="Calibri" panose="020F0502020204030204" pitchFamily="34" charset="0"/>
                <a:cs typeface="Calibri" panose="020F0502020204030204" pitchFamily="34" charset="0"/>
              </a:rPr>
              <a:t>Reading 2: </a:t>
            </a:r>
            <a:r>
              <a:rPr lang="en-US" altLang="en-US" sz="1800" b="1" i="1" dirty="0">
                <a:solidFill>
                  <a:srgbClr val="FF0000"/>
                </a:solidFill>
                <a:latin typeface="Calibri" panose="020F0502020204030204" pitchFamily="34" charset="0"/>
                <a:cs typeface="Calibri" panose="020F0502020204030204" pitchFamily="34" charset="0"/>
              </a:rPr>
              <a:t>“What’s Wrong with Tradition?”  by Paul Nguyen</a:t>
            </a:r>
            <a:br>
              <a:rPr lang="en-US" altLang="en-US" b="1" dirty="0">
                <a:solidFill>
                  <a:srgbClr val="FF0000"/>
                </a:solidFill>
              </a:rPr>
            </a:br>
            <a:endParaRPr lang="en-US" altLang="en-US" b="1" dirty="0">
              <a:solidFill>
                <a:srgbClr val="FF0000"/>
              </a:solidFill>
            </a:endParaRPr>
          </a:p>
        </p:txBody>
      </p:sp>
      <p:sp>
        <p:nvSpPr>
          <p:cNvPr id="38916" name="Rectangle 2"/>
          <p:cNvSpPr>
            <a:spLocks noGrp="1" noChangeArrowheads="1"/>
          </p:cNvSpPr>
          <p:nvPr>
            <p:ph sz="half" idx="1"/>
          </p:nvPr>
        </p:nvSpPr>
        <p:spPr>
          <a:xfrm>
            <a:off x="0" y="214313"/>
            <a:ext cx="5963526" cy="6507162"/>
          </a:xfrm>
        </p:spPr>
        <p:txBody>
          <a:bodyPr>
            <a:noAutofit/>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Dear Editor: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 golden ring, something I am proud of. Because of my parents’ example, I believe in monogamy for life.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sz="half" idx="2"/>
          </p:nvPr>
        </p:nvSpPr>
        <p:spPr>
          <a:xfrm>
            <a:off x="6230396" y="114300"/>
            <a:ext cx="5961603" cy="6607175"/>
          </a:xfrm>
        </p:spPr>
        <p:txBody>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latin typeface="Times New Roman" panose="02020603050405020304" pitchFamily="18" charset="0"/>
                <a:cs typeface="Times New Roman" panose="02020603050405020304" pitchFamily="18" charset="0"/>
              </a:rPr>
              <a:t>4. When people ask, “Are you looking for a girlfriend?” I tell them no. For me, studying comes first. When I go back to my country and start working, my parents will help me find a good wife. She </a:t>
            </a:r>
            <a:r>
              <a:rPr lang="en-US" altLang="en-US" sz="1800" dirty="0" err="1">
                <a:latin typeface="Times New Roman" panose="02020603050405020304" pitchFamily="18" charset="0"/>
                <a:cs typeface="Times New Roman" panose="02020603050405020304" pitchFamily="18" charset="0"/>
              </a:rPr>
              <a:t>wil</a:t>
            </a:r>
            <a:r>
              <a:rPr lang="en-US" altLang="en-US" sz="1800" dirty="0">
                <a:latin typeface="Times New Roman" panose="02020603050405020304" pitchFamily="18" charset="0"/>
                <a:cs typeface="Times New Roman" panose="02020603050405020304" pitchFamily="18" charset="0"/>
              </a:rPr>
              <a:t> be someone with a good family background, someone I can trust. She will be my one and only wife. Good apples come from good trees. If I marry a good apple, we can make a beautiful, growing tree together: no divorce, no AIDS, no broken heart.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latin typeface="Times New Roman" panose="02020603050405020304" pitchFamily="18" charset="0"/>
                <a:cs typeface="Times New Roman" panose="02020603050405020304" pitchFamily="18" charset="0"/>
              </a:rPr>
              <a:t>5. I want a peaceful, happy life just my parents have. Why can’t Americans understand this?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a:solidFill>
                  <a:srgbClr val="FF0000"/>
                </a:solidFill>
                <a:latin typeface="Times New Roman" panose="02020603050405020304" pitchFamily="18" charset="0"/>
                <a:cs typeface="Times New Roman" panose="02020603050405020304" pitchFamily="18" charset="0"/>
              </a:rPr>
              <a:t>True or </a:t>
            </a:r>
            <a:r>
              <a:rPr lang="vi-VN" altLang="en-US" sz="1800" b="1" dirty="0">
                <a:solidFill>
                  <a:srgbClr val="FF0000"/>
                </a:solidFill>
                <a:latin typeface="Times New Roman" panose="02020603050405020304" pitchFamily="18" charset="0"/>
                <a:cs typeface="Times New Roman" panose="02020603050405020304" pitchFamily="18" charset="0"/>
              </a:rPr>
              <a:t>False?</a:t>
            </a:r>
            <a:endParaRPr lang="en-US" altLang="en-US" sz="1800" b="1" dirty="0">
              <a:solidFill>
                <a:srgbClr val="FF0000"/>
              </a:solidFill>
              <a:latin typeface="Times New Roman" panose="02020603050405020304" pitchFamily="18" charset="0"/>
              <a:cs typeface="Times New Roman" panose="02020603050405020304" pitchFamily="18" charset="0"/>
            </a:endParaRP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chemeClr val="tx1"/>
                </a:solidFill>
                <a:latin typeface="Times New Roman" panose="02020603050405020304" pitchFamily="18" charset="0"/>
                <a:cs typeface="Times New Roman" panose="02020603050405020304" pitchFamily="18" charset="0"/>
              </a:rPr>
              <a:t>1.Paul Nguyen thinks dating romantically is  the best way to find a marriage partner.</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chemeClr val="tx1"/>
                </a:solidFill>
                <a:latin typeface="Times New Roman" panose="02020603050405020304" pitchFamily="18" charset="0"/>
                <a:cs typeface="Times New Roman" panose="02020603050405020304" pitchFamily="18" charset="0"/>
              </a:rPr>
              <a:t>2. Paul thinks a happy marriage includes deep friendship, love and trust.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chemeClr val="tx1"/>
                </a:solidFill>
                <a:latin typeface="Times New Roman" panose="02020603050405020304" pitchFamily="18" charset="0"/>
                <a:cs typeface="Times New Roman" panose="02020603050405020304" pitchFamily="18" charset="0"/>
              </a:rPr>
              <a:t>3. His parents were in love with each other before the marriage.</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chemeClr val="tx1"/>
                </a:solidFill>
                <a:latin typeface="Times New Roman" panose="02020603050405020304" pitchFamily="18" charset="0"/>
                <a:cs typeface="Times New Roman" panose="02020603050405020304" pitchFamily="18" charset="0"/>
              </a:rPr>
              <a:t>4. Paul wants a different life from that of his parents.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chemeClr val="tx1"/>
                </a:solidFill>
                <a:latin typeface="Times New Roman" panose="02020603050405020304" pitchFamily="18" charset="0"/>
                <a:cs typeface="Times New Roman" panose="02020603050405020304" pitchFamily="18" charset="0"/>
              </a:rPr>
              <a:t>5. Paul think his parents can help find him a good wife.</a:t>
            </a: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4532153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02362"/>
            <a:ext cx="10887940" cy="342899"/>
          </a:xfrm>
        </p:spPr>
        <p:txBody>
          <a:bodyPr>
            <a:normAutofit fontScale="90000"/>
          </a:bodyPr>
          <a:lstStyle/>
          <a:p>
            <a:pPr algn="l" eaLnBrk="1"/>
            <a:r>
              <a:rPr lang="en-US" altLang="en-US" sz="1800" b="1" dirty="0">
                <a:solidFill>
                  <a:srgbClr val="FF0000"/>
                </a:solidFill>
                <a:latin typeface="Times New Roman" panose="02020603050405020304" pitchFamily="18" charset="0"/>
                <a:cs typeface="Times New Roman" panose="02020603050405020304" pitchFamily="18" charset="0"/>
              </a:rPr>
              <a:t>Reading 2: </a:t>
            </a:r>
            <a:r>
              <a:rPr lang="en-US" altLang="en-US" sz="1800" b="1" i="1" dirty="0">
                <a:solidFill>
                  <a:srgbClr val="FF0000"/>
                </a:solidFill>
                <a:latin typeface="Times New Roman" panose="02020603050405020304" pitchFamily="18" charset="0"/>
                <a:cs typeface="Times New Roman" panose="02020603050405020304" pitchFamily="18" charset="0"/>
              </a:rPr>
              <a:t>“What’s Wrong with Tradition?”  by Paul Nguyen</a:t>
            </a:r>
            <a:br>
              <a:rPr lang="en-US" altLang="en-US"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0" y="214313"/>
            <a:ext cx="5963526" cy="6643686"/>
          </a:xfrm>
        </p:spPr>
        <p:txBody>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Dear Editor:</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1. I am a 27-year-old student from Vietnam. My purpose in coming here is to get a business degree. I am extremely grateful to have the chance to get an education in a country of such great business leadership. However, I am tired of the questions that people ask me about my personal life. American students seem to think that their way of dating romantically before marriage is the only way, but I disagree. Let me give you an example from my own life.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2. My parents have been married for 35 years. Their marriage has all the characteristics of a happy one: deep friendship, love, and trust. They have six children, and I am the second son. Because of their help, I am able to study in the United States. They have always worked hard to raise their children in the right way and help them to become good people. When I finish my degree, I will go back to my country to help my parents, just like they have helped me. This makes me think of our family life as a </a:t>
            </a:r>
            <a:r>
              <a:rPr lang="en-US" altLang="en-US" sz="1600" b="1" i="1" dirty="0">
                <a:solidFill>
                  <a:srgbClr val="FF0000"/>
                </a:solidFill>
                <a:latin typeface="Times New Roman" panose="02020603050405020304" pitchFamily="18" charset="0"/>
                <a:cs typeface="Times New Roman" panose="02020603050405020304" pitchFamily="18" charset="0"/>
              </a:rPr>
              <a:t>golden ring</a:t>
            </a:r>
            <a:r>
              <a:rPr lang="en-US" altLang="en-US" sz="1600" dirty="0">
                <a:latin typeface="Times New Roman" panose="02020603050405020304" pitchFamily="18" charset="0"/>
                <a:cs typeface="Times New Roman" panose="02020603050405020304" pitchFamily="18" charset="0"/>
              </a:rPr>
              <a:t>, something I am proud of. Because of my parents’ example, I believe in monogamy for life.</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3. American people always shocked when I tell them that my parents met for the first time on their wedding day. Americans can’t believe that an arranged marriage could be happy, but I have seen my parents with my own eyes. They love each other faithfully, and they are proud of the children that their marriage has produced. They learned to love each other slowly, as time passed. I believe they share a true and lasting love.</a:t>
            </a:r>
          </a:p>
        </p:txBody>
      </p:sp>
      <p:sp>
        <p:nvSpPr>
          <p:cNvPr id="38917" name="Rectangle 3"/>
          <p:cNvSpPr>
            <a:spLocks noGrp="1" noChangeArrowheads="1"/>
          </p:cNvSpPr>
          <p:nvPr>
            <p:ph sz="half" idx="2"/>
          </p:nvPr>
        </p:nvSpPr>
        <p:spPr>
          <a:xfrm>
            <a:off x="6230396" y="114300"/>
            <a:ext cx="5961603" cy="6198439"/>
          </a:xfrm>
        </p:spPr>
        <p:txBody>
          <a:bodyPr/>
          <a:lstStyle/>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4. When people ask, “Are you looking for a girlfriend?” I tell them no. For me, studying comes first. When I go back to my country and start working, my parents will help me find a good wife. She </a:t>
            </a:r>
            <a:r>
              <a:rPr lang="en-US" altLang="en-US" sz="1600" dirty="0" err="1">
                <a:latin typeface="Times New Roman" panose="02020603050405020304" pitchFamily="18" charset="0"/>
                <a:cs typeface="Times New Roman" panose="02020603050405020304" pitchFamily="18" charset="0"/>
              </a:rPr>
              <a:t>wil</a:t>
            </a:r>
            <a:r>
              <a:rPr lang="en-US" altLang="en-US" sz="1600" dirty="0">
                <a:latin typeface="Times New Roman" panose="02020603050405020304" pitchFamily="18" charset="0"/>
                <a:cs typeface="Times New Roman" panose="02020603050405020304" pitchFamily="18" charset="0"/>
              </a:rPr>
              <a:t> be someone with a good family background, someone I can trust. She will be my one and only wife. </a:t>
            </a:r>
            <a:r>
              <a:rPr lang="en-US" altLang="en-US" sz="1600" b="1" i="1" dirty="0">
                <a:solidFill>
                  <a:srgbClr val="FF0000"/>
                </a:solidFill>
                <a:latin typeface="Times New Roman" panose="02020603050405020304" pitchFamily="18" charset="0"/>
                <a:cs typeface="Times New Roman" panose="02020603050405020304" pitchFamily="18" charset="0"/>
              </a:rPr>
              <a:t>Good apples come from good trees</a:t>
            </a:r>
            <a:r>
              <a:rPr lang="en-US" altLang="en-US" sz="1600" dirty="0">
                <a:latin typeface="Times New Roman" panose="02020603050405020304" pitchFamily="18" charset="0"/>
                <a:cs typeface="Times New Roman" panose="02020603050405020304" pitchFamily="18" charset="0"/>
              </a:rPr>
              <a:t>. If I marry a good apple, we can make a beautiful, growing tree together: no divorce, no AIDS, no broken heart.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5. I want a peaceful, happy life just my parents have. Why can’t Americans understand this?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u="sng" dirty="0">
                <a:solidFill>
                  <a:srgbClr val="FF0000"/>
                </a:solidFill>
                <a:latin typeface="Times New Roman" panose="02020603050405020304" pitchFamily="18" charset="0"/>
                <a:cs typeface="Times New Roman" panose="02020603050405020304" pitchFamily="18" charset="0"/>
              </a:rPr>
              <a:t>Metaphor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rPr>
              <a:t>Ex: “Good apples come from good trees.” </a:t>
            </a:r>
            <a:r>
              <a:rPr lang="vi-VN" altLang="en-US" sz="1800" dirty="0">
                <a:solidFill>
                  <a:srgbClr val="FF0000"/>
                </a:solidFill>
                <a:latin typeface="Times New Roman" panose="02020603050405020304" pitchFamily="18" charset="0"/>
                <a:cs typeface="Times New Roman" panose="02020603050405020304" pitchFamily="18" charset="0"/>
              </a:rPr>
              <a:t>(</a:t>
            </a:r>
            <a:r>
              <a:rPr lang="en-US" altLang="en-US" sz="1800" dirty="0">
                <a:solidFill>
                  <a:srgbClr val="FF0000"/>
                </a:solidFill>
                <a:latin typeface="Times New Roman" panose="02020603050405020304" pitchFamily="18" charset="0"/>
                <a:cs typeface="Times New Roman" panose="02020603050405020304" pitchFamily="18" charset="0"/>
              </a:rPr>
              <a:t>par. </a:t>
            </a:r>
            <a:r>
              <a:rPr lang="vi-VN" altLang="en-US" sz="1800" dirty="0">
                <a:solidFill>
                  <a:srgbClr val="FF0000"/>
                </a:solidFill>
                <a:latin typeface="Times New Roman" panose="02020603050405020304" pitchFamily="18" charset="0"/>
                <a:cs typeface="Times New Roman" panose="02020603050405020304" pitchFamily="18" charset="0"/>
              </a:rPr>
              <a:t>4)</a:t>
            </a:r>
            <a:endParaRPr lang="en-US" altLang="en-US" sz="1800" dirty="0">
              <a:solidFill>
                <a:srgbClr val="FF0000"/>
              </a:solidFill>
              <a:latin typeface="Times New Roman" panose="02020603050405020304" pitchFamily="18" charset="0"/>
              <a:cs typeface="Times New Roman" panose="02020603050405020304" pitchFamily="18" charset="0"/>
            </a:endParaRP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 person’s</a:t>
            </a:r>
            <a:r>
              <a:rPr lang="en-US" altLang="en-US" sz="1800" dirty="0">
                <a:solidFill>
                  <a:srgbClr val="FF0000"/>
                </a:solidFill>
                <a:latin typeface="Times New Roman" panose="02020603050405020304" pitchFamily="18" charset="0"/>
                <a:cs typeface="Times New Roman" panose="02020603050405020304" pitchFamily="18" charset="0"/>
              </a:rPr>
              <a:t> family background = a tree. </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rPr>
              <a:t>A good tree =&gt; good fruits</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rPr>
              <a:t>A good family background =&gt;no divorce, no AIDS, no broken heart</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1800" dirty="0">
                <a:solidFill>
                  <a:srgbClr val="FF0000"/>
                </a:solidFill>
                <a:latin typeface="Times New Roman" panose="02020603050405020304" pitchFamily="18" charset="0"/>
                <a:cs typeface="Times New Roman" panose="02020603050405020304" pitchFamily="18" charset="0"/>
              </a:rPr>
              <a:t>Metaphor: a word picture that relates an idea to something in the real world.</a:t>
            </a:r>
          </a:p>
          <a:p>
            <a:pPr marL="5715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dirty="0">
                <a:solidFill>
                  <a:srgbClr val="FF0000"/>
                </a:solidFill>
                <a:latin typeface="Times New Roman" panose="02020603050405020304" pitchFamily="18" charset="0"/>
                <a:cs typeface="Times New Roman" panose="02020603050405020304" pitchFamily="18" charset="0"/>
              </a:rPr>
              <a:t>??? What does “golden ring” metaphor (in par. 2) relate to? </a:t>
            </a:r>
          </a:p>
          <a:p>
            <a:pPr marL="5715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solidFill>
                <a:srgbClr val="0070C0"/>
              </a:solidFill>
              <a:latin typeface="Calibri" panose="020F0502020204030204" pitchFamily="34" charset="0"/>
              <a:cs typeface="Calibri" panose="020F0502020204030204" pitchFamily="34" charset="0"/>
            </a:endParaRPr>
          </a:p>
          <a:p>
            <a:pPr marL="400050"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2987165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2" name="Picture 20484" descr="Thermometer outdoors">
            <a:extLst>
              <a:ext uri="{FF2B5EF4-FFF2-40B4-BE49-F238E27FC236}">
                <a16:creationId xmlns:a16="http://schemas.microsoft.com/office/drawing/2014/main" id="{A45655AE-BA65-57C4-65B2-6A8A768EB4D2}"/>
              </a:ext>
            </a:extLst>
          </p:cNvPr>
          <p:cNvPicPr>
            <a:picLocks noChangeAspect="1"/>
          </p:cNvPicPr>
          <p:nvPr/>
        </p:nvPicPr>
        <p:blipFill rotWithShape="1">
          <a:blip r:embed="rId3">
            <a:alphaModFix/>
          </a:blip>
          <a:srcRect t="13531" b="2199"/>
          <a:stretch/>
        </p:blipFill>
        <p:spPr>
          <a:xfrm>
            <a:off x="20" y="10"/>
            <a:ext cx="12191979" cy="6857990"/>
          </a:xfrm>
          <a:prstGeom prst="rect">
            <a:avLst/>
          </a:prstGeom>
        </p:spPr>
      </p:pic>
      <p:sp>
        <p:nvSpPr>
          <p:cNvPr id="20505" name="Rectangle 20496">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idx="4294967295"/>
          </p:nvPr>
        </p:nvSpPr>
        <p:spPr>
          <a:xfrm>
            <a:off x="762000" y="1137434"/>
            <a:ext cx="7800660" cy="1520987"/>
          </a:xfrm>
        </p:spPr>
        <p:txBody>
          <a:bodyPr vert="horz" lIns="91440" tIns="45720" rIns="91440" bIns="45720" numCol="1" rtlCol="0" anchor="t" anchorCtr="0" compatLnSpc="1">
            <a:prstTxWarp prst="textNoShape">
              <a:avLst/>
            </a:prstTxWarp>
            <a:normAutofit/>
          </a:bodyPr>
          <a:lstStyle/>
          <a:p>
            <a:pPr defTabSz="914400" eaLnBrk="1" hangingPunct="1">
              <a:lnSpc>
                <a:spcPct val="90000"/>
              </a:lnSpc>
              <a:spcBef>
                <a:spcPct val="0"/>
              </a:spcBef>
              <a:buClrTx/>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4000" b="1" dirty="0">
                <a:solidFill>
                  <a:srgbClr val="FFFFFF"/>
                </a:solidFill>
              </a:rPr>
              <a:t>UNIT 8: </a:t>
            </a:r>
            <a:br>
              <a:rPr lang="en-US" altLang="en-US" sz="4000" b="1" dirty="0">
                <a:solidFill>
                  <a:srgbClr val="FFFFFF"/>
                </a:solidFill>
              </a:rPr>
            </a:br>
            <a:r>
              <a:rPr lang="en-US" altLang="en-US" sz="4000" b="1" dirty="0">
                <a:solidFill>
                  <a:srgbClr val="FFFFFF"/>
                </a:solidFill>
              </a:rPr>
              <a:t>IS OUR CLIMATE CHANGING?</a:t>
            </a:r>
          </a:p>
        </p:txBody>
      </p:sp>
      <p:sp>
        <p:nvSpPr>
          <p:cNvPr id="20506" name="Rectangle 20498">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07" name="Straight Connector 20500">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8023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4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14313"/>
            <a:ext cx="10887940" cy="342899"/>
          </a:xfrm>
        </p:spPr>
        <p:txBody>
          <a:bodyPr>
            <a:normAutofit fontScale="90000"/>
          </a:bodyPr>
          <a:lstStyle/>
          <a:p>
            <a:pPr algn="l" eaLnBrk="1"/>
            <a:r>
              <a:rPr lang="en-US" altLang="en-US" sz="1800" b="1" dirty="0">
                <a:latin typeface="Times New Roman" panose="02020603050405020304" pitchFamily="18" charset="0"/>
                <a:cs typeface="Times New Roman" panose="02020603050405020304" pitchFamily="18" charset="0"/>
              </a:rPr>
              <a:t>Vocabulary Review</a:t>
            </a:r>
            <a:br>
              <a:rPr lang="en-US" altLang="en-US" dirty="0"/>
            </a:br>
            <a:endParaRPr lang="en-US" altLang="en-US" dirty="0"/>
          </a:p>
        </p:txBody>
      </p:sp>
      <p:sp>
        <p:nvSpPr>
          <p:cNvPr id="38916" name="Rectangle 2"/>
          <p:cNvSpPr>
            <a:spLocks noGrp="1" noChangeArrowheads="1"/>
          </p:cNvSpPr>
          <p:nvPr>
            <p:ph sz="half" idx="1"/>
          </p:nvPr>
        </p:nvSpPr>
        <p:spPr>
          <a:xfrm>
            <a:off x="0" y="214313"/>
            <a:ext cx="6230396" cy="6635750"/>
          </a:xfrm>
        </p:spPr>
        <p:txBody>
          <a:bodyPr>
            <a:noAutofit/>
          </a:bodyPr>
          <a:lstStyle/>
          <a:p>
            <a:pPr marL="0" indent="0" algn="just">
              <a:spcBef>
                <a:spcPts val="0"/>
              </a:spcBef>
              <a:spcAft>
                <a:spcPts val="0"/>
              </a:spcAft>
              <a:buNone/>
            </a:pPr>
            <a:r>
              <a:rPr lang="en-US" sz="1700" dirty="0">
                <a:solidFill>
                  <a:srgbClr val="00B0F0"/>
                </a:solidFill>
                <a:latin typeface="Times New Roman" panose="02020603050405020304" pitchFamily="18" charset="0"/>
                <a:cs typeface="Times New Roman" panose="02020603050405020304" pitchFamily="18" charset="0"/>
              </a:rPr>
              <a:t>A. Read the text and choose the definition for the highlighted words</a:t>
            </a:r>
            <a:endParaRPr lang="en-US" altLang="en-US" sz="1700"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altLang="en-US" sz="1700" b="1" i="1" dirty="0">
                <a:latin typeface="Times New Roman" panose="02020603050405020304" pitchFamily="18" charset="0"/>
                <a:cs typeface="Times New Roman" panose="02020603050405020304" pitchFamily="18" charset="0"/>
              </a:rPr>
              <a:t>How Greenhouse Gases Climate Change</a:t>
            </a:r>
          </a:p>
          <a:p>
            <a:pPr marL="0" indent="0" algn="just">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Most of the sun’s heat hits the Earth and </a:t>
            </a:r>
            <a:r>
              <a:rPr lang="en-US" altLang="en-US" sz="1700" b="1" u="sng" dirty="0">
                <a:latin typeface="Times New Roman" panose="02020603050405020304" pitchFamily="18" charset="0"/>
                <a:cs typeface="Times New Roman" panose="02020603050405020304" pitchFamily="18" charset="0"/>
              </a:rPr>
              <a:t>escapes</a:t>
            </a:r>
            <a:r>
              <a:rPr lang="en-US" altLang="en-US" sz="1700" dirty="0">
                <a:latin typeface="Times New Roman" panose="02020603050405020304" pitchFamily="18" charset="0"/>
                <a:cs typeface="Times New Roman" panose="02020603050405020304" pitchFamily="18" charset="0"/>
              </a:rPr>
              <a:t> back into space. Some is trapped by the </a:t>
            </a:r>
            <a:r>
              <a:rPr lang="en-US" altLang="en-US" sz="1700" b="1" u="sng" dirty="0">
                <a:latin typeface="Times New Roman" panose="02020603050405020304" pitchFamily="18" charset="0"/>
                <a:cs typeface="Times New Roman" panose="02020603050405020304" pitchFamily="18" charset="0"/>
              </a:rPr>
              <a:t>atmosphere</a:t>
            </a:r>
            <a:r>
              <a:rPr lang="en-US" altLang="en-US" sz="1700" dirty="0">
                <a:latin typeface="Times New Roman" panose="02020603050405020304" pitchFamily="18" charset="0"/>
                <a:cs typeface="Times New Roman" panose="02020603050405020304" pitchFamily="18" charset="0"/>
              </a:rPr>
              <a:t> and warms the Earth. </a:t>
            </a:r>
          </a:p>
          <a:p>
            <a:pPr marL="0" indent="0" algn="just">
              <a:spcBef>
                <a:spcPts val="0"/>
              </a:spcBef>
              <a:spcAft>
                <a:spcPts val="0"/>
              </a:spcAft>
              <a:buNone/>
            </a:pPr>
            <a:r>
              <a:rPr lang="en-US" altLang="en-US" sz="1700" b="1" u="sng" dirty="0">
                <a:latin typeface="Times New Roman" panose="02020603050405020304" pitchFamily="18" charset="0"/>
                <a:cs typeface="Times New Roman" panose="02020603050405020304" pitchFamily="18" charset="0"/>
              </a:rPr>
              <a:t>Fossil fuels</a:t>
            </a:r>
            <a:r>
              <a:rPr lang="en-US" altLang="en-US" sz="1700" dirty="0">
                <a:latin typeface="Times New Roman" panose="02020603050405020304" pitchFamily="18" charset="0"/>
                <a:cs typeface="Times New Roman" panose="02020603050405020304" pitchFamily="18" charset="0"/>
              </a:rPr>
              <a:t> (coal, gasoline) are burned and </a:t>
            </a:r>
            <a:r>
              <a:rPr lang="en-US" altLang="en-US" sz="1700" b="1" u="sng" dirty="0">
                <a:latin typeface="Times New Roman" panose="02020603050405020304" pitchFamily="18" charset="0"/>
                <a:cs typeface="Times New Roman" panose="02020603050405020304" pitchFamily="18" charset="0"/>
              </a:rPr>
              <a:t>carbon dioxide</a:t>
            </a:r>
            <a:r>
              <a:rPr lang="en-US" altLang="en-US" sz="1700" dirty="0">
                <a:latin typeface="Times New Roman" panose="02020603050405020304" pitchFamily="18" charset="0"/>
                <a:cs typeface="Times New Roman" panose="02020603050405020304" pitchFamily="18" charset="0"/>
              </a:rPr>
              <a:t> (CO2) is released. Released CO2 and other gases are called greenhouse </a:t>
            </a:r>
            <a:r>
              <a:rPr lang="en-US" altLang="en-US" sz="1700" b="1" u="sng" dirty="0">
                <a:latin typeface="Times New Roman" panose="02020603050405020304" pitchFamily="18" charset="0"/>
                <a:cs typeface="Times New Roman" panose="02020603050405020304" pitchFamily="18" charset="0"/>
              </a:rPr>
              <a:t>gases</a:t>
            </a:r>
            <a:r>
              <a:rPr lang="en-US" altLang="en-US" sz="1700" dirty="0">
                <a:latin typeface="Times New Roman" panose="02020603050405020304" pitchFamily="18" charset="0"/>
                <a:cs typeface="Times New Roman" panose="02020603050405020304" pitchFamily="18" charset="0"/>
              </a:rPr>
              <a:t> </a:t>
            </a:r>
            <a:r>
              <a:rPr lang="en-US" altLang="en-US" sz="1700" b="1" u="sng" dirty="0">
                <a:latin typeface="Times New Roman" panose="02020603050405020304" pitchFamily="18" charset="0"/>
                <a:cs typeface="Times New Roman" panose="02020603050405020304" pitchFamily="18" charset="0"/>
              </a:rPr>
              <a:t>emissions</a:t>
            </a:r>
            <a:r>
              <a:rPr lang="en-US" altLang="en-US" sz="1700" dirty="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Greenhouse gases make the atmosphere thicker. As the sun’s heat hits the Earth, more and more of the heat is trapped  and warms the Earth. As CO2 increases, so does the temperature. This shows that there is a </a:t>
            </a:r>
            <a:r>
              <a:rPr lang="en-US" altLang="en-US" sz="1700" b="1" u="sng" dirty="0">
                <a:latin typeface="Times New Roman" panose="02020603050405020304" pitchFamily="18" charset="0"/>
                <a:cs typeface="Times New Roman" panose="02020603050405020304" pitchFamily="18" charset="0"/>
              </a:rPr>
              <a:t>link</a:t>
            </a:r>
            <a:r>
              <a:rPr lang="en-US" altLang="en-US" sz="1700" dirty="0">
                <a:latin typeface="Times New Roman" panose="02020603050405020304" pitchFamily="18" charset="0"/>
                <a:cs typeface="Times New Roman" panose="02020603050405020304" pitchFamily="18" charset="0"/>
              </a:rPr>
              <a:t> between CO2 and temperature. This connection is </a:t>
            </a:r>
            <a:r>
              <a:rPr lang="en-US" altLang="en-US" sz="1700" b="1" u="sng" dirty="0">
                <a:latin typeface="Times New Roman" panose="02020603050405020304" pitchFamily="18" charset="0"/>
                <a:cs typeface="Times New Roman" panose="02020603050405020304" pitchFamily="18" charset="0"/>
              </a:rPr>
              <a:t>evidence</a:t>
            </a:r>
            <a:r>
              <a:rPr lang="en-US" altLang="en-US" sz="1700" dirty="0">
                <a:latin typeface="Times New Roman" panose="02020603050405020304" pitchFamily="18" charset="0"/>
                <a:cs typeface="Times New Roman" panose="02020603050405020304" pitchFamily="18" charset="0"/>
              </a:rPr>
              <a:t> that climate change is caused by humans.</a:t>
            </a:r>
          </a:p>
          <a:p>
            <a:pPr marL="0" indent="0">
              <a:spcBef>
                <a:spcPts val="0"/>
              </a:spcBef>
              <a:spcAft>
                <a:spcPts val="0"/>
              </a:spcAft>
              <a:buNone/>
            </a:pPr>
            <a:r>
              <a:rPr lang="en-US" altLang="en-US" sz="1700" b="1" i="1" dirty="0">
                <a:latin typeface="Times New Roman" panose="02020603050405020304" pitchFamily="18" charset="0"/>
                <a:cs typeface="Times New Roman" panose="02020603050405020304" pitchFamily="18" charset="0"/>
              </a:rPr>
              <a:t>Signs of Climate Change</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 More </a:t>
            </a:r>
            <a:r>
              <a:rPr lang="en-US" altLang="en-US" sz="1700" b="1" u="sng" dirty="0">
                <a:latin typeface="Times New Roman" panose="02020603050405020304" pitchFamily="18" charset="0"/>
                <a:cs typeface="Times New Roman" panose="02020603050405020304" pitchFamily="18" charset="0"/>
              </a:rPr>
              <a:t>energetic</a:t>
            </a:r>
            <a:r>
              <a:rPr lang="en-US" altLang="en-US" sz="1700" dirty="0">
                <a:latin typeface="Times New Roman" panose="02020603050405020304" pitchFamily="18" charset="0"/>
                <a:cs typeface="Times New Roman" panose="02020603050405020304" pitchFamily="18" charset="0"/>
              </a:rPr>
              <a:t> weather</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 Increasing drought</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 Rising sea levels and floods</a:t>
            </a:r>
          </a:p>
          <a:p>
            <a:pPr marL="0" indent="0">
              <a:spcBef>
                <a:spcPts val="0"/>
              </a:spcBef>
              <a:spcAft>
                <a:spcPts val="0"/>
              </a:spcAft>
              <a:buNone/>
            </a:pPr>
            <a:r>
              <a:rPr lang="en-US" altLang="en-US" sz="1700" b="1" i="1" dirty="0">
                <a:latin typeface="Times New Roman" panose="02020603050405020304" pitchFamily="18" charset="0"/>
                <a:cs typeface="Times New Roman" panose="02020603050405020304" pitchFamily="18" charset="0"/>
              </a:rPr>
              <a:t>Can we </a:t>
            </a:r>
            <a:r>
              <a:rPr lang="en-US" altLang="en-US" sz="1700" b="1" i="1" u="sng" dirty="0">
                <a:latin typeface="Times New Roman" panose="02020603050405020304" pitchFamily="18" charset="0"/>
                <a:cs typeface="Times New Roman" panose="02020603050405020304" pitchFamily="18" charset="0"/>
              </a:rPr>
              <a:t>adapt</a:t>
            </a:r>
            <a:r>
              <a:rPr lang="en-US" altLang="en-US" sz="1700" b="1" i="1" dirty="0">
                <a:latin typeface="Times New Roman" panose="02020603050405020304" pitchFamily="18" charset="0"/>
                <a:cs typeface="Times New Roman" panose="02020603050405020304" pitchFamily="18" charset="0"/>
              </a:rPr>
              <a:t> to these changes?</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a.  mixture of gases that surround the Earth </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b. to get out</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c. to change something to be more useful</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d. connection holding two things together</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e. substances that are buried in the ground and can be burned for power  </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g. colorless gas breathed out by people and animals</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h. information that proves something</a:t>
            </a:r>
          </a:p>
          <a:p>
            <a:pPr marL="0" indent="0">
              <a:spcBef>
                <a:spcPts val="0"/>
              </a:spcBef>
              <a:spcAft>
                <a:spcPts val="0"/>
              </a:spcAft>
              <a:buNone/>
            </a:pPr>
            <a:r>
              <a:rPr lang="en-US" altLang="en-US" sz="1700" dirty="0" err="1">
                <a:latin typeface="Times New Roman" panose="02020603050405020304" pitchFamily="18" charset="0"/>
                <a:cs typeface="Times New Roman" panose="02020603050405020304" pitchFamily="18" charset="0"/>
              </a:rPr>
              <a:t>i</a:t>
            </a:r>
            <a:r>
              <a:rPr lang="en-US" altLang="en-US" sz="1700" dirty="0">
                <a:latin typeface="Times New Roman" panose="02020603050405020304" pitchFamily="18" charset="0"/>
                <a:cs typeface="Times New Roman" panose="02020603050405020304" pitchFamily="18" charset="0"/>
              </a:rPr>
              <a:t>. air-like substances</a:t>
            </a:r>
          </a:p>
          <a:p>
            <a:pPr marL="0" indent="0">
              <a:spcBef>
                <a:spcPts val="0"/>
              </a:spcBef>
              <a:spcAft>
                <a:spcPts val="0"/>
              </a:spcAft>
              <a:buNone/>
            </a:pPr>
            <a:r>
              <a:rPr lang="en-US" altLang="en-US" sz="1700" dirty="0">
                <a:latin typeface="Times New Roman" panose="02020603050405020304" pitchFamily="18" charset="0"/>
                <a:cs typeface="Times New Roman" panose="02020603050405020304" pitchFamily="18" charset="0"/>
              </a:rPr>
              <a:t>j. sending out of something</a:t>
            </a:r>
          </a:p>
        </p:txBody>
      </p:sp>
      <p:sp>
        <p:nvSpPr>
          <p:cNvPr id="38917" name="Rectangle 3"/>
          <p:cNvSpPr>
            <a:spLocks noGrp="1" noChangeArrowheads="1"/>
          </p:cNvSpPr>
          <p:nvPr>
            <p:ph sz="half" idx="2"/>
          </p:nvPr>
        </p:nvSpPr>
        <p:spPr>
          <a:xfrm>
            <a:off x="6230396" y="114300"/>
            <a:ext cx="5961603" cy="6198439"/>
          </a:xfrm>
        </p:spPr>
        <p:txBody>
          <a:bodyPr>
            <a:normAutofit/>
          </a:bodyPr>
          <a:lstStyle/>
          <a:p>
            <a:pPr marL="0" indent="0">
              <a:spcBef>
                <a:spcPts val="0"/>
              </a:spcBef>
              <a:spcAft>
                <a:spcPts val="0"/>
              </a:spcAft>
              <a:tabLst>
                <a:tab pos="285750" algn="l"/>
              </a:tabLst>
            </a:pPr>
            <a:endParaRPr lang="en-US" sz="1600"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tabLst>
                <a:tab pos="285750" algn="l"/>
              </a:tabLst>
            </a:pPr>
            <a:r>
              <a:rPr lang="en-US" sz="1800" b="1" dirty="0">
                <a:solidFill>
                  <a:srgbClr val="FF0000"/>
                </a:solidFill>
                <a:latin typeface="Times New Roman" panose="02020603050405020304" pitchFamily="18" charset="0"/>
                <a:cs typeface="Times New Roman" panose="02020603050405020304" pitchFamily="18" charset="0"/>
              </a:rPr>
              <a:t>B. Complete the sentences with words from the list below. Use the words to make up common expressions in English</a:t>
            </a:r>
            <a:r>
              <a:rPr lang="en-US" sz="1800" dirty="0">
                <a:solidFill>
                  <a:srgbClr val="00B0F0"/>
                </a:solidFill>
                <a:latin typeface="Times New Roman" panose="02020603050405020304" pitchFamily="18" charset="0"/>
                <a:cs typeface="Times New Roman" panose="02020603050405020304" pitchFamily="18" charset="0"/>
              </a:rPr>
              <a:t>.</a:t>
            </a:r>
          </a:p>
          <a:p>
            <a:pPr marL="0" indent="0" algn="just">
              <a:buNone/>
              <a:tabLst>
                <a:tab pos="285750" algn="l"/>
              </a:tabLst>
            </a:pPr>
            <a:r>
              <a:rPr lang="en-US" sz="1800" dirty="0">
                <a:latin typeface="Times New Roman" panose="02020603050405020304" pitchFamily="18" charset="0"/>
                <a:cs typeface="Times New Roman" panose="02020603050405020304" pitchFamily="18" charset="0"/>
              </a:rPr>
              <a:t>debate      evidence      gases      link</a:t>
            </a:r>
          </a:p>
          <a:p>
            <a:pPr marL="0" indent="0" algn="just">
              <a:tabLst>
                <a:tab pos="285750" algn="l"/>
              </a:tabLst>
            </a:pPr>
            <a:endParaRPr lang="en-US" sz="1800"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tabLst>
                <a:tab pos="285750" algn="l"/>
              </a:tabLst>
            </a:pPr>
            <a:r>
              <a:rPr lang="en-US" sz="1800" b="1"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great ______________ </a:t>
            </a:r>
            <a:r>
              <a:rPr lang="en-US" sz="1800" dirty="0">
                <a:latin typeface="Times New Roman" panose="02020603050405020304" pitchFamily="18" charset="0"/>
                <a:cs typeface="Times New Roman" panose="02020603050405020304" pitchFamily="18" charset="0"/>
              </a:rPr>
              <a:t>about how to slow global warming is ongoing.</a:t>
            </a:r>
          </a:p>
          <a:p>
            <a:pPr marL="0" indent="0" algn="just">
              <a:spcBef>
                <a:spcPts val="0"/>
              </a:spcBef>
              <a:spcAft>
                <a:spcPts val="0"/>
              </a:spcAft>
              <a:buNone/>
              <a:tabLst>
                <a:tab pos="285750" algn="l"/>
              </a:tabLst>
            </a:pPr>
            <a:r>
              <a:rPr lang="en-US" sz="1800" b="1" dirty="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There is a </a:t>
            </a:r>
            <a:r>
              <a:rPr lang="en-US" sz="1800" b="1" dirty="0">
                <a:latin typeface="Times New Roman" panose="02020603050405020304" pitchFamily="18" charset="0"/>
                <a:cs typeface="Times New Roman" panose="02020603050405020304" pitchFamily="18" charset="0"/>
              </a:rPr>
              <a:t>common ______________ </a:t>
            </a:r>
            <a:r>
              <a:rPr lang="en-US" sz="1800" dirty="0">
                <a:latin typeface="Times New Roman" panose="02020603050405020304" pitchFamily="18" charset="0"/>
                <a:cs typeface="Times New Roman" panose="02020603050405020304" pitchFamily="18" charset="0"/>
              </a:rPr>
              <a:t>between fossil fuels and global warming.</a:t>
            </a:r>
          </a:p>
          <a:p>
            <a:pPr marL="0" indent="0" algn="just">
              <a:spcBef>
                <a:spcPts val="0"/>
              </a:spcBef>
              <a:spcAft>
                <a:spcPts val="0"/>
              </a:spcAft>
              <a:buNone/>
              <a:tabLst>
                <a:tab pos="285750" algn="l"/>
              </a:tabLst>
            </a:pPr>
            <a:r>
              <a:rPr lang="en-US" sz="1800" b="1" dirty="0">
                <a:latin typeface="Times New Roman" panose="02020603050405020304" pitchFamily="18" charset="0"/>
                <a:cs typeface="Times New Roman" panose="02020603050405020304" pitchFamily="18" charset="0"/>
              </a:rPr>
              <a:t>3. </a:t>
            </a:r>
            <a:r>
              <a:rPr lang="en-US" sz="1800" dirty="0">
                <a:latin typeface="Times New Roman" panose="02020603050405020304" pitchFamily="18" charset="0"/>
                <a:cs typeface="Times New Roman" panose="02020603050405020304" pitchFamily="18" charset="0"/>
              </a:rPr>
              <a:t>Scientists have found </a:t>
            </a:r>
            <a:r>
              <a:rPr lang="en-US" sz="1800" b="1" dirty="0">
                <a:latin typeface="Times New Roman" panose="02020603050405020304" pitchFamily="18" charset="0"/>
                <a:cs typeface="Times New Roman" panose="02020603050405020304" pitchFamily="18" charset="0"/>
              </a:rPr>
              <a:t>little ______________ </a:t>
            </a:r>
            <a:r>
              <a:rPr lang="en-US" sz="1800" dirty="0">
                <a:latin typeface="Times New Roman" panose="02020603050405020304" pitchFamily="18" charset="0"/>
                <a:cs typeface="Times New Roman" panose="02020603050405020304" pitchFamily="18" charset="0"/>
              </a:rPr>
              <a:t>that disagrees with this idea.</a:t>
            </a:r>
          </a:p>
          <a:p>
            <a:pPr marL="0" indent="0" algn="just">
              <a:buNone/>
              <a:tabLst>
                <a:tab pos="285750" algn="l"/>
              </a:tabLst>
            </a:pPr>
            <a:r>
              <a:rPr lang="en-US" sz="1800" b="1" dirty="0">
                <a:latin typeface="Times New Roman" panose="02020603050405020304" pitchFamily="18" charset="0"/>
                <a:cs typeface="Times New Roman" panose="02020603050405020304" pitchFamily="18" charset="0"/>
              </a:rPr>
              <a:t>4. </a:t>
            </a:r>
            <a:r>
              <a:rPr lang="en-US" sz="1800" dirty="0">
                <a:latin typeface="Times New Roman" panose="02020603050405020304" pitchFamily="18" charset="0"/>
                <a:cs typeface="Times New Roman" panose="02020603050405020304" pitchFamily="18" charset="0"/>
              </a:rPr>
              <a:t>They have concluded that we must find a way to reduce </a:t>
            </a:r>
            <a:r>
              <a:rPr lang="en-US" sz="1800" b="1" dirty="0">
                <a:latin typeface="Times New Roman" panose="02020603050405020304" pitchFamily="18" charset="0"/>
                <a:cs typeface="Times New Roman" panose="02020603050405020304" pitchFamily="18" charset="0"/>
              </a:rPr>
              <a:t>greenhouse ______________</a:t>
            </a:r>
            <a:r>
              <a:rPr lang="en-US" sz="1800"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2" name="AutoShape 2" descr="Free Global Warming Cliparts, Download Free Global Warming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ree Global Warming Cliparts, Download Free Global Warming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Free Global Warming Cliparts, Download Free Global Warming Cliparts png  images, Free ClipArts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76549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1"/>
            <a:ext cx="10887940" cy="2471737"/>
          </a:xfrm>
        </p:spPr>
        <p:txBody>
          <a:bodyPr>
            <a:normAutofit fontScale="90000"/>
          </a:bodyPr>
          <a:lstStyle/>
          <a:p>
            <a:pPr algn="l" eaLnBrk="1"/>
            <a:r>
              <a:rPr lang="en-US" altLang="en-US" sz="1800" b="1" dirty="0">
                <a:solidFill>
                  <a:srgbClr val="00B0F0"/>
                </a:solidFill>
                <a:latin typeface="Times New Roman" panose="02020603050405020304" pitchFamily="18" charset="0"/>
                <a:cs typeface="Times New Roman" panose="02020603050405020304" pitchFamily="18" charset="0"/>
              </a:rPr>
              <a:t>Preview: You are going to read an article from a New Zealand government brochure. </a:t>
            </a:r>
            <a:br>
              <a:rPr lang="en-US" altLang="en-US" sz="1800" b="1" dirty="0">
                <a:solidFill>
                  <a:srgbClr val="00B0F0"/>
                </a:solidFill>
                <a:latin typeface="Times New Roman" panose="02020603050405020304" pitchFamily="18" charset="0"/>
                <a:cs typeface="Times New Roman" panose="02020603050405020304" pitchFamily="18" charset="0"/>
              </a:rPr>
            </a:br>
            <a:r>
              <a:rPr lang="en-US" altLang="en-US" sz="1800" b="1" dirty="0">
                <a:solidFill>
                  <a:srgbClr val="00B0F0"/>
                </a:solidFill>
                <a:latin typeface="Times New Roman" panose="02020603050405020304" pitchFamily="18" charset="0"/>
                <a:cs typeface="Times New Roman" panose="02020603050405020304" pitchFamily="18" charset="0"/>
              </a:rPr>
              <a:t>Read the title and the subtitles. Why do you think the New Zealand government made this brochure?</a:t>
            </a:r>
            <a:br>
              <a:rPr lang="en-US" altLang="en-US" sz="1800" b="1" dirty="0">
                <a:solidFill>
                  <a:srgbClr val="00B0F0"/>
                </a:solidFill>
                <a:latin typeface="Times New Roman" panose="02020603050405020304" pitchFamily="18" charset="0"/>
                <a:cs typeface="Times New Roman" panose="02020603050405020304" pitchFamily="18" charset="0"/>
              </a:rPr>
            </a:br>
            <a:r>
              <a:rPr lang="en-US" altLang="en-US" sz="1800" b="1" dirty="0">
                <a:solidFill>
                  <a:srgbClr val="00B0F0"/>
                </a:solidFill>
                <a:latin typeface="Times New Roman" panose="02020603050405020304" pitchFamily="18" charset="0"/>
                <a:cs typeface="Times New Roman" panose="02020603050405020304" pitchFamily="18" charset="0"/>
              </a:rPr>
              <a:t>Check one of the answer.</a:t>
            </a:r>
            <a:br>
              <a:rPr lang="en-US" altLang="en-US" sz="1800" b="1" dirty="0">
                <a:solidFill>
                  <a:srgbClr val="00B0F0"/>
                </a:solidFill>
                <a:latin typeface="Times New Roman" panose="02020603050405020304" pitchFamily="18" charset="0"/>
                <a:cs typeface="Times New Roman" panose="02020603050405020304" pitchFamily="18" charset="0"/>
              </a:rPr>
            </a:br>
            <a:r>
              <a:rPr lang="en-US" altLang="en-US" sz="1800" b="1" dirty="0">
                <a:solidFill>
                  <a:srgbClr val="00B0F0"/>
                </a:solidFill>
                <a:latin typeface="Times New Roman" panose="02020603050405020304" pitchFamily="18" charset="0"/>
                <a:cs typeface="Times New Roman" panose="02020603050405020304" pitchFamily="18" charset="0"/>
              </a:rPr>
              <a:t>	a. To explain what causes climate change.</a:t>
            </a:r>
            <a:br>
              <a:rPr lang="en-US" altLang="en-US" sz="1800" b="1" dirty="0">
                <a:solidFill>
                  <a:srgbClr val="00B0F0"/>
                </a:solidFill>
                <a:latin typeface="Times New Roman" panose="02020603050405020304" pitchFamily="18" charset="0"/>
                <a:cs typeface="Times New Roman" panose="02020603050405020304" pitchFamily="18" charset="0"/>
              </a:rPr>
            </a:br>
            <a:r>
              <a:rPr lang="en-US" altLang="en-US" sz="1800" b="1" dirty="0">
                <a:solidFill>
                  <a:srgbClr val="00B0F0"/>
                </a:solidFill>
                <a:latin typeface="Times New Roman" panose="02020603050405020304" pitchFamily="18" charset="0"/>
                <a:cs typeface="Times New Roman" panose="02020603050405020304" pitchFamily="18" charset="0"/>
              </a:rPr>
              <a:t>	b. To get people to change their lifestyle.</a:t>
            </a:r>
            <a:br>
              <a:rPr lang="en-US" altLang="en-US" sz="1800" b="1" dirty="0">
                <a:solidFill>
                  <a:srgbClr val="00B0F0"/>
                </a:solidFill>
                <a:latin typeface="Times New Roman" panose="02020603050405020304" pitchFamily="18" charset="0"/>
                <a:cs typeface="Times New Roman" panose="02020603050405020304" pitchFamily="18" charset="0"/>
              </a:rPr>
            </a:br>
            <a:r>
              <a:rPr lang="en-US" altLang="en-US" sz="1800" b="1" dirty="0">
                <a:solidFill>
                  <a:srgbClr val="00B0F0"/>
                </a:solidFill>
                <a:latin typeface="Times New Roman" panose="02020603050405020304" pitchFamily="18" charset="0"/>
                <a:cs typeface="Times New Roman" panose="02020603050405020304" pitchFamily="18" charset="0"/>
              </a:rPr>
              <a:t>	c. to warn us about the effects of climate change.</a:t>
            </a:r>
            <a:br>
              <a:rPr lang="en-US" altLang="en-US" sz="1800" b="1" dirty="0">
                <a:latin typeface="Times New Roman" panose="02020603050405020304" pitchFamily="18" charset="0"/>
                <a:cs typeface="Times New Roman" panose="02020603050405020304" pitchFamily="18" charset="0"/>
              </a:rPr>
            </a:br>
            <a:br>
              <a:rPr lang="en-US" altLang="en-US" dirty="0"/>
            </a:br>
            <a:endParaRPr lang="en-US" altLang="en-US" dirty="0"/>
          </a:p>
        </p:txBody>
      </p:sp>
      <p:sp>
        <p:nvSpPr>
          <p:cNvPr id="38916" name="Rectangle 2"/>
          <p:cNvSpPr>
            <a:spLocks noGrp="1" noChangeArrowheads="1"/>
          </p:cNvSpPr>
          <p:nvPr>
            <p:ph sz="half" idx="1"/>
          </p:nvPr>
        </p:nvSpPr>
        <p:spPr>
          <a:xfrm>
            <a:off x="0" y="1728787"/>
            <a:ext cx="5963526" cy="4583951"/>
          </a:xfrm>
        </p:spPr>
        <p:txBody>
          <a:bodyPr/>
          <a:lstStyle/>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a:latin typeface="Calibri" panose="020F0502020204030204" pitchFamily="34" charset="0"/>
                <a:cs typeface="Calibri" panose="020F0502020204030204" pitchFamily="34" charset="0"/>
              </a:rPr>
              <a:t>Our Climate Is Changing and</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800" b="1" dirty="0">
                <a:latin typeface="Calibri" panose="020F0502020204030204" pitchFamily="34" charset="0"/>
                <a:cs typeface="Calibri" panose="020F0502020204030204" pitchFamily="34" charset="0"/>
              </a:rPr>
              <a:t>It Is Going to Keep Changing</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Climate Change</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Calibri" panose="020F0502020204030204" pitchFamily="34" charset="0"/>
                <a:cs typeface="Calibri" panose="020F0502020204030204" pitchFamily="34" charset="0"/>
              </a:rPr>
              <a:t>1.xxxxxxxxxxxxxxxxxxxxxxxxxxxxxxxxxxxxxxxxxxxxxxxxxxxxxxxxxxxxxxxxxxxxxxxxxxxxxxxxxxxxxxxx.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Calibri" panose="020F0502020204030204" pitchFamily="34" charset="0"/>
                <a:cs typeface="Calibri" panose="020F0502020204030204" pitchFamily="34" charset="0"/>
              </a:rPr>
              <a:t>2.xxxxxxxxxxxxxxxxxxxxxxxxxxxxxxxxxxxxxxxxxxxxxxxxxxxxxxxxxxxxxxxxxxxxxxxxxxxxxxxxxxxxxxxxxxxxxxxxxxxxxxxxxxxxxxxxxxxxxxxxxxxxxxxxxxxxxxxxxxxxxxxxxxxxxx.</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Not</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Just</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Hotter</a:t>
            </a:r>
          </a:p>
          <a:p>
            <a:pPr marL="130555" indent="0"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Calibri" panose="020F0502020204030204" pitchFamily="34" charset="0"/>
                <a:cs typeface="Calibri" panose="020F0502020204030204" pitchFamily="34" charset="0"/>
              </a:rPr>
              <a:t>3.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p:txBody>
      </p:sp>
      <p:sp>
        <p:nvSpPr>
          <p:cNvPr id="38917" name="Rectangle 3"/>
          <p:cNvSpPr>
            <a:spLocks noGrp="1" noChangeArrowheads="1"/>
          </p:cNvSpPr>
          <p:nvPr>
            <p:ph sz="half" idx="2"/>
          </p:nvPr>
        </p:nvSpPr>
        <p:spPr>
          <a:xfrm>
            <a:off x="6230396" y="1828801"/>
            <a:ext cx="5961603" cy="4483938"/>
          </a:xfrm>
        </p:spPr>
        <p:txBody>
          <a:bodyPr/>
          <a:lstStyle/>
          <a:p>
            <a:pPr marL="522219" indent="-391664"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Calibri" panose="020F0502020204030204" pitchFamily="34" charset="0"/>
                <a:cs typeface="Calibri" panose="020F0502020204030204" pitchFamily="34" charset="0"/>
              </a:rPr>
              <a:t>Can</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We</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Stop</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It</a:t>
            </a:r>
            <a:r>
              <a:rPr lang="en-US" altLang="en-US" sz="1600" dirty="0">
                <a:latin typeface="Calibri" panose="020F0502020204030204" pitchFamily="34" charset="0"/>
                <a:cs typeface="Calibri" panose="020F0502020204030204" pitchFamily="34" charset="0"/>
              </a:rPr>
              <a:t>?</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a:latin typeface="Calibri" panose="020F0502020204030204" pitchFamily="34" charset="0"/>
                <a:cs typeface="Calibri" panose="020F0502020204030204" pitchFamily="34" charset="0"/>
              </a:rPr>
              <a:t>4.xxxxxxxxxxxxxxxxxxxxxxxxxxxxxxxxxxxxxxxxxxxxxxxxxxxxxxxxxxxxxxxxxxxxxxxxxxxxxxxxxxxxxxxxxxxxxxxxxxxxxxxxxxxxxxxxxxxxxxxxxxxxxxxxxxxxxxxxxxxxxxxxxxxxxxxxxxxxxxxxxxxxxxxxxxxxxxxxxxxxxxxxxxxxxxxx.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Greenhouse</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Gases</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a:latin typeface="Calibri" panose="020F0502020204030204" pitchFamily="34" charset="0"/>
                <a:cs typeface="Calibri" panose="020F0502020204030204" pitchFamily="34" charset="0"/>
              </a:rPr>
              <a:t>5.xxxxxxxxxxxxxxxxxxxxxxxxxxxxxxxxxxxxxxxxxxxxxxxxxxxxxxxxxxxxxxxxxxxxxxxxxxxxxxxxxxxxxxxxxxxxxxxxxxxxxxxxxxxxxxxxxxxxxxxxxxxxxxxxxxxxxxxxxxxxxxxxxxxxxxxxxxxxxxxxxxxxxxxxxxxxxxxxxxxxxxxxxxxxxxxxxxxxxxxxxxxxxxxxxxxxxxxx.</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b="1" dirty="0">
                <a:latin typeface="Calibri" panose="020F0502020204030204" pitchFamily="34" charset="0"/>
                <a:cs typeface="Calibri" panose="020F0502020204030204" pitchFamily="34" charset="0"/>
              </a:rPr>
              <a:t>The</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Bottom</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Line</a:t>
            </a:r>
          </a:p>
          <a:p>
            <a:pPr marL="114300" indent="0" eaLnBrk="1">
              <a:buClr>
                <a:srgbClr val="FF6600"/>
              </a:buClr>
              <a:buSzPct val="45000"/>
              <a:tabLst>
                <a:tab pos="400050" algn="l"/>
                <a:tab pos="1104900" algn="l"/>
                <a:tab pos="1657350" algn="l"/>
                <a:tab pos="2211388" algn="l"/>
                <a:tab pos="2763838" algn="l"/>
                <a:tab pos="3316288" algn="l"/>
                <a:tab pos="3870325" algn="l"/>
                <a:tab pos="4422775" algn="l"/>
                <a:tab pos="4975225" algn="l"/>
                <a:tab pos="5529263" algn="l"/>
                <a:tab pos="6081713" algn="l"/>
                <a:tab pos="6634163" algn="l"/>
                <a:tab pos="7186613" algn="l"/>
                <a:tab pos="7740650" algn="l"/>
                <a:tab pos="8293100" algn="l"/>
                <a:tab pos="8845550" algn="l"/>
                <a:tab pos="9399588" algn="l"/>
                <a:tab pos="9952038" algn="l"/>
                <a:tab pos="10504488" algn="l"/>
                <a:tab pos="11058525" algn="l"/>
                <a:tab pos="11610975" algn="l"/>
                <a:tab pos="12163425" algn="l"/>
                <a:tab pos="12717463" algn="l"/>
              </a:tabLst>
            </a:pPr>
            <a:r>
              <a:rPr lang="en-US" altLang="en-US" sz="1600" dirty="0">
                <a:latin typeface="Calibri" panose="020F0502020204030204" pitchFamily="34" charset="0"/>
                <a:cs typeface="Calibri" panose="020F0502020204030204" pitchFamily="34" charset="0"/>
              </a:rPr>
              <a:t>6.xxxxxxxxxxxxxxxxxxxxxxxxxxxxxxxxxxxxxxxxxxxxxxxxxxxxxxxxxxxxxxxxxxxxxxxxxxxxxxxxxxxxxxxxxxxxxxxxxxxxxxxxxxxxxxxxxxxxxxxxxxxxxxxxxxxxxxxxxxxxxxxxxxxxxxxxxxxxxxxxxxxxxxxxxxxxx.</a:t>
            </a: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7</a:t>
            </a:fld>
            <a:endParaRPr lang="en-US" altLang="en-US">
              <a:solidFill>
                <a:srgbClr val="000000"/>
              </a:solidFill>
              <a:latin typeface="Times New Roman" panose="02020603050405020304" pitchFamily="18" charset="0"/>
            </a:endParaRPr>
          </a:p>
        </p:txBody>
      </p:sp>
      <p:pic>
        <p:nvPicPr>
          <p:cNvPr id="1026" name="Picture 2" descr="Global Warming Climate Change Clipart,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224" y="1728787"/>
            <a:ext cx="149281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1809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5" name="Rectangle 1"/>
          <p:cNvSpPr>
            <a:spLocks noGrp="1" noChangeArrowheads="1"/>
          </p:cNvSpPr>
          <p:nvPr>
            <p:ph type="title"/>
          </p:nvPr>
        </p:nvSpPr>
        <p:spPr>
          <a:xfrm>
            <a:off x="652991" y="232360"/>
            <a:ext cx="10887940" cy="342899"/>
          </a:xfrm>
        </p:spPr>
        <p:txBody>
          <a:bodyPr>
            <a:normAutofit fontScale="90000"/>
          </a:bodyPr>
          <a:lstStyle/>
          <a:p>
            <a:pPr algn="l" eaLnBrk="1"/>
            <a:r>
              <a:rPr lang="en-US" altLang="en-US" sz="1800" b="1" dirty="0">
                <a:solidFill>
                  <a:srgbClr val="FF0000"/>
                </a:solidFill>
                <a:latin typeface="Times New Roman" panose="02020603050405020304" pitchFamily="18" charset="0"/>
                <a:cs typeface="Times New Roman" panose="02020603050405020304" pitchFamily="18" charset="0"/>
              </a:rPr>
              <a:t>Reading 1: Our Climate is Changing and It Is Going to Keep Changing</a:t>
            </a:r>
            <a:br>
              <a:rPr lang="en-US" altLang="en-US" dirty="0"/>
            </a:br>
            <a:endParaRPr lang="en-US" altLang="en-US" dirty="0"/>
          </a:p>
        </p:txBody>
      </p:sp>
      <p:sp>
        <p:nvSpPr>
          <p:cNvPr id="38916" name="Rectangle 2"/>
          <p:cNvSpPr>
            <a:spLocks noGrp="1" noChangeArrowheads="1"/>
          </p:cNvSpPr>
          <p:nvPr>
            <p:ph sz="half" idx="1"/>
          </p:nvPr>
        </p:nvSpPr>
        <p:spPr>
          <a:xfrm>
            <a:off x="0" y="214313"/>
            <a:ext cx="5963526" cy="6507162"/>
          </a:xfrm>
        </p:spPr>
        <p:txBody>
          <a:bodyPr>
            <a:normAutofit fontScale="92500" lnSpcReduction="20000"/>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b="1" dirty="0">
                <a:latin typeface="Times New Roman" panose="02020603050405020304" pitchFamily="18" charset="0"/>
                <a:cs typeface="Times New Roman" panose="02020603050405020304" pitchFamily="18" charset="0"/>
              </a:rPr>
              <a:t>1. Climate Change</a:t>
            </a:r>
            <a:r>
              <a:rPr lang="en-US" altLang="en-US" sz="1700" dirty="0">
                <a:latin typeface="Times New Roman" panose="02020603050405020304" pitchFamily="18" charset="0"/>
                <a:cs typeface="Times New Roman" panose="02020603050405020304" pitchFamily="18"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dirty="0">
                <a:latin typeface="Times New Roman" panose="02020603050405020304" pitchFamily="18" charset="0"/>
                <a:cs typeface="Times New Roman" panose="02020603050405020304" pitchFamily="18" charset="0"/>
              </a:rPr>
              <a:t>2. 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b="1" dirty="0">
                <a:latin typeface="Times New Roman" panose="02020603050405020304" pitchFamily="18" charset="0"/>
                <a:cs typeface="Times New Roman" panose="02020603050405020304" pitchFamily="18" charset="0"/>
              </a:rPr>
              <a:t>3. Not</a:t>
            </a:r>
            <a:r>
              <a:rPr lang="en-US" altLang="en-US" sz="1700" dirty="0">
                <a:latin typeface="Times New Roman" panose="02020603050405020304" pitchFamily="18" charset="0"/>
                <a:cs typeface="Times New Roman" panose="02020603050405020304" pitchFamily="18" charset="0"/>
              </a:rPr>
              <a:t> </a:t>
            </a:r>
            <a:r>
              <a:rPr lang="en-US" altLang="en-US" sz="1700" b="1" dirty="0">
                <a:latin typeface="Times New Roman" panose="02020603050405020304" pitchFamily="18" charset="0"/>
                <a:cs typeface="Times New Roman" panose="02020603050405020304" pitchFamily="18" charset="0"/>
              </a:rPr>
              <a:t>Just</a:t>
            </a:r>
            <a:r>
              <a:rPr lang="en-US" altLang="en-US" sz="1700" dirty="0">
                <a:latin typeface="Times New Roman" panose="02020603050405020304" pitchFamily="18" charset="0"/>
                <a:cs typeface="Times New Roman" panose="02020603050405020304" pitchFamily="18" charset="0"/>
              </a:rPr>
              <a:t> </a:t>
            </a:r>
            <a:r>
              <a:rPr lang="en-US" altLang="en-US" sz="1700" b="1" dirty="0">
                <a:latin typeface="Times New Roman" panose="02020603050405020304" pitchFamily="18" charset="0"/>
                <a:cs typeface="Times New Roman" panose="02020603050405020304" pitchFamily="18" charset="0"/>
              </a:rPr>
              <a:t>Hotter. </a:t>
            </a:r>
            <a:r>
              <a:rPr lang="en-US" altLang="en-US" sz="1700" dirty="0">
                <a:latin typeface="Times New Roman" panose="02020603050405020304" pitchFamily="18" charset="0"/>
                <a:cs typeface="Times New Roman" panose="02020603050405020304" pitchFamily="18"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700" b="1" dirty="0">
                <a:latin typeface="Times New Roman" panose="02020603050405020304" pitchFamily="18" charset="0"/>
                <a:cs typeface="Times New Roman" panose="02020603050405020304" pitchFamily="18" charset="0"/>
              </a:rPr>
              <a:t> </a:t>
            </a:r>
          </a:p>
          <a:p>
            <a:pPr marL="114300"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700" b="1" dirty="0">
                <a:latin typeface="Times New Roman" panose="02020603050405020304" pitchFamily="18" charset="0"/>
                <a:cs typeface="Times New Roman" panose="02020603050405020304" pitchFamily="18" charset="0"/>
              </a:rPr>
              <a:t>4. Can</a:t>
            </a:r>
            <a:r>
              <a:rPr lang="en-US" altLang="en-US" sz="1700" dirty="0">
                <a:latin typeface="Times New Roman" panose="02020603050405020304" pitchFamily="18" charset="0"/>
                <a:cs typeface="Times New Roman" panose="02020603050405020304" pitchFamily="18" charset="0"/>
              </a:rPr>
              <a:t> </a:t>
            </a:r>
            <a:r>
              <a:rPr lang="en-US" altLang="en-US" sz="1700" b="1" dirty="0">
                <a:latin typeface="Times New Roman" panose="02020603050405020304" pitchFamily="18" charset="0"/>
                <a:cs typeface="Times New Roman" panose="02020603050405020304" pitchFamily="18" charset="0"/>
              </a:rPr>
              <a:t>We</a:t>
            </a:r>
            <a:r>
              <a:rPr lang="en-US" altLang="en-US" sz="1700" dirty="0">
                <a:latin typeface="Times New Roman" panose="02020603050405020304" pitchFamily="18" charset="0"/>
                <a:cs typeface="Times New Roman" panose="02020603050405020304" pitchFamily="18" charset="0"/>
              </a:rPr>
              <a:t> </a:t>
            </a:r>
            <a:r>
              <a:rPr lang="en-US" altLang="en-US" sz="1700" b="1" dirty="0">
                <a:latin typeface="Times New Roman" panose="02020603050405020304" pitchFamily="18" charset="0"/>
                <a:cs typeface="Times New Roman" panose="02020603050405020304" pitchFamily="18" charset="0"/>
              </a:rPr>
              <a:t>Stop</a:t>
            </a:r>
            <a:r>
              <a:rPr lang="en-US" altLang="en-US" sz="1700" dirty="0">
                <a:latin typeface="Times New Roman" panose="02020603050405020304" pitchFamily="18" charset="0"/>
                <a:cs typeface="Times New Roman" panose="02020603050405020304" pitchFamily="18" charset="0"/>
              </a:rPr>
              <a:t> </a:t>
            </a:r>
            <a:r>
              <a:rPr lang="en-US" altLang="en-US" sz="1700" b="1" dirty="0">
                <a:latin typeface="Times New Roman" panose="02020603050405020304" pitchFamily="18" charset="0"/>
                <a:cs typeface="Times New Roman" panose="02020603050405020304" pitchFamily="18" charset="0"/>
              </a:rPr>
              <a:t>It</a:t>
            </a:r>
            <a:r>
              <a:rPr lang="en-US" altLang="en-US" sz="1700" dirty="0">
                <a:latin typeface="Times New Roman" panose="02020603050405020304" pitchFamily="18" charset="0"/>
                <a:cs typeface="Times New Roman" panose="02020603050405020304" pitchFamily="18" charset="0"/>
              </a:rPr>
              <a:t>? No.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0"/>
            <a:ext cx="5961603" cy="6607175"/>
          </a:xfrm>
        </p:spPr>
        <p:txBody>
          <a:bodyPr>
            <a:noAutofit/>
          </a:bodyPr>
          <a:lstStyle/>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Times New Roman" panose="02020603050405020304" pitchFamily="18" charset="0"/>
                <a:cs typeface="Times New Roman" panose="02020603050405020304" pitchFamily="18" charset="0"/>
              </a:rPr>
              <a:t>5. The</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Greenhouse</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Gases. </a:t>
            </a:r>
            <a:r>
              <a:rPr lang="en-US" altLang="en-US" sz="1600" dirty="0">
                <a:latin typeface="Times New Roman" panose="02020603050405020304" pitchFamily="18" charset="0"/>
                <a:cs typeface="Times New Roman" panose="02020603050405020304" pitchFamily="18"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latin typeface="Times New Roman" panose="02020603050405020304" pitchFamily="18" charset="0"/>
                <a:cs typeface="Times New Roman" panose="02020603050405020304" pitchFamily="18" charset="0"/>
              </a:rPr>
              <a:t>6. The</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Bottom</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Line. </a:t>
            </a:r>
            <a:r>
              <a:rPr lang="en-US" altLang="en-US" sz="1600" dirty="0">
                <a:latin typeface="Times New Roman" panose="02020603050405020304" pitchFamily="18" charset="0"/>
                <a:cs typeface="Times New Roman" panose="02020603050405020304" pitchFamily="18"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b="1" dirty="0">
                <a:solidFill>
                  <a:srgbClr val="FF0000"/>
                </a:solidFill>
                <a:latin typeface="Times New Roman" panose="02020603050405020304" pitchFamily="18" charset="0"/>
                <a:cs typeface="Times New Roman" panose="02020603050405020304" pitchFamily="18" charset="0"/>
              </a:rPr>
              <a:t>MAIN IDEAS: True or False? Rewrite the false sentences to make them true.</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_____ 1. The increase in carbon dioxide is related to our temperature.</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_____2. All places on Earth are getting warmer.</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_____3. We can stop global warming if we act now.</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600" dirty="0">
                <a:latin typeface="Times New Roman" panose="02020603050405020304" pitchFamily="18" charset="0"/>
                <a:cs typeface="Times New Roman" panose="02020603050405020304" pitchFamily="18" charset="0"/>
              </a:rPr>
              <a:t>_____4. Human activity contributes to the warming of the Earth.</a:t>
            </a: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5865696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28476" y="2586789"/>
            <a:ext cx="5961602" cy="4662815"/>
          </a:xfrm>
          <a:prstGeom prst="rect">
            <a:avLst/>
          </a:prstGeom>
          <a:noFill/>
        </p:spPr>
        <p:txBody>
          <a:bodyPr wrap="square" numCol="1" rtlCol="0">
            <a:spAutoFit/>
          </a:bodyPr>
          <a:lstStyle/>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solidFill>
                  <a:srgbClr val="00B0F0"/>
                </a:solidFill>
                <a:latin typeface="Times New Roman" panose="02020603050405020304" pitchFamily="18" charset="0"/>
                <a:cs typeface="Times New Roman" panose="02020603050405020304" pitchFamily="18" charset="0"/>
              </a:rPr>
              <a:t>DETAILS: Match the beginning of each sentence with the best ending.</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1. An increase in CO2 showed …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2. If we could reduce greenhouse gases by 50 percent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3. Water vapor and greenhouse gases warm the Earth because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4. Since 1900,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5. Greenhouse gases are released into the atmosphere when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6. It will be warmer on average, but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500" dirty="0">
              <a:latin typeface="Times New Roman" panose="02020603050405020304" pitchFamily="18" charset="0"/>
              <a:cs typeface="Times New Roman" panose="02020603050405020304" pitchFamily="18"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a. … they allow the heat of the sun in but stop some of the heat from escaping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b. … we burn coal and gasoline.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c. … that our atmosphere was changing.</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d. … it won’t be warmer everywhere.</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e. … the amount of CO2 in the atmosphere has increased.</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500" dirty="0">
                <a:latin typeface="Times New Roman" panose="02020603050405020304" pitchFamily="18" charset="0"/>
                <a:cs typeface="Times New Roman" panose="02020603050405020304" pitchFamily="18" charset="0"/>
              </a:rPr>
              <a:t>f. … the world would continue heating for about another 100 years. </a:t>
            </a: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latin typeface="Calibri" panose="020F0502020204030204" pitchFamily="34" charset="0"/>
              <a:cs typeface="Calibri" panose="020F0502020204030204" pitchFamily="34" charset="0"/>
            </a:endParaRPr>
          </a:p>
          <a:p>
            <a:pPr marL="114300" algn="just">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sz="1400" dirty="0"/>
          </a:p>
        </p:txBody>
      </p:sp>
      <p:sp>
        <p:nvSpPr>
          <p:cNvPr id="38915" name="Rectangle 1"/>
          <p:cNvSpPr>
            <a:spLocks noGrp="1" noChangeArrowheads="1"/>
          </p:cNvSpPr>
          <p:nvPr>
            <p:ph type="title"/>
          </p:nvPr>
        </p:nvSpPr>
        <p:spPr>
          <a:xfrm>
            <a:off x="652031" y="241804"/>
            <a:ext cx="10887940" cy="342899"/>
          </a:xfrm>
        </p:spPr>
        <p:txBody>
          <a:bodyPr>
            <a:normAutofit fontScale="90000"/>
          </a:bodyPr>
          <a:lstStyle/>
          <a:p>
            <a:pPr algn="l" eaLnBrk="1"/>
            <a:r>
              <a:rPr lang="en-US" altLang="en-US" sz="1800" b="1" dirty="0">
                <a:solidFill>
                  <a:srgbClr val="FF0000"/>
                </a:solidFill>
                <a:latin typeface="Times New Roman" panose="02020603050405020304" pitchFamily="18" charset="0"/>
                <a:cs typeface="Times New Roman" panose="02020603050405020304" pitchFamily="18" charset="0"/>
              </a:rPr>
              <a:t>Reading 1: Our Climate is Changing and It Is Going to Keep Changing</a:t>
            </a:r>
            <a:br>
              <a:rPr lang="en-US" altLang="en-US"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8916" name="Rectangle 2"/>
          <p:cNvSpPr>
            <a:spLocks noGrp="1" noChangeArrowheads="1"/>
          </p:cNvSpPr>
          <p:nvPr>
            <p:ph sz="half" idx="1"/>
          </p:nvPr>
        </p:nvSpPr>
        <p:spPr>
          <a:xfrm>
            <a:off x="0" y="214313"/>
            <a:ext cx="5963526" cy="6507162"/>
          </a:xfrm>
        </p:spPr>
        <p:txBody>
          <a:bodyPr>
            <a:normAutofit/>
          </a:bodyPr>
          <a:lstStyle/>
          <a:p>
            <a:pPr marL="130555"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1. Climate Change</a:t>
            </a:r>
            <a:r>
              <a:rPr lang="en-US" altLang="en-US" sz="1400" dirty="0">
                <a:latin typeface="Times New Roman" panose="02020603050405020304" pitchFamily="18" charset="0"/>
                <a:cs typeface="Times New Roman" panose="02020603050405020304" pitchFamily="18" charset="0"/>
              </a:rPr>
              <a:t>. It’s getting hotter. Our climate is changing, so you need to get used to it. It’s changing because of what we humans do and the gases we have put into the atmosphere. We have already put so much gas into the atmosphere, the climate will keep changing for a long time. Some of the changes may be good (at least in the short term) and some may be bad. But change is coming.</a:t>
            </a:r>
          </a:p>
          <a:p>
            <a:pPr marL="130555"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dirty="0">
                <a:latin typeface="Times New Roman" panose="02020603050405020304" pitchFamily="18" charset="0"/>
                <a:cs typeface="Times New Roman" panose="02020603050405020304" pitchFamily="18" charset="0"/>
              </a:rPr>
              <a:t>2. We have known for 30 years that the atmosphere was changing. We knew because there was an increase in carbon dioxide (CO2), the gas we breathe out and the gas produced when we burn fossil fuels such as coal and gasoline. This is the same gas that is used by plants to make food. Before 1900 the amount of carbon dioxide in the atmosphere was 270 to 280 parts per million. Now it has grown to 394 parts per million. At the same time that carbon dioxide was increasing, something else was happening. The world was becoming hotter. It is the link, this connection between an increase in carbon dioxide and an increase in temperature, that tells us that carbon dioxide is causing the warming. This evidence is proof that humans, in addition to nature, are causing climate change.</a:t>
            </a:r>
          </a:p>
          <a:p>
            <a:pPr marL="114300" lvl="0" indent="0"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3. Not</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Just</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Hotter. </a:t>
            </a:r>
            <a:r>
              <a:rPr lang="en-US" altLang="en-US" sz="1400" dirty="0">
                <a:latin typeface="Times New Roman" panose="02020603050405020304" pitchFamily="18" charset="0"/>
                <a:cs typeface="Times New Roman" panose="02020603050405020304" pitchFamily="18" charset="0"/>
              </a:rPr>
              <a:t>Since the atmosphere is getting hotter, it is also getting more energetic. This means that in some places it will be windier, in some places wetter, in some places drier. In some places it may even be cooler. That’s why we talk about “climate change” rather than “Global  warming.” Although on average it will be warmer, it won’t be warmer everywhere.</a:t>
            </a:r>
            <a:r>
              <a:rPr lang="en-US" altLang="en-US" sz="1400" b="1" dirty="0">
                <a:latin typeface="Times New Roman" panose="02020603050405020304" pitchFamily="18" charset="0"/>
                <a:cs typeface="Times New Roman" panose="02020603050405020304" pitchFamily="18" charset="0"/>
              </a:rPr>
              <a:t> </a:t>
            </a:r>
          </a:p>
          <a:p>
            <a:pPr marL="114300" lvl="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4. Can</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We</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Stop</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It</a:t>
            </a:r>
            <a:r>
              <a:rPr lang="en-US" altLang="en-US" sz="1400" dirty="0">
                <a:latin typeface="Times New Roman" panose="02020603050405020304" pitchFamily="18" charset="0"/>
                <a:cs typeface="Times New Roman" panose="02020603050405020304" pitchFamily="18" charset="0"/>
              </a:rPr>
              <a:t>? No. We can slow it, but we can’t stop it for a long, long time. We have already made the greenhouse gas emissions that will keep the atmosphere changing for decades to come. Even if we could stop the world’s greenhouse gas emissions from growing, the temperature would keep growing as fast as it is growing now. If we could reduce emissions by 50 percent, the world would still keep getting hotter for a hundred years or more. But if we act soon, we can make sure the changes can be managed and kept to a minimum, and we can adapt to them.</a:t>
            </a:r>
          </a:p>
          <a:p>
            <a:pPr marL="130555"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a:p>
            <a:pPr marL="473455" indent="-342900" algn="just" eaLnBrk="1">
              <a:buClr>
                <a:srgbClr val="FF6600"/>
              </a:buClr>
              <a:buSzPct val="45000"/>
              <a:buAutoNum type="arabicPeriod"/>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600" dirty="0">
              <a:latin typeface="Calibri" panose="020F0502020204030204" pitchFamily="34" charset="0"/>
              <a:cs typeface="Calibri" panose="020F0502020204030204" pitchFamily="34" charset="0"/>
            </a:endParaRPr>
          </a:p>
        </p:txBody>
      </p:sp>
      <p:sp>
        <p:nvSpPr>
          <p:cNvPr id="38917" name="Rectangle 3"/>
          <p:cNvSpPr>
            <a:spLocks noGrp="1" noChangeArrowheads="1"/>
          </p:cNvSpPr>
          <p:nvPr>
            <p:ph sz="half" idx="2"/>
          </p:nvPr>
        </p:nvSpPr>
        <p:spPr>
          <a:xfrm>
            <a:off x="6230396" y="114301"/>
            <a:ext cx="5961603" cy="2568741"/>
          </a:xfrm>
        </p:spPr>
        <p:txBody>
          <a:bodyPr>
            <a:normAutofit/>
          </a:bodyPr>
          <a:lstStyle/>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5. The</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Greenhouse</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Gases. </a:t>
            </a:r>
            <a:r>
              <a:rPr lang="en-US" altLang="en-US" sz="1400" dirty="0">
                <a:latin typeface="Times New Roman" panose="02020603050405020304" pitchFamily="18" charset="0"/>
                <a:cs typeface="Times New Roman" panose="02020603050405020304" pitchFamily="18" charset="0"/>
              </a:rPr>
              <a:t>Our activities make gases that cause climate change; important gases are carbon dioxide, methane, and nitrous oxide. We call these gases “greenhouse gases” because they warm the atmosphere like a greenhouse keeps plants warm. Carbon dioxide is released when we burn fossil fuels like coal and gasoline. Carbon dioxide has a bigger effect than all other gases put together. Consequently, it is very important to decrease carbon dioxide. All these gases – the ones we produce, and the water vapor in the atmosphere – warm the Earth because they let the sun’s heat come in but stop some of the heat from escaping out to space.</a:t>
            </a:r>
          </a:p>
          <a:p>
            <a:pPr marL="114300" indent="0" algn="just" eaLnBrk="1">
              <a:buClr>
                <a:srgbClr val="FF6600"/>
              </a:buClr>
              <a:buSzPct val="45000"/>
              <a:buNone/>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altLang="en-US" sz="1400" b="1" dirty="0">
                <a:latin typeface="Times New Roman" panose="02020603050405020304" pitchFamily="18" charset="0"/>
                <a:cs typeface="Times New Roman" panose="02020603050405020304" pitchFamily="18" charset="0"/>
              </a:rPr>
              <a:t>6. The</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Bottom</a:t>
            </a:r>
            <a:r>
              <a:rPr lang="en-US" altLang="en-US" sz="1400" dirty="0">
                <a:latin typeface="Times New Roman" panose="02020603050405020304" pitchFamily="18" charset="0"/>
                <a:cs typeface="Times New Roman" panose="02020603050405020304" pitchFamily="18" charset="0"/>
              </a:rPr>
              <a:t> </a:t>
            </a:r>
            <a:r>
              <a:rPr lang="en-US" altLang="en-US" sz="1400" b="1" dirty="0">
                <a:latin typeface="Times New Roman" panose="02020603050405020304" pitchFamily="18" charset="0"/>
                <a:cs typeface="Times New Roman" panose="02020603050405020304" pitchFamily="18" charset="0"/>
              </a:rPr>
              <a:t>Line. </a:t>
            </a:r>
            <a:r>
              <a:rPr lang="en-US" altLang="en-US" sz="1400" dirty="0">
                <a:latin typeface="Times New Roman" panose="02020603050405020304" pitchFamily="18" charset="0"/>
                <a:cs typeface="Times New Roman" panose="02020603050405020304" pitchFamily="18" charset="0"/>
              </a:rPr>
              <a:t>The climate is changing and is going to keep changing. Almost every country wants to reduce its emissions. If all the countries of the world act, and act soon, the problems of climate change can be reduced.</a:t>
            </a: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a:p>
            <a:pPr marL="114300" indent="0" algn="just" eaLnBrk="1">
              <a:buClr>
                <a:srgbClr val="FF6600"/>
              </a:buClr>
              <a:buSzPct val="45000"/>
              <a:tabLst>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endParaRPr lang="en-US" altLang="en-US" sz="1400" dirty="0">
              <a:latin typeface="Calibri" panose="020F0502020204030204" pitchFamily="34" charset="0"/>
              <a:cs typeface="Calibri" panose="020F0502020204030204" pitchFamily="34" charset="0"/>
            </a:endParaRPr>
          </a:p>
        </p:txBody>
      </p:sp>
      <p:sp>
        <p:nvSpPr>
          <p:cNvPr id="38914" name="Slide Number Placeholder 6"/>
          <p:cNvSpPr>
            <a:spLocks noGrp="1"/>
          </p:cNvSpPr>
          <p:nvPr>
            <p:ph type="sldNum" sz="quarter" idx="12"/>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1pPr>
            <a:lvl2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2pPr>
            <a:lvl3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3pPr>
            <a:lvl4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4pPr>
            <a:lvl5pPr>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5pPr>
            <a:lvl6pPr marL="3041157"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6pPr>
            <a:lvl7pPr marL="3594095"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7pPr>
            <a:lvl8pPr marL="4147033"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8pPr>
            <a:lvl9pPr marL="4699970" indent="-276469" defTabSz="552938" eaLnBrk="0" fontAlgn="base" hangingPunct="0">
              <a:lnSpc>
                <a:spcPct val="93000"/>
              </a:lnSpc>
              <a:spcBef>
                <a:spcPts val="60"/>
              </a:spcBef>
              <a:spcAft>
                <a:spcPts val="60"/>
              </a:spcAft>
              <a:buClr>
                <a:srgbClr val="000000"/>
              </a:buClr>
              <a:buSzPct val="100000"/>
              <a:buFont typeface="Times New Roman" panose="02020603050405020304" pitchFamily="18" charset="0"/>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defRPr>
                <a:solidFill>
                  <a:schemeClr val="bg1"/>
                </a:solidFill>
                <a:latin typeface="Arial" panose="020B0604020202020204" pitchFamily="34" charset="0"/>
                <a:cs typeface="Tahoma" panose="020B0604030504040204" pitchFamily="34" charset="0"/>
              </a:defRPr>
            </a:lvl9pPr>
          </a:lstStyle>
          <a:p>
            <a:pPr>
              <a:buClrTx/>
              <a:buFontTx/>
              <a:buNone/>
            </a:pPr>
            <a:fld id="{D4FE5637-B56D-4348-AFA5-B1BF1C0020AA}"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872426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ahoma"/>
      </a:majorFont>
      <a:minorFont>
        <a:latin typeface="Arial"/>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ts val="50"/>
          </a:spcBef>
          <a:spcAft>
            <a:spcPts val="5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990</TotalTime>
  <Words>3713</Words>
  <Application>Microsoft Macintosh PowerPoint</Application>
  <PresentationFormat>Widescreen</PresentationFormat>
  <Paragraphs>183</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Lucida Handwriting</vt:lpstr>
      <vt:lpstr>Times New Roman</vt:lpstr>
      <vt:lpstr>Office Theme</vt:lpstr>
      <vt:lpstr>1_Office Theme</vt:lpstr>
      <vt:lpstr>Unit 7</vt:lpstr>
      <vt:lpstr>Reading 2: “What’s Wrong with Tradition?” </vt:lpstr>
      <vt:lpstr>Reading 2: “What’s Wrong with Tradition?”  by Paul Nguyen </vt:lpstr>
      <vt:lpstr>Reading 2: “What’s Wrong with Tradition?”  by Paul Nguyen </vt:lpstr>
      <vt:lpstr>UNIT 8:  IS OUR CLIMATE CHANGING?</vt:lpstr>
      <vt:lpstr>Vocabulary Review </vt:lpstr>
      <vt:lpstr>Preview: You are going to read an article from a New Zealand government brochure.  Read the title and the subtitles. Why do you think the New Zealand government made this brochure? Check one of the answer.  a. To explain what causes climate change.  b. To get people to change their lifestyle.  c. to warn us about the effects of climate change.  </vt:lpstr>
      <vt:lpstr>Reading 1: Our Climate is Changing and It Is Going to Keep Changing </vt:lpstr>
      <vt:lpstr>Reading 1: Our Climate is Changing and It Is Going to Keep Changing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dc:title>
  <dc:creator>Sa</dc:creator>
  <cp:lastModifiedBy>Hoai Phuong Nguyen Tran</cp:lastModifiedBy>
  <cp:revision>52</cp:revision>
  <dcterms:created xsi:type="dcterms:W3CDTF">2022-05-21T23:00:59Z</dcterms:created>
  <dcterms:modified xsi:type="dcterms:W3CDTF">2023-10-05T08:55:28Z</dcterms:modified>
</cp:coreProperties>
</file>