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22"/>
  </p:notesMasterIdLst>
  <p:sldIdLst>
    <p:sldId id="261" r:id="rId3"/>
    <p:sldId id="281" r:id="rId4"/>
    <p:sldId id="283" r:id="rId5"/>
    <p:sldId id="258" r:id="rId6"/>
    <p:sldId id="257" r:id="rId7"/>
    <p:sldId id="274" r:id="rId8"/>
    <p:sldId id="259" r:id="rId9"/>
    <p:sldId id="275" r:id="rId10"/>
    <p:sldId id="276" r:id="rId11"/>
    <p:sldId id="262" r:id="rId12"/>
    <p:sldId id="282" r:id="rId13"/>
    <p:sldId id="269" r:id="rId14"/>
    <p:sldId id="277" r:id="rId15"/>
    <p:sldId id="278" r:id="rId16"/>
    <p:sldId id="280" r:id="rId17"/>
    <p:sldId id="279" r:id="rId18"/>
    <p:sldId id="267" r:id="rId19"/>
    <p:sldId id="270"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p:cViewPr varScale="1">
        <p:scale>
          <a:sx n="106" d="100"/>
          <a:sy n="106" d="100"/>
        </p:scale>
        <p:origin x="7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CE1D1-0DC9-43C2-A57D-813650DFC782}" type="doc">
      <dgm:prSet loTypeId="urn:microsoft.com/office/officeart/2005/8/layout/hChevron3" loCatId="process" qsTypeId="urn:microsoft.com/office/officeart/2005/8/quickstyle/simple1" qsCatId="simple" csTypeId="urn:microsoft.com/office/officeart/2005/8/colors/accent1_2" csCatId="accent1"/>
      <dgm:spPr/>
      <dgm:t>
        <a:bodyPr/>
        <a:lstStyle/>
        <a:p>
          <a:endParaRPr lang="en-US"/>
        </a:p>
      </dgm:t>
    </dgm:pt>
    <dgm:pt modelId="{2F7B3B8E-C0BC-45A4-B741-ADD2093A22AB}">
      <dgm:prSet/>
      <dgm:spPr/>
      <dgm:t>
        <a:bodyPr/>
        <a:lstStyle/>
        <a:p>
          <a:r>
            <a:rPr lang="en-US" b="1" dirty="0">
              <a:latin typeface="Times New Roman" panose="02020603050405020304" pitchFamily="18" charset="0"/>
              <a:cs typeface="Times New Roman" panose="02020603050405020304" pitchFamily="18" charset="0"/>
            </a:rPr>
            <a:t>What Is Ecotourism?</a:t>
          </a:r>
          <a:endParaRPr lang="en-US" dirty="0">
            <a:latin typeface="Times New Roman" panose="02020603050405020304" pitchFamily="18" charset="0"/>
            <a:cs typeface="Times New Roman" panose="02020603050405020304" pitchFamily="18" charset="0"/>
          </a:endParaRPr>
        </a:p>
      </dgm:t>
    </dgm:pt>
    <dgm:pt modelId="{069D5946-4520-4DE0-B3FE-ECD7BCF2FF54}" type="parTrans" cxnId="{AE3A016B-F7FB-42FB-9826-78264CD8C855}">
      <dgm:prSet/>
      <dgm:spPr/>
      <dgm:t>
        <a:bodyPr/>
        <a:lstStyle/>
        <a:p>
          <a:endParaRPr lang="en-US"/>
        </a:p>
      </dgm:t>
    </dgm:pt>
    <dgm:pt modelId="{80F35946-0126-45DB-BAD3-6C7C0D3FD5A0}" type="sibTrans" cxnId="{AE3A016B-F7FB-42FB-9826-78264CD8C855}">
      <dgm:prSet/>
      <dgm:spPr/>
      <dgm:t>
        <a:bodyPr/>
        <a:lstStyle/>
        <a:p>
          <a:endParaRPr lang="en-US"/>
        </a:p>
      </dgm:t>
    </dgm:pt>
    <dgm:pt modelId="{AFB59F31-5D4C-3943-9734-6495B7FEB1B6}" type="pres">
      <dgm:prSet presAssocID="{445CE1D1-0DC9-43C2-A57D-813650DFC782}" presName="Name0" presStyleCnt="0">
        <dgm:presLayoutVars>
          <dgm:dir/>
          <dgm:resizeHandles val="exact"/>
        </dgm:presLayoutVars>
      </dgm:prSet>
      <dgm:spPr/>
    </dgm:pt>
    <dgm:pt modelId="{D8B20683-512D-BD46-BE83-DC6FF3C50B77}" type="pres">
      <dgm:prSet presAssocID="{2F7B3B8E-C0BC-45A4-B741-ADD2093A22AB}" presName="parTxOnly" presStyleLbl="node1" presStyleIdx="0" presStyleCnt="1">
        <dgm:presLayoutVars>
          <dgm:bulletEnabled val="1"/>
        </dgm:presLayoutVars>
      </dgm:prSet>
      <dgm:spPr/>
    </dgm:pt>
  </dgm:ptLst>
  <dgm:cxnLst>
    <dgm:cxn modelId="{8D8CE336-D327-CC43-A4CF-8E8696A1CFFD}" type="presOf" srcId="{445CE1D1-0DC9-43C2-A57D-813650DFC782}" destId="{AFB59F31-5D4C-3943-9734-6495B7FEB1B6}" srcOrd="0" destOrd="0" presId="urn:microsoft.com/office/officeart/2005/8/layout/hChevron3"/>
    <dgm:cxn modelId="{AE3A016B-F7FB-42FB-9826-78264CD8C855}" srcId="{445CE1D1-0DC9-43C2-A57D-813650DFC782}" destId="{2F7B3B8E-C0BC-45A4-B741-ADD2093A22AB}" srcOrd="0" destOrd="0" parTransId="{069D5946-4520-4DE0-B3FE-ECD7BCF2FF54}" sibTransId="{80F35946-0126-45DB-BAD3-6C7C0D3FD5A0}"/>
    <dgm:cxn modelId="{FB8BFE9E-7EB6-8C4C-83E6-29F5BF535744}" type="presOf" srcId="{2F7B3B8E-C0BC-45A4-B741-ADD2093A22AB}" destId="{D8B20683-512D-BD46-BE83-DC6FF3C50B77}" srcOrd="0" destOrd="0" presId="urn:microsoft.com/office/officeart/2005/8/layout/hChevron3"/>
    <dgm:cxn modelId="{2EF0D60C-E5B8-8848-94D8-C512AD1CF04C}" type="presParOf" srcId="{AFB59F31-5D4C-3943-9734-6495B7FEB1B6}" destId="{D8B20683-512D-BD46-BE83-DC6FF3C50B77}"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20683-512D-BD46-BE83-DC6FF3C50B77}">
      <dsp:nvSpPr>
        <dsp:cNvPr id="0" name=""/>
        <dsp:cNvSpPr/>
      </dsp:nvSpPr>
      <dsp:spPr>
        <a:xfrm>
          <a:off x="0" y="813528"/>
          <a:ext cx="4965230" cy="198609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372" tIns="154686" rIns="77343" bIns="154686" numCol="1" spcCol="1270" anchor="ctr" anchorCtr="0">
          <a:noAutofit/>
        </a:bodyPr>
        <a:lstStyle/>
        <a:p>
          <a:pPr marL="0" lvl="0" indent="0" algn="ctr" defTabSz="2578100">
            <a:lnSpc>
              <a:spcPct val="90000"/>
            </a:lnSpc>
            <a:spcBef>
              <a:spcPct val="0"/>
            </a:spcBef>
            <a:spcAft>
              <a:spcPct val="35000"/>
            </a:spcAft>
            <a:buNone/>
          </a:pPr>
          <a:r>
            <a:rPr lang="en-US" sz="5800" b="1" kern="1200" dirty="0">
              <a:latin typeface="Times New Roman" panose="02020603050405020304" pitchFamily="18" charset="0"/>
              <a:cs typeface="Times New Roman" panose="02020603050405020304" pitchFamily="18" charset="0"/>
            </a:rPr>
            <a:t>What Is Ecotourism?</a:t>
          </a:r>
          <a:endParaRPr lang="en-US" sz="5800" kern="1200" dirty="0">
            <a:latin typeface="Times New Roman" panose="02020603050405020304" pitchFamily="18" charset="0"/>
            <a:cs typeface="Times New Roman" panose="02020603050405020304" pitchFamily="18" charset="0"/>
          </a:endParaRPr>
        </a:p>
      </dsp:txBody>
      <dsp:txXfrm>
        <a:off x="0" y="813528"/>
        <a:ext cx="4468707" cy="198609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4799F-7955-40F0-8A46-B41140117DD5}" type="datetimeFigureOut">
              <a:rPr lang="en-US" smtClean="0"/>
              <a:t>10/5/23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EA382-ED1D-4996-B080-D6F473E7E307}" type="slidenum">
              <a:rPr lang="en-US" smtClean="0"/>
              <a:t>‹#›</a:t>
            </a:fld>
            <a:endParaRPr lang="en-US"/>
          </a:p>
        </p:txBody>
      </p:sp>
    </p:spTree>
    <p:extLst>
      <p:ext uri="{BB962C8B-B14F-4D97-AF65-F5344CB8AC3E}">
        <p14:creationId xmlns:p14="http://schemas.microsoft.com/office/powerpoint/2010/main" val="883054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6D1484D7-956B-4322-909C-164469EE6DDE}" type="slidenum">
              <a:rPr lang="en-US" altLang="en-US">
                <a:solidFill>
                  <a:srgbClr val="000000"/>
                </a:solidFill>
                <a:latin typeface="Times New Roman" panose="02020603050405020304" pitchFamily="18" charset="0"/>
              </a:rPr>
              <a:pPr>
                <a:buClrTx/>
                <a:buFontTx/>
                <a:buNone/>
              </a:pPr>
              <a:t>1</a:t>
            </a:fld>
            <a:endParaRPr lang="en-US" altLang="en-US">
              <a:solidFill>
                <a:srgbClr val="000000"/>
              </a:solidFill>
              <a:latin typeface="Times New Roman" panose="02020603050405020304" pitchFamily="18" charset="0"/>
            </a:endParaRPr>
          </a:p>
        </p:txBody>
      </p:sp>
      <p:sp>
        <p:nvSpPr>
          <p:cNvPr id="21507"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545782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13</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140574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14</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00813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15</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70978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16</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7081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17</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84232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18</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17192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4</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9864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5</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6208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6</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6319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7</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01536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8</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257773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9</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02459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6D1484D7-956B-4322-909C-164469EE6DDE}" type="slidenum">
              <a:rPr lang="en-US" altLang="en-US">
                <a:solidFill>
                  <a:srgbClr val="000000"/>
                </a:solidFill>
                <a:latin typeface="Times New Roman" panose="02020603050405020304" pitchFamily="18" charset="0"/>
              </a:rPr>
              <a:pPr>
                <a:buClrTx/>
                <a:buFontTx/>
                <a:buNone/>
              </a:pPr>
              <a:t>10</a:t>
            </a:fld>
            <a:endParaRPr lang="en-US" altLang="en-US">
              <a:solidFill>
                <a:srgbClr val="000000"/>
              </a:solidFill>
              <a:latin typeface="Times New Roman" panose="02020603050405020304" pitchFamily="18" charset="0"/>
            </a:endParaRPr>
          </a:p>
        </p:txBody>
      </p:sp>
      <p:sp>
        <p:nvSpPr>
          <p:cNvPr id="21507"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555571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12</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39802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481" y="1123161"/>
            <a:ext cx="9143040" cy="2386476"/>
          </a:xfrm>
        </p:spPr>
        <p:txBody>
          <a:bodyPr anchor="b"/>
          <a:lstStyle>
            <a:lvl1pPr algn="ctr">
              <a:defRPr sz="7256"/>
            </a:lvl1pPr>
          </a:lstStyle>
          <a:p>
            <a:r>
              <a:rPr lang="en-US"/>
              <a:t>Click to edit Master title style</a:t>
            </a:r>
          </a:p>
        </p:txBody>
      </p:sp>
      <p:sp>
        <p:nvSpPr>
          <p:cNvPr id="3" name="Subtitle 2"/>
          <p:cNvSpPr>
            <a:spLocks noGrp="1"/>
          </p:cNvSpPr>
          <p:nvPr>
            <p:ph type="subTitle" idx="1"/>
          </p:nvPr>
        </p:nvSpPr>
        <p:spPr>
          <a:xfrm>
            <a:off x="1524481" y="3601794"/>
            <a:ext cx="9143040" cy="1656903"/>
          </a:xfrm>
        </p:spPr>
        <p:txBody>
          <a:bodyPr/>
          <a:lstStyle>
            <a:lvl1pPr marL="0" indent="0" algn="ctr">
              <a:buNone/>
              <a:defRPr sz="2903"/>
            </a:lvl1pPr>
            <a:lvl2pPr marL="552938" indent="0" algn="ctr">
              <a:buNone/>
              <a:defRPr sz="2419"/>
            </a:lvl2pPr>
            <a:lvl3pPr marL="1105875" indent="0" algn="ctr">
              <a:buNone/>
              <a:defRPr sz="2177"/>
            </a:lvl3pPr>
            <a:lvl4pPr marL="1658813" indent="0" algn="ctr">
              <a:buNone/>
              <a:defRPr sz="1935"/>
            </a:lvl4pPr>
            <a:lvl5pPr marL="2211751" indent="0" algn="ctr">
              <a:buNone/>
              <a:defRPr sz="1935"/>
            </a:lvl5pPr>
            <a:lvl6pPr marL="2764688" indent="0" algn="ctr">
              <a:buNone/>
              <a:defRPr sz="1935"/>
            </a:lvl6pPr>
            <a:lvl7pPr marL="3317626" indent="0" algn="ctr">
              <a:buNone/>
              <a:defRPr sz="1935"/>
            </a:lvl7pPr>
            <a:lvl8pPr marL="3870564" indent="0" algn="ctr">
              <a:buNone/>
              <a:defRPr sz="1935"/>
            </a:lvl8pPr>
            <a:lvl9pPr marL="4423501" indent="0" algn="ctr">
              <a:buNone/>
              <a:defRPr sz="1935"/>
            </a:lvl9pPr>
          </a:lstStyle>
          <a:p>
            <a:r>
              <a:rPr lang="en-US"/>
              <a:t>Click to edit Master subtitle style</a:t>
            </a:r>
          </a:p>
        </p:txBody>
      </p:sp>
    </p:spTree>
    <p:extLst>
      <p:ext uri="{BB962C8B-B14F-4D97-AF65-F5344CB8AC3E}">
        <p14:creationId xmlns:p14="http://schemas.microsoft.com/office/powerpoint/2010/main" val="137130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0650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881" y="1958332"/>
            <a:ext cx="2718720" cy="4565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2800" y="1958332"/>
            <a:ext cx="7973761" cy="4565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9995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52801" y="1958332"/>
            <a:ext cx="9135360" cy="1190358"/>
          </a:xfrm>
        </p:spPr>
        <p:txBody>
          <a:bodyPr/>
          <a:lstStyle/>
          <a:p>
            <a:r>
              <a:rPr lang="en-US"/>
              <a:t>Click to edit Master title style</a:t>
            </a:r>
          </a:p>
        </p:txBody>
      </p:sp>
    </p:spTree>
    <p:extLst>
      <p:ext uri="{BB962C8B-B14F-4D97-AF65-F5344CB8AC3E}">
        <p14:creationId xmlns:p14="http://schemas.microsoft.com/office/powerpoint/2010/main" val="3260169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1AB532E-1A0D-41CA-9F4D-4024A579E8BD}" type="slidenum">
              <a:rPr lang="en-US" altLang="en-US" smtClean="0"/>
              <a:pPr>
                <a:defRPr/>
              </a:pPr>
              <a:t>‹#›</a:t>
            </a:fld>
            <a:endParaRPr lang="en-US" altLang="en-US"/>
          </a:p>
        </p:txBody>
      </p:sp>
    </p:spTree>
    <p:extLst>
      <p:ext uri="{BB962C8B-B14F-4D97-AF65-F5344CB8AC3E}">
        <p14:creationId xmlns:p14="http://schemas.microsoft.com/office/powerpoint/2010/main" val="1368549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94D8542-931D-4290-AAEA-471C28D414BF}" type="slidenum">
              <a:rPr lang="en-US" altLang="en-US" smtClean="0"/>
              <a:pPr>
                <a:defRPr/>
              </a:pPr>
              <a:t>‹#›</a:t>
            </a:fld>
            <a:endParaRPr lang="en-US" altLang="en-US"/>
          </a:p>
        </p:txBody>
      </p:sp>
    </p:spTree>
    <p:extLst>
      <p:ext uri="{BB962C8B-B14F-4D97-AF65-F5344CB8AC3E}">
        <p14:creationId xmlns:p14="http://schemas.microsoft.com/office/powerpoint/2010/main" val="1806530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A771A77-B1C6-4807-83E4-24EF22A150F9}" type="slidenum">
              <a:rPr lang="en-US" altLang="en-US" smtClean="0"/>
              <a:pPr>
                <a:defRPr/>
              </a:pPr>
              <a:t>‹#›</a:t>
            </a:fld>
            <a:endParaRPr lang="en-US" altLang="en-US"/>
          </a:p>
        </p:txBody>
      </p:sp>
    </p:spTree>
    <p:extLst>
      <p:ext uri="{BB962C8B-B14F-4D97-AF65-F5344CB8AC3E}">
        <p14:creationId xmlns:p14="http://schemas.microsoft.com/office/powerpoint/2010/main" val="2009698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513F9B6-092C-499A-9A5C-978608927BEF}" type="slidenum">
              <a:rPr lang="en-US" altLang="en-US" smtClean="0"/>
              <a:pPr>
                <a:defRPr/>
              </a:pPr>
              <a:t>‹#›</a:t>
            </a:fld>
            <a:endParaRPr lang="en-US" altLang="en-US"/>
          </a:p>
        </p:txBody>
      </p:sp>
    </p:spTree>
    <p:extLst>
      <p:ext uri="{BB962C8B-B14F-4D97-AF65-F5344CB8AC3E}">
        <p14:creationId xmlns:p14="http://schemas.microsoft.com/office/powerpoint/2010/main" val="2464916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0ED02CC2-3808-4F47-A37F-057922B04B6F}" type="slidenum">
              <a:rPr lang="en-US" altLang="en-US" smtClean="0"/>
              <a:pPr>
                <a:defRPr/>
              </a:pPr>
              <a:t>‹#›</a:t>
            </a:fld>
            <a:endParaRPr lang="en-US" altLang="en-US"/>
          </a:p>
        </p:txBody>
      </p:sp>
    </p:spTree>
    <p:extLst>
      <p:ext uri="{BB962C8B-B14F-4D97-AF65-F5344CB8AC3E}">
        <p14:creationId xmlns:p14="http://schemas.microsoft.com/office/powerpoint/2010/main" val="3145692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B229423F-FFA7-4B7D-B972-DC796A803E8D}" type="slidenum">
              <a:rPr lang="en-US" altLang="en-US" smtClean="0"/>
              <a:pPr>
                <a:defRPr/>
              </a:pPr>
              <a:t>‹#›</a:t>
            </a:fld>
            <a:endParaRPr lang="en-US" altLang="en-US"/>
          </a:p>
        </p:txBody>
      </p:sp>
    </p:spTree>
    <p:extLst>
      <p:ext uri="{BB962C8B-B14F-4D97-AF65-F5344CB8AC3E}">
        <p14:creationId xmlns:p14="http://schemas.microsoft.com/office/powerpoint/2010/main" val="1119269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1806263C-4563-4DB7-8B8B-154963FC21A8}" type="slidenum">
              <a:rPr lang="en-US" altLang="en-US" smtClean="0"/>
              <a:pPr>
                <a:defRPr/>
              </a:pPr>
              <a:t>‹#›</a:t>
            </a:fld>
            <a:endParaRPr lang="en-US" altLang="en-US"/>
          </a:p>
        </p:txBody>
      </p:sp>
    </p:spTree>
    <p:extLst>
      <p:ext uri="{BB962C8B-B14F-4D97-AF65-F5344CB8AC3E}">
        <p14:creationId xmlns:p14="http://schemas.microsoft.com/office/powerpoint/2010/main" val="15213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526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6996669-9376-4674-9BEB-EA390CF86C27}" type="slidenum">
              <a:rPr lang="en-US" altLang="en-US" smtClean="0"/>
              <a:pPr>
                <a:defRPr/>
              </a:pPr>
              <a:t>‹#›</a:t>
            </a:fld>
            <a:endParaRPr lang="en-US" altLang="en-US"/>
          </a:p>
        </p:txBody>
      </p:sp>
    </p:spTree>
    <p:extLst>
      <p:ext uri="{BB962C8B-B14F-4D97-AF65-F5344CB8AC3E}">
        <p14:creationId xmlns:p14="http://schemas.microsoft.com/office/powerpoint/2010/main" val="3688512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176B124-8C1C-4A2D-BD0C-D16B610FFFC9}" type="slidenum">
              <a:rPr lang="en-US" altLang="en-US" smtClean="0"/>
              <a:pPr>
                <a:defRPr/>
              </a:pPr>
              <a:t>‹#›</a:t>
            </a:fld>
            <a:endParaRPr lang="en-US" altLang="en-US"/>
          </a:p>
        </p:txBody>
      </p:sp>
    </p:spTree>
    <p:extLst>
      <p:ext uri="{BB962C8B-B14F-4D97-AF65-F5344CB8AC3E}">
        <p14:creationId xmlns:p14="http://schemas.microsoft.com/office/powerpoint/2010/main" val="2697759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A3B3B25-CB35-43C0-8EA4-8A4B414021D6}" type="slidenum">
              <a:rPr lang="en-US" altLang="en-US" smtClean="0"/>
              <a:pPr>
                <a:defRPr/>
              </a:pPr>
              <a:t>‹#›</a:t>
            </a:fld>
            <a:endParaRPr lang="en-US" altLang="en-US"/>
          </a:p>
        </p:txBody>
      </p:sp>
    </p:spTree>
    <p:extLst>
      <p:ext uri="{BB962C8B-B14F-4D97-AF65-F5344CB8AC3E}">
        <p14:creationId xmlns:p14="http://schemas.microsoft.com/office/powerpoint/2010/main" val="2797874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FB242F3-C22B-4287-8F6D-6BE167A37110}" type="slidenum">
              <a:rPr lang="en-US" altLang="en-US" smtClean="0"/>
              <a:pPr>
                <a:defRPr/>
              </a:pPr>
              <a:t>‹#›</a:t>
            </a:fld>
            <a:endParaRPr lang="en-US" altLang="en-US"/>
          </a:p>
        </p:txBody>
      </p:sp>
    </p:spTree>
    <p:extLst>
      <p:ext uri="{BB962C8B-B14F-4D97-AF65-F5344CB8AC3E}">
        <p14:creationId xmlns:p14="http://schemas.microsoft.com/office/powerpoint/2010/main" val="70488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361" y="1710661"/>
            <a:ext cx="10515839" cy="2851100"/>
          </a:xfrm>
        </p:spPr>
        <p:txBody>
          <a:bodyPr anchor="b"/>
          <a:lstStyle>
            <a:lvl1pPr>
              <a:defRPr sz="7256"/>
            </a:lvl1pPr>
          </a:lstStyle>
          <a:p>
            <a:r>
              <a:rPr lang="en-US"/>
              <a:t>Click to edit Master title style</a:t>
            </a:r>
          </a:p>
        </p:txBody>
      </p:sp>
      <p:sp>
        <p:nvSpPr>
          <p:cNvPr id="3" name="Text Placeholder 2"/>
          <p:cNvSpPr>
            <a:spLocks noGrp="1"/>
          </p:cNvSpPr>
          <p:nvPr>
            <p:ph type="body" idx="1"/>
          </p:nvPr>
        </p:nvSpPr>
        <p:spPr>
          <a:xfrm>
            <a:off x="831361" y="4588640"/>
            <a:ext cx="10515839" cy="1501387"/>
          </a:xfrm>
        </p:spPr>
        <p:txBody>
          <a:bodyPr/>
          <a:lstStyle>
            <a:lvl1pPr marL="0" indent="0">
              <a:buNone/>
              <a:defRPr sz="2903"/>
            </a:lvl1pPr>
            <a:lvl2pPr marL="552938" indent="0">
              <a:buNone/>
              <a:defRPr sz="2419"/>
            </a:lvl2pPr>
            <a:lvl3pPr marL="1105875" indent="0">
              <a:buNone/>
              <a:defRPr sz="2177"/>
            </a:lvl3pPr>
            <a:lvl4pPr marL="1658813" indent="0">
              <a:buNone/>
              <a:defRPr sz="1935"/>
            </a:lvl4pPr>
            <a:lvl5pPr marL="2211751" indent="0">
              <a:buNone/>
              <a:defRPr sz="1935"/>
            </a:lvl5pPr>
            <a:lvl6pPr marL="2764688" indent="0">
              <a:buNone/>
              <a:defRPr sz="1935"/>
            </a:lvl6pPr>
            <a:lvl7pPr marL="3317626" indent="0">
              <a:buNone/>
              <a:defRPr sz="1935"/>
            </a:lvl7pPr>
            <a:lvl8pPr marL="3870564" indent="0">
              <a:buNone/>
              <a:defRPr sz="1935"/>
            </a:lvl8pPr>
            <a:lvl9pPr marL="4423501" indent="0">
              <a:buNone/>
              <a:defRPr sz="1935"/>
            </a:lvl9pPr>
          </a:lstStyle>
          <a:p>
            <a:pPr lvl="0"/>
            <a:r>
              <a:rPr lang="en-US"/>
              <a:t>Click to edit Master text styles</a:t>
            </a:r>
          </a:p>
        </p:txBody>
      </p:sp>
    </p:spTree>
    <p:extLst>
      <p:ext uri="{BB962C8B-B14F-4D97-AF65-F5344CB8AC3E}">
        <p14:creationId xmlns:p14="http://schemas.microsoft.com/office/powerpoint/2010/main" val="1360490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2800" y="3701631"/>
            <a:ext cx="5345280" cy="2822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400" y="3701631"/>
            <a:ext cx="5347201" cy="2822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4748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041" y="364788"/>
            <a:ext cx="10515839" cy="1326674"/>
          </a:xfrm>
        </p:spPr>
        <p:txBody>
          <a:bodyPr/>
          <a:lstStyle/>
          <a:p>
            <a:r>
              <a:rPr lang="en-US"/>
              <a:t>Click to edit Master title style</a:t>
            </a:r>
          </a:p>
        </p:txBody>
      </p:sp>
      <p:sp>
        <p:nvSpPr>
          <p:cNvPr id="3" name="Text Placeholder 2"/>
          <p:cNvSpPr>
            <a:spLocks noGrp="1"/>
          </p:cNvSpPr>
          <p:nvPr>
            <p:ph type="body" idx="1"/>
          </p:nvPr>
        </p:nvSpPr>
        <p:spPr>
          <a:xfrm>
            <a:off x="839041" y="1681861"/>
            <a:ext cx="515903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en-US"/>
              <a:t>Click to edit Master text styles</a:t>
            </a:r>
          </a:p>
        </p:txBody>
      </p:sp>
      <p:sp>
        <p:nvSpPr>
          <p:cNvPr id="4" name="Content Placeholder 3"/>
          <p:cNvSpPr>
            <a:spLocks noGrp="1"/>
          </p:cNvSpPr>
          <p:nvPr>
            <p:ph sz="half" idx="2"/>
          </p:nvPr>
        </p:nvSpPr>
        <p:spPr>
          <a:xfrm>
            <a:off x="839041" y="2505513"/>
            <a:ext cx="5159039" cy="368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801" y="1681861"/>
            <a:ext cx="518207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en-US"/>
              <a:t>Click to edit Master text styles</a:t>
            </a:r>
          </a:p>
        </p:txBody>
      </p:sp>
      <p:sp>
        <p:nvSpPr>
          <p:cNvPr id="6" name="Content Placeholder 5"/>
          <p:cNvSpPr>
            <a:spLocks noGrp="1"/>
          </p:cNvSpPr>
          <p:nvPr>
            <p:ph sz="quarter" idx="4"/>
          </p:nvPr>
        </p:nvSpPr>
        <p:spPr>
          <a:xfrm>
            <a:off x="6172801" y="2505513"/>
            <a:ext cx="5182079" cy="368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464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767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016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945"/>
            <a:ext cx="3932160" cy="1601224"/>
          </a:xfrm>
        </p:spPr>
        <p:txBody>
          <a:bodyPr anchor="b"/>
          <a:lstStyle>
            <a:lvl1pPr>
              <a:defRPr sz="3870"/>
            </a:lvl1pPr>
          </a:lstStyle>
          <a:p>
            <a:r>
              <a:rPr lang="en-US"/>
              <a:t>Click to edit Master title style</a:t>
            </a:r>
          </a:p>
        </p:txBody>
      </p:sp>
      <p:sp>
        <p:nvSpPr>
          <p:cNvPr id="3" name="Content Placeholder 2"/>
          <p:cNvSpPr>
            <a:spLocks noGrp="1"/>
          </p:cNvSpPr>
          <p:nvPr>
            <p:ph idx="1"/>
          </p:nvPr>
        </p:nvSpPr>
        <p:spPr>
          <a:xfrm>
            <a:off x="5184001" y="986846"/>
            <a:ext cx="6170880" cy="4874710"/>
          </a:xfrm>
        </p:spPr>
        <p:txBody>
          <a:bodyPr/>
          <a:lstStyle>
            <a:lvl1pPr>
              <a:defRPr sz="3870"/>
            </a:lvl1pPr>
            <a:lvl2pPr>
              <a:defRPr sz="3386"/>
            </a:lvl2pPr>
            <a:lvl3pPr>
              <a:defRPr sz="2903"/>
            </a:lvl3pPr>
            <a:lvl4pPr>
              <a:defRPr sz="2419"/>
            </a:lvl4pPr>
            <a:lvl5pPr>
              <a:defRPr sz="2419"/>
            </a:lvl5pPr>
            <a:lvl6pPr>
              <a:defRPr sz="2419"/>
            </a:lvl6pPr>
            <a:lvl7pPr>
              <a:defRPr sz="2419"/>
            </a:lvl7pPr>
            <a:lvl8pPr>
              <a:defRPr sz="2419"/>
            </a:lvl8pPr>
            <a:lvl9pPr>
              <a:defRPr sz="24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en-US"/>
              <a:t>Click to edit Master text styles</a:t>
            </a:r>
          </a:p>
        </p:txBody>
      </p:sp>
    </p:spTree>
    <p:extLst>
      <p:ext uri="{BB962C8B-B14F-4D97-AF65-F5344CB8AC3E}">
        <p14:creationId xmlns:p14="http://schemas.microsoft.com/office/powerpoint/2010/main" val="221413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945"/>
            <a:ext cx="3932160" cy="1601224"/>
          </a:xfrm>
        </p:spPr>
        <p:txBody>
          <a:bodyPr anchor="b"/>
          <a:lstStyle>
            <a:lvl1pPr>
              <a:defRPr sz="3870"/>
            </a:lvl1pPr>
          </a:lstStyle>
          <a:p>
            <a:r>
              <a:rPr lang="en-US"/>
              <a:t>Click to edit Master title style</a:t>
            </a:r>
          </a:p>
        </p:txBody>
      </p:sp>
      <p:sp>
        <p:nvSpPr>
          <p:cNvPr id="3" name="Picture Placeholder 2"/>
          <p:cNvSpPr>
            <a:spLocks noGrp="1"/>
          </p:cNvSpPr>
          <p:nvPr>
            <p:ph type="pic" idx="1"/>
          </p:nvPr>
        </p:nvSpPr>
        <p:spPr>
          <a:xfrm>
            <a:off x="5184001" y="986846"/>
            <a:ext cx="6170880" cy="4874710"/>
          </a:xfrm>
        </p:spPr>
        <p:txBody>
          <a:bodyPr/>
          <a:lstStyle>
            <a:lvl1pPr marL="0" indent="0">
              <a:buNone/>
              <a:defRPr sz="3870"/>
            </a:lvl1pPr>
            <a:lvl2pPr marL="552938" indent="0">
              <a:buNone/>
              <a:defRPr sz="3386"/>
            </a:lvl2pPr>
            <a:lvl3pPr marL="1105875" indent="0">
              <a:buNone/>
              <a:defRPr sz="2903"/>
            </a:lvl3pPr>
            <a:lvl4pPr marL="1658813" indent="0">
              <a:buNone/>
              <a:defRPr sz="2419"/>
            </a:lvl4pPr>
            <a:lvl5pPr marL="2211751" indent="0">
              <a:buNone/>
              <a:defRPr sz="2419"/>
            </a:lvl5pPr>
            <a:lvl6pPr marL="2764688" indent="0">
              <a:buNone/>
              <a:defRPr sz="2419"/>
            </a:lvl6pPr>
            <a:lvl7pPr marL="3317626" indent="0">
              <a:buNone/>
              <a:defRPr sz="2419"/>
            </a:lvl7pPr>
            <a:lvl8pPr marL="3870564" indent="0">
              <a:buNone/>
              <a:defRPr sz="2419"/>
            </a:lvl8pPr>
            <a:lvl9pPr marL="4423501" indent="0">
              <a:buNone/>
              <a:defRPr sz="2419"/>
            </a:lvl9pPr>
          </a:lstStyle>
          <a:p>
            <a:pPr lvl="0"/>
            <a:endParaRPr lang="en-US" noProof="0"/>
          </a:p>
        </p:txBody>
      </p:sp>
      <p:sp>
        <p:nvSpPr>
          <p:cNvPr id="4" name="Text Placeholder 3"/>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en-US"/>
              <a:t>Click to edit Master text styles</a:t>
            </a:r>
          </a:p>
        </p:txBody>
      </p:sp>
    </p:spTree>
    <p:extLst>
      <p:ext uri="{BB962C8B-B14F-4D97-AF65-F5344CB8AC3E}">
        <p14:creationId xmlns:p14="http://schemas.microsoft.com/office/powerpoint/2010/main" val="361978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52801" y="1958332"/>
            <a:ext cx="9135360" cy="1190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p:cNvSpPr>
            <a:spLocks noGrp="1" noChangeArrowheads="1"/>
          </p:cNvSpPr>
          <p:nvPr>
            <p:ph type="body" idx="1"/>
          </p:nvPr>
        </p:nvSpPr>
        <p:spPr bwMode="auto">
          <a:xfrm>
            <a:off x="652800" y="3701631"/>
            <a:ext cx="10876801" cy="2822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2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pic>
        <p:nvPicPr>
          <p:cNvPr id="1028"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5841" y="1741380"/>
            <a:ext cx="11032320" cy="17413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68442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kern="1200">
          <a:solidFill>
            <a:srgbClr val="FF8000"/>
          </a:solidFill>
          <a:latin typeface="+mj-lt"/>
          <a:ea typeface="+mj-ea"/>
          <a:cs typeface="+mj-cs"/>
        </a:defRPr>
      </a:lvl1pPr>
      <a:lvl2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2pPr>
      <a:lvl3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3pPr>
      <a:lvl4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4pPr>
      <a:lvl5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5pPr>
      <a:lvl6pPr marL="3041157"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6pPr>
      <a:lvl7pPr marL="3594095"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7pPr>
      <a:lvl8pPr marL="4147033"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8pPr>
      <a:lvl9pPr marL="4699970"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9pPr>
    </p:titleStyle>
    <p:bodyStyle>
      <a:lvl1pPr marL="414703" indent="-414703" algn="l" defTabSz="552938" rtl="0" eaLnBrk="0" fontAlgn="base" hangingPunct="0">
        <a:lnSpc>
          <a:spcPct val="93000"/>
        </a:lnSpc>
        <a:spcBef>
          <a:spcPts val="1346"/>
        </a:spcBef>
        <a:spcAft>
          <a:spcPts val="60"/>
        </a:spcAft>
        <a:buClr>
          <a:srgbClr val="000000"/>
        </a:buClr>
        <a:buSzPct val="100000"/>
        <a:buFont typeface="Times New Roman" panose="02020603050405020304" pitchFamily="18" charset="0"/>
        <a:defRPr sz="2903" kern="1200">
          <a:solidFill>
            <a:srgbClr val="000000"/>
          </a:solidFill>
          <a:latin typeface="+mn-lt"/>
          <a:ea typeface="+mn-ea"/>
          <a:cs typeface="+mn-cs"/>
        </a:defRPr>
      </a:lvl1pPr>
      <a:lvl2pPr marL="898524" indent="-345586" algn="l" defTabSz="552938" rtl="0" eaLnBrk="0" fontAlgn="base" hangingPunct="0">
        <a:lnSpc>
          <a:spcPct val="93000"/>
        </a:lnSpc>
        <a:spcBef>
          <a:spcPts val="1088"/>
        </a:spcBef>
        <a:spcAft>
          <a:spcPts val="60"/>
        </a:spcAft>
        <a:buClr>
          <a:srgbClr val="000000"/>
        </a:buClr>
        <a:buSzPct val="100000"/>
        <a:buFont typeface="Times New Roman" panose="02020603050405020304" pitchFamily="18" charset="0"/>
        <a:defRPr sz="2540" kern="1200">
          <a:solidFill>
            <a:srgbClr val="000000"/>
          </a:solidFill>
          <a:latin typeface="+mn-lt"/>
          <a:ea typeface="+mn-ea"/>
          <a:cs typeface="+mn-cs"/>
        </a:defRPr>
      </a:lvl2pPr>
      <a:lvl3pPr marL="1382344" indent="-276469" algn="l" defTabSz="552938" rtl="0" eaLnBrk="0" fontAlgn="base" hangingPunct="0">
        <a:lnSpc>
          <a:spcPct val="93000"/>
        </a:lnSpc>
        <a:spcBef>
          <a:spcPts val="832"/>
        </a:spcBef>
        <a:spcAft>
          <a:spcPts val="6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935282" indent="-276469" algn="l" defTabSz="552938" rtl="0" eaLnBrk="0" fontAlgn="base" hangingPunct="0">
        <a:lnSpc>
          <a:spcPct val="93000"/>
        </a:lnSpc>
        <a:spcBef>
          <a:spcPts val="574"/>
        </a:spcBef>
        <a:spcAft>
          <a:spcPts val="60"/>
        </a:spcAft>
        <a:buClr>
          <a:srgbClr val="000000"/>
        </a:buClr>
        <a:buSzPct val="100000"/>
        <a:buFont typeface="Times New Roman" panose="02020603050405020304" pitchFamily="18" charset="0"/>
        <a:defRPr sz="1814" kern="1200">
          <a:solidFill>
            <a:srgbClr val="000000"/>
          </a:solidFill>
          <a:latin typeface="+mn-lt"/>
          <a:ea typeface="+mn-ea"/>
          <a:cs typeface="+mn-cs"/>
        </a:defRPr>
      </a:lvl4pPr>
      <a:lvl5pPr marL="2488220" indent="-276469" algn="l" defTabSz="552938" rtl="0" eaLnBrk="0" fontAlgn="base" hangingPunct="0">
        <a:lnSpc>
          <a:spcPct val="93000"/>
        </a:lnSpc>
        <a:spcBef>
          <a:spcPts val="318"/>
        </a:spcBef>
        <a:spcAft>
          <a:spcPts val="60"/>
        </a:spcAft>
        <a:buClr>
          <a:srgbClr val="000000"/>
        </a:buClr>
        <a:buSzPct val="100000"/>
        <a:buFont typeface="Times New Roman" panose="02020603050405020304" pitchFamily="18" charset="0"/>
        <a:defRPr sz="2419" kern="1200">
          <a:solidFill>
            <a:srgbClr val="000000"/>
          </a:solidFill>
          <a:latin typeface="+mn-lt"/>
          <a:ea typeface="+mn-ea"/>
          <a:cs typeface="+mn-cs"/>
        </a:defRPr>
      </a:lvl5pPr>
      <a:lvl6pPr marL="3041157"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6pPr>
      <a:lvl7pPr marL="3594095"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7pPr>
      <a:lvl8pPr marL="4147033"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8pPr>
      <a:lvl9pPr marL="469997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9pPr>
    </p:bodyStyle>
    <p:otherStyle>
      <a:defPPr>
        <a:defRPr lang="en-US"/>
      </a:defPPr>
      <a:lvl1pPr marL="0" algn="l" defTabSz="1105875" rtl="0" eaLnBrk="1" latinLnBrk="0" hangingPunct="1">
        <a:defRPr sz="2177" kern="1200">
          <a:solidFill>
            <a:schemeClr val="tx1"/>
          </a:solidFill>
          <a:latin typeface="+mn-lt"/>
          <a:ea typeface="+mn-ea"/>
          <a:cs typeface="+mn-cs"/>
        </a:defRPr>
      </a:lvl1pPr>
      <a:lvl2pPr marL="552938" algn="l" defTabSz="1105875" rtl="0" eaLnBrk="1" latinLnBrk="0" hangingPunct="1">
        <a:defRPr sz="2177" kern="1200">
          <a:solidFill>
            <a:schemeClr val="tx1"/>
          </a:solidFill>
          <a:latin typeface="+mn-lt"/>
          <a:ea typeface="+mn-ea"/>
          <a:cs typeface="+mn-cs"/>
        </a:defRPr>
      </a:lvl2pPr>
      <a:lvl3pPr marL="1105875" algn="l" defTabSz="1105875" rtl="0" eaLnBrk="1" latinLnBrk="0" hangingPunct="1">
        <a:defRPr sz="2177" kern="1200">
          <a:solidFill>
            <a:schemeClr val="tx1"/>
          </a:solidFill>
          <a:latin typeface="+mn-lt"/>
          <a:ea typeface="+mn-ea"/>
          <a:cs typeface="+mn-cs"/>
        </a:defRPr>
      </a:lvl3pPr>
      <a:lvl4pPr marL="1658813" algn="l" defTabSz="1105875" rtl="0" eaLnBrk="1" latinLnBrk="0" hangingPunct="1">
        <a:defRPr sz="2177" kern="1200">
          <a:solidFill>
            <a:schemeClr val="tx1"/>
          </a:solidFill>
          <a:latin typeface="+mn-lt"/>
          <a:ea typeface="+mn-ea"/>
          <a:cs typeface="+mn-cs"/>
        </a:defRPr>
      </a:lvl4pPr>
      <a:lvl5pPr marL="2211751" algn="l" defTabSz="1105875" rtl="0" eaLnBrk="1" latinLnBrk="0" hangingPunct="1">
        <a:defRPr sz="2177" kern="1200">
          <a:solidFill>
            <a:schemeClr val="tx1"/>
          </a:solidFill>
          <a:latin typeface="+mn-lt"/>
          <a:ea typeface="+mn-ea"/>
          <a:cs typeface="+mn-cs"/>
        </a:defRPr>
      </a:lvl5pPr>
      <a:lvl6pPr marL="2764688" algn="l" defTabSz="1105875" rtl="0" eaLnBrk="1" latinLnBrk="0" hangingPunct="1">
        <a:defRPr sz="2177" kern="1200">
          <a:solidFill>
            <a:schemeClr val="tx1"/>
          </a:solidFill>
          <a:latin typeface="+mn-lt"/>
          <a:ea typeface="+mn-ea"/>
          <a:cs typeface="+mn-cs"/>
        </a:defRPr>
      </a:lvl6pPr>
      <a:lvl7pPr marL="3317626" algn="l" defTabSz="1105875" rtl="0" eaLnBrk="1" latinLnBrk="0" hangingPunct="1">
        <a:defRPr sz="2177" kern="1200">
          <a:solidFill>
            <a:schemeClr val="tx1"/>
          </a:solidFill>
          <a:latin typeface="+mn-lt"/>
          <a:ea typeface="+mn-ea"/>
          <a:cs typeface="+mn-cs"/>
        </a:defRPr>
      </a:lvl7pPr>
      <a:lvl8pPr marL="3870564" algn="l" defTabSz="1105875" rtl="0" eaLnBrk="1" latinLnBrk="0" hangingPunct="1">
        <a:defRPr sz="2177" kern="1200">
          <a:solidFill>
            <a:schemeClr val="tx1"/>
          </a:solidFill>
          <a:latin typeface="+mn-lt"/>
          <a:ea typeface="+mn-ea"/>
          <a:cs typeface="+mn-cs"/>
        </a:defRPr>
      </a:lvl8pPr>
      <a:lvl9pPr marL="4423501" algn="l" defTabSz="1105875" rtl="0" eaLnBrk="1" latinLnBrk="0" hangingPunct="1">
        <a:defRPr sz="217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B1CC1-4A39-4A64-9633-D7375625261B}" type="datetimeFigureOut">
              <a:rPr lang="en-US" smtClean="0"/>
              <a:t>10/5/23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3CFF1-4FFB-416E-B5A3-0EFF9DE34A29}" type="slidenum">
              <a:rPr lang="en-US" smtClean="0"/>
              <a:t>‹#›</a:t>
            </a:fld>
            <a:endParaRPr lang="en-US"/>
          </a:p>
        </p:txBody>
      </p:sp>
    </p:spTree>
    <p:extLst>
      <p:ext uri="{BB962C8B-B14F-4D97-AF65-F5344CB8AC3E}">
        <p14:creationId xmlns:p14="http://schemas.microsoft.com/office/powerpoint/2010/main" val="1649519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96" name="Rectangle 2049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1"/>
          <p:cNvSpPr>
            <a:spLocks noGrp="1" noChangeArrowheads="1"/>
          </p:cNvSpPr>
          <p:nvPr>
            <p:ph type="title" idx="4294967295"/>
          </p:nvPr>
        </p:nvSpPr>
        <p:spPr>
          <a:xfrm>
            <a:off x="640080" y="325369"/>
            <a:ext cx="4368602" cy="1956841"/>
          </a:xfrm>
        </p:spPr>
        <p:txBody>
          <a:bodyPr vert="horz" lIns="0" tIns="35266" rIns="0" bIns="0" numCol="1" anchor="b" anchorCtr="0" compatLnSpc="1">
            <a:prstTxWarp prst="textNoShape">
              <a:avLst/>
            </a:prstTxWarp>
            <a:normAutofit/>
          </a:bodyPr>
          <a:lstStyle/>
          <a:p>
            <a:pPr eaLnBrk="1">
              <a:buClrTx/>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5400" b="1" dirty="0">
                <a:latin typeface="Times New Roman" panose="02020603050405020304" pitchFamily="18" charset="0"/>
                <a:cs typeface="Times New Roman" panose="02020603050405020304" pitchFamily="18" charset="0"/>
              </a:rPr>
              <a:t>Unit 5</a:t>
            </a:r>
          </a:p>
        </p:txBody>
      </p:sp>
      <p:sp>
        <p:nvSpPr>
          <p:cNvPr id="2049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3" name="Rectangle 2"/>
          <p:cNvSpPr>
            <a:spLocks noGrp="1" noChangeArrowheads="1"/>
          </p:cNvSpPr>
          <p:nvPr>
            <p:ph type="body" idx="4294967295"/>
          </p:nvPr>
        </p:nvSpPr>
        <p:spPr>
          <a:xfrm>
            <a:off x="640080" y="2872899"/>
            <a:ext cx="4243589" cy="3320668"/>
          </a:xfrm>
        </p:spPr>
        <p:txBody>
          <a:bodyPr>
            <a:normAutofit/>
          </a:bodyPr>
          <a:lstStyle/>
          <a:p>
            <a:pPr marL="130555" indent="0"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200" dirty="0">
                <a:latin typeface="Lucida Handwriting" panose="03010101010101010101" pitchFamily="66" charset="0"/>
              </a:rPr>
              <a:t>                              </a:t>
            </a:r>
          </a:p>
          <a:p>
            <a:pPr marL="130555" indent="0" algn="ctr"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200" dirty="0">
                <a:latin typeface="Lucida Handwriting" panose="03010101010101010101" pitchFamily="66" charset="0"/>
              </a:rPr>
              <a:t>							</a:t>
            </a:r>
            <a:r>
              <a:rPr lang="en-US" altLang="en-US" sz="3200" b="1" dirty="0">
                <a:latin typeface="Times New Roman" panose="02020603050405020304" pitchFamily="18" charset="0"/>
                <a:cs typeface="Times New Roman" panose="02020603050405020304" pitchFamily="18" charset="0"/>
              </a:rPr>
              <a:t>Careers of the Future</a:t>
            </a:r>
          </a:p>
          <a:p>
            <a:pPr marL="130555" indent="0"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2200" dirty="0">
              <a:latin typeface="Lucida Handwriting" panose="03010101010101010101" pitchFamily="66" charset="0"/>
            </a:endParaRPr>
          </a:p>
          <a:p>
            <a:pPr marL="130555" indent="0"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200" dirty="0">
                <a:latin typeface="Lucida Handwriting" panose="03010101010101010101" pitchFamily="66" charset="0"/>
              </a:rPr>
              <a:t> </a:t>
            </a:r>
          </a:p>
          <a:p>
            <a:pPr marL="130555" indent="0"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2200" dirty="0">
              <a:latin typeface="Lucida Handwriting" panose="03010101010101010101" pitchFamily="66" charset="0"/>
            </a:endParaRPr>
          </a:p>
        </p:txBody>
      </p:sp>
      <p:pic>
        <p:nvPicPr>
          <p:cNvPr id="20485" name="Picture 20484" descr="Tall office building looking up">
            <a:extLst>
              <a:ext uri="{FF2B5EF4-FFF2-40B4-BE49-F238E27FC236}">
                <a16:creationId xmlns:a16="http://schemas.microsoft.com/office/drawing/2014/main" id="{A1ACA49F-380C-6AAB-450B-2657DAD6F129}"/>
              </a:ext>
            </a:extLst>
          </p:cNvPr>
          <p:cNvPicPr>
            <a:picLocks noChangeAspect="1"/>
          </p:cNvPicPr>
          <p:nvPr/>
        </p:nvPicPr>
        <p:blipFill rotWithShape="1">
          <a:blip r:embed="rId3"/>
          <a:srcRect l="15499" r="1804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2378289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98"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499" name="Rectangle 2049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1"/>
          <p:cNvSpPr>
            <a:spLocks noGrp="1" noChangeArrowheads="1"/>
          </p:cNvSpPr>
          <p:nvPr>
            <p:ph type="title" idx="4294967295"/>
          </p:nvPr>
        </p:nvSpPr>
        <p:spPr>
          <a:xfrm>
            <a:off x="761803" y="350196"/>
            <a:ext cx="4646904" cy="1624520"/>
          </a:xfrm>
        </p:spPr>
        <p:txBody>
          <a:bodyPr vert="horz" lIns="0" tIns="35266" rIns="0" bIns="0" numCol="1" anchor="ctr" anchorCtr="0" compatLnSpc="1">
            <a:prstTxWarp prst="textNoShape">
              <a:avLst/>
            </a:prstTxWarp>
            <a:normAutofit/>
          </a:bodyPr>
          <a:lstStyle/>
          <a:p>
            <a:pPr eaLnBrk="1">
              <a:buClrTx/>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4000" b="1" dirty="0">
                <a:latin typeface="Times New Roman" panose="02020603050405020304" pitchFamily="18" charset="0"/>
                <a:cs typeface="Times New Roman" panose="02020603050405020304" pitchFamily="18" charset="0"/>
              </a:rPr>
              <a:t>Unit 6</a:t>
            </a:r>
          </a:p>
        </p:txBody>
      </p:sp>
      <p:pic>
        <p:nvPicPr>
          <p:cNvPr id="20485" name="Picture 20484" descr="Small plant growing on soil">
            <a:extLst>
              <a:ext uri="{FF2B5EF4-FFF2-40B4-BE49-F238E27FC236}">
                <a16:creationId xmlns:a16="http://schemas.microsoft.com/office/drawing/2014/main" id="{1CA02033-5A80-F29C-3F83-1B397A1E38BA}"/>
              </a:ext>
            </a:extLst>
          </p:cNvPr>
          <p:cNvPicPr>
            <a:picLocks noChangeAspect="1"/>
          </p:cNvPicPr>
          <p:nvPr/>
        </p:nvPicPr>
        <p:blipFill rotWithShape="1">
          <a:blip r:embed="rId3"/>
          <a:srcRect l="17218" r="23382" b="-2"/>
          <a:stretch/>
        </p:blipFill>
        <p:spPr>
          <a:xfrm>
            <a:off x="6096000" y="1"/>
            <a:ext cx="6102825" cy="6858000"/>
          </a:xfrm>
          <a:prstGeom prst="rect">
            <a:avLst/>
          </a:prstGeom>
        </p:spPr>
      </p:pic>
      <p:graphicFrame>
        <p:nvGraphicFramePr>
          <p:cNvPr id="20493" name="Rectangle 2">
            <a:extLst>
              <a:ext uri="{FF2B5EF4-FFF2-40B4-BE49-F238E27FC236}">
                <a16:creationId xmlns:a16="http://schemas.microsoft.com/office/drawing/2014/main" id="{E9F2C1C1-90AD-AF98-CAAE-2C06A817A8C7}"/>
              </a:ext>
            </a:extLst>
          </p:cNvPr>
          <p:cNvGraphicFramePr/>
          <p:nvPr>
            <p:extLst>
              <p:ext uri="{D42A27DB-BD31-4B8C-83A1-F6EECF244321}">
                <p14:modId xmlns:p14="http://schemas.microsoft.com/office/powerpoint/2010/main" val="2914209668"/>
              </p:ext>
            </p:extLst>
          </p:nvPr>
        </p:nvGraphicFramePr>
        <p:xfrm>
          <a:off x="761802" y="2743200"/>
          <a:ext cx="4965230" cy="3613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8908780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19E69A1-4B6D-0C44-96CA-5D8B5D72E4FD}"/>
              </a:ext>
            </a:extLst>
          </p:cNvPr>
          <p:cNvSpPr>
            <a:spLocks noGrp="1"/>
          </p:cNvSpPr>
          <p:nvPr>
            <p:ph idx="1"/>
          </p:nvPr>
        </p:nvSpPr>
        <p:spPr>
          <a:xfrm>
            <a:off x="142875" y="457201"/>
            <a:ext cx="6700837" cy="5931568"/>
          </a:xfrm>
        </p:spPr>
        <p:txBody>
          <a:bodyPr anchor="t">
            <a:normAutofit/>
          </a:bodyPr>
          <a:lstStyle/>
          <a:p>
            <a:pPr>
              <a:lnSpc>
                <a:spcPct val="200000"/>
              </a:lnSpc>
              <a:buFont typeface="+mj-lt"/>
              <a:buAutoNum type="arabicPeriod"/>
            </a:pPr>
            <a:r>
              <a:rPr lang="en-US" sz="2200" dirty="0">
                <a:solidFill>
                  <a:srgbClr val="282626"/>
                </a:solidFill>
                <a:effectLst/>
                <a:latin typeface="Times New Roman" panose="02020603050405020304" pitchFamily="18" charset="0"/>
                <a:cs typeface="Times New Roman" panose="02020603050405020304" pitchFamily="18" charset="0"/>
              </a:rPr>
              <a:t>More and more people are traveling to Antarctica. Why do you think they want to go there? </a:t>
            </a:r>
          </a:p>
          <a:p>
            <a:pPr>
              <a:lnSpc>
                <a:spcPct val="200000"/>
              </a:lnSpc>
              <a:buFont typeface="+mj-lt"/>
              <a:buAutoNum type="arabicPeriod"/>
            </a:pPr>
            <a:r>
              <a:rPr lang="en-US" sz="2200" dirty="0">
                <a:solidFill>
                  <a:srgbClr val="282626"/>
                </a:solidFill>
                <a:effectLst/>
                <a:latin typeface="Times New Roman" panose="02020603050405020304" pitchFamily="18" charset="0"/>
                <a:cs typeface="Times New Roman" panose="02020603050405020304" pitchFamily="18" charset="0"/>
              </a:rPr>
              <a:t>What is </a:t>
            </a:r>
            <a:r>
              <a:rPr lang="en-US" sz="2200" i="1" dirty="0">
                <a:solidFill>
                  <a:srgbClr val="282626"/>
                </a:solidFill>
                <a:effectLst/>
                <a:latin typeface="Times New Roman" panose="02020603050405020304" pitchFamily="18" charset="0"/>
                <a:cs typeface="Times New Roman" panose="02020603050405020304" pitchFamily="18" charset="0"/>
              </a:rPr>
              <a:t>ecotourism</a:t>
            </a:r>
            <a:r>
              <a:rPr lang="en-US" sz="2200" dirty="0">
                <a:solidFill>
                  <a:srgbClr val="282626"/>
                </a:solidFill>
                <a:effectLst/>
                <a:latin typeface="Times New Roman" panose="02020603050405020304" pitchFamily="18" charset="0"/>
                <a:cs typeface="Times New Roman" panose="02020603050405020304" pitchFamily="18" charset="0"/>
              </a:rPr>
              <a:t>? What do ecology and tourism have in common? </a:t>
            </a:r>
          </a:p>
          <a:p>
            <a:pPr>
              <a:lnSpc>
                <a:spcPct val="200000"/>
              </a:lnSpc>
              <a:buFont typeface="+mj-lt"/>
              <a:buAutoNum type="arabicPeriod"/>
            </a:pPr>
            <a:r>
              <a:rPr lang="en-US" sz="2200" dirty="0">
                <a:solidFill>
                  <a:srgbClr val="282626"/>
                </a:solidFill>
                <a:effectLst/>
                <a:latin typeface="Times New Roman" panose="02020603050405020304" pitchFamily="18" charset="0"/>
                <a:cs typeface="Times New Roman" panose="02020603050405020304" pitchFamily="18" charset="0"/>
              </a:rPr>
              <a:t>Describe a place that you have visited that had lots of natural beauty (trees, mountains, an ocean, and so on). Have visitors damaged or harmed this place in any way? </a:t>
            </a:r>
          </a:p>
          <a:p>
            <a:endParaRPr lang="en-US" sz="2000" dirty="0"/>
          </a:p>
        </p:txBody>
      </p:sp>
      <p:pic>
        <p:nvPicPr>
          <p:cNvPr id="5" name="Content Placeholder 4" descr="People in a boat with a boat in the water&#10;&#10;Description automatically generated">
            <a:extLst>
              <a:ext uri="{FF2B5EF4-FFF2-40B4-BE49-F238E27FC236}">
                <a16:creationId xmlns:a16="http://schemas.microsoft.com/office/drawing/2014/main" id="{76FE5DD5-DFC3-6D29-FE34-3127920D8C05}"/>
              </a:ext>
            </a:extLst>
          </p:cNvPr>
          <p:cNvPicPr>
            <a:picLocks noChangeAspect="1"/>
          </p:cNvPicPr>
          <p:nvPr/>
        </p:nvPicPr>
        <p:blipFill rotWithShape="1">
          <a:blip r:embed="rId2">
            <a:extLst>
              <a:ext uri="{28A0092B-C50C-407E-A947-70E740481C1C}">
                <a14:useLocalDpi xmlns:a14="http://schemas.microsoft.com/office/drawing/2010/main" val="0"/>
              </a:ext>
            </a:extLst>
          </a:blip>
          <a:srcRect l="14256" r="6010" b="-2"/>
          <a:stretch/>
        </p:blipFill>
        <p:spPr>
          <a:xfrm>
            <a:off x="7318960" y="333837"/>
            <a:ext cx="4520114" cy="5300579"/>
          </a:xfrm>
          <a:prstGeom prst="rect">
            <a:avLst/>
          </a:prstGeom>
        </p:spPr>
      </p:pic>
      <p:grpSp>
        <p:nvGrpSpPr>
          <p:cNvPr id="12" name="Group 11">
            <a:extLst>
              <a:ext uri="{FF2B5EF4-FFF2-40B4-BE49-F238E27FC236}">
                <a16:creationId xmlns:a16="http://schemas.microsoft.com/office/drawing/2014/main" id="{442598CC-934A-7BCD-C691-B2FE74CEDE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15162" y="5858828"/>
            <a:ext cx="4300544" cy="123363"/>
            <a:chOff x="7015162" y="5858828"/>
            <a:chExt cx="4300544" cy="123363"/>
          </a:xfrm>
        </p:grpSpPr>
        <p:sp>
          <p:nvSpPr>
            <p:cNvPr id="13" name="Rectangle 12">
              <a:extLst>
                <a:ext uri="{FF2B5EF4-FFF2-40B4-BE49-F238E27FC236}">
                  <a16:creationId xmlns:a16="http://schemas.microsoft.com/office/drawing/2014/main" id="{AACD0983-348C-E24F-6839-EA2014B9D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174876-930F-4902-5A02-274205566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55030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1"/>
            <a:ext cx="10887940" cy="342899"/>
          </a:xfrm>
        </p:spPr>
        <p:txBody>
          <a:bodyPr>
            <a:normAutofit fontScale="90000"/>
          </a:bodyPr>
          <a:lstStyle/>
          <a:p>
            <a:pPr algn="l" eaLnBrk="1"/>
            <a:br>
              <a:rPr lang="en-US" altLang="en-US" dirty="0"/>
            </a:br>
            <a:endParaRPr lang="en-US" altLang="en-US" dirty="0"/>
          </a:p>
        </p:txBody>
      </p:sp>
      <p:sp>
        <p:nvSpPr>
          <p:cNvPr id="38916" name="Rectangle 2"/>
          <p:cNvSpPr>
            <a:spLocks noGrp="1" noChangeArrowheads="1"/>
          </p:cNvSpPr>
          <p:nvPr>
            <p:ph sz="half" idx="1"/>
          </p:nvPr>
        </p:nvSpPr>
        <p:spPr>
          <a:xfrm>
            <a:off x="0" y="114301"/>
            <a:ext cx="5963526" cy="6515100"/>
          </a:xfrm>
        </p:spPr>
        <p:txBody>
          <a:bodyPr>
            <a:normAutofit fontScale="85000" lnSpcReduction="20000"/>
          </a:bodyPr>
          <a:lstStyle/>
          <a:p>
            <a:pPr marL="0" indent="0" algn="just">
              <a:spcBef>
                <a:spcPts val="0"/>
              </a:spcBef>
              <a:spcAft>
                <a:spcPts val="0"/>
              </a:spcAft>
              <a:buNone/>
            </a:pPr>
            <a:r>
              <a:rPr lang="en-US" sz="2000" b="1" dirty="0">
                <a:solidFill>
                  <a:srgbClr val="FF0000"/>
                </a:solidFill>
                <a:latin typeface="Times New Roman" panose="02020603050405020304" pitchFamily="18" charset="0"/>
                <a:cs typeface="Times New Roman" panose="02020603050405020304" pitchFamily="18" charset="0"/>
              </a:rPr>
              <a:t>A. Read each sentence. Choose the word or words closest in meaning to the boldfaced word.</a:t>
            </a:r>
          </a:p>
          <a:p>
            <a:pPr marL="0" indent="0" algn="just">
              <a:spcBef>
                <a:spcPts val="0"/>
              </a:spcBef>
              <a:spcAft>
                <a:spcPts val="0"/>
              </a:spcAft>
              <a:buNone/>
            </a:pP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Tourists often like to visit </a:t>
            </a:r>
            <a:r>
              <a:rPr lang="en-US" sz="2000" b="1" dirty="0">
                <a:latin typeface="Times New Roman" panose="02020603050405020304" pitchFamily="18" charset="0"/>
                <a:cs typeface="Times New Roman" panose="02020603050405020304" pitchFamily="18" charset="0"/>
              </a:rPr>
              <a:t>remote </a:t>
            </a:r>
            <a:r>
              <a:rPr lang="en-US" sz="2000" dirty="0">
                <a:latin typeface="Times New Roman" panose="02020603050405020304" pitchFamily="18" charset="0"/>
                <a:cs typeface="Times New Roman" panose="02020603050405020304" pitchFamily="18" charset="0"/>
              </a:rPr>
              <a:t>areas that are difficult to get to.</a:t>
            </a:r>
          </a:p>
          <a:p>
            <a:pPr marL="0" indent="0" algn="just">
              <a:spcBef>
                <a:spcPts val="0"/>
              </a:spcBef>
              <a:spcAft>
                <a:spcPts val="0"/>
              </a:spcAft>
              <a:buNone/>
            </a:pPr>
            <a:r>
              <a:rPr lang="en-US" sz="2000" b="1" dirty="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distant 		</a:t>
            </a:r>
            <a:r>
              <a:rPr lang="en-US" sz="2000" b="1" dirty="0">
                <a:latin typeface="Times New Roman" panose="02020603050405020304" pitchFamily="18" charset="0"/>
                <a:cs typeface="Times New Roman" panose="02020603050405020304" pitchFamily="18" charset="0"/>
              </a:rPr>
              <a:t>B. </a:t>
            </a:r>
            <a:r>
              <a:rPr lang="en-US" sz="2000" dirty="0">
                <a:latin typeface="Times New Roman" panose="02020603050405020304" pitchFamily="18" charset="0"/>
                <a:cs typeface="Times New Roman" panose="02020603050405020304" pitchFamily="18" charset="0"/>
              </a:rPr>
              <a:t>pretty 			</a:t>
            </a:r>
            <a:r>
              <a:rPr lang="en-US" sz="2000" b="1" dirty="0">
                <a:latin typeface="Times New Roman" panose="02020603050405020304" pitchFamily="18" charset="0"/>
                <a:cs typeface="Times New Roman" panose="02020603050405020304" pitchFamily="18" charset="0"/>
              </a:rPr>
              <a:t>C. </a:t>
            </a:r>
            <a:r>
              <a:rPr lang="en-US" sz="2000" dirty="0">
                <a:latin typeface="Times New Roman" panose="02020603050405020304" pitchFamily="18" charset="0"/>
                <a:cs typeface="Times New Roman" panose="02020603050405020304" pitchFamily="18" charset="0"/>
              </a:rPr>
              <a:t>dangerous</a:t>
            </a:r>
          </a:p>
          <a:p>
            <a:pPr marL="0" indent="0" algn="just">
              <a:spcBef>
                <a:spcPts val="0"/>
              </a:spcBef>
              <a:spcAft>
                <a:spcPts val="0"/>
              </a:spcAft>
              <a:buNone/>
            </a:pP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Ilulissat</a:t>
            </a:r>
            <a:r>
              <a:rPr lang="en-US" sz="2000" dirty="0">
                <a:latin typeface="Times New Roman" panose="02020603050405020304" pitchFamily="18" charset="0"/>
                <a:cs typeface="Times New Roman" panose="02020603050405020304" pitchFamily="18" charset="0"/>
              </a:rPr>
              <a:t> is a </a:t>
            </a:r>
            <a:r>
              <a:rPr lang="en-US" sz="2000" b="1" dirty="0">
                <a:latin typeface="Times New Roman" panose="02020603050405020304" pitchFamily="18" charset="0"/>
                <a:cs typeface="Times New Roman" panose="02020603050405020304" pitchFamily="18" charset="0"/>
              </a:rPr>
              <a:t>coastal </a:t>
            </a:r>
            <a:r>
              <a:rPr lang="en-US" sz="2000" dirty="0">
                <a:latin typeface="Times New Roman" panose="02020603050405020304" pitchFamily="18" charset="0"/>
                <a:cs typeface="Times New Roman" panose="02020603050405020304" pitchFamily="18" charset="0"/>
              </a:rPr>
              <a:t>town that is known for its beautiful icebergs.</a:t>
            </a:r>
          </a:p>
          <a:p>
            <a:pPr marL="0" indent="0" algn="just">
              <a:spcBef>
                <a:spcPts val="0"/>
              </a:spcBef>
              <a:spcAft>
                <a:spcPts val="0"/>
              </a:spcAft>
              <a:buNone/>
            </a:pPr>
            <a:endParaRPr lang="en-US" sz="2000" b="1"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en-US" sz="2000" b="1" dirty="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made of water 	</a:t>
            </a:r>
            <a:r>
              <a:rPr lang="en-US" sz="2000" b="1" dirty="0">
                <a:latin typeface="Times New Roman" panose="02020603050405020304" pitchFamily="18" charset="0"/>
                <a:cs typeface="Times New Roman" panose="02020603050405020304" pitchFamily="18" charset="0"/>
              </a:rPr>
              <a:t>B. </a:t>
            </a:r>
            <a:r>
              <a:rPr lang="en-US" sz="2000" dirty="0">
                <a:latin typeface="Times New Roman" panose="02020603050405020304" pitchFamily="18" charset="0"/>
                <a:cs typeface="Times New Roman" panose="02020603050405020304" pitchFamily="18" charset="0"/>
              </a:rPr>
              <a:t>without water 		</a:t>
            </a:r>
            <a:r>
              <a:rPr lang="en-US" sz="2000" b="1" dirty="0">
                <a:latin typeface="Times New Roman" panose="02020603050405020304" pitchFamily="18" charset="0"/>
                <a:cs typeface="Times New Roman" panose="02020603050405020304" pitchFamily="18" charset="0"/>
              </a:rPr>
              <a:t>C. </a:t>
            </a:r>
            <a:r>
              <a:rPr lang="en-US" sz="2000" dirty="0">
                <a:latin typeface="Times New Roman" panose="02020603050405020304" pitchFamily="18" charset="0"/>
                <a:cs typeface="Times New Roman" panose="02020603050405020304" pitchFamily="18" charset="0"/>
              </a:rPr>
              <a:t>near water</a:t>
            </a:r>
          </a:p>
          <a:p>
            <a:pPr marL="0" indent="0" algn="just">
              <a:spcBef>
                <a:spcPts val="0"/>
              </a:spcBef>
              <a:spcAft>
                <a:spcPts val="0"/>
              </a:spcAft>
              <a:buNone/>
            </a:pP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3. Consequences </a:t>
            </a:r>
            <a:r>
              <a:rPr lang="en-US" sz="2000" dirty="0">
                <a:latin typeface="Times New Roman" panose="02020603050405020304" pitchFamily="18" charset="0"/>
                <a:cs typeface="Times New Roman" panose="02020603050405020304" pitchFamily="18" charset="0"/>
              </a:rPr>
              <a:t>of global warming, such as melting glaciers, are only just beginning to be seen.</a:t>
            </a:r>
          </a:p>
          <a:p>
            <a:pPr marL="0" indent="0" algn="just">
              <a:spcBef>
                <a:spcPts val="0"/>
              </a:spcBef>
              <a:spcAft>
                <a:spcPts val="0"/>
              </a:spcAft>
              <a:buNone/>
            </a:pPr>
            <a:endParaRPr lang="en-US" sz="2000" b="1"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en-US" sz="2000" b="1" dirty="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reasons 	</a:t>
            </a:r>
            <a:r>
              <a:rPr lang="en-US" sz="2000" b="1" dirty="0">
                <a:latin typeface="Times New Roman" panose="02020603050405020304" pitchFamily="18" charset="0"/>
                <a:cs typeface="Times New Roman" panose="02020603050405020304" pitchFamily="18" charset="0"/>
              </a:rPr>
              <a:t>B. </a:t>
            </a:r>
            <a:r>
              <a:rPr lang="en-US" sz="2000" dirty="0">
                <a:latin typeface="Times New Roman" panose="02020603050405020304" pitchFamily="18" charset="0"/>
                <a:cs typeface="Times New Roman" panose="02020603050405020304" pitchFamily="18" charset="0"/>
              </a:rPr>
              <a:t>results 			</a:t>
            </a:r>
            <a:r>
              <a:rPr lang="en-US" sz="2000" b="1" dirty="0">
                <a:latin typeface="Times New Roman" panose="02020603050405020304" pitchFamily="18" charset="0"/>
                <a:cs typeface="Times New Roman" panose="02020603050405020304" pitchFamily="18" charset="0"/>
              </a:rPr>
              <a:t>C. </a:t>
            </a:r>
            <a:r>
              <a:rPr lang="en-US" sz="2000" dirty="0">
                <a:latin typeface="Times New Roman" panose="02020603050405020304" pitchFamily="18" charset="0"/>
                <a:cs typeface="Times New Roman" panose="02020603050405020304" pitchFamily="18" charset="0"/>
              </a:rPr>
              <a:t>definitions</a:t>
            </a:r>
          </a:p>
          <a:p>
            <a:pPr marL="0" indent="0" algn="just">
              <a:spcBef>
                <a:spcPts val="0"/>
              </a:spcBef>
              <a:spcAft>
                <a:spcPts val="0"/>
              </a:spcAft>
              <a:buNone/>
            </a:pP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4. </a:t>
            </a:r>
            <a:r>
              <a:rPr lang="en-US" sz="2000" dirty="0">
                <a:latin typeface="Times New Roman" panose="02020603050405020304" pitchFamily="18" charset="0"/>
                <a:cs typeface="Times New Roman" panose="02020603050405020304" pitchFamily="18" charset="0"/>
              </a:rPr>
              <a:t>Eco-tourists enjoy visiting natural </a:t>
            </a:r>
            <a:r>
              <a:rPr lang="en-US" sz="2000" b="1" dirty="0">
                <a:latin typeface="Times New Roman" panose="02020603050405020304" pitchFamily="18" charset="0"/>
                <a:cs typeface="Times New Roman" panose="02020603050405020304" pitchFamily="18" charset="0"/>
              </a:rPr>
              <a:t>environments</a:t>
            </a:r>
            <a:r>
              <a:rPr lang="en-US" sz="2000" dirty="0">
                <a:latin typeface="Times New Roman" panose="02020603050405020304" pitchFamily="18" charset="0"/>
                <a:cs typeface="Times New Roman" panose="02020603050405020304" pitchFamily="18" charset="0"/>
              </a:rPr>
              <a:t>, such as the mountains or ocean settings.</a:t>
            </a:r>
          </a:p>
          <a:p>
            <a:pPr marL="0" indent="0" algn="just">
              <a:spcBef>
                <a:spcPts val="0"/>
              </a:spcBef>
              <a:spcAft>
                <a:spcPts val="0"/>
              </a:spcAft>
              <a:buNone/>
            </a:pPr>
            <a:endParaRPr lang="en-US" sz="2000" b="1"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en-US" sz="2000" b="1" dirty="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beliefs 		</a:t>
            </a:r>
            <a:r>
              <a:rPr lang="en-US" sz="2000" b="1" dirty="0">
                <a:latin typeface="Times New Roman" panose="02020603050405020304" pitchFamily="18" charset="0"/>
                <a:cs typeface="Times New Roman" panose="02020603050405020304" pitchFamily="18" charset="0"/>
              </a:rPr>
              <a:t>B. </a:t>
            </a:r>
            <a:r>
              <a:rPr lang="en-US" sz="2000" dirty="0">
                <a:latin typeface="Times New Roman" panose="02020603050405020304" pitchFamily="18" charset="0"/>
                <a:cs typeface="Times New Roman" panose="02020603050405020304" pitchFamily="18" charset="0"/>
              </a:rPr>
              <a:t>surroundings 	</a:t>
            </a:r>
            <a:r>
              <a:rPr lang="en-US" sz="2000" b="1" dirty="0">
                <a:latin typeface="Times New Roman" panose="02020603050405020304" pitchFamily="18" charset="0"/>
                <a:cs typeface="Times New Roman" panose="02020603050405020304" pitchFamily="18" charset="0"/>
              </a:rPr>
              <a:t>C. </a:t>
            </a:r>
            <a:r>
              <a:rPr lang="en-US" sz="2000" dirty="0">
                <a:latin typeface="Times New Roman" panose="02020603050405020304" pitchFamily="18" charset="0"/>
                <a:cs typeface="Times New Roman" panose="02020603050405020304" pitchFamily="18" charset="0"/>
              </a:rPr>
              <a:t>information</a:t>
            </a:r>
          </a:p>
          <a:p>
            <a:pPr marL="0" indent="0" algn="just">
              <a:spcBef>
                <a:spcPts val="0"/>
              </a:spcBef>
              <a:spcAft>
                <a:spcPts val="0"/>
              </a:spcAft>
              <a:buNone/>
            </a:pP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5. </a:t>
            </a:r>
            <a:r>
              <a:rPr lang="en-US" sz="2000" dirty="0">
                <a:latin typeface="Times New Roman" panose="02020603050405020304" pitchFamily="18" charset="0"/>
                <a:cs typeface="Times New Roman" panose="02020603050405020304" pitchFamily="18" charset="0"/>
              </a:rPr>
              <a:t>Tourists often talk to the native people who </a:t>
            </a:r>
            <a:r>
              <a:rPr lang="en-US" sz="2000" b="1" dirty="0">
                <a:latin typeface="Times New Roman" panose="02020603050405020304" pitchFamily="18" charset="0"/>
                <a:cs typeface="Times New Roman" panose="02020603050405020304" pitchFamily="18" charset="0"/>
              </a:rPr>
              <a:t>inhabit </a:t>
            </a:r>
            <a:r>
              <a:rPr lang="en-US" sz="2000" dirty="0">
                <a:latin typeface="Times New Roman" panose="02020603050405020304" pitchFamily="18" charset="0"/>
                <a:cs typeface="Times New Roman" panose="02020603050405020304" pitchFamily="18" charset="0"/>
              </a:rPr>
              <a:t>the area they are visiting.</a:t>
            </a:r>
          </a:p>
          <a:p>
            <a:pPr marL="0" indent="0" algn="just">
              <a:spcBef>
                <a:spcPts val="0"/>
              </a:spcBef>
              <a:spcAft>
                <a:spcPts val="0"/>
              </a:spcAft>
              <a:buNone/>
            </a:pPr>
            <a:endParaRPr lang="en-US" sz="2000" b="1"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en-US" sz="2000" b="1" dirty="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live in 		</a:t>
            </a:r>
            <a:r>
              <a:rPr lang="en-US" sz="2000" b="1" dirty="0">
                <a:latin typeface="Times New Roman" panose="02020603050405020304" pitchFamily="18" charset="0"/>
                <a:cs typeface="Times New Roman" panose="02020603050405020304" pitchFamily="18" charset="0"/>
              </a:rPr>
              <a:t>B. </a:t>
            </a:r>
            <a:r>
              <a:rPr lang="en-US" sz="2000" dirty="0">
                <a:latin typeface="Times New Roman" panose="02020603050405020304" pitchFamily="18" charset="0"/>
                <a:cs typeface="Times New Roman" panose="02020603050405020304" pitchFamily="18" charset="0"/>
              </a:rPr>
              <a:t>travel through 		</a:t>
            </a:r>
            <a:r>
              <a:rPr lang="en-US" sz="2000" b="1" dirty="0">
                <a:latin typeface="Times New Roman" panose="02020603050405020304" pitchFamily="18" charset="0"/>
                <a:cs typeface="Times New Roman" panose="02020603050405020304" pitchFamily="18" charset="0"/>
              </a:rPr>
              <a:t>C. </a:t>
            </a:r>
            <a:r>
              <a:rPr lang="en-US" sz="2000" dirty="0">
                <a:latin typeface="Times New Roman" panose="02020603050405020304" pitchFamily="18" charset="0"/>
                <a:cs typeface="Times New Roman" panose="02020603050405020304" pitchFamily="18" charset="0"/>
              </a:rPr>
              <a:t>leave from</a:t>
            </a:r>
          </a:p>
          <a:p>
            <a:pPr marL="0" indent="0" algn="just">
              <a:spcBef>
                <a:spcPts val="0"/>
              </a:spcBef>
              <a:spcAft>
                <a:spcPts val="0"/>
              </a:spcAft>
              <a:buNone/>
            </a:pP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6. Harsh </a:t>
            </a:r>
            <a:r>
              <a:rPr lang="en-US" sz="2000" dirty="0">
                <a:latin typeface="Times New Roman" panose="02020603050405020304" pitchFamily="18" charset="0"/>
                <a:cs typeface="Times New Roman" panose="02020603050405020304" pitchFamily="18" charset="0"/>
              </a:rPr>
              <a:t>locations are not as popular for tourists because of the challenging living conditions there.</a:t>
            </a:r>
          </a:p>
          <a:p>
            <a:pPr marL="0" indent="0" algn="just">
              <a:spcBef>
                <a:spcPts val="0"/>
              </a:spcBef>
              <a:spcAft>
                <a:spcPts val="0"/>
              </a:spcAft>
              <a:buNone/>
            </a:pPr>
            <a:endParaRPr lang="en-US" sz="2000" b="1"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en-US" sz="2000" b="1" dirty="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warm 		</a:t>
            </a:r>
            <a:r>
              <a:rPr lang="en-US" sz="2000" b="1" dirty="0">
                <a:latin typeface="Times New Roman" panose="02020603050405020304" pitchFamily="18" charset="0"/>
                <a:cs typeface="Times New Roman" panose="02020603050405020304" pitchFamily="18" charset="0"/>
              </a:rPr>
              <a:t>B. </a:t>
            </a:r>
            <a:r>
              <a:rPr lang="en-US" sz="2000" dirty="0">
                <a:latin typeface="Times New Roman" panose="02020603050405020304" pitchFamily="18" charset="0"/>
                <a:cs typeface="Times New Roman" panose="02020603050405020304" pitchFamily="18" charset="0"/>
              </a:rPr>
              <a:t>large 			</a:t>
            </a:r>
            <a:r>
              <a:rPr lang="en-US" sz="2000" b="1" dirty="0">
                <a:latin typeface="Times New Roman" panose="02020603050405020304" pitchFamily="18" charset="0"/>
                <a:cs typeface="Times New Roman" panose="02020603050405020304" pitchFamily="18" charset="0"/>
              </a:rPr>
              <a:t>C. </a:t>
            </a:r>
            <a:r>
              <a:rPr lang="en-US" sz="2000" dirty="0">
                <a:latin typeface="Times New Roman" panose="02020603050405020304" pitchFamily="18" charset="0"/>
                <a:cs typeface="Times New Roman" panose="02020603050405020304" pitchFamily="18" charset="0"/>
              </a:rPr>
              <a:t>difficult</a:t>
            </a:r>
          </a:p>
          <a:p>
            <a:pPr marL="0" indent="0">
              <a:spcBef>
                <a:spcPts val="0"/>
              </a:spcBef>
              <a:spcAft>
                <a:spcPts val="0"/>
              </a:spcAft>
              <a:buNone/>
            </a:pPr>
            <a:br>
              <a:rPr lang="en-US" sz="1600" dirty="0"/>
            </a:br>
            <a:endParaRPr lang="en-US" sz="1600" dirty="0"/>
          </a:p>
          <a:p>
            <a:pPr marL="0" indent="0">
              <a:buNone/>
            </a:pPr>
            <a:br>
              <a:rPr lang="en-US" sz="1600" dirty="0"/>
            </a:br>
            <a:endParaRPr lang="en-US" altLang="en-US" sz="16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230396" y="114300"/>
            <a:ext cx="5753057" cy="6198439"/>
          </a:xfrm>
        </p:spPr>
        <p:txBody>
          <a:bodyPr>
            <a:normAutofit fontScale="85000" lnSpcReduction="20000"/>
          </a:bodyPr>
          <a:lstStyle/>
          <a:p>
            <a:pPr lvl="0">
              <a:spcBef>
                <a:spcPts val="0"/>
              </a:spcBef>
              <a:spcAft>
                <a:spcPts val="0"/>
              </a:spcAft>
            </a:pPr>
            <a:endParaRPr lang="en-US" sz="1600" b="1" dirty="0">
              <a:solidFill>
                <a:srgbClr val="00B0F0"/>
              </a:solidFill>
              <a:latin typeface="Calibri" panose="020F0502020204030204" pitchFamily="34" charset="0"/>
              <a:cs typeface="Calibri" panose="020F0502020204030204" pitchFamily="34" charset="0"/>
            </a:endParaRPr>
          </a:p>
          <a:p>
            <a:pPr lvl="0">
              <a:spcBef>
                <a:spcPts val="0"/>
              </a:spcBef>
              <a:spcAft>
                <a:spcPts val="0"/>
              </a:spcAft>
            </a:pPr>
            <a:endParaRPr lang="en-US" sz="1600" b="1" dirty="0">
              <a:solidFill>
                <a:srgbClr val="00B0F0"/>
              </a:solidFill>
              <a:latin typeface="Calibri" panose="020F0502020204030204" pitchFamily="34" charset="0"/>
              <a:cs typeface="Calibri" panose="020F0502020204030204" pitchFamily="34" charset="0"/>
            </a:endParaRPr>
          </a:p>
          <a:p>
            <a:pPr lvl="0">
              <a:spcBef>
                <a:spcPts val="0"/>
              </a:spcBef>
              <a:spcAft>
                <a:spcPts val="0"/>
              </a:spcAft>
            </a:pPr>
            <a:endParaRPr lang="en-US" sz="1600" b="1" dirty="0">
              <a:solidFill>
                <a:srgbClr val="00B0F0"/>
              </a:solidFill>
              <a:latin typeface="Calibri" panose="020F0502020204030204" pitchFamily="34" charset="0"/>
              <a:cs typeface="Calibri" panose="020F0502020204030204" pitchFamily="34" charset="0"/>
            </a:endParaRPr>
          </a:p>
          <a:p>
            <a:pPr lvl="0">
              <a:spcBef>
                <a:spcPts val="0"/>
              </a:spcBef>
              <a:spcAft>
                <a:spcPts val="0"/>
              </a:spcAft>
            </a:pPr>
            <a:endParaRPr lang="en-US" sz="1600" b="1" dirty="0">
              <a:solidFill>
                <a:srgbClr val="00B0F0"/>
              </a:solidFill>
              <a:latin typeface="Calibri" panose="020F0502020204030204" pitchFamily="34" charset="0"/>
              <a:cs typeface="Calibri" panose="020F0502020204030204" pitchFamily="34" charset="0"/>
            </a:endParaRPr>
          </a:p>
          <a:p>
            <a:pPr marL="0" lvl="0" indent="0">
              <a:spcBef>
                <a:spcPts val="0"/>
              </a:spcBef>
              <a:spcAft>
                <a:spcPts val="0"/>
              </a:spcAft>
              <a:buNone/>
            </a:pPr>
            <a:r>
              <a:rPr lang="en-US" sz="2200" b="1" dirty="0">
                <a:solidFill>
                  <a:srgbClr val="00B0F0"/>
                </a:solidFill>
                <a:latin typeface="Times New Roman" panose="02020603050405020304" pitchFamily="18" charset="0"/>
                <a:cs typeface="Times New Roman" panose="02020603050405020304" pitchFamily="18" charset="0"/>
              </a:rPr>
              <a:t>B. </a:t>
            </a:r>
            <a:r>
              <a:rPr lang="en-US" sz="2200" dirty="0">
                <a:solidFill>
                  <a:srgbClr val="00B0F0"/>
                </a:solidFill>
                <a:latin typeface="Times New Roman" panose="02020603050405020304" pitchFamily="18" charset="0"/>
                <a:cs typeface="Times New Roman" panose="02020603050405020304" pitchFamily="18" charset="0"/>
              </a:rPr>
              <a:t>Write the letter of the relationship of each word pair on the left.</a:t>
            </a:r>
          </a:p>
          <a:p>
            <a:pPr lvl="0">
              <a:spcBef>
                <a:spcPts val="0"/>
              </a:spcBef>
              <a:spcAft>
                <a:spcPts val="0"/>
              </a:spcAft>
            </a:pPr>
            <a:endParaRPr lang="en-US" sz="2200" dirty="0">
              <a:latin typeface="Times New Roman" panose="02020603050405020304" pitchFamily="18" charset="0"/>
              <a:cs typeface="Times New Roman" panose="02020603050405020304" pitchFamily="18" charset="0"/>
            </a:endParaRPr>
          </a:p>
          <a:p>
            <a:pPr marL="0" lvl="0" indent="0">
              <a:spcBef>
                <a:spcPts val="0"/>
              </a:spcBef>
              <a:spcAft>
                <a:spcPts val="0"/>
              </a:spcAft>
              <a:buNone/>
            </a:pPr>
            <a:r>
              <a:rPr lang="en-US" sz="2200" b="1" dirty="0">
                <a:latin typeface="Times New Roman" panose="02020603050405020304" pitchFamily="18" charset="0"/>
                <a:cs typeface="Times New Roman" panose="02020603050405020304" pitchFamily="18" charset="0"/>
              </a:rPr>
              <a:t>___ 7. </a:t>
            </a:r>
            <a:r>
              <a:rPr lang="en-US" sz="2200" dirty="0">
                <a:latin typeface="Times New Roman" panose="02020603050405020304" pitchFamily="18" charset="0"/>
                <a:cs typeface="Times New Roman" panose="02020603050405020304" pitchFamily="18" charset="0"/>
              </a:rPr>
              <a:t>preserve: save 		</a:t>
            </a:r>
            <a:r>
              <a:rPr lang="en-US" sz="2200" b="1" dirty="0">
                <a:latin typeface="Times New Roman" panose="02020603050405020304" pitchFamily="18" charset="0"/>
                <a:cs typeface="Times New Roman" panose="02020603050405020304" pitchFamily="18" charset="0"/>
              </a:rPr>
              <a:t>A. </a:t>
            </a:r>
            <a:r>
              <a:rPr lang="en-US" sz="2200" dirty="0">
                <a:latin typeface="Times New Roman" panose="02020603050405020304" pitchFamily="18" charset="0"/>
                <a:cs typeface="Times New Roman" panose="02020603050405020304" pitchFamily="18" charset="0"/>
              </a:rPr>
              <a:t>cause/effect</a:t>
            </a:r>
          </a:p>
          <a:p>
            <a:pPr lvl="0">
              <a:spcBef>
                <a:spcPts val="0"/>
              </a:spcBef>
              <a:spcAft>
                <a:spcPts val="0"/>
              </a:spcAft>
            </a:pPr>
            <a:endParaRPr lang="en-US" sz="2200" dirty="0">
              <a:latin typeface="Times New Roman" panose="02020603050405020304" pitchFamily="18" charset="0"/>
              <a:cs typeface="Times New Roman" panose="02020603050405020304" pitchFamily="18" charset="0"/>
            </a:endParaRPr>
          </a:p>
          <a:p>
            <a:pPr marL="0" lvl="0" indent="0">
              <a:spcBef>
                <a:spcPts val="0"/>
              </a:spcBef>
              <a:spcAft>
                <a:spcPts val="0"/>
              </a:spcAft>
              <a:buNone/>
            </a:pPr>
            <a:r>
              <a:rPr lang="en-US" sz="2200" b="1" dirty="0">
                <a:latin typeface="Times New Roman" panose="02020603050405020304" pitchFamily="18" charset="0"/>
                <a:cs typeface="Times New Roman" panose="02020603050405020304" pitchFamily="18" charset="0"/>
              </a:rPr>
              <a:t>___ 8. </a:t>
            </a:r>
            <a:r>
              <a:rPr lang="en-US" sz="2200" dirty="0">
                <a:latin typeface="Times New Roman" panose="02020603050405020304" pitchFamily="18" charset="0"/>
                <a:cs typeface="Times New Roman" panose="02020603050405020304" pitchFamily="18" charset="0"/>
              </a:rPr>
              <a:t>fragile: break 		</a:t>
            </a:r>
            <a:r>
              <a:rPr lang="en-US" sz="2200" b="1" dirty="0">
                <a:latin typeface="Times New Roman" panose="02020603050405020304" pitchFamily="18" charset="0"/>
                <a:cs typeface="Times New Roman" panose="02020603050405020304" pitchFamily="18" charset="0"/>
              </a:rPr>
              <a:t>B. </a:t>
            </a:r>
            <a:r>
              <a:rPr lang="en-US" sz="2200" dirty="0">
                <a:latin typeface="Times New Roman" panose="02020603050405020304" pitchFamily="18" charset="0"/>
                <a:cs typeface="Times New Roman" panose="02020603050405020304" pitchFamily="18" charset="0"/>
              </a:rPr>
              <a:t>degree</a:t>
            </a:r>
          </a:p>
          <a:p>
            <a:pPr lvl="0">
              <a:spcBef>
                <a:spcPts val="0"/>
              </a:spcBef>
              <a:spcAft>
                <a:spcPts val="0"/>
              </a:spcAft>
            </a:pPr>
            <a:endParaRPr lang="en-US" sz="2200" dirty="0">
              <a:latin typeface="Times New Roman" panose="02020603050405020304" pitchFamily="18" charset="0"/>
              <a:cs typeface="Times New Roman" panose="02020603050405020304" pitchFamily="18" charset="0"/>
            </a:endParaRPr>
          </a:p>
          <a:p>
            <a:pPr marL="0" lvl="0" indent="0">
              <a:spcBef>
                <a:spcPts val="0"/>
              </a:spcBef>
              <a:spcAft>
                <a:spcPts val="0"/>
              </a:spcAft>
              <a:buNone/>
            </a:pPr>
            <a:r>
              <a:rPr lang="en-US" sz="2200" b="1" dirty="0">
                <a:latin typeface="Times New Roman" panose="02020603050405020304" pitchFamily="18" charset="0"/>
                <a:cs typeface="Times New Roman" panose="02020603050405020304" pitchFamily="18" charset="0"/>
              </a:rPr>
              <a:t>___ 9. </a:t>
            </a:r>
            <a:r>
              <a:rPr lang="en-US" sz="2200" dirty="0">
                <a:latin typeface="Times New Roman" panose="02020603050405020304" pitchFamily="18" charset="0"/>
                <a:cs typeface="Times New Roman" panose="02020603050405020304" pitchFamily="18" charset="0"/>
              </a:rPr>
              <a:t>vast: limited 		</a:t>
            </a:r>
            <a:r>
              <a:rPr lang="en-US" sz="2200" b="1" dirty="0">
                <a:latin typeface="Times New Roman" panose="02020603050405020304" pitchFamily="18" charset="0"/>
                <a:cs typeface="Times New Roman" panose="02020603050405020304" pitchFamily="18" charset="0"/>
              </a:rPr>
              <a:t>C. </a:t>
            </a:r>
            <a:r>
              <a:rPr lang="en-US" sz="2200" dirty="0">
                <a:latin typeface="Times New Roman" panose="02020603050405020304" pitchFamily="18" charset="0"/>
                <a:cs typeface="Times New Roman" panose="02020603050405020304" pitchFamily="18" charset="0"/>
              </a:rPr>
              <a:t>synonym</a:t>
            </a:r>
          </a:p>
          <a:p>
            <a:pPr lvl="0">
              <a:spcBef>
                <a:spcPts val="0"/>
              </a:spcBef>
              <a:spcAft>
                <a:spcPts val="0"/>
              </a:spcAft>
            </a:pPr>
            <a:endParaRPr lang="en-US" sz="2200" dirty="0">
              <a:latin typeface="Times New Roman" panose="02020603050405020304" pitchFamily="18" charset="0"/>
              <a:cs typeface="Times New Roman" panose="02020603050405020304" pitchFamily="18" charset="0"/>
            </a:endParaRPr>
          </a:p>
          <a:p>
            <a:pPr marL="0" lvl="0" indent="0">
              <a:spcBef>
                <a:spcPts val="0"/>
              </a:spcBef>
              <a:spcAft>
                <a:spcPts val="0"/>
              </a:spcAft>
              <a:buNone/>
            </a:pPr>
            <a:r>
              <a:rPr lang="en-US" sz="2200" b="1" dirty="0">
                <a:latin typeface="Times New Roman" panose="02020603050405020304" pitchFamily="18" charset="0"/>
                <a:cs typeface="Times New Roman" panose="02020603050405020304" pitchFamily="18" charset="0"/>
              </a:rPr>
              <a:t>___ 10. </a:t>
            </a:r>
            <a:r>
              <a:rPr lang="en-US" sz="2200" dirty="0">
                <a:latin typeface="Times New Roman" panose="02020603050405020304" pitchFamily="18" charset="0"/>
                <a:cs typeface="Times New Roman" panose="02020603050405020304" pitchFamily="18" charset="0"/>
              </a:rPr>
              <a:t>cold: frozen 		</a:t>
            </a:r>
            <a:r>
              <a:rPr lang="en-US" sz="2200" b="1" dirty="0">
                <a:latin typeface="Times New Roman" panose="02020603050405020304" pitchFamily="18" charset="0"/>
                <a:cs typeface="Times New Roman" panose="02020603050405020304" pitchFamily="18" charset="0"/>
              </a:rPr>
              <a:t>D. </a:t>
            </a:r>
            <a:r>
              <a:rPr lang="en-US" sz="2200" dirty="0">
                <a:latin typeface="Times New Roman" panose="02020603050405020304" pitchFamily="18" charset="0"/>
                <a:cs typeface="Times New Roman" panose="02020603050405020304" pitchFamily="18" charset="0"/>
              </a:rPr>
              <a:t>antonym</a:t>
            </a:r>
            <a:endParaRPr lang="en-US" altLang="en-US" sz="2200" dirty="0">
              <a:latin typeface="Times New Roman" panose="02020603050405020304" pitchFamily="18" charset="0"/>
              <a:cs typeface="Times New Roman" panose="02020603050405020304" pitchFamily="18"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12</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5409517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273717"/>
            <a:ext cx="10887940" cy="342899"/>
          </a:xfrm>
        </p:spPr>
        <p:txBody>
          <a:bodyPr>
            <a:normAutofit fontScale="90000"/>
          </a:bodyPr>
          <a:lstStyle/>
          <a:p>
            <a:pPr algn="l" eaLnBrk="1"/>
            <a:r>
              <a:rPr lang="en-US" altLang="en-US" sz="2200" b="1" dirty="0">
                <a:solidFill>
                  <a:srgbClr val="FF0000"/>
                </a:solidFill>
                <a:latin typeface="Times New Roman" panose="02020603050405020304" pitchFamily="18" charset="0"/>
                <a:cs typeface="Times New Roman" panose="02020603050405020304" pitchFamily="18" charset="0"/>
              </a:rPr>
              <a:t>Tourists in a Fragile Land</a:t>
            </a:r>
            <a:br>
              <a:rPr lang="en-US" altLang="en-US" dirty="0"/>
            </a:br>
            <a:endParaRPr lang="en-US" altLang="en-US" dirty="0"/>
          </a:p>
        </p:txBody>
      </p:sp>
      <p:sp>
        <p:nvSpPr>
          <p:cNvPr id="38916" name="Rectangle 2"/>
          <p:cNvSpPr>
            <a:spLocks noGrp="1" noChangeArrowheads="1"/>
          </p:cNvSpPr>
          <p:nvPr>
            <p:ph sz="half" idx="1"/>
          </p:nvPr>
        </p:nvSpPr>
        <p:spPr>
          <a:xfrm>
            <a:off x="0" y="273717"/>
            <a:ext cx="5963526" cy="6584281"/>
          </a:xfrm>
        </p:spPr>
        <p:txBody>
          <a:bodyPr>
            <a:normAutofit fontScale="85000" lnSpcReduction="10000"/>
          </a:bodyPr>
          <a:lstStyle/>
          <a:p>
            <a:pPr marL="0" indent="0" algn="just">
              <a:spcBef>
                <a:spcPts val="0"/>
              </a:spcBef>
              <a:spcAft>
                <a:spcPts val="0"/>
              </a:spcAft>
              <a:buNone/>
            </a:pPr>
            <a:r>
              <a:rPr lang="en-US" sz="1700" dirty="0">
                <a:latin typeface="Times New Roman" panose="02020603050405020304" pitchFamily="18" charset="0"/>
                <a:cs typeface="Times New Roman" panose="02020603050405020304" pitchFamily="18" charset="0"/>
              </a:rPr>
              <a:t>1.As a scientist working in Antarctica, I spend most of my time in the lab studying ice. I am trying to find out the age of Antarctica ice. All we know for certain is that it is </a:t>
            </a:r>
            <a:r>
              <a:rPr lang="vi-VN" sz="1700" dirty="0">
                <a:latin typeface="Times New Roman" panose="02020603050405020304" pitchFamily="18" charset="0"/>
                <a:cs typeface="Times New Roman" panose="02020603050405020304" pitchFamily="18" charset="0"/>
              </a:rPr>
              <a:t>the oldest ice in the </a:t>
            </a:r>
            <a:r>
              <a:rPr lang="en-US" sz="1700" dirty="0">
                <a:latin typeface="Times New Roman" panose="02020603050405020304" pitchFamily="18" charset="0"/>
                <a:cs typeface="Times New Roman" panose="02020603050405020304" pitchFamily="18" charset="0"/>
              </a:rPr>
              <a:t>world. The more we understand it, the more we will understand the changing weather of the Earth. Today, as with an increasing number of days, I had to leave my work to greet a group of tourists who were taking a vacation in this continent of ice. And even though I can appreciate their desire to experience this vast and beautiful landscape, I feel Antarctica should be closed to tourists.</a:t>
            </a:r>
          </a:p>
          <a:p>
            <a:pPr marL="0" indent="0" algn="just">
              <a:spcBef>
                <a:spcPts val="0"/>
              </a:spcBef>
              <a:spcAft>
                <a:spcPts val="0"/>
              </a:spcAft>
              <a:buNone/>
            </a:pPr>
            <a:r>
              <a:rPr lang="en-US" sz="1700" dirty="0">
                <a:latin typeface="Times New Roman" panose="02020603050405020304" pitchFamily="18" charset="0"/>
                <a:cs typeface="Times New Roman" panose="02020603050405020304" pitchFamily="18" charset="0"/>
              </a:rPr>
              <a:t>2. Because Antarctica is the center of important scientific research, it must be preserved for this purpose. Meteorologists are now looking at the effects of the ozone hole that was discovered above Antarctica in 1984. they are also trying to understand global warming. If the Earth’s temperature continues to increase, the health and safety of every living thing on the planet will be affected. Astronomers have a unique view of space and are able to see it very clearly from Antarctica. Biologists have a chance to learn more about the animals that inhabit the coastal areas of this frozen land. Botanists study the plant life to understand how it can live in such a harsh environment, and geologists study the Earth to learn more about how it was formed. There are even psychologists who study how people behave when they live and work together in such a remote location.</a:t>
            </a:r>
          </a:p>
          <a:p>
            <a:pPr marL="0" indent="0" algn="just">
              <a:spcBef>
                <a:spcPts val="0"/>
              </a:spcBef>
              <a:spcAft>
                <a:spcPts val="0"/>
              </a:spcAft>
              <a:buNone/>
            </a:pPr>
            <a:r>
              <a:rPr lang="en-US" sz="1700" dirty="0">
                <a:latin typeface="Times New Roman" panose="02020603050405020304" pitchFamily="18" charset="0"/>
                <a:cs typeface="Times New Roman" panose="02020603050405020304" pitchFamily="18" charset="0"/>
              </a:rPr>
              <a:t>3. Tourists in Antarctica can damage scientific research and hurt the environment. When tourist groups come here, they take us away from our research. Our work is difficult, and some of our projects can be damaged by such simple mistakes as opening the wrong door or bumping into a small piece of equipment. In addition, tourists in Antarctica can also hurt the environment. Members of Greenpeace, one of the world’s leading environmental organizations, complain that tourists leave trash on beaches and disturb the plants and animals. In a place as frozen as Antarctica, it can take 100 years for a plant to grow back, and tourists can easily penguin eggs. Oil spills are another problem caused by tourism. Oil spills not only kill penguins but can also destroy scientific projects.</a:t>
            </a:r>
          </a:p>
          <a:p>
            <a:pPr marL="0" indent="0" algn="just">
              <a:spcBef>
                <a:spcPts val="0"/>
              </a:spcBef>
              <a:spcAft>
                <a:spcPts val="0"/>
              </a:spcAft>
              <a:buNone/>
            </a:pPr>
            <a:r>
              <a:rPr lang="en-US" sz="1700" dirty="0">
                <a:latin typeface="Times New Roman" panose="02020603050405020304" pitchFamily="18" charset="0"/>
                <a:cs typeface="Times New Roman" panose="02020603050405020304" pitchFamily="18" charset="0"/>
              </a:rPr>
              <a:t>4. The need to protect Antarctica from tourists becomes even greater when we consider the fact that there is no government here. Antarctica belongs to no country. Who is making sure that the penguins, plants, and sea are safe? No one is responsible. In fact, we scientists are only temporary visitors ourselves. </a:t>
            </a:r>
            <a:endParaRPr lang="en-US" sz="1700" dirty="0">
              <a:latin typeface="Calibri" panose="020F0502020204030204" pitchFamily="34" charset="0"/>
              <a:cs typeface="Calibri" panose="020F0502020204030204" pitchFamily="34" charset="0"/>
            </a:endParaRPr>
          </a:p>
          <a:p>
            <a:pPr marL="0" indent="0">
              <a:spcBef>
                <a:spcPts val="0"/>
              </a:spcBef>
              <a:spcAft>
                <a:spcPts val="0"/>
              </a:spcAft>
              <a:buNone/>
            </a:pPr>
            <a:br>
              <a:rPr lang="en-US" sz="1600" dirty="0"/>
            </a:br>
            <a:endParaRPr lang="en-US" altLang="en-US" sz="16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096000" y="273717"/>
            <a:ext cx="5961603" cy="5969839"/>
          </a:xfrm>
        </p:spPr>
        <p:txBody>
          <a:bodyPr>
            <a:normAutofit fontScale="85000" lnSpcReduction="10000"/>
          </a:bodyPr>
          <a:lstStyle/>
          <a:p>
            <a:pPr marL="0" lvl="0" indent="0" algn="just">
              <a:spcBef>
                <a:spcPts val="0"/>
              </a:spcBef>
              <a:spcAft>
                <a:spcPts val="0"/>
              </a:spcAft>
              <a:buNone/>
            </a:pPr>
            <a:r>
              <a:rPr lang="en-US" sz="1700" dirty="0">
                <a:latin typeface="Times New Roman" panose="02020603050405020304" pitchFamily="18" charset="0"/>
                <a:cs typeface="Times New Roman" panose="02020603050405020304" pitchFamily="18" charset="0"/>
              </a:rPr>
              <a:t>It is true </a:t>
            </a:r>
            <a:r>
              <a:rPr lang="en-US" altLang="en-US" sz="1700" dirty="0">
                <a:latin typeface="Times New Roman" panose="02020603050405020304" pitchFamily="18" charset="0"/>
                <a:cs typeface="Times New Roman" panose="02020603050405020304" pitchFamily="18" charset="0"/>
              </a:rPr>
              <a:t>that the number of tourists who visit Antarctica each year is small compared to the number of those who visit other places. However, these other places are inhabited by local residents and controlled by local governments. They have an interest in protecting their natural environments. Who is concerned about the environment of Antarctica? The scientists, to be sure, but not necessarily the tour companies that make money from sending people south.</a:t>
            </a:r>
          </a:p>
          <a:p>
            <a:pPr marL="0" lvl="0" indent="0" algn="just">
              <a:spcBef>
                <a:spcPts val="0"/>
              </a:spcBef>
              <a:spcAft>
                <a:spcPts val="0"/>
              </a:spcAft>
              <a:buNone/>
            </a:pPr>
            <a:r>
              <a:rPr lang="en-US" altLang="en-US" sz="1700" dirty="0">
                <a:latin typeface="Times New Roman" panose="02020603050405020304" pitchFamily="18" charset="0"/>
                <a:cs typeface="Times New Roman" panose="02020603050405020304" pitchFamily="18" charset="0"/>
              </a:rPr>
              <a:t>5. If we don’t protect Antarctica from tourism, there may be serious consequences for us all. We might lose the results of scientific research projects. It’s possible that these results could teach us something important about the causes and effects of climate change. Some fragile plants and animals might die and disappear forever. This could damage the balance of animal and plant life in Antarctica. We know from past experience that when things get unbalanced, harmful changes can occur. Clearly, Antarctica should remain a place for careful and controlled scientific research. We cannot allow tourism to bring possible danger to the planet. The only way to protect this fragile and important part of the planet is to stop tourists from travelling to Antarctica. </a:t>
            </a:r>
          </a:p>
          <a:p>
            <a:pPr marL="0" lvl="0" indent="0" algn="just">
              <a:spcBef>
                <a:spcPts val="0"/>
              </a:spcBef>
              <a:spcAft>
                <a:spcPts val="0"/>
              </a:spcAft>
            </a:pPr>
            <a:endParaRPr lang="en-US" altLang="en-US" sz="1700" dirty="0">
              <a:latin typeface="Times New Roman" panose="02020603050405020304" pitchFamily="18" charset="0"/>
              <a:cs typeface="Times New Roman" panose="02020603050405020304" pitchFamily="18" charset="0"/>
            </a:endParaRPr>
          </a:p>
          <a:p>
            <a:pPr marL="0" lvl="0" indent="0" algn="just">
              <a:spcBef>
                <a:spcPts val="0"/>
              </a:spcBef>
              <a:spcAft>
                <a:spcPts val="0"/>
              </a:spcAft>
              <a:buNone/>
            </a:pPr>
            <a:r>
              <a:rPr lang="en-US" altLang="en-US" sz="1700" b="1" u="sng" dirty="0">
                <a:solidFill>
                  <a:srgbClr val="FF0000"/>
                </a:solidFill>
                <a:latin typeface="Times New Roman" panose="02020603050405020304" pitchFamily="18" charset="0"/>
                <a:cs typeface="Times New Roman" panose="02020603050405020304" pitchFamily="18" charset="0"/>
              </a:rPr>
              <a:t>Main Ideas</a:t>
            </a:r>
            <a:r>
              <a:rPr lang="en-US" altLang="en-US" sz="1700" b="1" dirty="0">
                <a:solidFill>
                  <a:srgbClr val="FF0000"/>
                </a:solidFill>
                <a:latin typeface="Times New Roman" panose="02020603050405020304" pitchFamily="18" charset="0"/>
                <a:cs typeface="Times New Roman" panose="02020603050405020304" pitchFamily="18" charset="0"/>
              </a:rPr>
              <a:t>: </a:t>
            </a:r>
            <a:r>
              <a:rPr lang="en-US" altLang="en-US" sz="1700" dirty="0">
                <a:solidFill>
                  <a:srgbClr val="FF0000"/>
                </a:solidFill>
                <a:latin typeface="Times New Roman" panose="02020603050405020304" pitchFamily="18" charset="0"/>
                <a:cs typeface="Times New Roman" panose="02020603050405020304" pitchFamily="18" charset="0"/>
              </a:rPr>
              <a:t>In the body of his essay (paragraphs 2, 3, 4), the scientist gives three main reasons why Antarctica should be closed to tourists. Number the reasons in the order in which they appear in the text</a:t>
            </a:r>
            <a:r>
              <a:rPr lang="en-US" altLang="en-US" sz="1700" dirty="0">
                <a:solidFill>
                  <a:srgbClr val="00B0F0"/>
                </a:solidFill>
                <a:latin typeface="Times New Roman" panose="02020603050405020304" pitchFamily="18" charset="0"/>
                <a:cs typeface="Times New Roman" panose="02020603050405020304" pitchFamily="18" charset="0"/>
              </a:rPr>
              <a:t>.</a:t>
            </a:r>
          </a:p>
          <a:p>
            <a:pPr marL="0" lvl="0" indent="0" algn="just">
              <a:spcBef>
                <a:spcPts val="0"/>
              </a:spcBef>
              <a:spcAft>
                <a:spcPts val="0"/>
              </a:spcAft>
            </a:pPr>
            <a:endParaRPr lang="en-US" altLang="en-US" sz="1700" dirty="0">
              <a:latin typeface="Times New Roman" panose="02020603050405020304" pitchFamily="18" charset="0"/>
              <a:cs typeface="Times New Roman" panose="02020603050405020304" pitchFamily="18" charset="0"/>
            </a:endParaRPr>
          </a:p>
          <a:p>
            <a:pPr marL="0" lvl="0" indent="0" algn="just">
              <a:spcBef>
                <a:spcPts val="0"/>
              </a:spcBef>
              <a:spcAft>
                <a:spcPts val="0"/>
              </a:spcAft>
            </a:pPr>
            <a:r>
              <a:rPr lang="en-US" altLang="en-US" sz="1700" dirty="0">
                <a:latin typeface="Times New Roman" panose="02020603050405020304" pitchFamily="18" charset="0"/>
                <a:cs typeface="Times New Roman" panose="02020603050405020304" pitchFamily="18" charset="0"/>
              </a:rPr>
              <a:t>______ There is no government to protect Antarctica.</a:t>
            </a:r>
          </a:p>
          <a:p>
            <a:pPr marL="0" lvl="0" indent="0" algn="just">
              <a:spcBef>
                <a:spcPts val="0"/>
              </a:spcBef>
              <a:spcAft>
                <a:spcPts val="0"/>
              </a:spcAft>
            </a:pPr>
            <a:endParaRPr lang="en-US" altLang="en-US" sz="1700" dirty="0">
              <a:latin typeface="Times New Roman" panose="02020603050405020304" pitchFamily="18" charset="0"/>
              <a:cs typeface="Times New Roman" panose="02020603050405020304" pitchFamily="18" charset="0"/>
            </a:endParaRPr>
          </a:p>
          <a:p>
            <a:pPr marL="0" lvl="0" indent="0" algn="just">
              <a:spcBef>
                <a:spcPts val="0"/>
              </a:spcBef>
              <a:spcAft>
                <a:spcPts val="0"/>
              </a:spcAft>
            </a:pPr>
            <a:r>
              <a:rPr lang="en-US" altLang="en-US" sz="1700" dirty="0">
                <a:latin typeface="Times New Roman" panose="02020603050405020304" pitchFamily="18" charset="0"/>
                <a:cs typeface="Times New Roman" panose="02020603050405020304" pitchFamily="18" charset="0"/>
              </a:rPr>
              <a:t>______ Tourists can damage scientific research that can be conducted only in Antarctica.</a:t>
            </a:r>
          </a:p>
          <a:p>
            <a:pPr marL="0" lvl="0" indent="0" algn="just">
              <a:spcBef>
                <a:spcPts val="0"/>
              </a:spcBef>
              <a:spcAft>
                <a:spcPts val="0"/>
              </a:spcAft>
            </a:pPr>
            <a:endParaRPr lang="en-US" altLang="en-US" sz="1700" dirty="0">
              <a:latin typeface="Times New Roman" panose="02020603050405020304" pitchFamily="18" charset="0"/>
              <a:cs typeface="Times New Roman" panose="02020603050405020304" pitchFamily="18" charset="0"/>
            </a:endParaRPr>
          </a:p>
          <a:p>
            <a:pPr marL="0" lvl="0" indent="0" algn="just">
              <a:spcBef>
                <a:spcPts val="0"/>
              </a:spcBef>
              <a:spcAft>
                <a:spcPts val="0"/>
              </a:spcAft>
            </a:pPr>
            <a:r>
              <a:rPr lang="en-US" altLang="en-US" sz="1700" dirty="0">
                <a:latin typeface="Times New Roman" panose="02020603050405020304" pitchFamily="18" charset="0"/>
                <a:cs typeface="Times New Roman" panose="02020603050405020304" pitchFamily="18" charset="0"/>
              </a:rPr>
              <a:t>______ Tourists can damage Antarctica’s environment. </a:t>
            </a:r>
          </a:p>
          <a:p>
            <a:pPr marL="0" lvl="0" indent="0" algn="just">
              <a:spcBef>
                <a:spcPts val="0"/>
              </a:spcBef>
              <a:spcAft>
                <a:spcPts val="0"/>
              </a:spcAft>
            </a:pPr>
            <a:endParaRPr lang="en-US" altLang="en-US" sz="14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13</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9114624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202362"/>
            <a:ext cx="10887940" cy="342899"/>
          </a:xfrm>
        </p:spPr>
        <p:txBody>
          <a:bodyPr>
            <a:normAutofit fontScale="90000"/>
          </a:bodyPr>
          <a:lstStyle/>
          <a:p>
            <a:pPr algn="l" eaLnBrk="1"/>
            <a:r>
              <a:rPr lang="en-US" altLang="en-US" sz="1800" b="1" dirty="0">
                <a:solidFill>
                  <a:srgbClr val="FF0000"/>
                </a:solidFill>
                <a:latin typeface="Times New Roman" panose="02020603050405020304" pitchFamily="18" charset="0"/>
                <a:cs typeface="Times New Roman" panose="02020603050405020304" pitchFamily="18" charset="0"/>
              </a:rPr>
              <a:t>Tourists in a Fragile Land</a:t>
            </a:r>
            <a:br>
              <a:rPr lang="en-US" altLang="en-US" dirty="0"/>
            </a:br>
            <a:endParaRPr lang="en-US" altLang="en-US" dirty="0"/>
          </a:p>
        </p:txBody>
      </p:sp>
      <p:sp>
        <p:nvSpPr>
          <p:cNvPr id="38916" name="Rectangle 2"/>
          <p:cNvSpPr>
            <a:spLocks noGrp="1" noChangeArrowheads="1"/>
          </p:cNvSpPr>
          <p:nvPr>
            <p:ph sz="half" idx="1"/>
          </p:nvPr>
        </p:nvSpPr>
        <p:spPr>
          <a:xfrm>
            <a:off x="0" y="214313"/>
            <a:ext cx="5963526" cy="6643686"/>
          </a:xfrm>
        </p:spPr>
        <p:txBody>
          <a:bodyPr>
            <a:normAutofit/>
          </a:bodyPr>
          <a:lstStyle/>
          <a:p>
            <a:pPr marL="0" indent="0" algn="just">
              <a:spcBef>
                <a:spcPts val="0"/>
              </a:spcBef>
              <a:spcAft>
                <a:spcPts val="0"/>
              </a:spcAft>
              <a:buNone/>
            </a:pPr>
            <a:r>
              <a:rPr lang="en-US" sz="1400" dirty="0">
                <a:latin typeface="Times New Roman" panose="02020603050405020304" pitchFamily="18" charset="0"/>
                <a:cs typeface="Times New Roman" panose="02020603050405020304" pitchFamily="18" charset="0"/>
              </a:rPr>
              <a:t>1.As a scientist working in Antarctica, I spend most of my time in the lab studying ice. I am trying to find out the age of Antarctica ice. All we know for certain is that it is </a:t>
            </a:r>
            <a:r>
              <a:rPr lang="vi-VN" sz="1400" dirty="0">
                <a:latin typeface="Times New Roman" panose="02020603050405020304" pitchFamily="18" charset="0"/>
                <a:cs typeface="Times New Roman" panose="02020603050405020304" pitchFamily="18" charset="0"/>
              </a:rPr>
              <a:t>the oldest ice in the </a:t>
            </a:r>
            <a:r>
              <a:rPr lang="en-US" sz="1400" dirty="0">
                <a:latin typeface="Times New Roman" panose="02020603050405020304" pitchFamily="18" charset="0"/>
                <a:cs typeface="Times New Roman" panose="02020603050405020304" pitchFamily="18" charset="0"/>
              </a:rPr>
              <a:t>world. The more we understand it, the more we will understand the changing weather of the Earth. Today, as with an increasing number of days, I had to leave my work to greet a group of tourists who were taking a vacation in this continent of ice. And even though I can appreciate their desire to experience this vast and beautiful landscape, I feel Antarctica should be closed to tourists.</a:t>
            </a:r>
          </a:p>
          <a:p>
            <a:pPr marL="0" indent="0" algn="just">
              <a:spcBef>
                <a:spcPts val="0"/>
              </a:spcBef>
              <a:spcAft>
                <a:spcPts val="0"/>
              </a:spcAft>
              <a:buNone/>
            </a:pPr>
            <a:r>
              <a:rPr lang="en-US" sz="1400" dirty="0">
                <a:latin typeface="Times New Roman" panose="02020603050405020304" pitchFamily="18" charset="0"/>
                <a:cs typeface="Times New Roman" panose="02020603050405020304" pitchFamily="18" charset="0"/>
              </a:rPr>
              <a:t>2. Because Antarctica is the center of important scientific research, it must be preserved for this purpose. Meteorologists are now looking at the effects of the ozone hole that was discovered above Antarctica in 1984. they are also trying to understand global warming. If the Earth’s temperature continues to increase, the health and safety of every living thing on the planet will be affected. Astronomers have a unique view of space and are able to see it very clearly from Antarctica. Biologists have a chance to learn more about the animals that inhabit the coastal areas of this frozen land. Botanists study the plant life to understand how it can live in such a harsh environment, and geologists study the Earth to learn more about how it was formed. There are even psychologists who study how people behave when they live and work together in such a remote location.</a:t>
            </a:r>
          </a:p>
          <a:p>
            <a:pPr marL="0" indent="0" algn="just">
              <a:spcBef>
                <a:spcPts val="0"/>
              </a:spcBef>
              <a:spcAft>
                <a:spcPts val="0"/>
              </a:spcAft>
              <a:buNone/>
            </a:pPr>
            <a:r>
              <a:rPr lang="en-US" sz="1400" dirty="0">
                <a:latin typeface="Times New Roman" panose="02020603050405020304" pitchFamily="18" charset="0"/>
                <a:cs typeface="Times New Roman" panose="02020603050405020304" pitchFamily="18" charset="0"/>
              </a:rPr>
              <a:t>3. Tourists in Antarctica can damage scientific research and hurt the environment. When tourist groups come here, they take us away from our research. Our work is difficult, and some of our projects can be damaged by such simple mistakes as opening the wrong door or bumping into a small piece of equipment. In addition, tourists in Antarctica can also hurt the environment. Members of Greenpeace, one of the world’s leading environmental organizations, complain that tourists leave trash on beaches and disturb the plants and animals. In a place as frozen as Antarctica, it can take 100 years for a plant to grow back, and tourists can easily penguin eggs. Oil spills are another problem caused by tourism. Oil spills not only kill penguins but can also destroy scientific projects.</a:t>
            </a:r>
          </a:p>
          <a:p>
            <a:pPr marL="0" indent="0" algn="just">
              <a:spcBef>
                <a:spcPts val="0"/>
              </a:spcBef>
              <a:spcAft>
                <a:spcPts val="0"/>
              </a:spcAft>
              <a:buNone/>
            </a:pPr>
            <a:r>
              <a:rPr lang="en-US" sz="1400" dirty="0">
                <a:latin typeface="Times New Roman" panose="02020603050405020304" pitchFamily="18" charset="0"/>
                <a:cs typeface="Times New Roman" panose="02020603050405020304" pitchFamily="18" charset="0"/>
              </a:rPr>
              <a:t>4. The need to protect Antarctica from tourists becomes even greater when we consider the fact that there is no government here. Antarctica belongs to no country. Who is making sure that the penguins, plants, and sea are safe? No one is responsible. In fact, we scientists are only temporary visitors ourselves. </a:t>
            </a:r>
            <a:endParaRPr lang="en-US" sz="14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230396" y="114300"/>
            <a:ext cx="5849309" cy="6198439"/>
          </a:xfrm>
        </p:spPr>
        <p:txBody>
          <a:bodyPr>
            <a:normAutofit/>
          </a:bodyPr>
          <a:lstStyle/>
          <a:p>
            <a:pPr marL="0" lvl="0" indent="0" algn="just">
              <a:spcBef>
                <a:spcPts val="0"/>
              </a:spcBef>
              <a:spcAft>
                <a:spcPts val="0"/>
              </a:spcAft>
              <a:buNone/>
            </a:pPr>
            <a:r>
              <a:rPr lang="en-US" sz="1400" dirty="0">
                <a:latin typeface="Times New Roman" panose="02020603050405020304" pitchFamily="18" charset="0"/>
                <a:cs typeface="Times New Roman" panose="02020603050405020304" pitchFamily="18" charset="0"/>
              </a:rPr>
              <a:t>It is true </a:t>
            </a:r>
            <a:r>
              <a:rPr lang="en-US" altLang="en-US" sz="1400" dirty="0">
                <a:latin typeface="Times New Roman" panose="02020603050405020304" pitchFamily="18" charset="0"/>
                <a:cs typeface="Times New Roman" panose="02020603050405020304" pitchFamily="18" charset="0"/>
              </a:rPr>
              <a:t>that the number of tourists who visit Antarctica each year is small compared to the number of those who visit other places. However, these other places are inhabited by local residents and controlled by local governments. They have an interest in protecting their natural environments. Who is concerned about the environment of Antarctica? The scientists, to be sure, but not necessarily the tour companies that make money from sending people south.</a:t>
            </a:r>
          </a:p>
          <a:p>
            <a:pPr marL="0" lvl="0" indent="0" algn="just">
              <a:spcBef>
                <a:spcPts val="0"/>
              </a:spcBef>
              <a:spcAft>
                <a:spcPts val="0"/>
              </a:spcAft>
              <a:buNone/>
            </a:pPr>
            <a:r>
              <a:rPr lang="en-US" altLang="en-US" sz="1400" dirty="0">
                <a:latin typeface="Times New Roman" panose="02020603050405020304" pitchFamily="18" charset="0"/>
                <a:cs typeface="Times New Roman" panose="02020603050405020304" pitchFamily="18" charset="0"/>
              </a:rPr>
              <a:t>5. If we don’t protect Antarctica from tourism, there may be serious consequences for us all. We might lose the results of scientific research projects. It’s possible that these results could teach us something important about the causes and effects of climate change. Some fragile plants and animals might die and disappear forever. This could damage the balance of animal and plant life in Antarctica. We know from past experience that when things get unbalanced, harmful changes can occur. Clearly, Antarctica should remain a place for careful and controlled scientific research. We cannot allow tourism to bring possible danger to the planet. The only way to protect this fragile and important part of the planet is to stop tourists from travelling to Antarctica. </a:t>
            </a:r>
          </a:p>
          <a:p>
            <a:pPr marL="0" lvl="0" indent="0" algn="just">
              <a:spcBef>
                <a:spcPts val="0"/>
              </a:spcBef>
              <a:spcAft>
                <a:spcPts val="0"/>
              </a:spcAft>
              <a:buNone/>
            </a:pPr>
            <a:endParaRPr lang="en-US" altLang="en-US" sz="1400" dirty="0">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altLang="en-US" sz="1400" b="1" u="sng" dirty="0">
                <a:solidFill>
                  <a:srgbClr val="00B0F0"/>
                </a:solidFill>
                <a:latin typeface="Times New Roman" panose="02020603050405020304" pitchFamily="18" charset="0"/>
                <a:cs typeface="Times New Roman" panose="02020603050405020304" pitchFamily="18" charset="0"/>
              </a:rPr>
              <a:t>Details</a:t>
            </a:r>
            <a:r>
              <a:rPr lang="en-US" altLang="en-US" sz="1400" dirty="0">
                <a:solidFill>
                  <a:srgbClr val="00B0F0"/>
                </a:solidFill>
                <a:latin typeface="Times New Roman" panose="02020603050405020304" pitchFamily="18" charset="0"/>
                <a:cs typeface="Times New Roman" panose="02020603050405020304" pitchFamily="18" charset="0"/>
              </a:rPr>
              <a:t>: Complete the outline with details from the text. </a:t>
            </a:r>
          </a:p>
          <a:p>
            <a:pPr marL="0" lvl="0" indent="0" algn="just">
              <a:spcBef>
                <a:spcPts val="0"/>
              </a:spcBef>
              <a:spcAft>
                <a:spcPts val="0"/>
              </a:spcAft>
            </a:pPr>
            <a:endParaRPr lang="en-US" altLang="en-US" sz="1400" dirty="0">
              <a:solidFill>
                <a:srgbClr val="00B0F0"/>
              </a:solidFill>
              <a:latin typeface="Times New Roman" panose="02020603050405020304" pitchFamily="18" charset="0"/>
              <a:cs typeface="Times New Roman" panose="02020603050405020304" pitchFamily="18" charset="0"/>
            </a:endParaRPr>
          </a:p>
          <a:p>
            <a:pPr marL="0" lvl="0" indent="0" algn="just">
              <a:spcBef>
                <a:spcPts val="0"/>
              </a:spcBef>
              <a:spcAft>
                <a:spcPts val="0"/>
              </a:spcAft>
              <a:buNone/>
            </a:pPr>
            <a:r>
              <a:rPr lang="en-US" altLang="en-US" sz="1400" dirty="0">
                <a:latin typeface="Times New Roman" panose="02020603050405020304" pitchFamily="18" charset="0"/>
                <a:cs typeface="Times New Roman" panose="02020603050405020304" pitchFamily="18" charset="0"/>
              </a:rPr>
              <a:t>1. </a:t>
            </a:r>
            <a:r>
              <a:rPr lang="en-US" altLang="en-US" sz="1400" dirty="0">
                <a:solidFill>
                  <a:schemeClr val="tx1"/>
                </a:solidFill>
                <a:latin typeface="Times New Roman" panose="02020603050405020304" pitchFamily="18" charset="0"/>
                <a:cs typeface="Times New Roman" panose="02020603050405020304" pitchFamily="18" charset="0"/>
              </a:rPr>
              <a:t>Scientists learn new things in Antarctica because it is different from other places. Antarctica has:  </a:t>
            </a:r>
          </a:p>
          <a:p>
            <a:pPr marL="0" lvl="0" indent="0" algn="just">
              <a:spcBef>
                <a:spcPts val="0"/>
              </a:spcBef>
              <a:spcAft>
                <a:spcPts val="0"/>
              </a:spcAft>
              <a:buNone/>
            </a:pPr>
            <a:r>
              <a:rPr lang="en-US" altLang="en-US" sz="1400" dirty="0">
                <a:solidFill>
                  <a:schemeClr val="tx1"/>
                </a:solidFill>
                <a:latin typeface="Times New Roman" panose="02020603050405020304" pitchFamily="18" charset="0"/>
                <a:cs typeface="Times New Roman" panose="02020603050405020304" pitchFamily="18" charset="0"/>
              </a:rPr>
              <a:t>a. _______________ ice in the world</a:t>
            </a:r>
          </a:p>
          <a:p>
            <a:pPr marL="0" lvl="0" indent="0" algn="just">
              <a:spcBef>
                <a:spcPts val="0"/>
              </a:spcBef>
              <a:spcAft>
                <a:spcPts val="0"/>
              </a:spcAft>
              <a:buNone/>
            </a:pPr>
            <a:r>
              <a:rPr lang="en-US" altLang="en-US" sz="1400" dirty="0">
                <a:solidFill>
                  <a:schemeClr val="tx1"/>
                </a:solidFill>
                <a:latin typeface="Times New Roman" panose="02020603050405020304" pitchFamily="18" charset="0"/>
                <a:cs typeface="Times New Roman" panose="02020603050405020304" pitchFamily="18" charset="0"/>
              </a:rPr>
              <a:t>b. a unique ______________ of space</a:t>
            </a:r>
          </a:p>
          <a:p>
            <a:pPr marL="0" lvl="0" indent="0" algn="just">
              <a:spcBef>
                <a:spcPts val="0"/>
              </a:spcBef>
              <a:spcAft>
                <a:spcPts val="0"/>
              </a:spcAft>
              <a:buNone/>
            </a:pPr>
            <a:r>
              <a:rPr lang="en-US" altLang="en-US" sz="1400" dirty="0">
                <a:solidFill>
                  <a:schemeClr val="tx1"/>
                </a:solidFill>
                <a:latin typeface="Times New Roman" panose="02020603050405020304" pitchFamily="18" charset="0"/>
                <a:cs typeface="Times New Roman" panose="02020603050405020304" pitchFamily="18" charset="0"/>
              </a:rPr>
              <a:t>c. a very ____________ environment</a:t>
            </a:r>
          </a:p>
          <a:p>
            <a:pPr marL="0" lvl="0" indent="0" algn="just">
              <a:spcBef>
                <a:spcPts val="0"/>
              </a:spcBef>
              <a:spcAft>
                <a:spcPts val="0"/>
              </a:spcAft>
              <a:buNone/>
            </a:pPr>
            <a:r>
              <a:rPr lang="en-US" altLang="en-US" sz="1400" dirty="0">
                <a:solidFill>
                  <a:schemeClr val="tx1"/>
                </a:solidFill>
                <a:latin typeface="Times New Roman" panose="02020603050405020304" pitchFamily="18" charset="0"/>
                <a:cs typeface="Times New Roman" panose="02020603050405020304" pitchFamily="18" charset="0"/>
              </a:rPr>
              <a:t>2. Problems in Antarctica may have negative effects, such as:</a:t>
            </a:r>
          </a:p>
          <a:p>
            <a:pPr marL="0" lvl="0" indent="0" algn="just">
              <a:spcBef>
                <a:spcPts val="0"/>
              </a:spcBef>
              <a:spcAft>
                <a:spcPts val="0"/>
              </a:spcAft>
              <a:buNone/>
            </a:pPr>
            <a:r>
              <a:rPr lang="en-US" altLang="en-US" sz="1400" dirty="0">
                <a:solidFill>
                  <a:schemeClr val="tx1"/>
                </a:solidFill>
                <a:latin typeface="Times New Roman" panose="02020603050405020304" pitchFamily="18" charset="0"/>
                <a:cs typeface="Times New Roman" panose="02020603050405020304" pitchFamily="18" charset="0"/>
              </a:rPr>
              <a:t>a. loss of the results of scientific ___________</a:t>
            </a:r>
          </a:p>
          <a:p>
            <a:pPr marL="0" lvl="0" indent="0" algn="just">
              <a:spcBef>
                <a:spcPts val="0"/>
              </a:spcBef>
              <a:spcAft>
                <a:spcPts val="0"/>
              </a:spcAft>
              <a:buNone/>
            </a:pPr>
            <a:r>
              <a:rPr lang="en-US" altLang="en-US" sz="1400" dirty="0">
                <a:solidFill>
                  <a:schemeClr val="tx1"/>
                </a:solidFill>
                <a:latin typeface="Times New Roman" panose="02020603050405020304" pitchFamily="18" charset="0"/>
                <a:cs typeface="Times New Roman" panose="02020603050405020304" pitchFamily="18" charset="0"/>
              </a:rPr>
              <a:t>b. disappearance of ____________</a:t>
            </a:r>
          </a:p>
          <a:p>
            <a:pPr marL="0" lvl="0" indent="0" algn="just">
              <a:spcBef>
                <a:spcPts val="0"/>
              </a:spcBef>
              <a:spcAft>
                <a:spcPts val="0"/>
              </a:spcAft>
              <a:buNone/>
            </a:pPr>
            <a:r>
              <a:rPr lang="en-US" altLang="en-US" sz="1400" dirty="0">
                <a:solidFill>
                  <a:schemeClr val="tx1"/>
                </a:solidFill>
                <a:latin typeface="Times New Roman" panose="02020603050405020304" pitchFamily="18" charset="0"/>
                <a:cs typeface="Times New Roman" panose="02020603050405020304" pitchFamily="18" charset="0"/>
              </a:rPr>
              <a:t>c. damage to the balance of ___________</a:t>
            </a:r>
          </a:p>
          <a:p>
            <a:pPr marL="0" lvl="0" indent="0" algn="just">
              <a:spcBef>
                <a:spcPts val="0"/>
              </a:spcBef>
              <a:spcAft>
                <a:spcPts val="0"/>
              </a:spcAft>
              <a:buNone/>
            </a:pPr>
            <a:endParaRPr lang="en-US" altLang="en-US" sz="1400" dirty="0">
              <a:solidFill>
                <a:srgbClr val="00B0F0"/>
              </a:solidFill>
              <a:latin typeface="Calibri" panose="020F0502020204030204" pitchFamily="34" charset="0"/>
              <a:cs typeface="Calibri" panose="020F0502020204030204" pitchFamily="34" charset="0"/>
            </a:endParaRPr>
          </a:p>
          <a:p>
            <a:pPr marL="0" lvl="0" indent="0" algn="just">
              <a:spcBef>
                <a:spcPts val="0"/>
              </a:spcBef>
              <a:spcAft>
                <a:spcPts val="0"/>
              </a:spcAft>
            </a:pPr>
            <a:endParaRPr lang="en-US" altLang="en-US" sz="1400" dirty="0">
              <a:latin typeface="Calibri" panose="020F0502020204030204" pitchFamily="34" charset="0"/>
              <a:cs typeface="Calibri" panose="020F0502020204030204" pitchFamily="34" charset="0"/>
            </a:endParaRPr>
          </a:p>
          <a:p>
            <a:pPr marL="0" lvl="0" indent="0" algn="just">
              <a:spcBef>
                <a:spcPts val="0"/>
              </a:spcBef>
              <a:spcAft>
                <a:spcPts val="0"/>
              </a:spcAft>
            </a:pPr>
            <a:endParaRPr lang="en-US" altLang="en-US" sz="14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14</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55990816"/>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1"/>
            <a:ext cx="10887940" cy="342899"/>
          </a:xfrm>
        </p:spPr>
        <p:txBody>
          <a:bodyPr>
            <a:normAutofit fontScale="90000"/>
          </a:bodyPr>
          <a:lstStyle/>
          <a:p>
            <a:pPr algn="l" eaLnBrk="1"/>
            <a:r>
              <a:rPr lang="en-US" altLang="en-US" sz="1800" dirty="0">
                <a:latin typeface="Calibri" panose="020F0502020204030204" pitchFamily="34" charset="0"/>
                <a:cs typeface="Calibri" panose="020F0502020204030204" pitchFamily="34" charset="0"/>
              </a:rPr>
              <a:t>Tourists in a Fragile Land</a:t>
            </a:r>
            <a:br>
              <a:rPr lang="en-US" altLang="en-US" dirty="0"/>
            </a:br>
            <a:endParaRPr lang="en-US" altLang="en-US" dirty="0"/>
          </a:p>
        </p:txBody>
      </p:sp>
      <p:sp>
        <p:nvSpPr>
          <p:cNvPr id="38916" name="Rectangle 2"/>
          <p:cNvSpPr>
            <a:spLocks noGrp="1" noChangeArrowheads="1"/>
          </p:cNvSpPr>
          <p:nvPr>
            <p:ph sz="half" idx="1"/>
          </p:nvPr>
        </p:nvSpPr>
        <p:spPr>
          <a:xfrm>
            <a:off x="0" y="214313"/>
            <a:ext cx="5963526" cy="6507162"/>
          </a:xfrm>
        </p:spPr>
        <p:txBody>
          <a:bodyPr>
            <a:normAutofit lnSpcReduction="10000"/>
          </a:bodyPr>
          <a:lstStyle/>
          <a:p>
            <a:pPr marL="0" indent="0" algn="just">
              <a:spcBef>
                <a:spcPts val="0"/>
              </a:spcBef>
              <a:spcAft>
                <a:spcPts val="0"/>
              </a:spcAft>
              <a:buNone/>
            </a:pPr>
            <a:r>
              <a:rPr lang="en-US" sz="1400" dirty="0">
                <a:latin typeface="Times New Roman" panose="02020603050405020304" pitchFamily="18" charset="0"/>
                <a:cs typeface="Times New Roman" panose="02020603050405020304" pitchFamily="18" charset="0"/>
              </a:rPr>
              <a:t>1.As a scientist working in Antarctica, I spend most of my time in the lab studying ice. I am trying to find out the age of Antarctica ice. All we know for certain is that it is </a:t>
            </a:r>
            <a:r>
              <a:rPr lang="vi-VN" sz="1400" dirty="0">
                <a:latin typeface="Times New Roman" panose="02020603050405020304" pitchFamily="18" charset="0"/>
                <a:cs typeface="Times New Roman" panose="02020603050405020304" pitchFamily="18" charset="0"/>
              </a:rPr>
              <a:t>the oldest ice in the </a:t>
            </a:r>
            <a:r>
              <a:rPr lang="en-US" sz="1400" dirty="0">
                <a:latin typeface="Times New Roman" panose="02020603050405020304" pitchFamily="18" charset="0"/>
                <a:cs typeface="Times New Roman" panose="02020603050405020304" pitchFamily="18" charset="0"/>
              </a:rPr>
              <a:t>world. The more we understand it, the more we will understand the changing weather of the Earth. Today, as with an increasing number of days, I had to leave my work to greet a group of tourists who were taking a vacation in this continent of ice. And even though I can appreciate their desire to experience this vast and beautiful landscape, I feel Antarctica should be closed to tourists.</a:t>
            </a:r>
          </a:p>
          <a:p>
            <a:pPr marL="0" indent="0" algn="just">
              <a:spcBef>
                <a:spcPts val="0"/>
              </a:spcBef>
              <a:spcAft>
                <a:spcPts val="0"/>
              </a:spcAft>
              <a:buNone/>
            </a:pPr>
            <a:r>
              <a:rPr lang="en-US" sz="1400" dirty="0">
                <a:latin typeface="Times New Roman" panose="02020603050405020304" pitchFamily="18" charset="0"/>
                <a:cs typeface="Times New Roman" panose="02020603050405020304" pitchFamily="18" charset="0"/>
              </a:rPr>
              <a:t>2. Because Antarctica is the center of important scientific research, it must be preserved for this purpose. Meteorologists are now looking at the effects of the ozone hole that was discovered above Antarctica in 1984. they are also trying to understand global warming. If the Earth’s temperature continues to increase, the health and safety of every living thing on the planet will be affected. Astronomers have a unique view of space and are able to see it very clearly from Antarctica. Biologists have a chance to learn more about the animals that inhabit the coastal areas of this frozen land. Botanists study the plant life to understand how it can live in such a harsh environment, and geologists study the Earth to learn more about how it was formed. There are even psychologists who study how people behave when they live and work together in such a remote location.</a:t>
            </a:r>
          </a:p>
          <a:p>
            <a:pPr marL="0" indent="0" algn="just">
              <a:spcBef>
                <a:spcPts val="0"/>
              </a:spcBef>
              <a:spcAft>
                <a:spcPts val="0"/>
              </a:spcAft>
              <a:buNone/>
            </a:pPr>
            <a:r>
              <a:rPr lang="en-US" sz="1400" dirty="0">
                <a:latin typeface="Times New Roman" panose="02020603050405020304" pitchFamily="18" charset="0"/>
                <a:cs typeface="Times New Roman" panose="02020603050405020304" pitchFamily="18" charset="0"/>
              </a:rPr>
              <a:t>3. Tourists in Antarctica can damage scientific research and hurt the environment. When tourist groups come here, they take us away from our research. Our work is difficult, and some of our projects can be damaged by such simple mistakes as opening the wrong door or bumping into a small piece of equipment. In addition, tourists in Antarctica can also hurt the environment. Members of Greenpeace, one of the world’s leading environmental organizations, complain that tourists leave trash on beaches and disturb the plants and animals. In a place as frozen as Antarctica, it can take 100 years for a plant to grow back, and tourists can easily penguin eggs. Oil spills are another problem caused by tourism. Oil spills not only kill penguins but can also destroy scientific projects.</a:t>
            </a:r>
          </a:p>
          <a:p>
            <a:pPr marL="0" indent="0" algn="just">
              <a:spcBef>
                <a:spcPts val="0"/>
              </a:spcBef>
              <a:spcAft>
                <a:spcPts val="0"/>
              </a:spcAft>
              <a:buNone/>
            </a:pPr>
            <a:r>
              <a:rPr lang="en-US" sz="1400" dirty="0">
                <a:latin typeface="Times New Roman" panose="02020603050405020304" pitchFamily="18" charset="0"/>
                <a:cs typeface="Times New Roman" panose="02020603050405020304" pitchFamily="18" charset="0"/>
              </a:rPr>
              <a:t>4. The need to protect Antarctica from tourists becomes even greater when we consider the fact that there is no government here. Antarctica belongs to no country. Who is making sure that the penguins, plants, and sea are safe? No one is responsible. In fact, we scientists are only temporary visitors ourselves. </a:t>
            </a:r>
            <a:br>
              <a:rPr lang="en-US" sz="1600" dirty="0"/>
            </a:br>
            <a:endParaRPr lang="en-US" altLang="en-US" sz="16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230396" y="114300"/>
            <a:ext cx="5961603" cy="6198439"/>
          </a:xfrm>
        </p:spPr>
        <p:txBody>
          <a:bodyPr>
            <a:normAutofit lnSpcReduction="10000"/>
          </a:bodyPr>
          <a:lstStyle/>
          <a:p>
            <a:pPr marL="0" lvl="0" indent="0" algn="just">
              <a:spcBef>
                <a:spcPts val="0"/>
              </a:spcBef>
              <a:spcAft>
                <a:spcPts val="0"/>
              </a:spcAft>
              <a:buNone/>
            </a:pPr>
            <a:r>
              <a:rPr lang="en-US" sz="1400" dirty="0">
                <a:latin typeface="Times New Roman" panose="02020603050405020304" pitchFamily="18" charset="0"/>
                <a:cs typeface="Times New Roman" panose="02020603050405020304" pitchFamily="18" charset="0"/>
              </a:rPr>
              <a:t>It is true </a:t>
            </a:r>
            <a:r>
              <a:rPr lang="en-US" altLang="en-US" sz="1400" dirty="0">
                <a:latin typeface="Times New Roman" panose="02020603050405020304" pitchFamily="18" charset="0"/>
                <a:cs typeface="Times New Roman" panose="02020603050405020304" pitchFamily="18" charset="0"/>
              </a:rPr>
              <a:t>that the number of tourists who visit Antarctica each year is small compared to the number of those who visit other places. However, these other places are inhabited by local residents and controlled by local governments. They have an interest in protecting their natural environments. Who is concerned about the environment of Antarctica? The scientists, to be sure, but not necessarily the tour companies that make money from sending people south.</a:t>
            </a:r>
          </a:p>
          <a:p>
            <a:pPr marL="0" lvl="0" indent="0" algn="just">
              <a:spcBef>
                <a:spcPts val="0"/>
              </a:spcBef>
              <a:spcAft>
                <a:spcPts val="0"/>
              </a:spcAft>
              <a:buNone/>
            </a:pPr>
            <a:r>
              <a:rPr lang="en-US" altLang="en-US" sz="1400" dirty="0">
                <a:latin typeface="Times New Roman" panose="02020603050405020304" pitchFamily="18" charset="0"/>
                <a:cs typeface="Times New Roman" panose="02020603050405020304" pitchFamily="18" charset="0"/>
              </a:rPr>
              <a:t>5. If we don’t protect Antarctica from tourism, there may be serious consequences for us all. We might lose the results of scientific research projects. It’s possible that these results could teach us something important about the causes and effects of climate change. Some fragile plants and animals might die and disappear forever. This could damage the balance of animal and plant life in Antarctica. We know from past experience that when things get unbalanced, harmful changes can occur. Clearly, Antarctica should remain a place for careful and controlled scientific research. We cannot allow tourism to bring possible danger to the planet. The only way to protect this fragile and important part of the planet is to stop tourists from travelling to Antarctica. </a:t>
            </a:r>
          </a:p>
          <a:p>
            <a:pPr marL="0" lvl="0" indent="0" algn="just">
              <a:lnSpc>
                <a:spcPct val="160000"/>
              </a:lnSpc>
              <a:spcBef>
                <a:spcPts val="0"/>
              </a:spcBef>
              <a:spcAft>
                <a:spcPts val="0"/>
              </a:spcAft>
              <a:buNone/>
            </a:pPr>
            <a:endParaRPr lang="en-US" altLang="en-US" sz="1600" dirty="0">
              <a:latin typeface="Calibri" panose="020F0502020204030204" pitchFamily="34" charset="0"/>
              <a:cs typeface="Calibri" panose="020F0502020204030204" pitchFamily="34" charset="0"/>
            </a:endParaRPr>
          </a:p>
          <a:p>
            <a:pPr marL="0" lvl="0" indent="0" algn="just">
              <a:lnSpc>
                <a:spcPct val="160000"/>
              </a:lnSpc>
              <a:spcBef>
                <a:spcPts val="0"/>
              </a:spcBef>
              <a:spcAft>
                <a:spcPts val="0"/>
              </a:spcAft>
              <a:buNone/>
            </a:pPr>
            <a:r>
              <a:rPr lang="en-US" altLang="en-US" sz="1600" b="1" u="sng" dirty="0">
                <a:solidFill>
                  <a:srgbClr val="FF0000"/>
                </a:solidFill>
                <a:latin typeface="Times New Roman" panose="02020603050405020304" pitchFamily="18" charset="0"/>
                <a:cs typeface="Times New Roman" panose="02020603050405020304" pitchFamily="18" charset="0"/>
              </a:rPr>
              <a:t>Details</a:t>
            </a:r>
            <a:r>
              <a:rPr lang="en-US" altLang="en-US" sz="1600" dirty="0">
                <a:solidFill>
                  <a:srgbClr val="FF0000"/>
                </a:solidFill>
                <a:latin typeface="Times New Roman" panose="02020603050405020304" pitchFamily="18" charset="0"/>
                <a:cs typeface="Times New Roman" panose="02020603050405020304" pitchFamily="18" charset="0"/>
              </a:rPr>
              <a:t>: The statements are </a:t>
            </a:r>
            <a:r>
              <a:rPr lang="en-US" altLang="en-US" sz="1600" b="1" dirty="0">
                <a:solidFill>
                  <a:srgbClr val="FF0000"/>
                </a:solidFill>
                <a:latin typeface="Times New Roman" panose="02020603050405020304" pitchFamily="18" charset="0"/>
                <a:cs typeface="Times New Roman" panose="02020603050405020304" pitchFamily="18" charset="0"/>
              </a:rPr>
              <a:t>false</a:t>
            </a:r>
            <a:r>
              <a:rPr lang="en-US" altLang="en-US" sz="1600" dirty="0">
                <a:solidFill>
                  <a:srgbClr val="FF0000"/>
                </a:solidFill>
                <a:latin typeface="Times New Roman" panose="02020603050405020304" pitchFamily="18" charset="0"/>
                <a:cs typeface="Times New Roman" panose="02020603050405020304" pitchFamily="18" charset="0"/>
              </a:rPr>
              <a:t> or incomplete. Rewrite them so that they are </a:t>
            </a:r>
            <a:r>
              <a:rPr lang="en-US" altLang="en-US" sz="1600" b="1" dirty="0">
                <a:solidFill>
                  <a:srgbClr val="FF0000"/>
                </a:solidFill>
                <a:latin typeface="Times New Roman" panose="02020603050405020304" pitchFamily="18" charset="0"/>
                <a:cs typeface="Times New Roman" panose="02020603050405020304" pitchFamily="18" charset="0"/>
              </a:rPr>
              <a:t>true</a:t>
            </a:r>
            <a:r>
              <a:rPr lang="en-US" altLang="en-US" sz="1600" dirty="0">
                <a:solidFill>
                  <a:srgbClr val="FF0000"/>
                </a:solidFill>
                <a:latin typeface="Times New Roman" panose="02020603050405020304" pitchFamily="18" charset="0"/>
                <a:cs typeface="Times New Roman" panose="02020603050405020304" pitchFamily="18" charset="0"/>
              </a:rPr>
              <a:t> and </a:t>
            </a:r>
            <a:r>
              <a:rPr lang="en-US" altLang="en-US" sz="1600" b="1" dirty="0">
                <a:solidFill>
                  <a:srgbClr val="FF0000"/>
                </a:solidFill>
                <a:latin typeface="Times New Roman" panose="02020603050405020304" pitchFamily="18" charset="0"/>
                <a:cs typeface="Times New Roman" panose="02020603050405020304" pitchFamily="18" charset="0"/>
              </a:rPr>
              <a:t>complete</a:t>
            </a:r>
            <a:r>
              <a:rPr lang="en-US" altLang="en-US" sz="1600" dirty="0">
                <a:solidFill>
                  <a:srgbClr val="FF0000"/>
                </a:solidFill>
                <a:latin typeface="Times New Roman" panose="02020603050405020304" pitchFamily="18" charset="0"/>
                <a:cs typeface="Times New Roman" panose="02020603050405020304" pitchFamily="18" charset="0"/>
              </a:rPr>
              <a:t> according to the text. </a:t>
            </a:r>
          </a:p>
          <a:p>
            <a:pPr marL="0" lvl="0" indent="0" algn="just">
              <a:lnSpc>
                <a:spcPct val="160000"/>
              </a:lnSpc>
              <a:spcBef>
                <a:spcPts val="0"/>
              </a:spcBef>
              <a:spcAft>
                <a:spcPts val="0"/>
              </a:spcAft>
            </a:pPr>
            <a:endParaRPr lang="en-US" altLang="en-US" sz="1600" dirty="0">
              <a:solidFill>
                <a:srgbClr val="FF0000"/>
              </a:solidFill>
              <a:latin typeface="Times New Roman" panose="02020603050405020304" pitchFamily="18" charset="0"/>
              <a:cs typeface="Times New Roman" panose="02020603050405020304" pitchFamily="18" charset="0"/>
            </a:endParaRPr>
          </a:p>
          <a:p>
            <a:pPr marL="0" lvl="0" indent="0" algn="just">
              <a:lnSpc>
                <a:spcPct val="160000"/>
              </a:lnSpc>
              <a:spcBef>
                <a:spcPts val="0"/>
              </a:spcBef>
              <a:spcAft>
                <a:spcPts val="0"/>
              </a:spcAft>
              <a:buNone/>
            </a:pPr>
            <a:r>
              <a:rPr lang="en-US" altLang="en-US" sz="1600" dirty="0">
                <a:solidFill>
                  <a:srgbClr val="00B0F0"/>
                </a:solidFill>
                <a:latin typeface="Times New Roman" panose="02020603050405020304" pitchFamily="18" charset="0"/>
                <a:cs typeface="Times New Roman" panose="02020603050405020304" pitchFamily="18" charset="0"/>
              </a:rPr>
              <a:t>1. The writer knows the age of Antarctica ice.</a:t>
            </a:r>
          </a:p>
          <a:p>
            <a:pPr marL="0" lvl="0" indent="0" algn="just">
              <a:lnSpc>
                <a:spcPct val="160000"/>
              </a:lnSpc>
              <a:spcBef>
                <a:spcPts val="0"/>
              </a:spcBef>
              <a:spcAft>
                <a:spcPts val="0"/>
              </a:spcAft>
              <a:buNone/>
            </a:pPr>
            <a:r>
              <a:rPr lang="en-US" altLang="en-US" sz="1600" dirty="0">
                <a:solidFill>
                  <a:srgbClr val="00B0F0"/>
                </a:solidFill>
                <a:latin typeface="Times New Roman" panose="02020603050405020304" pitchFamily="18" charset="0"/>
                <a:cs typeface="Times New Roman" panose="02020603050405020304" pitchFamily="18" charset="0"/>
              </a:rPr>
              <a:t>2. The writer wants Antarctica to be closed.</a:t>
            </a:r>
          </a:p>
          <a:p>
            <a:pPr marL="0" lvl="0" indent="0" algn="just">
              <a:lnSpc>
                <a:spcPct val="160000"/>
              </a:lnSpc>
              <a:spcBef>
                <a:spcPts val="0"/>
              </a:spcBef>
              <a:spcAft>
                <a:spcPts val="0"/>
              </a:spcAft>
              <a:buNone/>
            </a:pPr>
            <a:r>
              <a:rPr lang="en-US" altLang="en-US" sz="1600" dirty="0">
                <a:solidFill>
                  <a:srgbClr val="00B0F0"/>
                </a:solidFill>
                <a:latin typeface="Times New Roman" panose="02020603050405020304" pitchFamily="18" charset="0"/>
                <a:cs typeface="Times New Roman" panose="02020603050405020304" pitchFamily="18" charset="0"/>
              </a:rPr>
              <a:t>3. Psychologists study how people behave when they got lost in Antarctica.</a:t>
            </a:r>
          </a:p>
          <a:p>
            <a:pPr marL="0" lvl="0" indent="0" algn="just">
              <a:spcBef>
                <a:spcPts val="0"/>
              </a:spcBef>
              <a:spcAft>
                <a:spcPts val="0"/>
              </a:spcAft>
              <a:buNone/>
            </a:pPr>
            <a:endParaRPr lang="en-US" altLang="en-US" sz="1400" dirty="0">
              <a:solidFill>
                <a:srgbClr val="FF0000"/>
              </a:solidFill>
              <a:latin typeface="Times New Roman" panose="02020603050405020304" pitchFamily="18" charset="0"/>
              <a:cs typeface="Times New Roman" panose="02020603050405020304" pitchFamily="18" charset="0"/>
            </a:endParaRPr>
          </a:p>
          <a:p>
            <a:pPr marL="0" lvl="0" indent="0" algn="just">
              <a:spcBef>
                <a:spcPts val="0"/>
              </a:spcBef>
              <a:spcAft>
                <a:spcPts val="0"/>
              </a:spcAft>
            </a:pPr>
            <a:endParaRPr lang="en-US" altLang="en-US" sz="1400" dirty="0">
              <a:latin typeface="Calibri" panose="020F0502020204030204" pitchFamily="34" charset="0"/>
              <a:cs typeface="Calibri" panose="020F0502020204030204" pitchFamily="34" charset="0"/>
            </a:endParaRPr>
          </a:p>
          <a:p>
            <a:pPr marL="0" lvl="0" indent="0" algn="just">
              <a:spcBef>
                <a:spcPts val="0"/>
              </a:spcBef>
              <a:spcAft>
                <a:spcPts val="0"/>
              </a:spcAft>
            </a:pPr>
            <a:endParaRPr lang="en-US" altLang="en-US" sz="14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15</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7934770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238456"/>
            <a:ext cx="10887940" cy="342899"/>
          </a:xfrm>
        </p:spPr>
        <p:txBody>
          <a:bodyPr>
            <a:normAutofit fontScale="90000"/>
          </a:bodyPr>
          <a:lstStyle/>
          <a:p>
            <a:pPr algn="l" eaLnBrk="1"/>
            <a:r>
              <a:rPr lang="en-US" altLang="en-US" sz="2200" b="1" dirty="0">
                <a:solidFill>
                  <a:srgbClr val="FF3300"/>
                </a:solidFill>
                <a:latin typeface="Times New Roman" panose="02020603050405020304" pitchFamily="18" charset="0"/>
                <a:cs typeface="Times New Roman" panose="02020603050405020304" pitchFamily="18" charset="0"/>
              </a:rPr>
              <a:t>Tourists in a Fragile Land</a:t>
            </a:r>
            <a:br>
              <a:rPr lang="en-US" altLang="en-US" dirty="0"/>
            </a:br>
            <a:endParaRPr lang="en-US" altLang="en-US" dirty="0"/>
          </a:p>
        </p:txBody>
      </p:sp>
      <p:sp>
        <p:nvSpPr>
          <p:cNvPr id="38916" name="Rectangle 2"/>
          <p:cNvSpPr>
            <a:spLocks noGrp="1" noChangeArrowheads="1"/>
          </p:cNvSpPr>
          <p:nvPr>
            <p:ph sz="half" idx="1"/>
          </p:nvPr>
        </p:nvSpPr>
        <p:spPr>
          <a:xfrm>
            <a:off x="0" y="348915"/>
            <a:ext cx="5963526" cy="6509085"/>
          </a:xfrm>
        </p:spPr>
        <p:txBody>
          <a:bodyPr>
            <a:normAutofit lnSpcReduction="10000"/>
          </a:bodyPr>
          <a:lstStyle/>
          <a:p>
            <a:pPr marL="0" indent="0" algn="just">
              <a:spcBef>
                <a:spcPts val="0"/>
              </a:spcBef>
              <a:spcAft>
                <a:spcPts val="0"/>
              </a:spcAft>
              <a:buNone/>
            </a:pPr>
            <a:r>
              <a:rPr lang="en-US" sz="1400" dirty="0">
                <a:latin typeface="Times New Roman" panose="02020603050405020304" pitchFamily="18" charset="0"/>
                <a:cs typeface="Times New Roman" panose="02020603050405020304" pitchFamily="18" charset="0"/>
              </a:rPr>
              <a:t>1.As a scientist working in Antarctica, I spend most of my time in the lab studying ice. I am trying to find out the age of Antarctica ice. All we know for certain is that it is </a:t>
            </a:r>
            <a:r>
              <a:rPr lang="vi-VN" sz="1400" dirty="0">
                <a:latin typeface="Times New Roman" panose="02020603050405020304" pitchFamily="18" charset="0"/>
                <a:cs typeface="Times New Roman" panose="02020603050405020304" pitchFamily="18" charset="0"/>
              </a:rPr>
              <a:t>the oldest ice in the </a:t>
            </a:r>
            <a:r>
              <a:rPr lang="en-US" sz="1400" dirty="0">
                <a:latin typeface="Times New Roman" panose="02020603050405020304" pitchFamily="18" charset="0"/>
                <a:cs typeface="Times New Roman" panose="02020603050405020304" pitchFamily="18" charset="0"/>
              </a:rPr>
              <a:t>world. The more we understand it, the more we will understand the changing weather of the Earth. Today, as with an increasing number of days, I had to leave my work to greet a group of tourists who were taking a vacation in this continent of ice. And even though I can appreciate their desire to experience this vast and beautiful landscape, I feel Antarctica should be closed to tourists.</a:t>
            </a:r>
          </a:p>
          <a:p>
            <a:pPr marL="0" indent="0" algn="just">
              <a:spcBef>
                <a:spcPts val="0"/>
              </a:spcBef>
              <a:spcAft>
                <a:spcPts val="0"/>
              </a:spcAft>
              <a:buNone/>
            </a:pPr>
            <a:r>
              <a:rPr lang="en-US" sz="1400" dirty="0">
                <a:latin typeface="Times New Roman" panose="02020603050405020304" pitchFamily="18" charset="0"/>
                <a:cs typeface="Times New Roman" panose="02020603050405020304" pitchFamily="18" charset="0"/>
              </a:rPr>
              <a:t>2. Because Antarctica is the center of important scientific research, it must be preserved for this purpose. Meteorologists are now looking at the effects of the ozone hole that was discovered above Antarctica in 1984. they are also trying to understand global warming. If the Earth’s temperature continues to increase, the health and safety of every living thing on the planet will be affected. Astronomers have a unique view of space and are able to see it very clearly from Antarctica. Biologists have a chance to learn more about the animals that inhabit the coastal areas of this frozen land. Botanists study the plant life to understand how it can live in such a harsh environment, and geologists study the Earth to learn more about how it was formed. There are even psychologists who study how people behave when they live and work together in such a remote location.</a:t>
            </a:r>
          </a:p>
          <a:p>
            <a:pPr marL="0" indent="0" algn="just">
              <a:spcBef>
                <a:spcPts val="0"/>
              </a:spcBef>
              <a:spcAft>
                <a:spcPts val="0"/>
              </a:spcAft>
              <a:buNone/>
            </a:pPr>
            <a:r>
              <a:rPr lang="en-US" sz="1400" dirty="0">
                <a:latin typeface="Times New Roman" panose="02020603050405020304" pitchFamily="18" charset="0"/>
                <a:cs typeface="Times New Roman" panose="02020603050405020304" pitchFamily="18" charset="0"/>
              </a:rPr>
              <a:t>3. Tourists in Antarctica can damage scientific research and hurt the environment. When tourist groups come here, they take us away from our research. Our work is difficult, and some of our projects can be damaged by such simple mistakes as opening the wrong door or bumping into a small piece of equipment. In addition, tourists in Antarctica can also hurt the environment. Members of Greenpeace, one of the world’s leading environmental organizations, complain that tourists leave trash on beaches and disturb the plants and animals. In a place as frozen as Antarctica, it can take 100 years for a plant to grow back, and tourists can easily penguin eggs. Oil spills are another problem caused by tourism. Oil spills not only kill penguins but can also destroy scientific projects.</a:t>
            </a:r>
          </a:p>
          <a:p>
            <a:pPr marL="0" indent="0" algn="just">
              <a:spcBef>
                <a:spcPts val="0"/>
              </a:spcBef>
              <a:spcAft>
                <a:spcPts val="0"/>
              </a:spcAft>
              <a:buNone/>
            </a:pPr>
            <a:r>
              <a:rPr lang="en-US" sz="1400" dirty="0">
                <a:latin typeface="Times New Roman" panose="02020603050405020304" pitchFamily="18" charset="0"/>
                <a:cs typeface="Times New Roman" panose="02020603050405020304" pitchFamily="18" charset="0"/>
              </a:rPr>
              <a:t>4. The need to protect Antarctica from tourists becomes even greater when we consider the fact that there is no government here. Antarctica belongs to no country. Who is making sure that the penguins, plants, and sea are safe? No one is responsible. In fact, we scientists are only temporary visitors ourselves. </a:t>
            </a:r>
            <a:endParaRPr lang="en-US" sz="14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230396" y="114300"/>
            <a:ext cx="5961603" cy="6198439"/>
          </a:xfrm>
        </p:spPr>
        <p:txBody>
          <a:bodyPr>
            <a:normAutofit lnSpcReduction="10000"/>
          </a:bodyPr>
          <a:lstStyle/>
          <a:p>
            <a:pPr marL="0" lvl="0" indent="0" algn="just">
              <a:spcBef>
                <a:spcPts val="0"/>
              </a:spcBef>
              <a:spcAft>
                <a:spcPts val="0"/>
              </a:spcAft>
              <a:buNone/>
            </a:pPr>
            <a:r>
              <a:rPr lang="en-US" sz="1400" dirty="0">
                <a:latin typeface="Times New Roman" panose="02020603050405020304" pitchFamily="18" charset="0"/>
                <a:cs typeface="Times New Roman" panose="02020603050405020304" pitchFamily="18" charset="0"/>
              </a:rPr>
              <a:t>It is true </a:t>
            </a:r>
            <a:r>
              <a:rPr lang="en-US" altLang="en-US" sz="1400" dirty="0">
                <a:latin typeface="Times New Roman" panose="02020603050405020304" pitchFamily="18" charset="0"/>
                <a:cs typeface="Times New Roman" panose="02020603050405020304" pitchFamily="18" charset="0"/>
              </a:rPr>
              <a:t>that the number of tourists who visit Antarctica each year is small compared to the number of those who visit other places. However, these other places are inhabited by local residents and controlled by local governments. They have an interest in protecting their natural environments. Who is concerned about the environment of Antarctica? The scientists, to be sure, but not necessarily the tour companies that make money from sending people south.</a:t>
            </a:r>
          </a:p>
          <a:p>
            <a:pPr marL="0" lvl="0" indent="0" algn="just">
              <a:spcBef>
                <a:spcPts val="0"/>
              </a:spcBef>
              <a:spcAft>
                <a:spcPts val="0"/>
              </a:spcAft>
              <a:buNone/>
            </a:pPr>
            <a:r>
              <a:rPr lang="en-US" altLang="en-US" sz="1400" dirty="0">
                <a:latin typeface="Times New Roman" panose="02020603050405020304" pitchFamily="18" charset="0"/>
                <a:cs typeface="Times New Roman" panose="02020603050405020304" pitchFamily="18" charset="0"/>
              </a:rPr>
              <a:t>5. If we don’t protect Antarctica from tourism, there may be serious consequences for us all. We might lose the results of scientific research projects. It’s possible that these results could teach us something important about the causes and effects of climate change. Some fragile plants and animals might die and disappear forever. This could damage the balance of animal and plant life in Antarctica. We know from past experience that when things get unbalanced, harmful changes can occur. Clearly, Antarctica should remain a place for careful and controlled scientific research. We cannot allow tourism to bring possible danger to the planet. The only way to protect this fragile and important part of the planet is to stop tourists from travelling to Antarctica. </a:t>
            </a:r>
          </a:p>
          <a:p>
            <a:pPr marL="0" lvl="0" indent="0" algn="just">
              <a:spcBef>
                <a:spcPts val="0"/>
              </a:spcBef>
              <a:spcAft>
                <a:spcPts val="0"/>
              </a:spcAft>
              <a:buNone/>
            </a:pPr>
            <a:endParaRPr lang="en-US" altLang="en-US" sz="1400" dirty="0">
              <a:solidFill>
                <a:srgbClr val="00B0F0"/>
              </a:solidFill>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altLang="en-US" sz="1400" b="1" dirty="0">
                <a:solidFill>
                  <a:srgbClr val="FF3300"/>
                </a:solidFill>
                <a:latin typeface="Times New Roman" panose="02020603050405020304" pitchFamily="18" charset="0"/>
                <a:cs typeface="Times New Roman" panose="02020603050405020304" pitchFamily="18" charset="0"/>
              </a:rPr>
              <a:t>Rewrite the sentences to make it true and complete according to the text.</a:t>
            </a:r>
          </a:p>
          <a:p>
            <a:pPr marL="0" lvl="0" indent="0" algn="just">
              <a:spcBef>
                <a:spcPts val="0"/>
              </a:spcBef>
              <a:spcAft>
                <a:spcPts val="0"/>
              </a:spcAft>
              <a:buNone/>
            </a:pPr>
            <a:endParaRPr lang="en-US" altLang="en-US" sz="1400" dirty="0">
              <a:solidFill>
                <a:schemeClr val="tx1"/>
              </a:solidFill>
              <a:latin typeface="Calibri" panose="020F0502020204030204" pitchFamily="34" charset="0"/>
              <a:cs typeface="Calibri" panose="020F0502020204030204" pitchFamily="34" charset="0"/>
            </a:endParaRPr>
          </a:p>
          <a:p>
            <a:pPr marL="0" lvl="0" indent="0" algn="just">
              <a:spcBef>
                <a:spcPts val="0"/>
              </a:spcBef>
              <a:spcAft>
                <a:spcPts val="0"/>
              </a:spcAft>
              <a:buNone/>
            </a:pPr>
            <a:r>
              <a:rPr lang="en-US" altLang="en-US" sz="1500" dirty="0">
                <a:solidFill>
                  <a:schemeClr val="tx1"/>
                </a:solidFill>
                <a:latin typeface="Times New Roman" panose="02020603050405020304" pitchFamily="18" charset="0"/>
                <a:cs typeface="Times New Roman" panose="02020603050405020304" pitchFamily="18" charset="0"/>
              </a:rPr>
              <a:t>4. Oil spills in Antarctica have killed scientists.</a:t>
            </a:r>
          </a:p>
          <a:p>
            <a:pPr marL="0" lvl="0" indent="0" algn="just">
              <a:spcBef>
                <a:spcPts val="0"/>
              </a:spcBef>
              <a:spcAft>
                <a:spcPts val="0"/>
              </a:spcAft>
            </a:pPr>
            <a:endParaRPr lang="en-US" altLang="en-US" sz="1500" dirty="0">
              <a:solidFill>
                <a:schemeClr val="tx1"/>
              </a:solidFill>
              <a:latin typeface="Times New Roman" panose="02020603050405020304" pitchFamily="18" charset="0"/>
              <a:cs typeface="Times New Roman" panose="02020603050405020304" pitchFamily="18" charset="0"/>
            </a:endParaRPr>
          </a:p>
          <a:p>
            <a:pPr marL="0" lvl="0" indent="0" algn="just">
              <a:spcBef>
                <a:spcPts val="0"/>
              </a:spcBef>
              <a:spcAft>
                <a:spcPts val="0"/>
              </a:spcAft>
            </a:pPr>
            <a:endParaRPr lang="en-US" altLang="en-US" sz="1500" dirty="0">
              <a:solidFill>
                <a:schemeClr val="tx1"/>
              </a:solidFill>
              <a:latin typeface="Times New Roman" panose="02020603050405020304" pitchFamily="18" charset="0"/>
              <a:cs typeface="Times New Roman" panose="02020603050405020304" pitchFamily="18" charset="0"/>
            </a:endParaRPr>
          </a:p>
          <a:p>
            <a:pPr marL="0" lvl="0" indent="0" algn="just">
              <a:spcBef>
                <a:spcPts val="0"/>
              </a:spcBef>
              <a:spcAft>
                <a:spcPts val="0"/>
              </a:spcAft>
              <a:buNone/>
            </a:pPr>
            <a:r>
              <a:rPr lang="en-US" altLang="en-US" sz="1500" dirty="0">
                <a:solidFill>
                  <a:schemeClr val="tx1"/>
                </a:solidFill>
                <a:latin typeface="Times New Roman" panose="02020603050405020304" pitchFamily="18" charset="0"/>
                <a:cs typeface="Times New Roman" panose="02020603050405020304" pitchFamily="18" charset="0"/>
              </a:rPr>
              <a:t>5. Tour companies may be concerned about the environment of Antarctica. </a:t>
            </a:r>
          </a:p>
          <a:p>
            <a:pPr marL="0" lvl="0" indent="0" algn="just">
              <a:spcBef>
                <a:spcPts val="0"/>
              </a:spcBef>
              <a:spcAft>
                <a:spcPts val="0"/>
              </a:spcAft>
            </a:pPr>
            <a:endParaRPr lang="en-US" altLang="en-US" sz="1500" dirty="0">
              <a:solidFill>
                <a:schemeClr val="tx1"/>
              </a:solidFill>
              <a:latin typeface="Times New Roman" panose="02020603050405020304" pitchFamily="18" charset="0"/>
              <a:cs typeface="Times New Roman" panose="02020603050405020304" pitchFamily="18" charset="0"/>
            </a:endParaRPr>
          </a:p>
          <a:p>
            <a:pPr marL="0" lvl="0" indent="0" algn="just">
              <a:spcBef>
                <a:spcPts val="0"/>
              </a:spcBef>
              <a:spcAft>
                <a:spcPts val="0"/>
              </a:spcAft>
            </a:pPr>
            <a:endParaRPr lang="en-US" altLang="en-US" sz="1500" dirty="0">
              <a:solidFill>
                <a:schemeClr val="tx1"/>
              </a:solidFill>
              <a:latin typeface="Times New Roman" panose="02020603050405020304" pitchFamily="18" charset="0"/>
              <a:cs typeface="Times New Roman" panose="02020603050405020304" pitchFamily="18" charset="0"/>
            </a:endParaRPr>
          </a:p>
          <a:p>
            <a:pPr marL="0" lvl="0" indent="0" algn="just">
              <a:spcBef>
                <a:spcPts val="0"/>
              </a:spcBef>
              <a:spcAft>
                <a:spcPts val="0"/>
              </a:spcAft>
              <a:buNone/>
            </a:pPr>
            <a:r>
              <a:rPr lang="en-US" altLang="en-US" sz="1500" dirty="0">
                <a:solidFill>
                  <a:schemeClr val="tx1"/>
                </a:solidFill>
                <a:latin typeface="Times New Roman" panose="02020603050405020304" pitchFamily="18" charset="0"/>
                <a:cs typeface="Times New Roman" panose="02020603050405020304" pitchFamily="18" charset="0"/>
              </a:rPr>
              <a:t>6. If we don’t protect Antarctica from tourism, there will be serious consequences for a few scientists.  </a:t>
            </a:r>
          </a:p>
          <a:p>
            <a:pPr marL="0" lvl="0" indent="0" algn="just">
              <a:spcBef>
                <a:spcPts val="0"/>
              </a:spcBef>
              <a:spcAft>
                <a:spcPts val="0"/>
              </a:spcAft>
            </a:pPr>
            <a:endParaRPr lang="en-US" altLang="en-US" sz="1500" dirty="0">
              <a:solidFill>
                <a:schemeClr val="tx1"/>
              </a:solidFill>
              <a:latin typeface="Times New Roman" panose="02020603050405020304" pitchFamily="18" charset="0"/>
              <a:cs typeface="Times New Roman" panose="02020603050405020304" pitchFamily="18" charset="0"/>
            </a:endParaRPr>
          </a:p>
          <a:p>
            <a:pPr marL="0" lvl="0" indent="0" algn="just">
              <a:spcBef>
                <a:spcPts val="0"/>
              </a:spcBef>
              <a:spcAft>
                <a:spcPts val="0"/>
              </a:spcAft>
            </a:pPr>
            <a:endParaRPr lang="en-US" altLang="en-US" sz="1500" dirty="0">
              <a:solidFill>
                <a:schemeClr val="tx1"/>
              </a:solidFill>
              <a:latin typeface="Times New Roman" panose="02020603050405020304" pitchFamily="18" charset="0"/>
              <a:cs typeface="Times New Roman" panose="02020603050405020304" pitchFamily="18" charset="0"/>
            </a:endParaRPr>
          </a:p>
          <a:p>
            <a:pPr marL="0" lvl="0" indent="0" algn="just">
              <a:spcBef>
                <a:spcPts val="0"/>
              </a:spcBef>
              <a:spcAft>
                <a:spcPts val="0"/>
              </a:spcAft>
              <a:buNone/>
            </a:pPr>
            <a:r>
              <a:rPr lang="en-US" altLang="en-US" sz="1500" dirty="0">
                <a:latin typeface="Times New Roman" panose="02020603050405020304" pitchFamily="18" charset="0"/>
                <a:cs typeface="Times New Roman" panose="02020603050405020304" pitchFamily="18" charset="0"/>
              </a:rPr>
              <a:t>7</a:t>
            </a:r>
            <a:r>
              <a:rPr lang="en-US" altLang="en-US" sz="1500" dirty="0">
                <a:solidFill>
                  <a:schemeClr val="tx1"/>
                </a:solidFill>
                <a:latin typeface="Times New Roman" panose="02020603050405020304" pitchFamily="18" charset="0"/>
                <a:cs typeface="Times New Roman" panose="02020603050405020304" pitchFamily="18" charset="0"/>
              </a:rPr>
              <a:t>. We know from past experiences that when things get balanced, harmful changes can occur.</a:t>
            </a:r>
          </a:p>
          <a:p>
            <a:pPr marL="0" lvl="0" indent="0" algn="just">
              <a:spcBef>
                <a:spcPts val="0"/>
              </a:spcBef>
              <a:spcAft>
                <a:spcPts val="0"/>
              </a:spcAft>
            </a:pPr>
            <a:endParaRPr lang="en-US" altLang="en-US" sz="1400" dirty="0">
              <a:solidFill>
                <a:srgbClr val="00B0F0"/>
              </a:solidFill>
              <a:latin typeface="Calibri" panose="020F0502020204030204" pitchFamily="34" charset="0"/>
              <a:cs typeface="Calibri" panose="020F0502020204030204" pitchFamily="34" charset="0"/>
            </a:endParaRPr>
          </a:p>
          <a:p>
            <a:pPr marL="0" lvl="0" indent="0" algn="just">
              <a:spcBef>
                <a:spcPts val="0"/>
              </a:spcBef>
              <a:spcAft>
                <a:spcPts val="0"/>
              </a:spcAft>
            </a:pPr>
            <a:endParaRPr lang="en-US" altLang="en-US" sz="1400" dirty="0">
              <a:latin typeface="Calibri" panose="020F0502020204030204" pitchFamily="34" charset="0"/>
              <a:cs typeface="Calibri" panose="020F0502020204030204" pitchFamily="34" charset="0"/>
            </a:endParaRPr>
          </a:p>
          <a:p>
            <a:pPr marL="0" lvl="0" indent="0" algn="just">
              <a:spcBef>
                <a:spcPts val="0"/>
              </a:spcBef>
              <a:spcAft>
                <a:spcPts val="0"/>
              </a:spcAft>
            </a:pPr>
            <a:endParaRPr lang="en-US" altLang="en-US" sz="14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16</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4948911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214313"/>
            <a:ext cx="10887940" cy="342899"/>
          </a:xfrm>
        </p:spPr>
        <p:txBody>
          <a:bodyPr>
            <a:normAutofit fontScale="90000"/>
          </a:bodyPr>
          <a:lstStyle/>
          <a:p>
            <a:pPr algn="l" eaLnBrk="1"/>
            <a:r>
              <a:rPr lang="en-US" altLang="en-US" sz="1800" b="1" dirty="0">
                <a:solidFill>
                  <a:srgbClr val="FF3300"/>
                </a:solidFill>
                <a:latin typeface="Times New Roman" panose="02020603050405020304" pitchFamily="18" charset="0"/>
                <a:cs typeface="Times New Roman" panose="02020603050405020304" pitchFamily="18" charset="0"/>
              </a:rPr>
              <a:t>Global Warming in </a:t>
            </a:r>
            <a:r>
              <a:rPr lang="en-US" altLang="en-US" sz="1800" b="1" dirty="0" err="1">
                <a:solidFill>
                  <a:srgbClr val="FF3300"/>
                </a:solidFill>
                <a:latin typeface="Times New Roman" panose="02020603050405020304" pitchFamily="18" charset="0"/>
                <a:cs typeface="Times New Roman" panose="02020603050405020304" pitchFamily="18" charset="0"/>
              </a:rPr>
              <a:t>IIulissat</a:t>
            </a:r>
            <a:br>
              <a:rPr lang="en-US" altLang="en-US" dirty="0"/>
            </a:br>
            <a:endParaRPr lang="en-US" altLang="en-US" dirty="0"/>
          </a:p>
        </p:txBody>
      </p:sp>
      <p:sp>
        <p:nvSpPr>
          <p:cNvPr id="38916" name="Rectangle 2"/>
          <p:cNvSpPr>
            <a:spLocks noGrp="1" noChangeArrowheads="1"/>
          </p:cNvSpPr>
          <p:nvPr>
            <p:ph sz="half" idx="1"/>
          </p:nvPr>
        </p:nvSpPr>
        <p:spPr>
          <a:xfrm>
            <a:off x="0" y="214313"/>
            <a:ext cx="5963526" cy="6507162"/>
          </a:xfrm>
        </p:spPr>
        <p:txBody>
          <a:bodyPr>
            <a:normAutofit/>
          </a:bodyPr>
          <a:lstStyle/>
          <a:p>
            <a:pPr marL="0" indent="0" algn="just">
              <a:spcBef>
                <a:spcPts val="0"/>
              </a:spcBef>
              <a:spcAft>
                <a:spcPts val="0"/>
              </a:spcAft>
            </a:pPr>
            <a:endParaRPr lang="en-US" sz="1500"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en-US" sz="1500" b="1" dirty="0">
                <a:latin typeface="Times New Roman" panose="02020603050405020304" pitchFamily="18" charset="0"/>
                <a:cs typeface="Times New Roman" panose="02020603050405020304" pitchFamily="18" charset="0"/>
              </a:rPr>
              <a:t>1 </a:t>
            </a:r>
            <a:r>
              <a:rPr lang="en-US" sz="1500" dirty="0">
                <a:latin typeface="Times New Roman" panose="02020603050405020304" pitchFamily="18" charset="0"/>
                <a:cs typeface="Times New Roman" panose="02020603050405020304" pitchFamily="18" charset="0"/>
              </a:rPr>
              <a:t>Around the world, millions of people are worried about the harsh </a:t>
            </a:r>
            <a:r>
              <a:rPr lang="en-US" sz="1500" dirty="0" err="1">
                <a:latin typeface="Times New Roman" panose="02020603050405020304" pitchFamily="18" charset="0"/>
                <a:cs typeface="Times New Roman" panose="02020603050405020304" pitchFamily="18" charset="0"/>
              </a:rPr>
              <a:t>consequencesof</a:t>
            </a:r>
            <a:r>
              <a:rPr lang="en-US" sz="1500" dirty="0">
                <a:latin typeface="Times New Roman" panose="02020603050405020304" pitchFamily="18" charset="0"/>
                <a:cs typeface="Times New Roman" panose="02020603050405020304" pitchFamily="18" charset="0"/>
              </a:rPr>
              <a:t> global warming. For now, however, there is at least one place that is happy about it. Warmer weather is bringing many benefits to the remote Greenland town of </a:t>
            </a:r>
            <a:r>
              <a:rPr lang="en-US" sz="1500" dirty="0" err="1">
                <a:latin typeface="Times New Roman" panose="02020603050405020304" pitchFamily="18" charset="0"/>
                <a:cs typeface="Times New Roman" panose="02020603050405020304" pitchFamily="18" charset="0"/>
              </a:rPr>
              <a:t>Ilulissat</a:t>
            </a:r>
            <a:r>
              <a:rPr lang="en-US" sz="1500" dirty="0">
                <a:latin typeface="Times New Roman" panose="02020603050405020304" pitchFamily="18" charset="0"/>
                <a:cs typeface="Times New Roman" panose="02020603050405020304" pitchFamily="18" charset="0"/>
              </a:rPr>
              <a:t>.</a:t>
            </a:r>
          </a:p>
          <a:p>
            <a:pPr marL="0" indent="0" algn="just">
              <a:spcBef>
                <a:spcPts val="0"/>
              </a:spcBef>
              <a:spcAft>
                <a:spcPts val="0"/>
              </a:spcAft>
              <a:buNone/>
            </a:pPr>
            <a:r>
              <a:rPr lang="en-US" sz="1500" b="1" dirty="0">
                <a:latin typeface="Times New Roman" panose="02020603050405020304" pitchFamily="18" charset="0"/>
                <a:cs typeface="Times New Roman" panose="02020603050405020304" pitchFamily="18" charset="0"/>
              </a:rPr>
              <a:t>2 </a:t>
            </a:r>
            <a:r>
              <a:rPr lang="en-US" sz="1500" dirty="0">
                <a:latin typeface="Times New Roman" panose="02020603050405020304" pitchFamily="18" charset="0"/>
                <a:cs typeface="Times New Roman" panose="02020603050405020304" pitchFamily="18" charset="0"/>
              </a:rPr>
              <a:t>Only 4,500 people inhabit </a:t>
            </a:r>
            <a:r>
              <a:rPr lang="en-US" sz="1500" dirty="0" err="1">
                <a:latin typeface="Times New Roman" panose="02020603050405020304" pitchFamily="18" charset="0"/>
                <a:cs typeface="Times New Roman" panose="02020603050405020304" pitchFamily="18" charset="0"/>
              </a:rPr>
              <a:t>Ilulissat</a:t>
            </a:r>
            <a:r>
              <a:rPr lang="en-US" sz="1500" dirty="0">
                <a:latin typeface="Times New Roman" panose="02020603050405020304" pitchFamily="18" charset="0"/>
                <a:cs typeface="Times New Roman" panose="02020603050405020304" pitchFamily="18" charset="0"/>
              </a:rPr>
              <a:t>, but thousands more visit this coastal town every year. Many of the tourists are political leaders who come to see global warming occur. </a:t>
            </a:r>
            <a:r>
              <a:rPr lang="en-US" sz="1500" dirty="0" err="1">
                <a:latin typeface="Times New Roman" panose="02020603050405020304" pitchFamily="18" charset="0"/>
                <a:cs typeface="Times New Roman" panose="02020603050405020304" pitchFamily="18" charset="0"/>
              </a:rPr>
              <a:t>Ilulissat</a:t>
            </a:r>
            <a:r>
              <a:rPr lang="en-US" sz="1500" dirty="0">
                <a:latin typeface="Times New Roman" panose="02020603050405020304" pitchFamily="18" charset="0"/>
                <a:cs typeface="Times New Roman" panose="02020603050405020304" pitchFamily="18" charset="0"/>
              </a:rPr>
              <a:t> is home to frozen glaciers that are quickly </a:t>
            </a:r>
            <a:r>
              <a:rPr lang="en-US" sz="1500" dirty="0" err="1">
                <a:latin typeface="Times New Roman" panose="02020603050405020304" pitchFamily="18" charset="0"/>
                <a:cs typeface="Times New Roman" panose="02020603050405020304" pitchFamily="18" charset="0"/>
              </a:rPr>
              <a:t>melting.Political</a:t>
            </a:r>
            <a:r>
              <a:rPr lang="en-US" sz="1500" dirty="0">
                <a:latin typeface="Times New Roman" panose="02020603050405020304" pitchFamily="18" charset="0"/>
                <a:cs typeface="Times New Roman" panose="02020603050405020304" pitchFamily="18" charset="0"/>
              </a:rPr>
              <a:t> leaders from a variety of countries and continents come to see the glaciers. These leaders aim to send the message that they want to protect the environment. Recent visitors have included the prime minister of Italy and the chancellor of Germany. Other eco-tourists come to see beautiful blue icebergs pass by the coast and the vast landscape. Now, the town’s economy is growing very quickly. There are many new hotels and tour companies, and plenty of jobs.</a:t>
            </a:r>
          </a:p>
          <a:p>
            <a:pPr marL="0" indent="0" algn="just">
              <a:spcBef>
                <a:spcPts val="0"/>
              </a:spcBef>
              <a:spcAft>
                <a:spcPts val="0"/>
              </a:spcAft>
              <a:buNone/>
            </a:pPr>
            <a:r>
              <a:rPr lang="en-US" sz="1500" b="1" dirty="0">
                <a:latin typeface="Times New Roman" panose="02020603050405020304" pitchFamily="18" charset="0"/>
                <a:cs typeface="Times New Roman" panose="02020603050405020304" pitchFamily="18" charset="0"/>
              </a:rPr>
              <a:t>3 </a:t>
            </a:r>
            <a:r>
              <a:rPr lang="en-US" sz="1500" dirty="0">
                <a:latin typeface="Times New Roman" panose="02020603050405020304" pitchFamily="18" charset="0"/>
                <a:cs typeface="Times New Roman" panose="02020603050405020304" pitchFamily="18" charset="0"/>
              </a:rPr>
              <a:t>Global warming is having some positive effects on the fragile environment as well. As the glaciers become smaller, there is more land for people to live on. The warmer temperatures are making it easier to grow food as well. “The potatoes are big, fresh and tasty,” says </a:t>
            </a:r>
            <a:r>
              <a:rPr lang="en-US" sz="1500" dirty="0" err="1">
                <a:latin typeface="Times New Roman" panose="02020603050405020304" pitchFamily="18" charset="0"/>
                <a:cs typeface="Times New Roman" panose="02020603050405020304" pitchFamily="18" charset="0"/>
              </a:rPr>
              <a:t>Buuti</a:t>
            </a:r>
            <a:r>
              <a:rPr lang="en-US" sz="1500" dirty="0">
                <a:latin typeface="Times New Roman" panose="02020603050405020304" pitchFamily="18" charset="0"/>
                <a:cs typeface="Times New Roman" panose="02020603050405020304" pitchFamily="18" charset="0"/>
              </a:rPr>
              <a:t> Pedersen, an artist from Greenland. “I could buy broccoli in the shops for the first time.” The fishing industry is also benefiting, as warmer waters attract more and more fish. </a:t>
            </a:r>
            <a:r>
              <a:rPr lang="en-US" sz="1500" dirty="0" err="1">
                <a:latin typeface="Times New Roman" panose="02020603050405020304" pitchFamily="18" charset="0"/>
                <a:cs typeface="Times New Roman" panose="02020603050405020304" pitchFamily="18" charset="0"/>
              </a:rPr>
              <a:t>Ilulissat</a:t>
            </a:r>
            <a:r>
              <a:rPr lang="en-US" sz="1500" dirty="0">
                <a:latin typeface="Times New Roman" panose="02020603050405020304" pitchFamily="18" charset="0"/>
                <a:cs typeface="Times New Roman" panose="02020603050405020304" pitchFamily="18" charset="0"/>
              </a:rPr>
              <a:t> residents are noticing more flowers and new types of birds in their area.</a:t>
            </a:r>
          </a:p>
          <a:p>
            <a:pPr marL="0" indent="0" algn="just">
              <a:spcBef>
                <a:spcPts val="0"/>
              </a:spcBef>
              <a:spcAft>
                <a:spcPts val="0"/>
              </a:spcAft>
              <a:buNone/>
            </a:pPr>
            <a:r>
              <a:rPr lang="en-US" sz="1500" b="1" dirty="0">
                <a:latin typeface="Times New Roman" panose="02020603050405020304" pitchFamily="18" charset="0"/>
                <a:cs typeface="Times New Roman" panose="02020603050405020304" pitchFamily="18" charset="0"/>
              </a:rPr>
              <a:t>4 </a:t>
            </a:r>
            <a:r>
              <a:rPr lang="en-US" sz="1500" dirty="0">
                <a:latin typeface="Times New Roman" panose="02020603050405020304" pitchFamily="18" charset="0"/>
                <a:cs typeface="Times New Roman" panose="02020603050405020304" pitchFamily="18" charset="0"/>
              </a:rPr>
              <a:t>Not everyone is excited, however. </a:t>
            </a:r>
            <a:r>
              <a:rPr lang="en-US" sz="1500" dirty="0" err="1">
                <a:latin typeface="Times New Roman" panose="02020603050405020304" pitchFamily="18" charset="0"/>
                <a:cs typeface="Times New Roman" panose="02020603050405020304" pitchFamily="18" charset="0"/>
              </a:rPr>
              <a:t>Minik</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Rosing</a:t>
            </a:r>
            <a:r>
              <a:rPr lang="en-US" sz="1500" dirty="0">
                <a:latin typeface="Times New Roman" panose="02020603050405020304" pitchFamily="18" charset="0"/>
                <a:cs typeface="Times New Roman" panose="02020603050405020304" pitchFamily="18" charset="0"/>
              </a:rPr>
              <a:t> is an environmental scientist. He points out that more people traveling to Greenland will create more pollution and increase global warming. He worries that people in the north of Greenland will not preserve their traditional way of life as the ice disappears. “Loss of cultural identity and economic benefits are two different categories. You can’t quantify the loss of our traditions. The real problem is that we are having to adapt so quickly,” he says</a:t>
            </a:r>
            <a:br>
              <a:rPr lang="en-US" sz="1600" dirty="0"/>
            </a:br>
            <a:endParaRPr lang="en-US" altLang="en-US" sz="16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230396" y="114300"/>
            <a:ext cx="5961603" cy="6198439"/>
          </a:xfrm>
        </p:spPr>
        <p:txBody>
          <a:bodyPr>
            <a:normAutofit/>
          </a:bodyPr>
          <a:lstStyle/>
          <a:p>
            <a:pPr>
              <a:spcBef>
                <a:spcPts val="0"/>
              </a:spcBef>
              <a:spcAft>
                <a:spcPts val="0"/>
              </a:spcAft>
            </a:pPr>
            <a:endParaRPr lang="en-US" sz="1700"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700" dirty="0">
                <a:solidFill>
                  <a:srgbClr val="00B0F0"/>
                </a:solidFill>
                <a:latin typeface="Times New Roman" panose="02020603050405020304" pitchFamily="18" charset="0"/>
                <a:cs typeface="Times New Roman" panose="02020603050405020304" pitchFamily="18" charset="0"/>
              </a:rPr>
              <a:t>A. Put the details in the order they are discussed in the article. Number them from 1 to 3.</a:t>
            </a:r>
          </a:p>
          <a:p>
            <a:pPr marL="0" indent="0">
              <a:spcBef>
                <a:spcPts val="0"/>
              </a:spcBef>
              <a:spcAft>
                <a:spcPts val="0"/>
              </a:spcAft>
              <a:buNone/>
            </a:pPr>
            <a:endParaRPr lang="en-US" sz="1700"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700" b="1" dirty="0">
                <a:latin typeface="Times New Roman" panose="02020603050405020304" pitchFamily="18" charset="0"/>
                <a:cs typeface="Times New Roman" panose="02020603050405020304" pitchFamily="18" charset="0"/>
              </a:rPr>
              <a:t>___ A. </a:t>
            </a:r>
            <a:r>
              <a:rPr lang="en-US" sz="1700" dirty="0">
                <a:latin typeface="Times New Roman" panose="02020603050405020304" pitchFamily="18" charset="0"/>
                <a:cs typeface="Times New Roman" panose="02020603050405020304" pitchFamily="18" charset="0"/>
              </a:rPr>
              <a:t>It is easier to grow food in the area.</a:t>
            </a:r>
          </a:p>
          <a:p>
            <a:pPr marL="0" indent="0">
              <a:spcBef>
                <a:spcPts val="0"/>
              </a:spcBef>
              <a:spcAft>
                <a:spcPts val="0"/>
              </a:spcAft>
              <a:buNone/>
            </a:pPr>
            <a:r>
              <a:rPr lang="en-US" sz="1700" b="1" dirty="0">
                <a:latin typeface="Times New Roman" panose="02020603050405020304" pitchFamily="18" charset="0"/>
                <a:cs typeface="Times New Roman" panose="02020603050405020304" pitchFamily="18" charset="0"/>
              </a:rPr>
              <a:t>___ B. </a:t>
            </a:r>
            <a:r>
              <a:rPr lang="en-US" sz="1700" dirty="0">
                <a:latin typeface="Times New Roman" panose="02020603050405020304" pitchFamily="18" charset="0"/>
                <a:cs typeface="Times New Roman" panose="02020603050405020304" pitchFamily="18" charset="0"/>
              </a:rPr>
              <a:t>Tourists are visiting </a:t>
            </a:r>
            <a:r>
              <a:rPr lang="en-US" sz="1700" dirty="0" err="1">
                <a:latin typeface="Times New Roman" panose="02020603050405020304" pitchFamily="18" charset="0"/>
                <a:cs typeface="Times New Roman" panose="02020603050405020304" pitchFamily="18" charset="0"/>
              </a:rPr>
              <a:t>Ilulissat</a:t>
            </a:r>
            <a:r>
              <a:rPr lang="en-US" sz="1700" dirty="0">
                <a:latin typeface="Times New Roman" panose="02020603050405020304" pitchFamily="18" charset="0"/>
                <a:cs typeface="Times New Roman" panose="02020603050405020304" pitchFamily="18" charset="0"/>
              </a:rPr>
              <a:t>.</a:t>
            </a:r>
          </a:p>
          <a:p>
            <a:pPr marL="0" indent="0">
              <a:spcBef>
                <a:spcPts val="0"/>
              </a:spcBef>
              <a:spcAft>
                <a:spcPts val="0"/>
              </a:spcAft>
              <a:buNone/>
            </a:pPr>
            <a:r>
              <a:rPr lang="en-US" sz="1700" b="1" dirty="0">
                <a:latin typeface="Times New Roman" panose="02020603050405020304" pitchFamily="18" charset="0"/>
                <a:cs typeface="Times New Roman" panose="02020603050405020304" pitchFamily="18" charset="0"/>
              </a:rPr>
              <a:t>___ C. </a:t>
            </a:r>
            <a:r>
              <a:rPr lang="en-US" sz="1700" dirty="0">
                <a:latin typeface="Times New Roman" panose="02020603050405020304" pitchFamily="18" charset="0"/>
                <a:cs typeface="Times New Roman" panose="02020603050405020304" pitchFamily="18" charset="0"/>
              </a:rPr>
              <a:t>Residents are noticing new flowers and birds.</a:t>
            </a:r>
          </a:p>
          <a:p>
            <a:pPr marL="0" indent="0">
              <a:spcBef>
                <a:spcPts val="0"/>
              </a:spcBef>
              <a:spcAft>
                <a:spcPts val="0"/>
              </a:spcAft>
            </a:pPr>
            <a:endParaRPr lang="en-US" sz="1700"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700">
                <a:solidFill>
                  <a:srgbClr val="00B0F0"/>
                </a:solidFill>
                <a:latin typeface="Times New Roman" panose="02020603050405020304" pitchFamily="18" charset="0"/>
                <a:cs typeface="Times New Roman" panose="02020603050405020304" pitchFamily="18" charset="0"/>
              </a:rPr>
              <a:t>B. Read </a:t>
            </a:r>
            <a:r>
              <a:rPr lang="en-US" sz="1700" dirty="0">
                <a:solidFill>
                  <a:srgbClr val="00B0F0"/>
                </a:solidFill>
                <a:latin typeface="Times New Roman" panose="02020603050405020304" pitchFamily="18" charset="0"/>
                <a:cs typeface="Times New Roman" panose="02020603050405020304" pitchFamily="18" charset="0"/>
              </a:rPr>
              <a:t>the statements. Choose the best answer to indicate how likely the event is. Refer to the paragraphs in parentheses.</a:t>
            </a:r>
          </a:p>
          <a:p>
            <a:pPr marL="0" indent="0">
              <a:spcBef>
                <a:spcPts val="0"/>
              </a:spcBef>
              <a:spcAft>
                <a:spcPts val="0"/>
              </a:spcAft>
              <a:buNone/>
            </a:pPr>
            <a:br>
              <a:rPr lang="en-US" sz="1700" dirty="0">
                <a:latin typeface="Times New Roman" panose="02020603050405020304" pitchFamily="18" charset="0"/>
                <a:cs typeface="Times New Roman" panose="02020603050405020304" pitchFamily="18" charset="0"/>
              </a:rPr>
            </a:br>
            <a:r>
              <a:rPr lang="en-US" sz="1700" b="1" dirty="0">
                <a:latin typeface="Times New Roman" panose="02020603050405020304" pitchFamily="18" charset="0"/>
                <a:cs typeface="Times New Roman" panose="02020603050405020304" pitchFamily="18" charset="0"/>
              </a:rPr>
              <a:t>1. </a:t>
            </a:r>
            <a:r>
              <a:rPr lang="en-US" sz="1700" dirty="0">
                <a:latin typeface="Times New Roman" panose="02020603050405020304" pitchFamily="18" charset="0"/>
                <a:cs typeface="Times New Roman" panose="02020603050405020304" pitchFamily="18" charset="0"/>
              </a:rPr>
              <a:t>Residents of </a:t>
            </a:r>
            <a:r>
              <a:rPr lang="en-US" sz="1700" dirty="0" err="1">
                <a:latin typeface="Times New Roman" panose="02020603050405020304" pitchFamily="18" charset="0"/>
                <a:cs typeface="Times New Roman" panose="02020603050405020304" pitchFamily="18" charset="0"/>
              </a:rPr>
              <a:t>Ilulissat</a:t>
            </a:r>
            <a:r>
              <a:rPr lang="en-US" sz="1700" dirty="0">
                <a:latin typeface="Times New Roman" panose="02020603050405020304" pitchFamily="18" charset="0"/>
                <a:cs typeface="Times New Roman" panose="02020603050405020304" pitchFamily="18" charset="0"/>
              </a:rPr>
              <a:t> are making more money as a result of global warming. (paragraph 2)</a:t>
            </a:r>
          </a:p>
          <a:p>
            <a:pPr marL="0" indent="0">
              <a:spcBef>
                <a:spcPts val="0"/>
              </a:spcBef>
              <a:spcAft>
                <a:spcPts val="0"/>
              </a:spcAft>
              <a:buNone/>
            </a:pPr>
            <a:endParaRPr lang="en-US" sz="1700" b="1"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700" b="1" dirty="0">
                <a:latin typeface="Times New Roman" panose="02020603050405020304" pitchFamily="18" charset="0"/>
                <a:cs typeface="Times New Roman" panose="02020603050405020304" pitchFamily="18" charset="0"/>
              </a:rPr>
              <a:t>	A. </a:t>
            </a:r>
            <a:r>
              <a:rPr lang="en-US" sz="1700" dirty="0">
                <a:latin typeface="Times New Roman" panose="02020603050405020304" pitchFamily="18" charset="0"/>
                <a:cs typeface="Times New Roman" panose="02020603050405020304" pitchFamily="18" charset="0"/>
              </a:rPr>
              <a:t>likely 			</a:t>
            </a:r>
            <a:r>
              <a:rPr lang="en-US" sz="1700" b="1" dirty="0">
                <a:latin typeface="Times New Roman" panose="02020603050405020304" pitchFamily="18" charset="0"/>
                <a:cs typeface="Times New Roman" panose="02020603050405020304" pitchFamily="18" charset="0"/>
              </a:rPr>
              <a:t>B. </a:t>
            </a:r>
            <a:r>
              <a:rPr lang="en-US" sz="1700" dirty="0">
                <a:latin typeface="Times New Roman" panose="02020603050405020304" pitchFamily="18" charset="0"/>
                <a:cs typeface="Times New Roman" panose="02020603050405020304" pitchFamily="18" charset="0"/>
              </a:rPr>
              <a:t>unlikely</a:t>
            </a:r>
          </a:p>
          <a:p>
            <a:pPr marL="0" indent="0">
              <a:spcBef>
                <a:spcPts val="0"/>
              </a:spcBef>
              <a:spcAft>
                <a:spcPts val="0"/>
              </a:spcAft>
              <a:buNone/>
            </a:pPr>
            <a:br>
              <a:rPr lang="en-US" sz="1700" dirty="0">
                <a:latin typeface="Times New Roman" panose="02020603050405020304" pitchFamily="18" charset="0"/>
                <a:cs typeface="Times New Roman" panose="02020603050405020304" pitchFamily="18" charset="0"/>
              </a:rPr>
            </a:br>
            <a:r>
              <a:rPr lang="en-US" sz="1700" b="1" dirty="0">
                <a:latin typeface="Times New Roman" panose="02020603050405020304" pitchFamily="18" charset="0"/>
                <a:cs typeface="Times New Roman" panose="02020603050405020304" pitchFamily="18" charset="0"/>
              </a:rPr>
              <a:t>2. </a:t>
            </a:r>
            <a:r>
              <a:rPr lang="en-US" sz="1700" dirty="0" err="1">
                <a:latin typeface="Times New Roman" panose="02020603050405020304" pitchFamily="18" charset="0"/>
                <a:cs typeface="Times New Roman" panose="02020603050405020304" pitchFamily="18" charset="0"/>
              </a:rPr>
              <a:t>Minik</a:t>
            </a:r>
            <a:r>
              <a:rPr lang="en-US" sz="1700" dirty="0">
                <a:latin typeface="Times New Roman" panose="02020603050405020304" pitchFamily="18" charset="0"/>
                <a:cs typeface="Times New Roman" panose="02020603050405020304" pitchFamily="18" charset="0"/>
              </a:rPr>
              <a:t> Rosing thinks more about the future than many residents of </a:t>
            </a:r>
            <a:r>
              <a:rPr lang="en-US" sz="1700" dirty="0" err="1">
                <a:latin typeface="Times New Roman" panose="02020603050405020304" pitchFamily="18" charset="0"/>
                <a:cs typeface="Times New Roman" panose="02020603050405020304" pitchFamily="18" charset="0"/>
              </a:rPr>
              <a:t>Ilulissat</a:t>
            </a:r>
            <a:r>
              <a:rPr lang="en-US" sz="1700" dirty="0">
                <a:latin typeface="Times New Roman" panose="02020603050405020304" pitchFamily="18" charset="0"/>
                <a:cs typeface="Times New Roman" panose="02020603050405020304" pitchFamily="18" charset="0"/>
              </a:rPr>
              <a:t>. (paragraph 4)</a:t>
            </a:r>
          </a:p>
          <a:p>
            <a:pPr marL="0" indent="0">
              <a:spcBef>
                <a:spcPts val="0"/>
              </a:spcBef>
              <a:spcAft>
                <a:spcPts val="0"/>
              </a:spcAft>
              <a:buNone/>
            </a:pPr>
            <a:r>
              <a:rPr lang="en-US" sz="1700" b="1" dirty="0">
                <a:latin typeface="Times New Roman" panose="02020603050405020304" pitchFamily="18" charset="0"/>
                <a:cs typeface="Times New Roman" panose="02020603050405020304" pitchFamily="18" charset="0"/>
              </a:rPr>
              <a:t>	</a:t>
            </a:r>
          </a:p>
          <a:p>
            <a:pPr marL="0" indent="0">
              <a:spcBef>
                <a:spcPts val="0"/>
              </a:spcBef>
              <a:spcAft>
                <a:spcPts val="0"/>
              </a:spcAft>
              <a:buNone/>
            </a:pPr>
            <a:r>
              <a:rPr lang="en-US" sz="1700" b="1" dirty="0">
                <a:latin typeface="Times New Roman" panose="02020603050405020304" pitchFamily="18" charset="0"/>
                <a:cs typeface="Times New Roman" panose="02020603050405020304" pitchFamily="18" charset="0"/>
              </a:rPr>
              <a:t>	A. </a:t>
            </a:r>
            <a:r>
              <a:rPr lang="en-US" sz="1700" dirty="0">
                <a:latin typeface="Times New Roman" panose="02020603050405020304" pitchFamily="18" charset="0"/>
                <a:cs typeface="Times New Roman" panose="02020603050405020304" pitchFamily="18" charset="0"/>
              </a:rPr>
              <a:t>likely 			</a:t>
            </a:r>
            <a:r>
              <a:rPr lang="en-US" sz="1700" b="1" dirty="0">
                <a:latin typeface="Times New Roman" panose="02020603050405020304" pitchFamily="18" charset="0"/>
                <a:cs typeface="Times New Roman" panose="02020603050405020304" pitchFamily="18" charset="0"/>
              </a:rPr>
              <a:t>B. </a:t>
            </a:r>
            <a:r>
              <a:rPr lang="en-US" sz="1700" dirty="0">
                <a:latin typeface="Times New Roman" panose="02020603050405020304" pitchFamily="18" charset="0"/>
                <a:cs typeface="Times New Roman" panose="02020603050405020304" pitchFamily="18" charset="0"/>
              </a:rPr>
              <a:t>unlikely</a:t>
            </a:r>
          </a:p>
          <a:p>
            <a:pPr marL="0" indent="0">
              <a:buNone/>
            </a:pPr>
            <a:br>
              <a:rPr lang="en-US" sz="1600" dirty="0"/>
            </a:br>
            <a:endParaRPr lang="en-US" altLang="en-US" sz="16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17</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8636736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244472"/>
            <a:ext cx="10887940" cy="342899"/>
          </a:xfrm>
        </p:spPr>
        <p:txBody>
          <a:bodyPr>
            <a:normAutofit fontScale="90000"/>
          </a:bodyPr>
          <a:lstStyle/>
          <a:p>
            <a:pPr algn="l" eaLnBrk="1"/>
            <a:r>
              <a:rPr lang="en-US" altLang="en-US" sz="1800" b="1" dirty="0">
                <a:solidFill>
                  <a:srgbClr val="FF3300"/>
                </a:solidFill>
                <a:latin typeface="Times New Roman" panose="02020603050405020304" pitchFamily="18" charset="0"/>
                <a:cs typeface="Times New Roman" panose="02020603050405020304" pitchFamily="18" charset="0"/>
              </a:rPr>
              <a:t>Global Warming in </a:t>
            </a:r>
            <a:r>
              <a:rPr lang="en-US" altLang="en-US" sz="1800" b="1" dirty="0" err="1">
                <a:solidFill>
                  <a:srgbClr val="FF3300"/>
                </a:solidFill>
                <a:latin typeface="Times New Roman" panose="02020603050405020304" pitchFamily="18" charset="0"/>
                <a:cs typeface="Times New Roman" panose="02020603050405020304" pitchFamily="18" charset="0"/>
              </a:rPr>
              <a:t>IIulissat</a:t>
            </a:r>
            <a:br>
              <a:rPr lang="en-US" altLang="en-US" dirty="0"/>
            </a:br>
            <a:endParaRPr lang="en-US" altLang="en-US" dirty="0"/>
          </a:p>
        </p:txBody>
      </p:sp>
      <p:sp>
        <p:nvSpPr>
          <p:cNvPr id="38916" name="Rectangle 2"/>
          <p:cNvSpPr>
            <a:spLocks noGrp="1" noChangeArrowheads="1"/>
          </p:cNvSpPr>
          <p:nvPr>
            <p:ph sz="half" idx="1"/>
          </p:nvPr>
        </p:nvSpPr>
        <p:spPr>
          <a:xfrm>
            <a:off x="0" y="342899"/>
            <a:ext cx="5963526" cy="6378575"/>
          </a:xfrm>
        </p:spPr>
        <p:txBody>
          <a:bodyPr>
            <a:noAutofit/>
          </a:bodyPr>
          <a:lstStyle/>
          <a:p>
            <a:pPr marL="0" indent="0" algn="just">
              <a:spcBef>
                <a:spcPts val="0"/>
              </a:spcBef>
              <a:spcAft>
                <a:spcPts val="0"/>
              </a:spcAft>
              <a:buNone/>
            </a:pPr>
            <a:r>
              <a:rPr lang="en-US" sz="1500" b="1" dirty="0">
                <a:latin typeface="Times New Roman" panose="02020603050405020304" pitchFamily="18" charset="0"/>
                <a:cs typeface="Times New Roman" panose="02020603050405020304" pitchFamily="18" charset="0"/>
              </a:rPr>
              <a:t>1 </a:t>
            </a:r>
            <a:r>
              <a:rPr lang="en-US" sz="1500" dirty="0">
                <a:latin typeface="Times New Roman" panose="02020603050405020304" pitchFamily="18" charset="0"/>
                <a:cs typeface="Times New Roman" panose="02020603050405020304" pitchFamily="18" charset="0"/>
              </a:rPr>
              <a:t>Around the world, millions of people are worried about the harsh </a:t>
            </a:r>
            <a:r>
              <a:rPr lang="en-US" sz="1500" dirty="0" err="1">
                <a:latin typeface="Times New Roman" panose="02020603050405020304" pitchFamily="18" charset="0"/>
                <a:cs typeface="Times New Roman" panose="02020603050405020304" pitchFamily="18" charset="0"/>
              </a:rPr>
              <a:t>consequencesof</a:t>
            </a:r>
            <a:r>
              <a:rPr lang="en-US" sz="1500" dirty="0">
                <a:latin typeface="Times New Roman" panose="02020603050405020304" pitchFamily="18" charset="0"/>
                <a:cs typeface="Times New Roman" panose="02020603050405020304" pitchFamily="18" charset="0"/>
              </a:rPr>
              <a:t> global warming. For now, however, there is at least one place that is happy about it. Warmer weather is bringing many benefits to the remote Greenland town of </a:t>
            </a:r>
            <a:r>
              <a:rPr lang="en-US" sz="1500" dirty="0" err="1">
                <a:latin typeface="Times New Roman" panose="02020603050405020304" pitchFamily="18" charset="0"/>
                <a:cs typeface="Times New Roman" panose="02020603050405020304" pitchFamily="18" charset="0"/>
              </a:rPr>
              <a:t>Ilulissat</a:t>
            </a:r>
            <a:r>
              <a:rPr lang="en-US" sz="1500" dirty="0">
                <a:latin typeface="Times New Roman" panose="02020603050405020304" pitchFamily="18" charset="0"/>
                <a:cs typeface="Times New Roman" panose="02020603050405020304" pitchFamily="18" charset="0"/>
              </a:rPr>
              <a:t>.</a:t>
            </a:r>
          </a:p>
          <a:p>
            <a:pPr marL="0" indent="0" algn="just">
              <a:spcBef>
                <a:spcPts val="0"/>
              </a:spcBef>
              <a:spcAft>
                <a:spcPts val="0"/>
              </a:spcAft>
              <a:buNone/>
            </a:pPr>
            <a:r>
              <a:rPr lang="en-US" sz="1500" b="1" dirty="0">
                <a:latin typeface="Times New Roman" panose="02020603050405020304" pitchFamily="18" charset="0"/>
                <a:cs typeface="Times New Roman" panose="02020603050405020304" pitchFamily="18" charset="0"/>
              </a:rPr>
              <a:t>2 </a:t>
            </a:r>
            <a:r>
              <a:rPr lang="en-US" sz="1500" dirty="0">
                <a:latin typeface="Times New Roman" panose="02020603050405020304" pitchFamily="18" charset="0"/>
                <a:cs typeface="Times New Roman" panose="02020603050405020304" pitchFamily="18" charset="0"/>
              </a:rPr>
              <a:t>Only 4,500 people inhabit </a:t>
            </a:r>
            <a:r>
              <a:rPr lang="en-US" sz="1500" dirty="0" err="1">
                <a:latin typeface="Times New Roman" panose="02020603050405020304" pitchFamily="18" charset="0"/>
                <a:cs typeface="Times New Roman" panose="02020603050405020304" pitchFamily="18" charset="0"/>
              </a:rPr>
              <a:t>Ilulissat</a:t>
            </a:r>
            <a:r>
              <a:rPr lang="en-US" sz="1500" dirty="0">
                <a:latin typeface="Times New Roman" panose="02020603050405020304" pitchFamily="18" charset="0"/>
                <a:cs typeface="Times New Roman" panose="02020603050405020304" pitchFamily="18" charset="0"/>
              </a:rPr>
              <a:t>, but thousands more visit this coastal town every year. Many of the tourists are political leaders who come to see global warming occur. </a:t>
            </a:r>
            <a:r>
              <a:rPr lang="en-US" sz="1500" dirty="0" err="1">
                <a:latin typeface="Times New Roman" panose="02020603050405020304" pitchFamily="18" charset="0"/>
                <a:cs typeface="Times New Roman" panose="02020603050405020304" pitchFamily="18" charset="0"/>
              </a:rPr>
              <a:t>Ilulissat</a:t>
            </a:r>
            <a:r>
              <a:rPr lang="en-US" sz="1500" dirty="0">
                <a:latin typeface="Times New Roman" panose="02020603050405020304" pitchFamily="18" charset="0"/>
                <a:cs typeface="Times New Roman" panose="02020603050405020304" pitchFamily="18" charset="0"/>
              </a:rPr>
              <a:t> is home to frozen glaciers that are quickly </a:t>
            </a:r>
            <a:r>
              <a:rPr lang="en-US" sz="1500" dirty="0" err="1">
                <a:latin typeface="Times New Roman" panose="02020603050405020304" pitchFamily="18" charset="0"/>
                <a:cs typeface="Times New Roman" panose="02020603050405020304" pitchFamily="18" charset="0"/>
              </a:rPr>
              <a:t>melting.Political</a:t>
            </a:r>
            <a:r>
              <a:rPr lang="en-US" sz="1500" dirty="0">
                <a:latin typeface="Times New Roman" panose="02020603050405020304" pitchFamily="18" charset="0"/>
                <a:cs typeface="Times New Roman" panose="02020603050405020304" pitchFamily="18" charset="0"/>
              </a:rPr>
              <a:t> leaders from a variety of countries and continents come to see the glaciers. These leaders aim to send the message that they want to protect the environment. Recent visitors have included the prime minister of Italy and the chancellor of Germany. Other eco-tourists come to see beautiful blue icebergs pass by the coast and the vast landscape. Now, the town’s economy is growing very quickly. There are many new hotels and tour companies, and plenty of jobs.</a:t>
            </a:r>
          </a:p>
          <a:p>
            <a:pPr marL="0" indent="0" algn="just">
              <a:spcBef>
                <a:spcPts val="0"/>
              </a:spcBef>
              <a:spcAft>
                <a:spcPts val="0"/>
              </a:spcAft>
              <a:buNone/>
            </a:pPr>
            <a:r>
              <a:rPr lang="en-US" sz="1500" b="1" dirty="0">
                <a:latin typeface="Times New Roman" panose="02020603050405020304" pitchFamily="18" charset="0"/>
                <a:cs typeface="Times New Roman" panose="02020603050405020304" pitchFamily="18" charset="0"/>
              </a:rPr>
              <a:t>3 </a:t>
            </a:r>
            <a:r>
              <a:rPr lang="en-US" sz="1500" dirty="0">
                <a:latin typeface="Times New Roman" panose="02020603050405020304" pitchFamily="18" charset="0"/>
                <a:cs typeface="Times New Roman" panose="02020603050405020304" pitchFamily="18" charset="0"/>
              </a:rPr>
              <a:t>Global warming is having some positive effects on the fragile environment as well. As the glaciers become smaller, there is more land for people to live on. The warmer temperatures are making it easier to grow food as well. “The potatoes are big, fresh and tasty,” says </a:t>
            </a:r>
            <a:r>
              <a:rPr lang="en-US" sz="1500" dirty="0" err="1">
                <a:latin typeface="Times New Roman" panose="02020603050405020304" pitchFamily="18" charset="0"/>
                <a:cs typeface="Times New Roman" panose="02020603050405020304" pitchFamily="18" charset="0"/>
              </a:rPr>
              <a:t>Buuti</a:t>
            </a:r>
            <a:r>
              <a:rPr lang="en-US" sz="1500" dirty="0">
                <a:latin typeface="Times New Roman" panose="02020603050405020304" pitchFamily="18" charset="0"/>
                <a:cs typeface="Times New Roman" panose="02020603050405020304" pitchFamily="18" charset="0"/>
              </a:rPr>
              <a:t> Pedersen, an artist from Greenland. “I could buy broccoli in the shops for the first time.” The fishing industry is also benefiting, as warmer waters attract more and more fish. </a:t>
            </a:r>
            <a:r>
              <a:rPr lang="en-US" sz="1500" dirty="0" err="1">
                <a:latin typeface="Times New Roman" panose="02020603050405020304" pitchFamily="18" charset="0"/>
                <a:cs typeface="Times New Roman" panose="02020603050405020304" pitchFamily="18" charset="0"/>
              </a:rPr>
              <a:t>Ilulissat</a:t>
            </a:r>
            <a:r>
              <a:rPr lang="en-US" sz="1500" dirty="0">
                <a:latin typeface="Times New Roman" panose="02020603050405020304" pitchFamily="18" charset="0"/>
                <a:cs typeface="Times New Roman" panose="02020603050405020304" pitchFamily="18" charset="0"/>
              </a:rPr>
              <a:t> residents are noticing more flowers and new types of birds in their area.</a:t>
            </a:r>
          </a:p>
          <a:p>
            <a:pPr marL="0" indent="0" algn="just">
              <a:spcBef>
                <a:spcPts val="0"/>
              </a:spcBef>
              <a:spcAft>
                <a:spcPts val="0"/>
              </a:spcAft>
              <a:buNone/>
            </a:pPr>
            <a:r>
              <a:rPr lang="en-US" sz="1500" b="1" dirty="0">
                <a:latin typeface="Times New Roman" panose="02020603050405020304" pitchFamily="18" charset="0"/>
                <a:cs typeface="Times New Roman" panose="02020603050405020304" pitchFamily="18" charset="0"/>
              </a:rPr>
              <a:t>4 </a:t>
            </a:r>
            <a:r>
              <a:rPr lang="en-US" sz="1500" dirty="0">
                <a:latin typeface="Times New Roman" panose="02020603050405020304" pitchFamily="18" charset="0"/>
                <a:cs typeface="Times New Roman" panose="02020603050405020304" pitchFamily="18" charset="0"/>
              </a:rPr>
              <a:t>Not everyone is excited, however. </a:t>
            </a:r>
            <a:r>
              <a:rPr lang="en-US" sz="1500" dirty="0" err="1">
                <a:latin typeface="Times New Roman" panose="02020603050405020304" pitchFamily="18" charset="0"/>
                <a:cs typeface="Times New Roman" panose="02020603050405020304" pitchFamily="18" charset="0"/>
              </a:rPr>
              <a:t>Minik</a:t>
            </a:r>
            <a:r>
              <a:rPr lang="en-US" sz="1500" dirty="0">
                <a:latin typeface="Times New Roman" panose="02020603050405020304" pitchFamily="18" charset="0"/>
                <a:cs typeface="Times New Roman" panose="02020603050405020304" pitchFamily="18" charset="0"/>
              </a:rPr>
              <a:t> Rosing is an environmental scientist. He points out that more people traveling to Greenland will create more pollution and increase global warming. He worries that people in the north of Greenland will not preserve their traditional way of life as the ice disappears. “Loss of cultural identity and economic benefits are two different categories. You can’t quantify the loss of our traditions. The real problem is that we are having to adapt so quickly,” he says</a:t>
            </a:r>
            <a:endParaRPr lang="en-US" altLang="en-US" sz="15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230396" y="114300"/>
            <a:ext cx="5961603" cy="6499228"/>
          </a:xfrm>
        </p:spPr>
        <p:txBody>
          <a:bodyPr>
            <a:normAutofit fontScale="92500" lnSpcReduction="10000"/>
          </a:bodyPr>
          <a:lstStyle/>
          <a:p>
            <a:pPr>
              <a:spcBef>
                <a:spcPts val="0"/>
              </a:spcBef>
              <a:spcAft>
                <a:spcPts val="0"/>
              </a:spcAft>
            </a:pPr>
            <a:endParaRPr lang="en-US" sz="1600"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dirty="0">
                <a:solidFill>
                  <a:srgbClr val="00B0F0"/>
                </a:solidFill>
                <a:latin typeface="Times New Roman" panose="02020603050405020304" pitchFamily="18" charset="0"/>
                <a:cs typeface="Times New Roman" panose="02020603050405020304" pitchFamily="18" charset="0"/>
              </a:rPr>
              <a:t>C. </a:t>
            </a:r>
            <a:r>
              <a:rPr lang="en-US" sz="1600" dirty="0">
                <a:solidFill>
                  <a:srgbClr val="00B0F0"/>
                </a:solidFill>
                <a:latin typeface="Times New Roman" panose="02020603050405020304" pitchFamily="18" charset="0"/>
                <a:cs typeface="Times New Roman" panose="02020603050405020304" pitchFamily="18" charset="0"/>
              </a:rPr>
              <a:t>Choose the best answer.</a:t>
            </a:r>
          </a:p>
          <a:p>
            <a:pPr marL="0" indent="0">
              <a:spcBef>
                <a:spcPts val="0"/>
              </a:spcBef>
              <a:spcAft>
                <a:spcPts val="0"/>
              </a:spcAft>
              <a:buNone/>
            </a:pPr>
            <a:endParaRPr lang="en-US" sz="1600" b="1"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2. Global warming is affecting </a:t>
            </a:r>
            <a:r>
              <a:rPr lang="en-US" sz="1600" b="1" dirty="0" err="1">
                <a:latin typeface="Times New Roman" panose="02020603050405020304" pitchFamily="18" charset="0"/>
                <a:cs typeface="Times New Roman" panose="02020603050405020304" pitchFamily="18" charset="0"/>
              </a:rPr>
              <a:t>Ilulissat’s</a:t>
            </a:r>
            <a:r>
              <a:rPr lang="en-US" sz="1600" b="1" dirty="0">
                <a:latin typeface="Times New Roman" panose="02020603050405020304" pitchFamily="18" charset="0"/>
                <a:cs typeface="Times New Roman" panose="02020603050405020304" pitchFamily="18" charset="0"/>
              </a:rPr>
              <a:t> ___.</a:t>
            </a:r>
          </a:p>
          <a:p>
            <a:pPr marL="0" indent="0">
              <a:spcBef>
                <a:spcPts val="0"/>
              </a:spcBef>
              <a:spcAft>
                <a:spcPts val="0"/>
              </a:spcAft>
              <a:buNone/>
            </a:pPr>
            <a:endParaRPr lang="en-US" sz="1600" b="1"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rPr>
              <a:t>culture and environment</a:t>
            </a: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B. </a:t>
            </a:r>
            <a:r>
              <a:rPr lang="en-US" sz="1600" dirty="0">
                <a:latin typeface="Times New Roman" panose="02020603050405020304" pitchFamily="18" charset="0"/>
                <a:cs typeface="Times New Roman" panose="02020603050405020304" pitchFamily="18" charset="0"/>
              </a:rPr>
              <a:t>environment and economy</a:t>
            </a: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C. </a:t>
            </a:r>
            <a:r>
              <a:rPr lang="en-US" sz="1600" dirty="0">
                <a:latin typeface="Times New Roman" panose="02020603050405020304" pitchFamily="18" charset="0"/>
                <a:cs typeface="Times New Roman" panose="02020603050405020304" pitchFamily="18" charset="0"/>
              </a:rPr>
              <a:t>economy and government</a:t>
            </a: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D. </a:t>
            </a:r>
            <a:r>
              <a:rPr lang="en-US" sz="1600" dirty="0">
                <a:latin typeface="Times New Roman" panose="02020603050405020304" pitchFamily="18" charset="0"/>
                <a:cs typeface="Times New Roman" panose="02020603050405020304" pitchFamily="18" charset="0"/>
              </a:rPr>
              <a:t>government and culture</a:t>
            </a:r>
          </a:p>
          <a:p>
            <a:pPr>
              <a:spcBef>
                <a:spcPts val="0"/>
              </a:spcBef>
              <a:spcAft>
                <a:spcPts val="0"/>
              </a:spcAft>
            </a:pPr>
            <a:endParaRPr lang="en-US" sz="1600"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3. Politicians come to </a:t>
            </a:r>
            <a:r>
              <a:rPr lang="en-US" sz="1600" b="1" dirty="0" err="1">
                <a:latin typeface="Times New Roman" panose="02020603050405020304" pitchFamily="18" charset="0"/>
                <a:cs typeface="Times New Roman" panose="02020603050405020304" pitchFamily="18" charset="0"/>
              </a:rPr>
              <a:t>Ilulissat</a:t>
            </a:r>
            <a:r>
              <a:rPr lang="en-US" sz="1600" b="1" dirty="0">
                <a:latin typeface="Times New Roman" panose="02020603050405020304" pitchFamily="18" charset="0"/>
                <a:cs typeface="Times New Roman" panose="02020603050405020304" pitchFamily="18" charset="0"/>
              </a:rPr>
              <a:t> to ___.</a:t>
            </a:r>
          </a:p>
          <a:p>
            <a:pPr marL="0" indent="0">
              <a:spcBef>
                <a:spcPts val="0"/>
              </a:spcBef>
              <a:spcAft>
                <a:spcPts val="0"/>
              </a:spcAft>
              <a:buNone/>
            </a:pPr>
            <a:endParaRPr lang="en-US" sz="1600"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rPr>
              <a:t>see the beautiful blue icebergs</a:t>
            </a: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B. </a:t>
            </a:r>
            <a:r>
              <a:rPr lang="en-US" sz="1600" dirty="0">
                <a:latin typeface="Times New Roman" panose="02020603050405020304" pitchFamily="18" charset="0"/>
                <a:cs typeface="Times New Roman" panose="02020603050405020304" pitchFamily="18" charset="0"/>
              </a:rPr>
              <a:t>study the culture of Greenland</a:t>
            </a: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C. </a:t>
            </a:r>
            <a:r>
              <a:rPr lang="en-US" sz="1600" dirty="0">
                <a:latin typeface="Times New Roman" panose="02020603050405020304" pitchFamily="18" charset="0"/>
                <a:cs typeface="Times New Roman" panose="02020603050405020304" pitchFamily="18" charset="0"/>
              </a:rPr>
              <a:t>show concern about the environment</a:t>
            </a: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D. </a:t>
            </a:r>
            <a:r>
              <a:rPr lang="en-US" sz="1600" dirty="0">
                <a:latin typeface="Times New Roman" panose="02020603050405020304" pitchFamily="18" charset="0"/>
                <a:cs typeface="Times New Roman" panose="02020603050405020304" pitchFamily="18" charset="0"/>
              </a:rPr>
              <a:t>meet with Greenland’s potato farmers</a:t>
            </a:r>
          </a:p>
          <a:p>
            <a:pPr>
              <a:spcBef>
                <a:spcPts val="0"/>
              </a:spcBef>
              <a:spcAft>
                <a:spcPts val="0"/>
              </a:spcAft>
            </a:pPr>
            <a:endParaRPr lang="en-US" sz="1600"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4. What is the main idea of the article?</a:t>
            </a:r>
          </a:p>
          <a:p>
            <a:pPr marL="0" indent="0">
              <a:spcBef>
                <a:spcPts val="0"/>
              </a:spcBef>
              <a:spcAft>
                <a:spcPts val="0"/>
              </a:spcAft>
              <a:buNone/>
            </a:pPr>
            <a:endParaRPr lang="en-US" sz="1600"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rPr>
              <a:t>Global warming has changed </a:t>
            </a:r>
            <a:r>
              <a:rPr lang="en-US" sz="1600" dirty="0" err="1">
                <a:latin typeface="Times New Roman" panose="02020603050405020304" pitchFamily="18" charset="0"/>
                <a:cs typeface="Times New Roman" panose="02020603050405020304" pitchFamily="18" charset="0"/>
              </a:rPr>
              <a:t>Ilulissat</a:t>
            </a:r>
            <a:r>
              <a:rPr lang="en-US" sz="1600" dirty="0">
                <a:latin typeface="Times New Roman" panose="02020603050405020304" pitchFamily="18" charset="0"/>
                <a:cs typeface="Times New Roman" panose="02020603050405020304" pitchFamily="18" charset="0"/>
              </a:rPr>
              <a:t>.</a:t>
            </a: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B. </a:t>
            </a:r>
            <a:r>
              <a:rPr lang="en-US" sz="1600" dirty="0">
                <a:latin typeface="Times New Roman" panose="02020603050405020304" pitchFamily="18" charset="0"/>
                <a:cs typeface="Times New Roman" panose="02020603050405020304" pitchFamily="18" charset="0"/>
              </a:rPr>
              <a:t>Farmers have good crops in </a:t>
            </a:r>
            <a:r>
              <a:rPr lang="en-US" sz="1600" dirty="0" err="1">
                <a:latin typeface="Times New Roman" panose="02020603050405020304" pitchFamily="18" charset="0"/>
                <a:cs typeface="Times New Roman" panose="02020603050405020304" pitchFamily="18" charset="0"/>
              </a:rPr>
              <a:t>Ilulissat</a:t>
            </a:r>
            <a:r>
              <a:rPr lang="en-US" sz="1600" dirty="0">
                <a:latin typeface="Times New Roman" panose="02020603050405020304" pitchFamily="18" charset="0"/>
                <a:cs typeface="Times New Roman" panose="02020603050405020304" pitchFamily="18" charset="0"/>
              </a:rPr>
              <a:t>.</a:t>
            </a: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C. </a:t>
            </a:r>
            <a:r>
              <a:rPr lang="en-US" sz="1600" dirty="0">
                <a:latin typeface="Times New Roman" panose="02020603050405020304" pitchFamily="18" charset="0"/>
                <a:cs typeface="Times New Roman" panose="02020603050405020304" pitchFamily="18" charset="0"/>
              </a:rPr>
              <a:t>There are many glaciers in </a:t>
            </a:r>
            <a:r>
              <a:rPr lang="en-US" sz="1600" dirty="0" err="1">
                <a:latin typeface="Times New Roman" panose="02020603050405020304" pitchFamily="18" charset="0"/>
                <a:cs typeface="Times New Roman" panose="02020603050405020304" pitchFamily="18" charset="0"/>
              </a:rPr>
              <a:t>Ilulissat</a:t>
            </a:r>
            <a:r>
              <a:rPr lang="en-US" sz="1600" dirty="0">
                <a:latin typeface="Times New Roman" panose="02020603050405020304" pitchFamily="18" charset="0"/>
                <a:cs typeface="Times New Roman" panose="02020603050405020304" pitchFamily="18" charset="0"/>
              </a:rPr>
              <a:t>.</a:t>
            </a: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D. </a:t>
            </a:r>
            <a:r>
              <a:rPr lang="en-US" sz="1600" dirty="0">
                <a:latin typeface="Times New Roman" panose="02020603050405020304" pitchFamily="18" charset="0"/>
                <a:cs typeface="Times New Roman" panose="02020603050405020304" pitchFamily="18" charset="0"/>
              </a:rPr>
              <a:t>A fishing industry exists in </a:t>
            </a:r>
            <a:r>
              <a:rPr lang="en-US" sz="1600" dirty="0" err="1">
                <a:latin typeface="Times New Roman" panose="02020603050405020304" pitchFamily="18" charset="0"/>
                <a:cs typeface="Times New Roman" panose="02020603050405020304" pitchFamily="18" charset="0"/>
              </a:rPr>
              <a:t>Ilulissat</a:t>
            </a:r>
            <a:r>
              <a:rPr lang="en-US" sz="1600" dirty="0">
                <a:latin typeface="Times New Roman" panose="02020603050405020304" pitchFamily="18" charset="0"/>
                <a:cs typeface="Times New Roman" panose="02020603050405020304" pitchFamily="18" charset="0"/>
              </a:rPr>
              <a:t>.</a:t>
            </a:r>
          </a:p>
          <a:p>
            <a:pPr>
              <a:spcBef>
                <a:spcPts val="0"/>
              </a:spcBef>
              <a:spcAft>
                <a:spcPts val="0"/>
              </a:spcAft>
            </a:pPr>
            <a:endParaRPr lang="en-US" sz="1600"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5. What is the meaning of </a:t>
            </a:r>
            <a:r>
              <a:rPr lang="en-US" sz="1600" b="1" i="1" u="sng" dirty="0">
                <a:latin typeface="Times New Roman" panose="02020603050405020304" pitchFamily="18" charset="0"/>
                <a:cs typeface="Times New Roman" panose="02020603050405020304" pitchFamily="18" charset="0"/>
              </a:rPr>
              <a:t>glaciers</a:t>
            </a:r>
            <a:r>
              <a:rPr lang="en-US" sz="1600" b="1" dirty="0">
                <a:latin typeface="Times New Roman" panose="02020603050405020304" pitchFamily="18" charset="0"/>
                <a:cs typeface="Times New Roman" panose="02020603050405020304" pitchFamily="18" charset="0"/>
              </a:rPr>
              <a:t> in paragraph 2?</a:t>
            </a:r>
          </a:p>
          <a:p>
            <a:pPr marL="0" indent="0">
              <a:spcBef>
                <a:spcPts val="0"/>
              </a:spcBef>
              <a:spcAft>
                <a:spcPts val="0"/>
              </a:spcAft>
              <a:buNone/>
            </a:pPr>
            <a:endParaRPr lang="en-US" sz="1600" b="1"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rPr>
              <a:t>a mass of ice that is slowly moving</a:t>
            </a: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B. </a:t>
            </a:r>
            <a:r>
              <a:rPr lang="en-US" sz="1600" dirty="0">
                <a:latin typeface="Times New Roman" panose="02020603050405020304" pitchFamily="18" charset="0"/>
                <a:cs typeface="Times New Roman" panose="02020603050405020304" pitchFamily="18" charset="0"/>
              </a:rPr>
              <a:t>a boat that travels on rivers of ice</a:t>
            </a:r>
          </a:p>
          <a:p>
            <a:pPr marL="0" indent="0">
              <a:spcBef>
                <a:spcPts val="0"/>
              </a:spcBef>
              <a:spcAft>
                <a:spcPts val="0"/>
              </a:spcAft>
              <a:buNone/>
            </a:pPr>
            <a:endParaRPr lang="en-US" sz="1600" b="1"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6. What is the meaning of </a:t>
            </a:r>
            <a:r>
              <a:rPr lang="en-US" sz="1600" b="1" i="1" u="sng" dirty="0">
                <a:latin typeface="Times New Roman" panose="02020603050405020304" pitchFamily="18" charset="0"/>
                <a:cs typeface="Times New Roman" panose="02020603050405020304" pitchFamily="18" charset="0"/>
              </a:rPr>
              <a:t>benefiting</a:t>
            </a:r>
            <a:r>
              <a:rPr lang="en-US" sz="1600" b="1" dirty="0">
                <a:latin typeface="Times New Roman" panose="02020603050405020304" pitchFamily="18" charset="0"/>
                <a:cs typeface="Times New Roman" panose="02020603050405020304" pitchFamily="18" charset="0"/>
              </a:rPr>
              <a:t> in paragraph 3?</a:t>
            </a:r>
          </a:p>
          <a:p>
            <a:pPr marL="0" indent="0">
              <a:spcBef>
                <a:spcPts val="0"/>
              </a:spcBef>
              <a:spcAft>
                <a:spcPts val="0"/>
              </a:spcAft>
              <a:buNone/>
            </a:pPr>
            <a:endParaRPr lang="en-US" sz="1600" b="1"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rPr>
              <a:t>getting smaller and smaller</a:t>
            </a:r>
          </a:p>
          <a:p>
            <a:pPr marL="0" indent="0">
              <a:spcBef>
                <a:spcPts val="0"/>
              </a:spcBef>
              <a:spcAft>
                <a:spcPts val="0"/>
              </a:spcAft>
              <a:buNone/>
            </a:pPr>
            <a:r>
              <a:rPr lang="en-US" sz="1600" b="1" dirty="0">
                <a:latin typeface="Times New Roman" panose="02020603050405020304" pitchFamily="18" charset="0"/>
                <a:cs typeface="Times New Roman" panose="02020603050405020304" pitchFamily="18" charset="0"/>
              </a:rPr>
              <a:t>B. </a:t>
            </a:r>
            <a:r>
              <a:rPr lang="en-US" sz="1600" dirty="0">
                <a:latin typeface="Times New Roman" panose="02020603050405020304" pitchFamily="18" charset="0"/>
                <a:cs typeface="Times New Roman" panose="02020603050405020304" pitchFamily="18" charset="0"/>
              </a:rPr>
              <a:t>receiving something good</a:t>
            </a:r>
            <a:br>
              <a:rPr lang="en-US" sz="1600" dirty="0">
                <a:latin typeface="Times New Roman" panose="02020603050405020304" pitchFamily="18" charset="0"/>
                <a:cs typeface="Times New Roman" panose="02020603050405020304" pitchFamily="18" charset="0"/>
              </a:rPr>
            </a:br>
            <a:br>
              <a:rPr lang="en-US" sz="1600" dirty="0"/>
            </a:br>
            <a:endParaRPr lang="en-US" altLang="en-US" sz="16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18</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82701006"/>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close-up of flowers&#10;&#10;Description automatically generated">
            <a:extLst>
              <a:ext uri="{FF2B5EF4-FFF2-40B4-BE49-F238E27FC236}">
                <a16:creationId xmlns:a16="http://schemas.microsoft.com/office/drawing/2014/main" id="{DD8FB35E-7263-DC7A-2D7E-E7517902C4B4}"/>
              </a:ext>
            </a:extLst>
          </p:cNvPr>
          <p:cNvPicPr>
            <a:picLocks noChangeAspect="1"/>
          </p:cNvPicPr>
          <p:nvPr/>
        </p:nvPicPr>
        <p:blipFill rotWithShape="1">
          <a:blip r:embed="rId2"/>
          <a:srcRect t="15730"/>
          <a:stretch/>
        </p:blipFill>
        <p:spPr>
          <a:xfrm>
            <a:off x="20" y="1"/>
            <a:ext cx="12191979" cy="6858000"/>
          </a:xfrm>
          <a:prstGeom prst="rect">
            <a:avLst/>
          </a:prstGeom>
        </p:spPr>
      </p:pic>
    </p:spTree>
    <p:extLst>
      <p:ext uri="{BB962C8B-B14F-4D97-AF65-F5344CB8AC3E}">
        <p14:creationId xmlns:p14="http://schemas.microsoft.com/office/powerpoint/2010/main" val="234363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3DCE395-65DC-E775-5723-5039FE91A56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603" b="7603"/>
          <a:stretch>
            <a:fillRect/>
          </a:stretch>
        </p:blipFill>
        <p:spPr>
          <a:xfrm>
            <a:off x="5796798" y="989012"/>
            <a:ext cx="6172200" cy="4873625"/>
          </a:xfrm>
        </p:spPr>
      </p:pic>
      <p:sp>
        <p:nvSpPr>
          <p:cNvPr id="6" name="Text Placeholder 5">
            <a:extLst>
              <a:ext uri="{FF2B5EF4-FFF2-40B4-BE49-F238E27FC236}">
                <a16:creationId xmlns:a16="http://schemas.microsoft.com/office/drawing/2014/main" id="{79C4093E-20DF-94C3-2323-B42B4A8A191D}"/>
              </a:ext>
            </a:extLst>
          </p:cNvPr>
          <p:cNvSpPr>
            <a:spLocks noGrp="1"/>
          </p:cNvSpPr>
          <p:nvPr>
            <p:ph type="body" sz="half" idx="2"/>
          </p:nvPr>
        </p:nvSpPr>
        <p:spPr>
          <a:xfrm>
            <a:off x="223002" y="995363"/>
            <a:ext cx="5573796" cy="5585911"/>
          </a:xfrm>
        </p:spPr>
        <p:txBody>
          <a:bodyPr/>
          <a:lstStyle/>
          <a:p>
            <a:pPr algn="just">
              <a:lnSpc>
                <a:spcPct val="150000"/>
              </a:lnSpc>
              <a:buFont typeface="+mj-lt"/>
              <a:buAutoNum type="arabicPeriod"/>
            </a:pPr>
            <a:r>
              <a:rPr lang="en-US" sz="2500" dirty="0">
                <a:solidFill>
                  <a:srgbClr val="282626"/>
                </a:solidFill>
                <a:effectLst/>
                <a:latin typeface="Times New Roman" panose="02020603050405020304" pitchFamily="18" charset="0"/>
                <a:cs typeface="Times New Roman" panose="02020603050405020304" pitchFamily="18" charset="0"/>
              </a:rPr>
              <a:t>Where is the woman in the photo? What is she doing? </a:t>
            </a:r>
          </a:p>
          <a:p>
            <a:pPr algn="just">
              <a:lnSpc>
                <a:spcPct val="150000"/>
              </a:lnSpc>
              <a:buFont typeface="+mj-lt"/>
              <a:buAutoNum type="arabicPeriod"/>
            </a:pPr>
            <a:r>
              <a:rPr lang="en-US" sz="2500" dirty="0">
                <a:solidFill>
                  <a:srgbClr val="282626"/>
                </a:solidFill>
                <a:effectLst/>
                <a:latin typeface="Times New Roman" panose="02020603050405020304" pitchFamily="18" charset="0"/>
                <a:cs typeface="Times New Roman" panose="02020603050405020304" pitchFamily="18" charset="0"/>
              </a:rPr>
              <a:t>What is a career? What is a job? How are they different? </a:t>
            </a:r>
          </a:p>
          <a:p>
            <a:pPr algn="just">
              <a:lnSpc>
                <a:spcPct val="150000"/>
              </a:lnSpc>
              <a:buFont typeface="+mj-lt"/>
              <a:buAutoNum type="arabicPeriod"/>
            </a:pPr>
            <a:r>
              <a:rPr lang="en-US" sz="2500" dirty="0">
                <a:solidFill>
                  <a:srgbClr val="282626"/>
                </a:solidFill>
                <a:effectLst/>
                <a:latin typeface="Times New Roman" panose="02020603050405020304" pitchFamily="18" charset="0"/>
                <a:cs typeface="Times New Roman" panose="02020603050405020304" pitchFamily="18" charset="0"/>
              </a:rPr>
              <a:t>What career are you interested in? </a:t>
            </a:r>
          </a:p>
          <a:p>
            <a:endParaRPr lang="en-VN" dirty="0"/>
          </a:p>
        </p:txBody>
      </p:sp>
    </p:spTree>
    <p:extLst>
      <p:ext uri="{BB962C8B-B14F-4D97-AF65-F5344CB8AC3E}">
        <p14:creationId xmlns:p14="http://schemas.microsoft.com/office/powerpoint/2010/main" val="2393530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3DCE395-65DC-E775-5723-5039FE91A56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603" b="7603"/>
          <a:stretch>
            <a:fillRect/>
          </a:stretch>
        </p:blipFill>
        <p:spPr>
          <a:xfrm>
            <a:off x="5796798" y="989012"/>
            <a:ext cx="6172200" cy="4873625"/>
          </a:xfrm>
        </p:spPr>
      </p:pic>
      <p:sp>
        <p:nvSpPr>
          <p:cNvPr id="6" name="Text Placeholder 5">
            <a:extLst>
              <a:ext uri="{FF2B5EF4-FFF2-40B4-BE49-F238E27FC236}">
                <a16:creationId xmlns:a16="http://schemas.microsoft.com/office/drawing/2014/main" id="{79C4093E-20DF-94C3-2323-B42B4A8A191D}"/>
              </a:ext>
            </a:extLst>
          </p:cNvPr>
          <p:cNvSpPr>
            <a:spLocks noGrp="1"/>
          </p:cNvSpPr>
          <p:nvPr>
            <p:ph type="body" sz="half" idx="2"/>
          </p:nvPr>
        </p:nvSpPr>
        <p:spPr>
          <a:xfrm>
            <a:off x="223002" y="995363"/>
            <a:ext cx="5573796" cy="5585911"/>
          </a:xfrm>
        </p:spPr>
        <p:txBody>
          <a:bodyPr>
            <a:normAutofit fontScale="85000" lnSpcReduction="10000"/>
          </a:bodyPr>
          <a:lstStyle/>
          <a:p>
            <a:pPr algn="just">
              <a:lnSpc>
                <a:spcPct val="150000"/>
              </a:lnSpc>
              <a:buFont typeface="+mj-lt"/>
              <a:buAutoNum type="arabicPeriod"/>
            </a:pPr>
            <a:r>
              <a:rPr lang="en-US" sz="2500" dirty="0">
                <a:solidFill>
                  <a:srgbClr val="282626"/>
                </a:solidFill>
                <a:effectLst/>
                <a:latin typeface="Times New Roman" panose="02020603050405020304" pitchFamily="18" charset="0"/>
                <a:cs typeface="Times New Roman" panose="02020603050405020304" pitchFamily="18" charset="0"/>
              </a:rPr>
              <a:t>Where is the woman in the photo? What is she doing? </a:t>
            </a:r>
          </a:p>
          <a:p>
            <a:pPr algn="just">
              <a:lnSpc>
                <a:spcPct val="150000"/>
              </a:lnSpc>
              <a:buFont typeface="+mj-lt"/>
              <a:buAutoNum type="arabicPeriod"/>
            </a:pPr>
            <a:r>
              <a:rPr lang="en-US" sz="2500" dirty="0">
                <a:solidFill>
                  <a:srgbClr val="282626"/>
                </a:solidFill>
                <a:effectLst/>
                <a:latin typeface="Times New Roman" panose="02020603050405020304" pitchFamily="18" charset="0"/>
                <a:cs typeface="Times New Roman" panose="02020603050405020304" pitchFamily="18" charset="0"/>
              </a:rPr>
              <a:t>What is a career? What is a job? How are they different? </a:t>
            </a:r>
          </a:p>
          <a:p>
            <a:pPr marL="342900" indent="-342900" algn="just">
              <a:lnSpc>
                <a:spcPct val="150000"/>
              </a:lnSpc>
              <a:buFont typeface="Wingdings" pitchFamily="2" charset="2"/>
              <a:buChar char="ü"/>
            </a:pPr>
            <a:r>
              <a:rPr lang="en-US" sz="2500" dirty="0">
                <a:solidFill>
                  <a:srgbClr val="282626"/>
                </a:solidFill>
                <a:latin typeface="Times New Roman" panose="02020603050405020304" pitchFamily="18" charset="0"/>
                <a:cs typeface="Times New Roman" panose="02020603050405020304" pitchFamily="18" charset="0"/>
              </a:rPr>
              <a:t>j</a:t>
            </a:r>
            <a:r>
              <a:rPr lang="en-US" sz="2500" dirty="0">
                <a:solidFill>
                  <a:srgbClr val="282626"/>
                </a:solidFill>
                <a:effectLst/>
                <a:latin typeface="Times New Roman" panose="02020603050405020304" pitchFamily="18" charset="0"/>
                <a:cs typeface="Times New Roman" panose="02020603050405020304" pitchFamily="18" charset="0"/>
              </a:rPr>
              <a:t>ob: the regular work that a person does to earn money</a:t>
            </a:r>
          </a:p>
          <a:p>
            <a:pPr marL="342900" indent="-342900" algn="just">
              <a:lnSpc>
                <a:spcPct val="150000"/>
              </a:lnSpc>
              <a:buFont typeface="Wingdings" pitchFamily="2" charset="2"/>
              <a:buChar char="ü"/>
            </a:pPr>
            <a:r>
              <a:rPr lang="en-US" sz="2500" dirty="0">
                <a:solidFill>
                  <a:srgbClr val="282626"/>
                </a:solidFill>
                <a:effectLst/>
                <a:latin typeface="Times New Roman" panose="02020603050405020304" pitchFamily="18" charset="0"/>
                <a:cs typeface="Times New Roman" panose="02020603050405020304" pitchFamily="18" charset="0"/>
              </a:rPr>
              <a:t>career: the job or series of jobs that you do during your working life, especially if you continue to get better jobs and earn more money</a:t>
            </a:r>
          </a:p>
          <a:p>
            <a:pPr algn="just">
              <a:lnSpc>
                <a:spcPct val="150000"/>
              </a:lnSpc>
            </a:pPr>
            <a:r>
              <a:rPr lang="en-US" sz="2500" dirty="0">
                <a:solidFill>
                  <a:srgbClr val="282626"/>
                </a:solidFill>
                <a:effectLst/>
                <a:latin typeface="Times New Roman" panose="02020603050405020304" pitchFamily="18" charset="0"/>
                <a:cs typeface="Times New Roman" panose="02020603050405020304" pitchFamily="18" charset="0"/>
              </a:rPr>
              <a:t>3. What career are you interested in? </a:t>
            </a:r>
          </a:p>
          <a:p>
            <a:endParaRPr lang="en-VN" dirty="0"/>
          </a:p>
        </p:txBody>
      </p:sp>
    </p:spTree>
    <p:extLst>
      <p:ext uri="{BB962C8B-B14F-4D97-AF65-F5344CB8AC3E}">
        <p14:creationId xmlns:p14="http://schemas.microsoft.com/office/powerpoint/2010/main" val="382319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262444"/>
            <a:ext cx="10887940" cy="342899"/>
          </a:xfrm>
        </p:spPr>
        <p:txBody>
          <a:bodyPr>
            <a:normAutofit fontScale="90000"/>
          </a:bodyPr>
          <a:lstStyle/>
          <a:p>
            <a:pPr algn="l" eaLnBrk="1"/>
            <a:r>
              <a:rPr lang="en-US" altLang="en-US" sz="2200" b="1" dirty="0">
                <a:latin typeface="Times New Roman" panose="02020603050405020304" pitchFamily="18" charset="0"/>
                <a:cs typeface="Times New Roman" panose="02020603050405020304" pitchFamily="18" charset="0"/>
              </a:rPr>
              <a:t>Reading 2:  Meet the New Boss : You</a:t>
            </a:r>
            <a:br>
              <a:rPr lang="en-US" altLang="en-US" dirty="0"/>
            </a:br>
            <a:endParaRPr lang="en-US" altLang="en-US" dirty="0"/>
          </a:p>
        </p:txBody>
      </p:sp>
      <p:sp>
        <p:nvSpPr>
          <p:cNvPr id="38916" name="Rectangle 2"/>
          <p:cNvSpPr>
            <a:spLocks noGrp="1" noChangeArrowheads="1"/>
          </p:cNvSpPr>
          <p:nvPr>
            <p:ph sz="half" idx="1"/>
          </p:nvPr>
        </p:nvSpPr>
        <p:spPr>
          <a:xfrm>
            <a:off x="132346" y="469231"/>
            <a:ext cx="5831179" cy="6252244"/>
          </a:xfrm>
        </p:spPr>
        <p:txBody>
          <a:bodyPr/>
          <a:lstStyle/>
          <a:p>
            <a:pPr marL="0" lvl="0" indent="0" defTabSz="914400" eaLnBrk="1" fontAlgn="auto" hangingPunct="1">
              <a:lnSpc>
                <a:spcPct val="100000"/>
              </a:lnSpc>
              <a:spcBef>
                <a:spcPts val="0"/>
              </a:spcBef>
              <a:spcAft>
                <a:spcPts val="0"/>
              </a:spcAft>
              <a:buClrTx/>
              <a:buSzTx/>
              <a:buNone/>
            </a:pPr>
            <a:r>
              <a:rPr lang="en-US" sz="1500" dirty="0">
                <a:latin typeface="Times New Roman" panose="02020603050405020304" pitchFamily="18" charset="0"/>
                <a:cs typeface="Times New Roman" panose="02020603050405020304" pitchFamily="18" charset="0"/>
              </a:rPr>
              <a:t> </a:t>
            </a:r>
            <a:r>
              <a:rPr lang="en-US" sz="1500" b="1" dirty="0">
                <a:solidFill>
                  <a:srgbClr val="FF3300"/>
                </a:solidFill>
                <a:latin typeface="Times New Roman" panose="02020603050405020304" pitchFamily="18" charset="0"/>
                <a:cs typeface="Times New Roman" panose="02020603050405020304" pitchFamily="18" charset="0"/>
              </a:rPr>
              <a:t>Circle the correct synonyms for each highlighted word</a:t>
            </a:r>
          </a:p>
          <a:p>
            <a:pPr marL="0" lvl="0" indent="0" defTabSz="914400" eaLnBrk="1" fontAlgn="auto" hangingPunct="1">
              <a:lnSpc>
                <a:spcPct val="100000"/>
              </a:lnSpc>
              <a:spcBef>
                <a:spcPts val="0"/>
              </a:spcBef>
              <a:spcAft>
                <a:spcPts val="0"/>
              </a:spcAft>
              <a:buClrTx/>
              <a:buSzTx/>
              <a:buNone/>
            </a:pPr>
            <a:r>
              <a:rPr lang="en-US" sz="1600" dirty="0">
                <a:latin typeface="Times New Roman" panose="02020603050405020304" pitchFamily="18" charset="0"/>
                <a:cs typeface="Times New Roman" panose="02020603050405020304" pitchFamily="18" charset="0"/>
              </a:rPr>
              <a:t>1. </a:t>
            </a:r>
            <a:r>
              <a:rPr lang="en-US" sz="1600" dirty="0">
                <a:solidFill>
                  <a:srgbClr val="1D2A57"/>
                </a:solidFill>
                <a:latin typeface="Times New Roman" panose="02020603050405020304" pitchFamily="18" charset="0"/>
                <a:cs typeface="Times New Roman" panose="02020603050405020304" pitchFamily="18" charset="0"/>
              </a:rPr>
              <a:t>Some companies </a:t>
            </a:r>
            <a:r>
              <a:rPr lang="en-US" sz="1600" u="sng" dirty="0">
                <a:solidFill>
                  <a:srgbClr val="1D2A57"/>
                </a:solidFill>
                <a:latin typeface="Times New Roman" panose="02020603050405020304" pitchFamily="18" charset="0"/>
                <a:cs typeface="Times New Roman" panose="02020603050405020304" pitchFamily="18" charset="0"/>
              </a:rPr>
              <a:t>outsource</a:t>
            </a:r>
            <a:r>
              <a:rPr lang="en-US" sz="1600" dirty="0">
                <a:solidFill>
                  <a:srgbClr val="1D2A57"/>
                </a:solidFill>
                <a:latin typeface="Times New Roman" panose="02020603050405020304" pitchFamily="18" charset="0"/>
                <a:cs typeface="Times New Roman" panose="02020603050405020304" pitchFamily="18" charset="0"/>
              </a:rPr>
              <a:t> to cheaper locations to cut costs from now on.</a:t>
            </a:r>
          </a:p>
          <a:p>
            <a:pPr marL="342900" lvl="0" indent="-342900" defTabSz="914400" eaLnBrk="1" fontAlgn="auto" hangingPunct="1">
              <a:lnSpc>
                <a:spcPct val="100000"/>
              </a:lnSpc>
              <a:spcBef>
                <a:spcPts val="0"/>
              </a:spcBef>
              <a:spcAft>
                <a:spcPts val="0"/>
              </a:spcAft>
              <a:buClrTx/>
              <a:buSzTx/>
              <a:buAutoNum type="alphaLcPeriod"/>
            </a:pPr>
            <a:r>
              <a:rPr lang="en-US" sz="1600" dirty="0">
                <a:solidFill>
                  <a:srgbClr val="1D2A57"/>
                </a:solidFill>
                <a:latin typeface="Times New Roman" panose="02020603050405020304" pitchFamily="18" charset="0"/>
                <a:cs typeface="Times New Roman" panose="02020603050405020304" pitchFamily="18" charset="0"/>
              </a:rPr>
              <a:t>move workers to another place</a:t>
            </a:r>
          </a:p>
          <a:p>
            <a:pPr marL="342900" lvl="0" indent="-342900" defTabSz="914400" eaLnBrk="1" fontAlgn="auto" hangingPunct="1">
              <a:lnSpc>
                <a:spcPct val="100000"/>
              </a:lnSpc>
              <a:spcBef>
                <a:spcPts val="0"/>
              </a:spcBef>
              <a:spcAft>
                <a:spcPts val="0"/>
              </a:spcAft>
              <a:buClrTx/>
              <a:buSzTx/>
              <a:buAutoNum type="alphaLcPeriod"/>
            </a:pPr>
            <a:r>
              <a:rPr lang="en-US" sz="1600" dirty="0">
                <a:solidFill>
                  <a:srgbClr val="1D2A57"/>
                </a:solidFill>
                <a:latin typeface="Times New Roman" panose="02020603050405020304" pitchFamily="18" charset="0"/>
                <a:cs typeface="Times New Roman" panose="02020603050405020304" pitchFamily="18" charset="0"/>
              </a:rPr>
              <a:t>move jobs to another place</a:t>
            </a:r>
          </a:p>
          <a:p>
            <a:pPr marL="342900" lvl="0" indent="-342900" defTabSz="914400" eaLnBrk="1" fontAlgn="auto" hangingPunct="1">
              <a:lnSpc>
                <a:spcPct val="100000"/>
              </a:lnSpc>
              <a:spcBef>
                <a:spcPts val="0"/>
              </a:spcBef>
              <a:spcAft>
                <a:spcPts val="0"/>
              </a:spcAft>
              <a:buClrTx/>
              <a:buSzTx/>
              <a:buAutoNum type="alphaLcPeriod"/>
            </a:pPr>
            <a:endParaRPr lang="en-US" sz="1600" dirty="0">
              <a:latin typeface="Times New Roman" panose="02020603050405020304" pitchFamily="18" charset="0"/>
              <a:cs typeface="Times New Roman" panose="02020603050405020304" pitchFamily="18" charset="0"/>
            </a:endParaRPr>
          </a:p>
          <a:p>
            <a:pPr marL="0" lvl="0" indent="0" defTabSz="914400" eaLnBrk="1" fontAlgn="auto" hangingPunct="1">
              <a:lnSpc>
                <a:spcPct val="100000"/>
              </a:lnSpc>
              <a:spcBef>
                <a:spcPts val="0"/>
              </a:spcBef>
              <a:spcAft>
                <a:spcPts val="0"/>
              </a:spcAft>
              <a:buClrTx/>
              <a:buSzTx/>
              <a:buNone/>
            </a:pPr>
            <a:r>
              <a:rPr lang="en-US" sz="1600" dirty="0">
                <a:latin typeface="Times New Roman" panose="02020603050405020304" pitchFamily="18" charset="0"/>
                <a:cs typeface="Times New Roman" panose="02020603050405020304" pitchFamily="18" charset="0"/>
              </a:rPr>
              <a:t>2. So many films are animated by computers and do not include real people in them. In twenty years, actors will be  </a:t>
            </a:r>
            <a:r>
              <a:rPr lang="en-US" sz="1600" u="sng" dirty="0">
                <a:latin typeface="Times New Roman" panose="02020603050405020304" pitchFamily="18" charset="0"/>
                <a:cs typeface="Times New Roman" panose="02020603050405020304" pitchFamily="18" charset="0"/>
              </a:rPr>
              <a:t>obsolete</a:t>
            </a:r>
            <a:r>
              <a:rPr lang="en-US" sz="1600" dirty="0">
                <a:latin typeface="Times New Roman" panose="02020603050405020304" pitchFamily="18" charset="0"/>
                <a:cs typeface="Times New Roman" panose="02020603050405020304" pitchFamily="18" charset="0"/>
              </a:rPr>
              <a:t>.</a:t>
            </a:r>
          </a:p>
          <a:p>
            <a:pPr marL="342900" lvl="0" indent="-342900" defTabSz="914400" eaLnBrk="1" fontAlgn="auto" hangingPunct="1">
              <a:lnSpc>
                <a:spcPct val="100000"/>
              </a:lnSpc>
              <a:spcBef>
                <a:spcPts val="0"/>
              </a:spcBef>
              <a:spcAft>
                <a:spcPts val="0"/>
              </a:spcAft>
              <a:buClrTx/>
              <a:buSzTx/>
              <a:buAutoNum type="alphaLcPeriod"/>
            </a:pPr>
            <a:r>
              <a:rPr lang="en-US" sz="1600" dirty="0">
                <a:latin typeface="Times New Roman" panose="02020603050405020304" pitchFamily="18" charset="0"/>
                <a:cs typeface="Times New Roman" panose="02020603050405020304" pitchFamily="18" charset="0"/>
              </a:rPr>
              <a:t>unnecessary </a:t>
            </a:r>
          </a:p>
          <a:p>
            <a:pPr marL="342900" lvl="0" indent="-342900" defTabSz="914400" eaLnBrk="1" fontAlgn="auto" hangingPunct="1">
              <a:lnSpc>
                <a:spcPct val="100000"/>
              </a:lnSpc>
              <a:spcBef>
                <a:spcPts val="0"/>
              </a:spcBef>
              <a:spcAft>
                <a:spcPts val="0"/>
              </a:spcAft>
              <a:buClrTx/>
              <a:buSzTx/>
              <a:buAutoNum type="alphaLcPeriod"/>
            </a:pPr>
            <a:r>
              <a:rPr lang="en-US" sz="1600" dirty="0">
                <a:latin typeface="Times New Roman" panose="02020603050405020304" pitchFamily="18" charset="0"/>
                <a:cs typeface="Times New Roman" panose="02020603050405020304" pitchFamily="18" charset="0"/>
              </a:rPr>
              <a:t>recent</a:t>
            </a:r>
          </a:p>
          <a:p>
            <a:pPr marL="342900" lvl="0" indent="-342900" defTabSz="914400" eaLnBrk="1" fontAlgn="auto" hangingPunct="1">
              <a:lnSpc>
                <a:spcPct val="100000"/>
              </a:lnSpc>
              <a:spcBef>
                <a:spcPts val="0"/>
              </a:spcBef>
              <a:spcAft>
                <a:spcPts val="0"/>
              </a:spcAft>
              <a:buClrTx/>
              <a:buSzTx/>
              <a:buAutoNum type="alphaLcPeriod"/>
            </a:pPr>
            <a:endParaRPr lang="en-US" sz="1600" dirty="0">
              <a:latin typeface="Times New Roman" panose="02020603050405020304" pitchFamily="18" charset="0"/>
              <a:cs typeface="Times New Roman" panose="02020603050405020304" pitchFamily="18" charset="0"/>
            </a:endParaRPr>
          </a:p>
          <a:p>
            <a:pPr marL="0" lvl="0" indent="0" defTabSz="914400" eaLnBrk="1" fontAlgn="auto" hangingPunct="1">
              <a:lnSpc>
                <a:spcPct val="100000"/>
              </a:lnSpc>
              <a:spcBef>
                <a:spcPts val="0"/>
              </a:spcBef>
              <a:spcAft>
                <a:spcPts val="0"/>
              </a:spcAft>
              <a:buClrTx/>
              <a:buSzTx/>
              <a:buNone/>
            </a:pPr>
            <a:r>
              <a:rPr lang="en-US" sz="1600" dirty="0">
                <a:latin typeface="Times New Roman" panose="02020603050405020304" pitchFamily="18" charset="0"/>
                <a:cs typeface="Times New Roman" panose="02020603050405020304" pitchFamily="18" charset="0"/>
              </a:rPr>
              <a:t>3. Dr. Kerri </a:t>
            </a:r>
            <a:r>
              <a:rPr lang="en-US" sz="1600" dirty="0" err="1">
                <a:latin typeface="Times New Roman" panose="02020603050405020304" pitchFamily="18" charset="0"/>
                <a:cs typeface="Times New Roman" panose="02020603050405020304" pitchFamily="18" charset="0"/>
              </a:rPr>
              <a:t>Petrone</a:t>
            </a:r>
            <a:r>
              <a:rPr lang="en-US" sz="1600" dirty="0">
                <a:latin typeface="Times New Roman" panose="02020603050405020304" pitchFamily="18" charset="0"/>
                <a:cs typeface="Times New Roman" panose="02020603050405020304" pitchFamily="18" charset="0"/>
              </a:rPr>
              <a:t> has numerous graduate degrees and experiences in information technology. She is considered by many to be an </a:t>
            </a:r>
            <a:r>
              <a:rPr lang="en-US" sz="1600" u="sng" dirty="0">
                <a:latin typeface="Times New Roman" panose="02020603050405020304" pitchFamily="18" charset="0"/>
                <a:cs typeface="Times New Roman" panose="02020603050405020304" pitchFamily="18" charset="0"/>
              </a:rPr>
              <a:t>expert</a:t>
            </a:r>
            <a:r>
              <a:rPr lang="en-US" sz="1600" dirty="0">
                <a:latin typeface="Times New Roman" panose="02020603050405020304" pitchFamily="18" charset="0"/>
                <a:cs typeface="Times New Roman" panose="02020603050405020304" pitchFamily="18" charset="0"/>
              </a:rPr>
              <a:t> in the field.</a:t>
            </a:r>
          </a:p>
          <a:p>
            <a:pPr marL="342900" lvl="0" indent="-342900" defTabSz="914400" eaLnBrk="1" fontAlgn="auto" hangingPunct="1">
              <a:lnSpc>
                <a:spcPct val="100000"/>
              </a:lnSpc>
              <a:spcBef>
                <a:spcPts val="0"/>
              </a:spcBef>
              <a:spcAft>
                <a:spcPts val="0"/>
              </a:spcAft>
              <a:buClrTx/>
              <a:buSzTx/>
              <a:buAutoNum type="alphaLcPeriod"/>
            </a:pPr>
            <a:r>
              <a:rPr lang="en-US" sz="1600" dirty="0">
                <a:latin typeface="Times New Roman" panose="02020603050405020304" pitchFamily="18" charset="0"/>
                <a:cs typeface="Times New Roman" panose="02020603050405020304" pitchFamily="18" charset="0"/>
              </a:rPr>
              <a:t>a  professional person</a:t>
            </a:r>
          </a:p>
          <a:p>
            <a:pPr marL="342900" lvl="0" indent="-342900" defTabSz="914400" eaLnBrk="1" fontAlgn="auto" hangingPunct="1">
              <a:lnSpc>
                <a:spcPct val="100000"/>
              </a:lnSpc>
              <a:spcBef>
                <a:spcPts val="0"/>
              </a:spcBef>
              <a:spcAft>
                <a:spcPts val="0"/>
              </a:spcAft>
              <a:buClrTx/>
              <a:buSzTx/>
              <a:buAutoNum type="alphaLcPeriod"/>
            </a:pPr>
            <a:r>
              <a:rPr lang="en-US" sz="1600" dirty="0">
                <a:latin typeface="Times New Roman" panose="02020603050405020304" pitchFamily="18" charset="0"/>
                <a:cs typeface="Times New Roman" panose="02020603050405020304" pitchFamily="18" charset="0"/>
              </a:rPr>
              <a:t>an amateur person</a:t>
            </a:r>
          </a:p>
          <a:p>
            <a:pPr marL="342900" lvl="0" indent="-342900" defTabSz="914400" eaLnBrk="1" fontAlgn="auto" hangingPunct="1">
              <a:lnSpc>
                <a:spcPct val="100000"/>
              </a:lnSpc>
              <a:spcBef>
                <a:spcPts val="0"/>
              </a:spcBef>
              <a:spcAft>
                <a:spcPts val="0"/>
              </a:spcAft>
              <a:buClrTx/>
              <a:buSzTx/>
              <a:buAutoNum type="alphaLcPeriod"/>
            </a:pPr>
            <a:endParaRPr lang="en-US" sz="1600" dirty="0">
              <a:latin typeface="Times New Roman" panose="02020603050405020304" pitchFamily="18" charset="0"/>
              <a:cs typeface="Times New Roman" panose="02020603050405020304" pitchFamily="18" charset="0"/>
            </a:endParaRPr>
          </a:p>
          <a:p>
            <a:pPr marL="0" lvl="0" indent="0" defTabSz="914400" eaLnBrk="1" fontAlgn="auto" hangingPunct="1">
              <a:lnSpc>
                <a:spcPct val="100000"/>
              </a:lnSpc>
              <a:spcBef>
                <a:spcPts val="0"/>
              </a:spcBef>
              <a:spcAft>
                <a:spcPts val="0"/>
              </a:spcAft>
              <a:buClrTx/>
              <a:buSzTx/>
              <a:buNone/>
            </a:pPr>
            <a:r>
              <a:rPr lang="en-US" sz="1600" dirty="0">
                <a:latin typeface="Times New Roman" panose="02020603050405020304" pitchFamily="18" charset="0"/>
                <a:cs typeface="Times New Roman" panose="02020603050405020304" pitchFamily="18" charset="0"/>
              </a:rPr>
              <a:t>4. </a:t>
            </a:r>
            <a:r>
              <a:rPr lang="en-US" altLang="en-US" sz="1600" dirty="0">
                <a:latin typeface="Times New Roman" panose="02020603050405020304" pitchFamily="18" charset="0"/>
                <a:cs typeface="Times New Roman" panose="02020603050405020304" pitchFamily="18" charset="0"/>
              </a:rPr>
              <a:t>In Japan the </a:t>
            </a:r>
            <a:r>
              <a:rPr lang="en-US" altLang="en-US" sz="1600" u="sng" dirty="0">
                <a:latin typeface="Times New Roman" panose="02020603050405020304" pitchFamily="18" charset="0"/>
                <a:cs typeface="Times New Roman" panose="02020603050405020304" pitchFamily="18" charset="0"/>
              </a:rPr>
              <a:t>security </a:t>
            </a:r>
            <a:r>
              <a:rPr lang="en-US" altLang="en-US" sz="1600" dirty="0">
                <a:latin typeface="Times New Roman" panose="02020603050405020304" pitchFamily="18" charset="0"/>
                <a:cs typeface="Times New Roman" panose="02020603050405020304" pitchFamily="18" charset="0"/>
              </a:rPr>
              <a:t>of having the same job for your whole life used to be quite usual. Workers never worried about losing jobs.</a:t>
            </a:r>
          </a:p>
          <a:p>
            <a:pPr marL="342900" lvl="0" indent="-342900" defTabSz="914400" eaLnBrk="1" fontAlgn="auto" hangingPunct="1">
              <a:lnSpc>
                <a:spcPct val="100000"/>
              </a:lnSpc>
              <a:spcBef>
                <a:spcPts val="0"/>
              </a:spcBef>
              <a:spcAft>
                <a:spcPts val="0"/>
              </a:spcAft>
              <a:buClrTx/>
              <a:buSzTx/>
              <a:buFont typeface="Times New Roman" panose="02020603050405020304" pitchFamily="18" charset="0"/>
              <a:buAutoNum type="alphaLcPeriod"/>
            </a:pPr>
            <a:r>
              <a:rPr lang="en-US" altLang="en-US" sz="1600" dirty="0">
                <a:latin typeface="Times New Roman" panose="02020603050405020304" pitchFamily="18" charset="0"/>
                <a:cs typeface="Times New Roman" panose="02020603050405020304" pitchFamily="18" charset="0"/>
              </a:rPr>
              <a:t>Freedom from risk and  threat of change for the worse</a:t>
            </a:r>
          </a:p>
          <a:p>
            <a:pPr marL="342900" lvl="0" indent="-342900" defTabSz="914400" eaLnBrk="1" fontAlgn="auto" hangingPunct="1">
              <a:lnSpc>
                <a:spcPct val="100000"/>
              </a:lnSpc>
              <a:spcBef>
                <a:spcPts val="0"/>
              </a:spcBef>
              <a:spcAft>
                <a:spcPts val="0"/>
              </a:spcAft>
              <a:buClrTx/>
              <a:buSzTx/>
              <a:buFont typeface="Times New Roman" panose="02020603050405020304" pitchFamily="18" charset="0"/>
              <a:buAutoNum type="alphaLcPeriod"/>
            </a:pPr>
            <a:r>
              <a:rPr lang="en-US" altLang="en-US" sz="1600" dirty="0">
                <a:latin typeface="Times New Roman" panose="02020603050405020304" pitchFamily="18" charset="0"/>
                <a:cs typeface="Times New Roman" panose="02020603050405020304" pitchFamily="18" charset="0"/>
              </a:rPr>
              <a:t>Wanting change </a:t>
            </a:r>
            <a:endParaRPr lang="en-US" sz="1600" dirty="0">
              <a:latin typeface="Times New Roman" panose="02020603050405020304" pitchFamily="18" charset="0"/>
              <a:cs typeface="Times New Roman" panose="02020603050405020304" pitchFamily="18" charset="0"/>
            </a:endParaRPr>
          </a:p>
          <a:p>
            <a:pPr marL="0" lvl="0" indent="0" defTabSz="914400" eaLnBrk="1" fontAlgn="auto" hangingPunct="1">
              <a:lnSpc>
                <a:spcPct val="100000"/>
              </a:lnSpc>
              <a:spcBef>
                <a:spcPts val="0"/>
              </a:spcBef>
              <a:spcAft>
                <a:spcPts val="0"/>
              </a:spcAft>
              <a:buClrTx/>
              <a:buSzTx/>
            </a:pPr>
            <a:endParaRPr lang="en-US" altLang="en-US" sz="1600" dirty="0">
              <a:latin typeface="Calibri" panose="020F0502020204030204" pitchFamily="34" charset="0"/>
              <a:cs typeface="Calibri" panose="020F0502020204030204" pitchFamily="34" charset="0"/>
            </a:endParaRPr>
          </a:p>
          <a:p>
            <a:pPr marL="0" lvl="0" indent="0" defTabSz="914400" eaLnBrk="1" fontAlgn="auto" hangingPunct="1">
              <a:lnSpc>
                <a:spcPct val="100000"/>
              </a:lnSpc>
              <a:spcBef>
                <a:spcPts val="0"/>
              </a:spcBef>
              <a:spcAft>
                <a:spcPts val="0"/>
              </a:spcAft>
              <a:buClrTx/>
              <a:buSzTx/>
            </a:pPr>
            <a:endParaRPr lang="en-US" altLang="en-US" sz="1250" b="1" dirty="0">
              <a:latin typeface="Gill Sans"/>
              <a:cs typeface="Calibri" panose="020F0502020204030204" pitchFamily="34" charset="0"/>
            </a:endParaRPr>
          </a:p>
          <a:p>
            <a:pPr marL="342900" lvl="0" indent="-342900" defTabSz="914400" eaLnBrk="1" fontAlgn="auto" hangingPunct="1">
              <a:lnSpc>
                <a:spcPct val="100000"/>
              </a:lnSpc>
              <a:spcBef>
                <a:spcPts val="0"/>
              </a:spcBef>
              <a:spcAft>
                <a:spcPts val="0"/>
              </a:spcAft>
              <a:buClrTx/>
              <a:buSzTx/>
              <a:buAutoNum type="alphaLcPeriod"/>
            </a:pPr>
            <a:endParaRPr lang="en-US" altLang="en-US" sz="16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230397" y="262444"/>
            <a:ext cx="5829258" cy="6333112"/>
          </a:xfrm>
        </p:spPr>
        <p:txBody>
          <a:bodyPr/>
          <a:lstStyle/>
          <a:p>
            <a:pPr marL="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500" dirty="0">
              <a:latin typeface="Times New Roman" panose="02020603050405020304" pitchFamily="18" charset="0"/>
              <a:cs typeface="Times New Roman" panose="02020603050405020304" pitchFamily="18" charset="0"/>
            </a:endParaRPr>
          </a:p>
          <a:p>
            <a:pPr marL="0" lvl="0" indent="0" defTabSz="914400" eaLnBrk="1" fontAlgn="auto" hangingPunct="1">
              <a:lnSpc>
                <a:spcPct val="100000"/>
              </a:lnSpc>
              <a:spcBef>
                <a:spcPts val="0"/>
              </a:spcBef>
              <a:spcAft>
                <a:spcPts val="0"/>
              </a:spcAft>
              <a:buClrTx/>
              <a:buSzTx/>
              <a:buNone/>
            </a:pPr>
            <a:r>
              <a:rPr lang="en-US" sz="1600" dirty="0">
                <a:latin typeface="Times New Roman" panose="02020603050405020304" pitchFamily="18" charset="0"/>
                <a:cs typeface="Times New Roman" panose="02020603050405020304" pitchFamily="18" charset="0"/>
              </a:rPr>
              <a:t>5. </a:t>
            </a:r>
            <a:r>
              <a:rPr lang="en-US" sz="1600" u="sng" dirty="0">
                <a:latin typeface="Times New Roman" panose="02020603050405020304" pitchFamily="18" charset="0"/>
                <a:cs typeface="Times New Roman" panose="02020603050405020304" pitchFamily="18" charset="0"/>
              </a:rPr>
              <a:t>Freelancers</a:t>
            </a:r>
            <a:r>
              <a:rPr lang="en-US" sz="1600" dirty="0">
                <a:latin typeface="Times New Roman" panose="02020603050405020304" pitchFamily="18" charset="0"/>
                <a:cs typeface="Times New Roman" panose="02020603050405020304" pitchFamily="18" charset="0"/>
              </a:rPr>
              <a:t> work for themselves, doing projects for different companies.</a:t>
            </a:r>
          </a:p>
          <a:p>
            <a:pPr marL="342900" lvl="0" indent="-342900" defTabSz="914400" eaLnBrk="1" fontAlgn="auto" hangingPunct="1">
              <a:lnSpc>
                <a:spcPct val="100000"/>
              </a:lnSpc>
              <a:spcBef>
                <a:spcPts val="0"/>
              </a:spcBef>
              <a:spcAft>
                <a:spcPts val="0"/>
              </a:spcAft>
              <a:buClrTx/>
              <a:buSzTx/>
              <a:buFont typeface="Times New Roman" panose="02020603050405020304" pitchFamily="18" charset="0"/>
              <a:buAutoNum type="alphaLcPeriod"/>
            </a:pPr>
            <a:r>
              <a:rPr lang="en-US" altLang="en-US" sz="1600" dirty="0">
                <a:latin typeface="Times New Roman" panose="02020603050405020304" pitchFamily="18" charset="0"/>
                <a:cs typeface="Times New Roman" panose="02020603050405020304" pitchFamily="18" charset="0"/>
              </a:rPr>
              <a:t>Independent workers  	b. Retired workers</a:t>
            </a:r>
          </a:p>
          <a:p>
            <a:pPr marL="342900" lvl="0" indent="-342900" defTabSz="914400" eaLnBrk="1" fontAlgn="auto" hangingPunct="1">
              <a:lnSpc>
                <a:spcPct val="100000"/>
              </a:lnSpc>
              <a:spcBef>
                <a:spcPts val="0"/>
              </a:spcBef>
              <a:spcAft>
                <a:spcPts val="0"/>
              </a:spcAft>
              <a:buClrTx/>
              <a:buSzTx/>
              <a:buFont typeface="Times New Roman" panose="02020603050405020304" pitchFamily="18" charset="0"/>
              <a:buAutoNum type="alphaLcPeriod"/>
            </a:pPr>
            <a:endParaRPr lang="en-US" altLang="en-US" sz="1600" dirty="0">
              <a:latin typeface="Times New Roman" panose="02020603050405020304" pitchFamily="18" charset="0"/>
              <a:cs typeface="Times New Roman" panose="02020603050405020304" pitchFamily="18" charset="0"/>
            </a:endParaRPr>
          </a:p>
          <a:p>
            <a:pPr marL="0" lvl="0" indent="0" defTabSz="914400" eaLnBrk="1" fontAlgn="auto" hangingPunct="1">
              <a:lnSpc>
                <a:spcPct val="100000"/>
              </a:lnSpc>
              <a:spcBef>
                <a:spcPts val="0"/>
              </a:spcBef>
              <a:spcAft>
                <a:spcPts val="0"/>
              </a:spcAft>
              <a:buClrTx/>
              <a:buSzTx/>
              <a:buNone/>
            </a:pPr>
            <a:r>
              <a:rPr lang="en-US" altLang="en-US" sz="1600" dirty="0">
                <a:latin typeface="Times New Roman" panose="02020603050405020304" pitchFamily="18" charset="0"/>
                <a:cs typeface="Times New Roman" panose="02020603050405020304" pitchFamily="18" charset="0"/>
              </a:rPr>
              <a:t>6. Workers can work 15-hour days for a week or two, but working longer is not </a:t>
            </a:r>
            <a:r>
              <a:rPr lang="en-US" altLang="en-US" sz="1600" u="sng" dirty="0">
                <a:latin typeface="Times New Roman" panose="02020603050405020304" pitchFamily="18" charset="0"/>
                <a:cs typeface="Times New Roman" panose="02020603050405020304" pitchFamily="18" charset="0"/>
              </a:rPr>
              <a:t>sustainable</a:t>
            </a:r>
            <a:r>
              <a:rPr lang="en-US" altLang="en-US" sz="1600" dirty="0">
                <a:latin typeface="Times New Roman" panose="02020603050405020304" pitchFamily="18" charset="0"/>
                <a:cs typeface="Times New Roman" panose="02020603050405020304" pitchFamily="18" charset="0"/>
              </a:rPr>
              <a:t> if product quality must be to remain high.</a:t>
            </a:r>
          </a:p>
          <a:p>
            <a:pPr marL="342900" lvl="0" indent="-342900" defTabSz="914400" eaLnBrk="1" fontAlgn="auto" hangingPunct="1">
              <a:lnSpc>
                <a:spcPct val="100000"/>
              </a:lnSpc>
              <a:spcBef>
                <a:spcPts val="0"/>
              </a:spcBef>
              <a:spcAft>
                <a:spcPts val="0"/>
              </a:spcAft>
              <a:buClrTx/>
              <a:buSzTx/>
              <a:buFont typeface="Times New Roman" panose="02020603050405020304" pitchFamily="18" charset="0"/>
              <a:buAutoNum type="alphaLcPeriod"/>
            </a:pPr>
            <a:r>
              <a:rPr lang="en-US" altLang="en-US" sz="1600" dirty="0">
                <a:latin typeface="Times New Roman" panose="02020603050405020304" pitchFamily="18" charset="0"/>
                <a:cs typeface="Times New Roman" panose="02020603050405020304" pitchFamily="18" charset="0"/>
              </a:rPr>
              <a:t>likely to continue  	b. tiring</a:t>
            </a:r>
          </a:p>
          <a:p>
            <a:pPr marL="342900" lvl="0" indent="-342900" defTabSz="914400" eaLnBrk="1" fontAlgn="auto" hangingPunct="1">
              <a:lnSpc>
                <a:spcPct val="100000"/>
              </a:lnSpc>
              <a:spcBef>
                <a:spcPts val="0"/>
              </a:spcBef>
              <a:spcAft>
                <a:spcPts val="0"/>
              </a:spcAft>
              <a:buClrTx/>
              <a:buSzTx/>
              <a:buFont typeface="Times New Roman" panose="02020603050405020304" pitchFamily="18" charset="0"/>
              <a:buAutoNum type="alphaLcPeriod"/>
            </a:pPr>
            <a:endParaRPr lang="en-US" altLang="en-US" sz="1600" dirty="0">
              <a:latin typeface="Times New Roman" panose="02020603050405020304" pitchFamily="18" charset="0"/>
              <a:cs typeface="Times New Roman" panose="02020603050405020304" pitchFamily="18" charset="0"/>
            </a:endParaRPr>
          </a:p>
          <a:p>
            <a:pPr marL="0" lvl="0" indent="0" defTabSz="914400" eaLnBrk="1" fontAlgn="auto" hangingPunct="1">
              <a:lnSpc>
                <a:spcPct val="100000"/>
              </a:lnSpc>
              <a:spcBef>
                <a:spcPts val="0"/>
              </a:spcBef>
              <a:spcAft>
                <a:spcPts val="0"/>
              </a:spcAft>
              <a:buClrTx/>
              <a:buSzTx/>
              <a:buNone/>
            </a:pPr>
            <a:r>
              <a:rPr lang="en-US" altLang="en-US" sz="1600" dirty="0">
                <a:latin typeface="Times New Roman" panose="02020603050405020304" pitchFamily="18" charset="0"/>
                <a:cs typeface="Times New Roman" panose="02020603050405020304" pitchFamily="18" charset="0"/>
              </a:rPr>
              <a:t>7.</a:t>
            </a:r>
            <a:r>
              <a:rPr lang="en-US" sz="1600" dirty="0">
                <a:latin typeface="Times New Roman" panose="02020603050405020304" pitchFamily="18" charset="0"/>
                <a:cs typeface="Times New Roman" panose="02020603050405020304" pitchFamily="18" charset="0"/>
              </a:rPr>
              <a:t> When planning for a long-term career, a good </a:t>
            </a:r>
            <a:r>
              <a:rPr lang="en-US" sz="1600" u="sng" dirty="0">
                <a:latin typeface="Times New Roman" panose="02020603050405020304" pitchFamily="18" charset="0"/>
                <a:cs typeface="Times New Roman" panose="02020603050405020304" pitchFamily="18" charset="0"/>
              </a:rPr>
              <a:t>strategy</a:t>
            </a:r>
            <a:r>
              <a:rPr lang="en-US" sz="1600" dirty="0">
                <a:latin typeface="Times New Roman" panose="02020603050405020304" pitchFamily="18" charset="0"/>
                <a:cs typeface="Times New Roman" panose="02020603050405020304" pitchFamily="18" charset="0"/>
              </a:rPr>
              <a:t> is to begin by thinking about what you enjoy doing.</a:t>
            </a:r>
          </a:p>
          <a:p>
            <a:pPr marL="342900" lvl="0" indent="-342900" defTabSz="914400" eaLnBrk="1" fontAlgn="auto" hangingPunct="1">
              <a:lnSpc>
                <a:spcPct val="100000"/>
              </a:lnSpc>
              <a:spcBef>
                <a:spcPts val="0"/>
              </a:spcBef>
              <a:spcAft>
                <a:spcPts val="0"/>
              </a:spcAft>
              <a:buClrTx/>
              <a:buSzTx/>
              <a:buAutoNum type="alphaLcPeriod"/>
            </a:pPr>
            <a:r>
              <a:rPr lang="en-US" sz="1600" dirty="0">
                <a:latin typeface="Times New Roman" panose="02020603050405020304" pitchFamily="18" charset="0"/>
                <a:cs typeface="Times New Roman" panose="02020603050405020304" pitchFamily="18" charset="0"/>
              </a:rPr>
              <a:t>security   		b. plan</a:t>
            </a:r>
            <a:endParaRPr lang="en-US" altLang="en-US" sz="1600" dirty="0">
              <a:latin typeface="Times New Roman" panose="02020603050405020304" pitchFamily="18" charset="0"/>
              <a:cs typeface="Times New Roman" panose="02020603050405020304" pitchFamily="18" charset="0"/>
            </a:endParaRPr>
          </a:p>
          <a:p>
            <a:pPr marL="0" lvl="0" indent="0" defTabSz="914400" eaLnBrk="1" fontAlgn="auto" hangingPunct="1">
              <a:lnSpc>
                <a:spcPct val="100000"/>
              </a:lnSpc>
              <a:spcBef>
                <a:spcPts val="0"/>
              </a:spcBef>
              <a:spcAft>
                <a:spcPts val="0"/>
              </a:spcAft>
              <a:buClrTx/>
              <a:buSzTx/>
              <a:buNone/>
            </a:pPr>
            <a:endParaRPr lang="en-US" altLang="en-US" sz="1600" dirty="0">
              <a:latin typeface="Times New Roman" panose="02020603050405020304" pitchFamily="18" charset="0"/>
              <a:cs typeface="Times New Roman" panose="02020603050405020304" pitchFamily="18" charset="0"/>
            </a:endParaRPr>
          </a:p>
          <a:p>
            <a:pPr marL="0" lvl="0" indent="0" defTabSz="914400" eaLnBrk="1" fontAlgn="auto" hangingPunct="1">
              <a:lnSpc>
                <a:spcPct val="100000"/>
              </a:lnSpc>
              <a:spcBef>
                <a:spcPts val="0"/>
              </a:spcBef>
              <a:spcAft>
                <a:spcPts val="0"/>
              </a:spcAft>
              <a:buClrTx/>
              <a:buSzTx/>
              <a:buNone/>
            </a:pPr>
            <a:r>
              <a:rPr lang="en-US" altLang="en-US" sz="1600" dirty="0">
                <a:latin typeface="Times New Roman" panose="02020603050405020304" pitchFamily="18" charset="0"/>
                <a:cs typeface="Times New Roman" panose="02020603050405020304" pitchFamily="18" charset="0"/>
              </a:rPr>
              <a:t>8. In the next 20 years, there will be an increased need for people to care for greater numbers of aging seniors. So, the </a:t>
            </a:r>
            <a:r>
              <a:rPr lang="en-US" altLang="en-US" sz="1600" u="sng" dirty="0">
                <a:latin typeface="Times New Roman" panose="02020603050405020304" pitchFamily="18" charset="0"/>
                <a:cs typeface="Times New Roman" panose="02020603050405020304" pitchFamily="18" charset="0"/>
              </a:rPr>
              <a:t>prospects</a:t>
            </a:r>
            <a:r>
              <a:rPr lang="en-US" altLang="en-US" sz="1600" dirty="0">
                <a:latin typeface="Times New Roman" panose="02020603050405020304" pitchFamily="18" charset="0"/>
                <a:cs typeface="Times New Roman" panose="02020603050405020304" pitchFamily="18" charset="0"/>
              </a:rPr>
              <a:t> for careers in the health care field are good. </a:t>
            </a:r>
          </a:p>
          <a:p>
            <a:pPr marL="0" lvl="0" indent="0" defTabSz="914400" eaLnBrk="1" fontAlgn="auto" hangingPunct="1">
              <a:lnSpc>
                <a:spcPct val="100000"/>
              </a:lnSpc>
              <a:spcBef>
                <a:spcPts val="0"/>
              </a:spcBef>
              <a:spcAft>
                <a:spcPts val="0"/>
              </a:spcAft>
              <a:buClrTx/>
              <a:buSzTx/>
              <a:buNone/>
            </a:pPr>
            <a:r>
              <a:rPr lang="en-US" altLang="en-US" sz="1600" dirty="0">
                <a:latin typeface="Times New Roman" panose="02020603050405020304" pitchFamily="18" charset="0"/>
                <a:cs typeface="Times New Roman" panose="02020603050405020304" pitchFamily="18" charset="0"/>
              </a:rPr>
              <a:t>a. possibilities   		b. predictions</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latin typeface="Times New Roman" panose="02020603050405020304" pitchFamily="18" charset="0"/>
                <a:cs typeface="Times New Roman" panose="02020603050405020304" pitchFamily="18" charset="0"/>
              </a:rPr>
              <a:t>9. To be a successful </a:t>
            </a:r>
            <a:r>
              <a:rPr lang="en-US" altLang="en-US" sz="1600" u="sng" dirty="0">
                <a:latin typeface="Times New Roman" panose="02020603050405020304" pitchFamily="18" charset="0"/>
                <a:cs typeface="Times New Roman" panose="02020603050405020304" pitchFamily="18" charset="0"/>
              </a:rPr>
              <a:t>entrepreneur</a:t>
            </a:r>
            <a:r>
              <a:rPr lang="en-US" altLang="en-US" sz="1600" dirty="0">
                <a:latin typeface="Times New Roman" panose="02020603050405020304" pitchFamily="18" charset="0"/>
                <a:cs typeface="Times New Roman" panose="02020603050405020304" pitchFamily="18" charset="0"/>
              </a:rPr>
              <a:t>, you must be willing to take a risk with your money and your future. You must believe in your ability to grow a profitable company.</a:t>
            </a:r>
          </a:p>
          <a:p>
            <a:pPr marL="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latin typeface="Times New Roman" panose="02020603050405020304" pitchFamily="18" charset="0"/>
                <a:cs typeface="Times New Roman" panose="02020603050405020304" pitchFamily="18" charset="0"/>
              </a:rPr>
              <a:t>a. person with a new idea   	b. person with a job</a:t>
            </a:r>
          </a:p>
          <a:p>
            <a:pPr marL="342900" indent="-342900" eaLnBrk="1">
              <a:buClr>
                <a:srgbClr val="FF6600"/>
              </a:buClr>
              <a:buSzPct val="45000"/>
              <a:buAutoNum type="alphaL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4</a:t>
            </a:fld>
            <a:endParaRPr lang="en-US" altLang="en-US">
              <a:solidFill>
                <a:srgbClr val="000000"/>
              </a:solidFill>
              <a:latin typeface="Times New Roman" panose="02020603050405020304" pitchFamily="18" charset="0"/>
            </a:endParaRPr>
          </a:p>
        </p:txBody>
      </p:sp>
      <p:sp>
        <p:nvSpPr>
          <p:cNvPr id="2" name="Rectangle 1"/>
          <p:cNvSpPr/>
          <p:nvPr/>
        </p:nvSpPr>
        <p:spPr>
          <a:xfrm>
            <a:off x="3048000" y="1705451"/>
            <a:ext cx="6096000" cy="284693"/>
          </a:xfrm>
          <a:prstGeom prst="rect">
            <a:avLst/>
          </a:prstGeom>
        </p:spPr>
        <p:txBody>
          <a:bodyPr>
            <a:spAutoFit/>
          </a:bodyPr>
          <a:lstStyle/>
          <a:p>
            <a:r>
              <a:rPr lang="en-US" sz="1250" dirty="0">
                <a:solidFill>
                  <a:srgbClr val="000000"/>
                </a:solidFill>
                <a:latin typeface="Gill Sans"/>
              </a:rPr>
              <a:t>.</a:t>
            </a:r>
            <a:endParaRPr lang="en-US" dirty="0"/>
          </a:p>
        </p:txBody>
      </p:sp>
    </p:spTree>
    <p:extLst>
      <p:ext uri="{BB962C8B-B14F-4D97-AF65-F5344CB8AC3E}">
        <p14:creationId xmlns:p14="http://schemas.microsoft.com/office/powerpoint/2010/main" val="3338444326"/>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230603"/>
            <a:ext cx="10887940" cy="342899"/>
          </a:xfrm>
        </p:spPr>
        <p:txBody>
          <a:bodyPr>
            <a:normAutofit fontScale="90000"/>
          </a:bodyPr>
          <a:lstStyle/>
          <a:p>
            <a:pPr algn="l" eaLnBrk="1"/>
            <a:r>
              <a:rPr lang="en-US" altLang="en-US" sz="1800" b="1" dirty="0">
                <a:latin typeface="Times New Roman" panose="02020603050405020304" pitchFamily="18" charset="0"/>
                <a:cs typeface="Times New Roman" panose="02020603050405020304" pitchFamily="18" charset="0"/>
              </a:rPr>
              <a:t>Reading 2:  Meet the New Boss : You</a:t>
            </a:r>
            <a:br>
              <a:rPr lang="en-US" altLang="en-US" dirty="0"/>
            </a:br>
            <a:endParaRPr lang="en-US" altLang="en-US" dirty="0"/>
          </a:p>
        </p:txBody>
      </p:sp>
      <p:sp>
        <p:nvSpPr>
          <p:cNvPr id="38916" name="Rectangle 2"/>
          <p:cNvSpPr>
            <a:spLocks noGrp="1" noChangeArrowheads="1"/>
          </p:cNvSpPr>
          <p:nvPr>
            <p:ph sz="half" idx="1"/>
          </p:nvPr>
        </p:nvSpPr>
        <p:spPr>
          <a:xfrm>
            <a:off x="0" y="342898"/>
            <a:ext cx="6096000" cy="6515101"/>
          </a:xfrm>
        </p:spPr>
        <p:txBody>
          <a:bodyPr>
            <a:normAutofit/>
          </a:bodyPr>
          <a:lstStyle/>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Times New Roman" panose="02020603050405020304" pitchFamily="18" charset="0"/>
                <a:cs typeface="Times New Roman" panose="02020603050405020304" pitchFamily="18" charset="0"/>
              </a:rPr>
              <a:t>1. People used to be born into a family business or a family career. You’d follow your dad into the sea, the farm, or the workshop. You’d follow your mom into the kitchen or sewing room. In your grandparents’ time, there was the prospect of working a job from graduation until retirement. How times have changed. Most of my friends have no intention of following in their parents’ footsteps or even staying in one job for very long. Working at one particular job for the rest of your life just isn’t sustainable.</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Times New Roman" panose="02020603050405020304" pitchFamily="18" charset="0"/>
                <a:cs typeface="Times New Roman" panose="02020603050405020304" pitchFamily="18" charset="0"/>
              </a:rPr>
              <a:t>2. In fact, planning to work in the same field or industry for your entire working life just isn’t practical anymore. One reason for this is technology. Skills you learn today will be obsolete very soon. And then what will you do? Work hard? Win the lottery? Hope for the best or pray? You might be lucky. These strategies might bring you a nice, comfy life, working at a job you like and retiring while you’re still young and healthy enough to enjoy it. But most of us working today have to look beyond the little box of “career.” This means thinking of new ways to make our own money and constantly learning to stay on top of this technology we love and hate and use for everything.</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Times New Roman" panose="02020603050405020304" pitchFamily="18" charset="0"/>
                <a:cs typeface="Times New Roman" panose="02020603050405020304" pitchFamily="18" charset="0"/>
              </a:rPr>
              <a:t>3.  If you think you can work eight hours a day and build a career, think again. If you think you can’t be replaced by software or have your job outsourced to the moon, you are wrong. An employer can always replace you or find someone who can do your job more cheaply. One way to protect yourself is to take what you do at the office and do it on your own as a freelancer for a limited time without a contract. For example, if you spend your day editing advertising copy all day, you are developing (and getting good at) a skill that other people want. Editing is a skill that most companies need some of the time. These companies may not offer full-time employment, but they have 100 hours of work that needs to be done now. You step in, get the job done, and get some extra money. You may even find that you make more money as a freelancer and are able to quit your full-time job (</a:t>
            </a:r>
            <a:r>
              <a:rPr lang="en-US" altLang="en-US" sz="1400" i="1" dirty="0">
                <a:latin typeface="Times New Roman" panose="02020603050405020304" pitchFamily="18" charset="0"/>
                <a:cs typeface="Times New Roman" panose="02020603050405020304" pitchFamily="18" charset="0"/>
              </a:rPr>
              <a:t>before</a:t>
            </a:r>
            <a:r>
              <a:rPr lang="en-US" altLang="en-US" sz="1400" dirty="0">
                <a:latin typeface="Times New Roman" panose="02020603050405020304" pitchFamily="18" charset="0"/>
                <a:cs typeface="Times New Roman" panose="02020603050405020304" pitchFamily="18" charset="0"/>
              </a:rPr>
              <a:t> it is outsourced).</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Times New Roman" panose="02020603050405020304" pitchFamily="18" charset="0"/>
                <a:cs typeface="Times New Roman" panose="02020603050405020304" pitchFamily="18" charset="0"/>
              </a:rPr>
              <a:t>4. Another strategy is to find something to do besides what you are doing and keep finding a smarter way to do it. That could be turning a hobby into a small business or using your skills to create products and services that you can sell. </a:t>
            </a:r>
          </a:p>
        </p:txBody>
      </p:sp>
      <p:sp>
        <p:nvSpPr>
          <p:cNvPr id="38917" name="Rectangle 3"/>
          <p:cNvSpPr>
            <a:spLocks noGrp="1" noChangeArrowheads="1"/>
          </p:cNvSpPr>
          <p:nvPr>
            <p:ph sz="half" idx="2"/>
          </p:nvPr>
        </p:nvSpPr>
        <p:spPr>
          <a:xfrm>
            <a:off x="6230396" y="0"/>
            <a:ext cx="5961603" cy="6858000"/>
          </a:xfrm>
        </p:spPr>
        <p:txBody>
          <a:bodyPr>
            <a:noAutofit/>
          </a:bodyPr>
          <a:lstStyle/>
          <a:p>
            <a:pPr mar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In other word, think like an entrepreneur . Find someone who is willing to help you make your idea reality. You’ll need money, organization, workers, and a lot of energy. You’ll need to be a risk taker, an innovator, a problem solver, and a hard worker. Being an entrepreneur is not an 8-hour-a-day job; it is a 24-hour-a-day job. And when things go well. You have your rewards. Here’s an example. A woman I grew up with decided to become a chef. Then she developed a wedding cake business. A few years later, she started blogging about desserts and writing restaurant reviews for a website. One thing leads to another, especially if you can become an expert at something.</a:t>
            </a:r>
          </a:p>
          <a:p>
            <a:pPr mar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5. Jobs and careers come and go at an amazing pace these days. What if your job disappears after working for 10 years in the field. You may have to go back to school to be able to work in another field. You may have to retain yourself in order to keep working at the same company or in the same field. In fact, in all likelihood, you will have to do this more than once.</a:t>
            </a:r>
          </a:p>
          <a:p>
            <a:pPr mar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6. In short, if you are going to succeed in the 21</a:t>
            </a:r>
            <a:r>
              <a:rPr lang="en-US" altLang="en-US" sz="1500" baseline="30000" dirty="0">
                <a:latin typeface="Times New Roman" panose="02020603050405020304" pitchFamily="18" charset="0"/>
                <a:cs typeface="Times New Roman" panose="02020603050405020304" pitchFamily="18" charset="0"/>
              </a:rPr>
              <a:t>st</a:t>
            </a:r>
            <a:r>
              <a:rPr lang="en-US" altLang="en-US" sz="1500" dirty="0">
                <a:latin typeface="Times New Roman" panose="02020603050405020304" pitchFamily="18" charset="0"/>
                <a:cs typeface="Times New Roman" panose="02020603050405020304" pitchFamily="18" charset="0"/>
              </a:rPr>
              <a:t> century job market, you have to broaden your idea of what earning a living is. Lifetime security from one employer is no longer certain or even likely. The truth is that you will probably have several jobs in different fields in your lifetime; you may even work as a freelancer or form your own company. Are you ready for this new type of career?</a:t>
            </a:r>
          </a:p>
          <a:p>
            <a:pPr mar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solidFill>
                  <a:srgbClr val="FF3300"/>
                </a:solidFill>
                <a:latin typeface="Times New Roman" panose="02020603050405020304" pitchFamily="18" charset="0"/>
                <a:cs typeface="Times New Roman" panose="02020603050405020304" pitchFamily="18" charset="0"/>
              </a:rPr>
              <a:t>Read the statements. They all give bad career advice. Rewrite each one to make it reflect one of the main ideas of the reading.</a:t>
            </a:r>
          </a:p>
          <a:p>
            <a:pPr mar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1. If you find the right job, you can work there for your entire career.</a:t>
            </a:r>
          </a:p>
          <a:p>
            <a:pPr mar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2. Most employers offer job security to their employees.</a:t>
            </a:r>
          </a:p>
          <a:p>
            <a:pPr marL="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500" dirty="0">
              <a:latin typeface="Times New Roman" panose="02020603050405020304" pitchFamily="18" charset="0"/>
              <a:cs typeface="Times New Roman" panose="02020603050405020304" pitchFamily="18"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5</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5433553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238457"/>
            <a:ext cx="10887940" cy="342899"/>
          </a:xfrm>
        </p:spPr>
        <p:txBody>
          <a:bodyPr>
            <a:normAutofit fontScale="90000"/>
          </a:bodyPr>
          <a:lstStyle/>
          <a:p>
            <a:pPr algn="l" eaLnBrk="1"/>
            <a:r>
              <a:rPr lang="en-US" altLang="en-US" sz="1800" b="1" dirty="0">
                <a:solidFill>
                  <a:srgbClr val="FF3300"/>
                </a:solidFill>
                <a:latin typeface="Times New Roman" panose="02020603050405020304" pitchFamily="18" charset="0"/>
                <a:cs typeface="Times New Roman" panose="02020603050405020304" pitchFamily="18" charset="0"/>
              </a:rPr>
              <a:t>Reading 2:  Meet the New Boss : You</a:t>
            </a:r>
            <a:br>
              <a:rPr lang="en-US" altLang="en-US" dirty="0"/>
            </a:br>
            <a:endParaRPr lang="en-US" altLang="en-US" dirty="0"/>
          </a:p>
        </p:txBody>
      </p:sp>
      <p:sp>
        <p:nvSpPr>
          <p:cNvPr id="38916" name="Rectangle 2"/>
          <p:cNvSpPr>
            <a:spLocks noGrp="1" noChangeArrowheads="1"/>
          </p:cNvSpPr>
          <p:nvPr>
            <p:ph sz="half" idx="1"/>
          </p:nvPr>
        </p:nvSpPr>
        <p:spPr>
          <a:xfrm>
            <a:off x="0" y="342899"/>
            <a:ext cx="5963526" cy="6515099"/>
          </a:xfrm>
        </p:spPr>
        <p:txBody>
          <a:bodyPr>
            <a:normAutofit/>
          </a:bodyPr>
          <a:lstStyle/>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Times New Roman" panose="02020603050405020304" pitchFamily="18" charset="0"/>
                <a:cs typeface="Times New Roman" panose="02020603050405020304" pitchFamily="18" charset="0"/>
              </a:rPr>
              <a:t>1. People used to be born into a family business or a family career. You’d follow your dad into the sea, the farm, or the workshop. You’d follow your mom into the kitchen or sewing room. In your grandparents’ time, there was the prospect of working a job from graduation until retirement. How times have changed. Most of my friends have no intention of following in their parents’ footsteps or even staying in one job for very long. Working at one particular job for the rest of your life just isn’t sustainable.</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Times New Roman" panose="02020603050405020304" pitchFamily="18" charset="0"/>
                <a:cs typeface="Times New Roman" panose="02020603050405020304" pitchFamily="18" charset="0"/>
              </a:rPr>
              <a:t>2. In fact, planning to work in the same field or industry for your entire working life just isn’t practical anymore. One reason for this is technology. Skills you learn today will be obsolete very soon. And then what will you do? Work hard? Win the lottery? Hope for the best or pray? You might be lucky. These strategies might bring you a nice, comfy life, working at a job you like and retiring while you’re still young and healthy enough to enjoy it. But most of us working today have to look beyond the little box of “career.” This means thinking of new ways to make our own money and constantly learning to stay on top of this technology we love and hate and use for everything.</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Times New Roman" panose="02020603050405020304" pitchFamily="18" charset="0"/>
                <a:cs typeface="Times New Roman" panose="02020603050405020304" pitchFamily="18" charset="0"/>
              </a:rPr>
              <a:t>3.  If you think you can work eight hours a day and build a career, think again. If you think you can’t be replaced by software or have your job outsourced to the moon, you are wrong. An employer can always replace you or find someone who can do your job more cheaply. One way to protect yourself is to take what you do at the office and do it on your own as a freelancer for a limited time without a contract. For example, if you spend your day editing advertising copy all day, you are developing (and getting good at) a skill that other people want. Editing is a skill that most companies need some of the time. These companies may not offer full-time employment, but they have 100 hours of work that needs to be done now. You step in, get the job done, and get some extra money. You may even find that you make more money as a freelancer and are able to quit your full-time job (</a:t>
            </a:r>
            <a:r>
              <a:rPr lang="en-US" altLang="en-US" sz="1400" i="1" dirty="0">
                <a:latin typeface="Times New Roman" panose="02020603050405020304" pitchFamily="18" charset="0"/>
                <a:cs typeface="Times New Roman" panose="02020603050405020304" pitchFamily="18" charset="0"/>
              </a:rPr>
              <a:t>before</a:t>
            </a:r>
            <a:r>
              <a:rPr lang="en-US" altLang="en-US" sz="1400" dirty="0">
                <a:latin typeface="Times New Roman" panose="02020603050405020304" pitchFamily="18" charset="0"/>
                <a:cs typeface="Times New Roman" panose="02020603050405020304" pitchFamily="18" charset="0"/>
              </a:rPr>
              <a:t> it is outsourced).</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Times New Roman" panose="02020603050405020304" pitchFamily="18" charset="0"/>
                <a:cs typeface="Times New Roman" panose="02020603050405020304" pitchFamily="18" charset="0"/>
              </a:rPr>
              <a:t>4. Another strategy is to find something to do besides what you are doing and keep finding a smarter way to do it. That could be turning a hobby into a small business or using your skills to create products and services that you can sell. </a:t>
            </a:r>
          </a:p>
        </p:txBody>
      </p:sp>
      <p:sp>
        <p:nvSpPr>
          <p:cNvPr id="38917" name="Rectangle 3"/>
          <p:cNvSpPr>
            <a:spLocks noGrp="1" noChangeArrowheads="1"/>
          </p:cNvSpPr>
          <p:nvPr>
            <p:ph sz="half" idx="2"/>
          </p:nvPr>
        </p:nvSpPr>
        <p:spPr>
          <a:xfrm>
            <a:off x="6096000" y="114300"/>
            <a:ext cx="5963527" cy="6607175"/>
          </a:xfrm>
        </p:spPr>
        <p:txBody>
          <a:bodyPr>
            <a:normAutofit/>
          </a:bodyPr>
          <a:lstStyle/>
          <a:p>
            <a:pPr mar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Times New Roman" panose="02020603050405020304" pitchFamily="18" charset="0"/>
                <a:cs typeface="Times New Roman" panose="02020603050405020304" pitchFamily="18" charset="0"/>
              </a:rPr>
              <a:t>In other word, think like an entrepreneur . Find someone who is willing to help you make your idea reality. You’ll need money, organization, workers, and a lot of energy. You’ll need to be a risk taker, an innovator, a problem solver, and a hard worker. Being an entrepreneur is not an 8-hour-a-day job; it is a 24-hour-a-day job. And when things go well. You have your rewards. Here’s an example. A woman I grew up with decided to become a chef. Then she developed a wedding cake business. A few years later, she started blogging about desserts and writing restaurant reviews for a website. One thing leads to another, especially if you can become an expert at something.</a:t>
            </a:r>
          </a:p>
          <a:p>
            <a:pPr mar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Times New Roman" panose="02020603050405020304" pitchFamily="18" charset="0"/>
                <a:cs typeface="Times New Roman" panose="02020603050405020304" pitchFamily="18" charset="0"/>
              </a:rPr>
              <a:t>5. Jobs and careers come and go at an amazing pace these days. What if your job disappears after working for 10 years in the field. You may have to go back to school to be able to work in another field. You may have to retain yourself in order to keep working at the same company or in the same field. In fact, in all likelihood, you will have to do this more than once.</a:t>
            </a:r>
          </a:p>
          <a:p>
            <a:pPr mar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Times New Roman" panose="02020603050405020304" pitchFamily="18" charset="0"/>
                <a:cs typeface="Times New Roman" panose="02020603050405020304" pitchFamily="18" charset="0"/>
              </a:rPr>
              <a:t>6. In short, if you are going to succeed in the 21</a:t>
            </a:r>
            <a:r>
              <a:rPr lang="en-US" altLang="en-US" sz="1400" baseline="30000" dirty="0">
                <a:latin typeface="Times New Roman" panose="02020603050405020304" pitchFamily="18" charset="0"/>
                <a:cs typeface="Times New Roman" panose="02020603050405020304" pitchFamily="18" charset="0"/>
              </a:rPr>
              <a:t>st</a:t>
            </a:r>
            <a:r>
              <a:rPr lang="en-US" altLang="en-US" sz="1400" dirty="0">
                <a:latin typeface="Times New Roman" panose="02020603050405020304" pitchFamily="18" charset="0"/>
                <a:cs typeface="Times New Roman" panose="02020603050405020304" pitchFamily="18" charset="0"/>
              </a:rPr>
              <a:t> century job market, you have to broaden your idea of what earning a living is. Lifetime security from one employer is no longer certain or even likely. The truth is that you will probably have several jobs in different fields in your lifetime; you may even work as a freelancer or form your own company. Are you ready for this new type of career?</a:t>
            </a:r>
          </a:p>
          <a:p>
            <a:pPr mar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solidFill>
                  <a:srgbClr val="FF3300"/>
                </a:solidFill>
                <a:latin typeface="Times New Roman" panose="02020603050405020304" pitchFamily="18" charset="0"/>
                <a:cs typeface="Times New Roman" panose="02020603050405020304" pitchFamily="18" charset="0"/>
              </a:rPr>
              <a:t>Main Ideas: Read the statements. They all give bad career advice. Rewrite each one to make it reflect one of the main ideas of the reading.</a:t>
            </a:r>
          </a:p>
          <a:p>
            <a:pPr mar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3. If you lose your job and can’t find the new one, you can easily become an entrepreneur.</a:t>
            </a:r>
          </a:p>
          <a:p>
            <a:pPr mar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4.  Becoming an expert in one job is enough to support you.</a:t>
            </a:r>
          </a:p>
          <a:p>
            <a:pPr mar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500" dirty="0">
              <a:latin typeface="Times New Roman" panose="02020603050405020304" pitchFamily="18" charset="0"/>
              <a:cs typeface="Times New Roman" panose="02020603050405020304" pitchFamily="18"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6</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08295906"/>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030" y="285749"/>
            <a:ext cx="10887940" cy="342899"/>
          </a:xfrm>
        </p:spPr>
        <p:txBody>
          <a:bodyPr>
            <a:normAutofit fontScale="90000"/>
          </a:bodyPr>
          <a:lstStyle/>
          <a:p>
            <a:pPr algn="l" eaLnBrk="1"/>
            <a:r>
              <a:rPr lang="en-US" altLang="en-US" sz="1800" b="1" dirty="0">
                <a:solidFill>
                  <a:srgbClr val="FF3300"/>
                </a:solidFill>
                <a:latin typeface="Times New Roman" panose="02020603050405020304" pitchFamily="18" charset="0"/>
                <a:cs typeface="Times New Roman" panose="02020603050405020304" pitchFamily="18" charset="0"/>
              </a:rPr>
              <a:t>Reading 2:  Meet the New Boss : You</a:t>
            </a:r>
            <a:br>
              <a:rPr lang="en-US" altLang="en-US" dirty="0"/>
            </a:br>
            <a:endParaRPr lang="en-US" altLang="en-US" dirty="0"/>
          </a:p>
        </p:txBody>
      </p:sp>
      <p:sp>
        <p:nvSpPr>
          <p:cNvPr id="38916" name="Rectangle 2"/>
          <p:cNvSpPr>
            <a:spLocks noGrp="1" noChangeArrowheads="1"/>
          </p:cNvSpPr>
          <p:nvPr>
            <p:ph sz="half" idx="1"/>
          </p:nvPr>
        </p:nvSpPr>
        <p:spPr>
          <a:xfrm>
            <a:off x="0" y="457199"/>
            <a:ext cx="5963526" cy="5855539"/>
          </a:xfrm>
        </p:spPr>
        <p:txBody>
          <a:bodyPr>
            <a:normAutofit/>
          </a:bodyPr>
          <a:lstStyle/>
          <a:p>
            <a:pPr marL="130555"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700" b="1" u="sng" dirty="0">
                <a:solidFill>
                  <a:srgbClr val="FF3300"/>
                </a:solidFill>
                <a:latin typeface="Times New Roman" panose="02020603050405020304" pitchFamily="18" charset="0"/>
                <a:cs typeface="Times New Roman" panose="02020603050405020304" pitchFamily="18" charset="0"/>
              </a:rPr>
              <a:t>Details</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700" b="1" u="sng" dirty="0">
                <a:latin typeface="Times New Roman" panose="02020603050405020304" pitchFamily="18" charset="0"/>
                <a:cs typeface="Times New Roman" panose="02020603050405020304" pitchFamily="18" charset="0"/>
              </a:rPr>
              <a:t>To paraphrase a sentence</a:t>
            </a:r>
            <a:r>
              <a:rPr lang="en-US" altLang="en-US" sz="1700" b="1" dirty="0">
                <a:latin typeface="Times New Roman" panose="02020603050405020304" pitchFamily="18" charset="0"/>
                <a:cs typeface="Times New Roman" panose="02020603050405020304" pitchFamily="18" charset="0"/>
              </a:rPr>
              <a:t> means to say it in a different way, using your own words. The sentences below are paraphrases of sentences in the blog. Find the exact sentence from the blog that has the same meaning as the paraphrase.</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700" dirty="0">
              <a:latin typeface="Times New Roman" panose="02020603050405020304" pitchFamily="18" charset="0"/>
              <a:cs typeface="Times New Roman" panose="02020603050405020304" pitchFamily="18" charset="0"/>
            </a:endParaRPr>
          </a:p>
          <a:p>
            <a:pPr marL="130555"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700" dirty="0">
                <a:latin typeface="Times New Roman" panose="02020603050405020304" pitchFamily="18" charset="0"/>
                <a:cs typeface="Times New Roman" panose="02020603050405020304" pitchFamily="18" charset="0"/>
              </a:rPr>
              <a:t>1.</a:t>
            </a:r>
            <a:r>
              <a:rPr lang="en-US" altLang="en-US" sz="1700" i="1" dirty="0">
                <a:latin typeface="Times New Roman" panose="02020603050405020304" pitchFamily="18" charset="0"/>
                <a:cs typeface="Times New Roman" panose="02020603050405020304" pitchFamily="18" charset="0"/>
              </a:rPr>
              <a:t> Years ago, you could start working in one place and work there all your life.</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700" dirty="0">
                <a:latin typeface="Times New Roman" panose="02020603050405020304" pitchFamily="18" charset="0"/>
                <a:cs typeface="Times New Roman" panose="02020603050405020304" pitchFamily="18" charset="0"/>
              </a:rPr>
              <a:t>Par.1 People used to be born into a family business or a family career. You’d follow your dad into the sea, the farm, or the workshop. You’d follow your mom into the kitchen or sewing room. In your grandparents’ time, there was the prospect of working a job from graduation until retirement. How times have changed. Most of my friends have no intention of following in their parents’ footsteps or even staying in one job for very long. Working at one particular job for the rest of your life just isn’t sustainable.</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a:p>
            <a:pPr marL="473455" indent="-342900"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a:p>
            <a:pPr marL="473455" indent="-342900"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230396" y="114300"/>
            <a:ext cx="5961603" cy="6198439"/>
          </a:xfrm>
        </p:spPr>
        <p:txBody>
          <a:bodyPr>
            <a:normAutofit/>
          </a:bodyPr>
          <a:lstStyle/>
          <a:p>
            <a:pPr marL="130555" lvl="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30555" lv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700" i="1" dirty="0">
                <a:latin typeface="Times New Roman" panose="02020603050405020304" pitchFamily="18" charset="0"/>
                <a:cs typeface="Times New Roman" panose="02020603050405020304" pitchFamily="18" charset="0"/>
              </a:rPr>
              <a:t>2. The abilities you have today won’t be needed in the future.</a:t>
            </a:r>
          </a:p>
          <a:p>
            <a:pPr marL="130555" lv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dirty="0">
                <a:latin typeface="Times New Roman" panose="02020603050405020304" pitchFamily="18" charset="0"/>
                <a:cs typeface="Times New Roman" panose="02020603050405020304" pitchFamily="18" charset="0"/>
              </a:rPr>
              <a:t>In fact, planning to work in the same field or industry for your entire working life just isn’t practical anymore. One reason for this is technology. </a:t>
            </a:r>
            <a:r>
              <a:rPr lang="en-US" altLang="en-US" sz="1800" b="1" dirty="0">
                <a:latin typeface="Times New Roman" panose="02020603050405020304" pitchFamily="18" charset="0"/>
                <a:cs typeface="Times New Roman" panose="02020603050405020304" pitchFamily="18" charset="0"/>
              </a:rPr>
              <a:t>Skills you learn today will be obsolete very soon.</a:t>
            </a:r>
            <a:endParaRPr lang="en-US" altLang="en-US" sz="1700" b="1" i="1" dirty="0">
              <a:latin typeface="Times New Roman" panose="02020603050405020304" pitchFamily="18" charset="0"/>
              <a:cs typeface="Times New Roman" panose="02020603050405020304" pitchFamily="18" charset="0"/>
            </a:endParaRPr>
          </a:p>
          <a:p>
            <a:pPr marL="130555" lv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700" i="1" dirty="0">
              <a:latin typeface="Times New Roman" panose="02020603050405020304" pitchFamily="18" charset="0"/>
              <a:cs typeface="Times New Roman" panose="02020603050405020304" pitchFamily="18" charset="0"/>
            </a:endParaRPr>
          </a:p>
          <a:p>
            <a:pPr marL="130555" lv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700" i="1" dirty="0">
                <a:latin typeface="Times New Roman" panose="02020603050405020304" pitchFamily="18" charset="0"/>
                <a:cs typeface="Times New Roman" panose="02020603050405020304" pitchFamily="18" charset="0"/>
              </a:rPr>
              <a:t>3. Most workers have to think of more than just one type of job.</a:t>
            </a:r>
          </a:p>
          <a:p>
            <a:pPr marL="130555" lv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700" dirty="0">
                <a:latin typeface="Times New Roman" panose="02020603050405020304" pitchFamily="18" charset="0"/>
                <a:cs typeface="Times New Roman" panose="02020603050405020304" pitchFamily="18" charset="0"/>
              </a:rPr>
              <a:t>In fact, planning to work in the same field or industry for your entire working life just isn’t practical anymore. One reason for this is technology. Skills you learn today will be obsolete very soon. And then what will you do? Work hard? Win the lottery? Hope for the best or pray? You might be lucky. These strategies might bring you a nice, comfy life, working at a job you like and retiring while you’re still young and healthy enough to enjoy it. </a:t>
            </a:r>
            <a:r>
              <a:rPr lang="en-US" altLang="en-US" sz="1700" b="1" dirty="0">
                <a:latin typeface="Times New Roman" panose="02020603050405020304" pitchFamily="18" charset="0"/>
                <a:cs typeface="Times New Roman" panose="02020603050405020304" pitchFamily="18" charset="0"/>
              </a:rPr>
              <a:t>But most of us working today have to look beyond the little box of “career.” This means thinking of new ways to make our own money and constantly learning to stay on top of this technology we love and hate and use for everything.</a:t>
            </a:r>
          </a:p>
          <a:p>
            <a:pPr marL="130555" lv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700" dirty="0">
              <a:latin typeface="Times New Roman" panose="02020603050405020304" pitchFamily="18" charset="0"/>
              <a:cs typeface="Times New Roman" panose="02020603050405020304" pitchFamily="18"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7</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48979326"/>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263945"/>
            <a:ext cx="10887940" cy="342899"/>
          </a:xfrm>
        </p:spPr>
        <p:txBody>
          <a:bodyPr>
            <a:normAutofit fontScale="90000"/>
          </a:bodyPr>
          <a:lstStyle/>
          <a:p>
            <a:pPr algn="l" eaLnBrk="1"/>
            <a:r>
              <a:rPr lang="en-US" altLang="en-US" sz="1800" b="1" dirty="0">
                <a:solidFill>
                  <a:srgbClr val="FF3300"/>
                </a:solidFill>
                <a:latin typeface="Times New Roman" panose="02020603050405020304" pitchFamily="18" charset="0"/>
                <a:cs typeface="Times New Roman" panose="02020603050405020304" pitchFamily="18" charset="0"/>
              </a:rPr>
              <a:t>Reading 2:  Meet the New Boss : You</a:t>
            </a:r>
            <a:br>
              <a:rPr lang="en-US" altLang="en-US" b="1" dirty="0">
                <a:solidFill>
                  <a:srgbClr val="FF3300"/>
                </a:solidFill>
                <a:latin typeface="Times New Roman" panose="02020603050405020304" pitchFamily="18" charset="0"/>
                <a:cs typeface="Times New Roman" panose="02020603050405020304" pitchFamily="18" charset="0"/>
              </a:rPr>
            </a:br>
            <a:endParaRPr lang="en-US" altLang="en-US" b="1" dirty="0">
              <a:solidFill>
                <a:srgbClr val="FF3300"/>
              </a:solidFill>
              <a:latin typeface="Times New Roman" panose="02020603050405020304" pitchFamily="18" charset="0"/>
              <a:cs typeface="Times New Roman" panose="02020603050405020304" pitchFamily="18" charset="0"/>
            </a:endParaRPr>
          </a:p>
        </p:txBody>
      </p:sp>
      <p:sp>
        <p:nvSpPr>
          <p:cNvPr id="38916" name="Rectangle 2"/>
          <p:cNvSpPr>
            <a:spLocks noGrp="1" noChangeArrowheads="1"/>
          </p:cNvSpPr>
          <p:nvPr>
            <p:ph sz="half" idx="1"/>
          </p:nvPr>
        </p:nvSpPr>
        <p:spPr>
          <a:xfrm>
            <a:off x="0" y="481263"/>
            <a:ext cx="5963526" cy="5831476"/>
          </a:xfrm>
        </p:spPr>
        <p:txBody>
          <a:bodyPr/>
          <a:lstStyle/>
          <a:p>
            <a:pPr marL="130555"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u="sng" dirty="0">
                <a:solidFill>
                  <a:srgbClr val="FF3300"/>
                </a:solidFill>
                <a:latin typeface="Times New Roman" panose="02020603050405020304" pitchFamily="18" charset="0"/>
                <a:cs typeface="Times New Roman" panose="02020603050405020304" pitchFamily="18" charset="0"/>
              </a:rPr>
              <a:t>Details</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u="sng" dirty="0">
                <a:latin typeface="Times New Roman" panose="02020603050405020304" pitchFamily="18" charset="0"/>
                <a:cs typeface="Times New Roman" panose="02020603050405020304" pitchFamily="18" charset="0"/>
              </a:rPr>
              <a:t>To paraphrase a sentence</a:t>
            </a:r>
            <a:r>
              <a:rPr lang="en-US" altLang="en-US" sz="1600" b="1" dirty="0">
                <a:latin typeface="Times New Roman" panose="02020603050405020304" pitchFamily="18" charset="0"/>
                <a:cs typeface="Times New Roman" panose="02020603050405020304" pitchFamily="18" charset="0"/>
              </a:rPr>
              <a:t> means to say it in a different way, using your own words. The sentences below are paraphrases of sentences in the blog. Find the exact sentence from the blog that has the same meaning as the paraphrase.</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latin typeface="Times New Roman" panose="02020603050405020304" pitchFamily="18" charset="0"/>
                <a:cs typeface="Times New Roman" panose="02020603050405020304" pitchFamily="18" charset="0"/>
              </a:rPr>
              <a:t>4. </a:t>
            </a:r>
            <a:r>
              <a:rPr lang="en-US" altLang="en-US" sz="1600" i="1" dirty="0">
                <a:latin typeface="Times New Roman" panose="02020603050405020304" pitchFamily="18" charset="0"/>
                <a:cs typeface="Times New Roman" panose="02020603050405020304" pitchFamily="18" charset="0"/>
              </a:rPr>
              <a:t> Your boss could hire someone to do your job for less money.</a:t>
            </a:r>
            <a:endParaRPr lang="en-US" altLang="en-US" sz="1600" dirty="0">
              <a:latin typeface="Times New Roman" panose="02020603050405020304" pitchFamily="18" charset="0"/>
              <a:cs typeface="Times New Roman" panose="02020603050405020304" pitchFamily="18" charset="0"/>
            </a:endParaRP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latin typeface="Times New Roman" panose="02020603050405020304" pitchFamily="18" charset="0"/>
                <a:cs typeface="Times New Roman" panose="02020603050405020304" pitchFamily="18" charset="0"/>
              </a:rPr>
              <a:t>Par. 3 If you think you can work eight hours a day and build a career, think again. If you think you can’t be replaced by software or have your job outsourced to the moon, you are wrong. An employer can always replace you or find someone who can do your job more cheaply. One way to protect yourself is to take what you do at the office and do it on your own as a freelancer for a limited time without a contract. For example, if you spend your day editing advertising copy all day, you are developing (and getting good at) a skill that other people want. Editing is a skill that most companies need some of the time. These companies may not offer full-time employment, but they have 100 hours of work that needs to be done now. You step in, get the job done, and get some extra money. You may even find that you make more money as a freelancer and are able to quit your full-time job (</a:t>
            </a:r>
            <a:r>
              <a:rPr lang="en-US" altLang="en-US" sz="1600" i="1" dirty="0">
                <a:latin typeface="Times New Roman" panose="02020603050405020304" pitchFamily="18" charset="0"/>
                <a:cs typeface="Times New Roman" panose="02020603050405020304" pitchFamily="18" charset="0"/>
              </a:rPr>
              <a:t>before</a:t>
            </a:r>
            <a:r>
              <a:rPr lang="en-US" altLang="en-US" sz="1600" dirty="0">
                <a:latin typeface="Times New Roman" panose="02020603050405020304" pitchFamily="18" charset="0"/>
                <a:cs typeface="Times New Roman" panose="02020603050405020304" pitchFamily="18" charset="0"/>
              </a:rPr>
              <a:t> it is outsourced).</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a:p>
            <a:pPr marL="473455" indent="-342900"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a:p>
            <a:pPr marL="473455" indent="-342900"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230396" y="114300"/>
            <a:ext cx="5961603" cy="6198439"/>
          </a:xfrm>
        </p:spPr>
        <p:txBody>
          <a:bodyPr/>
          <a:lstStyle/>
          <a:p>
            <a:pPr marL="130555" lvl="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30555" lvl="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30555" lv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dirty="0">
                <a:latin typeface="Times New Roman" panose="02020603050405020304" pitchFamily="18" charset="0"/>
                <a:cs typeface="Times New Roman" panose="02020603050405020304" pitchFamily="18" charset="0"/>
              </a:rPr>
              <a:t>5. </a:t>
            </a:r>
            <a:r>
              <a:rPr lang="en-US" altLang="en-US" sz="1800" i="1" dirty="0">
                <a:latin typeface="Times New Roman" panose="02020603050405020304" pitchFamily="18" charset="0"/>
                <a:cs typeface="Times New Roman" panose="02020603050405020304" pitchFamily="18" charset="0"/>
              </a:rPr>
              <a:t>It is so fast to get a job and then lose it at one recently. </a:t>
            </a:r>
            <a:endParaRPr lang="en-US" altLang="en-US" sz="1800" dirty="0">
              <a:latin typeface="Times New Roman" panose="02020603050405020304" pitchFamily="18" charset="0"/>
              <a:cs typeface="Times New Roman" panose="02020603050405020304" pitchFamily="18" charset="0"/>
            </a:endParaRPr>
          </a:p>
          <a:p>
            <a:pPr marL="130555" lv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dirty="0">
                <a:latin typeface="Times New Roman" panose="02020603050405020304" pitchFamily="18" charset="0"/>
                <a:cs typeface="Times New Roman" panose="02020603050405020304" pitchFamily="18" charset="0"/>
              </a:rPr>
              <a:t>Par. 5 Jobs and careers come and go at an amazing pace these days. What if your job disappears after working for 10 years in the field. You may have to go back to school to be able to work in another field. You may have to retain yourself in order to keep working at the same company or in the same field. In fact, in all likelihood, you will have to do this more than once.</a:t>
            </a:r>
          </a:p>
          <a:p>
            <a:pPr marL="130555" lv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800" dirty="0">
              <a:latin typeface="Times New Roman" panose="02020603050405020304" pitchFamily="18" charset="0"/>
              <a:cs typeface="Times New Roman" panose="02020603050405020304" pitchFamily="18"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8</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8892027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030" y="366964"/>
            <a:ext cx="10887940" cy="342899"/>
          </a:xfrm>
        </p:spPr>
        <p:txBody>
          <a:bodyPr>
            <a:normAutofit fontScale="90000"/>
          </a:bodyPr>
          <a:lstStyle/>
          <a:p>
            <a:pPr algn="l" eaLnBrk="1"/>
            <a:r>
              <a:rPr lang="en-US" altLang="en-US" sz="1800" b="1" dirty="0">
                <a:solidFill>
                  <a:srgbClr val="FF3300"/>
                </a:solidFill>
                <a:latin typeface="Times New Roman" panose="02020603050405020304" pitchFamily="18" charset="0"/>
                <a:cs typeface="Times New Roman" panose="02020603050405020304" pitchFamily="18" charset="0"/>
              </a:rPr>
              <a:t>Reading 2:  Meet the New Boss : You</a:t>
            </a:r>
            <a:br>
              <a:rPr lang="en-US" altLang="en-US" dirty="0"/>
            </a:br>
            <a:endParaRPr lang="en-US" altLang="en-US" dirty="0"/>
          </a:p>
        </p:txBody>
      </p:sp>
      <p:sp>
        <p:nvSpPr>
          <p:cNvPr id="38916" name="Rectangle 2"/>
          <p:cNvSpPr>
            <a:spLocks noGrp="1" noChangeArrowheads="1"/>
          </p:cNvSpPr>
          <p:nvPr>
            <p:ph sz="half" idx="1"/>
          </p:nvPr>
        </p:nvSpPr>
        <p:spPr>
          <a:xfrm>
            <a:off x="0" y="709863"/>
            <a:ext cx="5963526" cy="5602876"/>
          </a:xfrm>
        </p:spPr>
        <p:txBody>
          <a:bodyPr/>
          <a:lstStyle/>
          <a:p>
            <a:pPr marL="130555"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0000"/>
                </a:solidFill>
                <a:latin typeface="Times New Roman" panose="02020603050405020304" pitchFamily="18" charset="0"/>
                <a:cs typeface="Times New Roman" panose="02020603050405020304" pitchFamily="18" charset="0"/>
              </a:rPr>
              <a:t>Details</a:t>
            </a:r>
          </a:p>
          <a:p>
            <a:pPr marL="130555"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u="sng" dirty="0">
                <a:latin typeface="Times New Roman" panose="02020603050405020304" pitchFamily="18" charset="0"/>
                <a:cs typeface="Times New Roman" panose="02020603050405020304" pitchFamily="18" charset="0"/>
              </a:rPr>
              <a:t>To paraphrase a sentence</a:t>
            </a:r>
            <a:r>
              <a:rPr lang="en-US" altLang="en-US" sz="1600" dirty="0">
                <a:latin typeface="Times New Roman" panose="02020603050405020304" pitchFamily="18" charset="0"/>
                <a:cs typeface="Times New Roman" panose="02020603050405020304" pitchFamily="18" charset="0"/>
              </a:rPr>
              <a:t> means to say it in a different way, using your own words. </a:t>
            </a:r>
          </a:p>
          <a:p>
            <a:pPr marL="130555"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latin typeface="Times New Roman" panose="02020603050405020304" pitchFamily="18" charset="0"/>
                <a:cs typeface="Times New Roman" panose="02020603050405020304" pitchFamily="18" charset="0"/>
              </a:rPr>
              <a:t>Rewrite the underlined sentences in the paragraph, using your own words.</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latin typeface="Times New Roman" panose="02020603050405020304" pitchFamily="18" charset="0"/>
                <a:cs typeface="Times New Roman" panose="02020603050405020304" pitchFamily="18" charset="0"/>
              </a:rPr>
              <a:t>Par 4. </a:t>
            </a:r>
            <a:r>
              <a:rPr lang="en-US" altLang="en-US" sz="1600" u="sng" dirty="0">
                <a:latin typeface="Times New Roman" panose="02020603050405020304" pitchFamily="18" charset="0"/>
                <a:cs typeface="Times New Roman" panose="02020603050405020304" pitchFamily="18" charset="0"/>
              </a:rPr>
              <a:t>Another strategy is to find something to do besides what you are doing and keep finding a smarter way to do it</a:t>
            </a:r>
            <a:r>
              <a:rPr lang="en-US" altLang="en-US" sz="1600" dirty="0">
                <a:latin typeface="Times New Roman" panose="02020603050405020304" pitchFamily="18" charset="0"/>
                <a:cs typeface="Times New Roman" panose="02020603050405020304" pitchFamily="18" charset="0"/>
              </a:rPr>
              <a:t> (1). That could be turning a hobby into a small business or using your skills to create products and services that you can sell. In other word, think like an entrepreneur . </a:t>
            </a:r>
            <a:r>
              <a:rPr lang="en-US" altLang="en-US" sz="1600" u="sng" dirty="0">
                <a:latin typeface="Times New Roman" panose="02020603050405020304" pitchFamily="18" charset="0"/>
                <a:cs typeface="Times New Roman" panose="02020603050405020304" pitchFamily="18" charset="0"/>
              </a:rPr>
              <a:t>Find someone who is willing to help you make your idea reality.</a:t>
            </a:r>
            <a:r>
              <a:rPr lang="en-US" altLang="en-US" sz="1600" dirty="0">
                <a:latin typeface="Times New Roman" panose="02020603050405020304" pitchFamily="18" charset="0"/>
                <a:cs typeface="Times New Roman" panose="02020603050405020304" pitchFamily="18" charset="0"/>
              </a:rPr>
              <a:t> (2) You’ll need money, organization, workers, and a lot of energy. </a:t>
            </a:r>
            <a:r>
              <a:rPr lang="en-US" altLang="en-US" sz="1600" u="sng" dirty="0">
                <a:latin typeface="Times New Roman" panose="02020603050405020304" pitchFamily="18" charset="0"/>
                <a:cs typeface="Times New Roman" panose="02020603050405020304" pitchFamily="18" charset="0"/>
              </a:rPr>
              <a:t>You’ll need to be a risk taker, an innovator, a problem solver, and a hard worker.</a:t>
            </a:r>
            <a:r>
              <a:rPr lang="en-US" altLang="en-US" sz="1600" dirty="0">
                <a:latin typeface="Times New Roman" panose="02020603050405020304" pitchFamily="18" charset="0"/>
                <a:cs typeface="Times New Roman" panose="02020603050405020304" pitchFamily="18" charset="0"/>
              </a:rPr>
              <a:t> (3) Being an entrepreneur is not an 8-hour-a-day job; it is a 24-hour-a-day job. And when things go well, you have your rewards. Here’s an example. A woman I grew up with decided to become a chef. Then she developed a wedding cake business. A few years later, she started blogging about desserts and writing restaurant reviews for a website. One thing leads to another, especially if you can become an expert at something.</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a:p>
            <a:pPr marL="473455" indent="-342900"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a:p>
            <a:pPr marL="473455" indent="-342900"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230396" y="114300"/>
            <a:ext cx="5961603" cy="6198439"/>
          </a:xfrm>
        </p:spPr>
        <p:txBody>
          <a:bodyPr/>
          <a:lstStyle/>
          <a:p>
            <a:pPr marL="130555" lvl="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30555" lvl="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30555" lv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Times New Roman" panose="02020603050405020304" pitchFamily="18" charset="0"/>
                <a:cs typeface="Times New Roman" panose="02020603050405020304" pitchFamily="18" charset="0"/>
              </a:rPr>
              <a:t>1. </a:t>
            </a:r>
          </a:p>
          <a:p>
            <a:pPr marL="130555" lvl="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Times New Roman" panose="02020603050405020304" pitchFamily="18" charset="0"/>
              <a:cs typeface="Times New Roman" panose="02020603050405020304" pitchFamily="18" charset="0"/>
            </a:endParaRPr>
          </a:p>
          <a:p>
            <a:pPr marL="130555" lv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Times New Roman" panose="02020603050405020304" pitchFamily="18" charset="0"/>
                <a:cs typeface="Times New Roman" panose="02020603050405020304" pitchFamily="18" charset="0"/>
              </a:rPr>
              <a:t>2.</a:t>
            </a:r>
          </a:p>
          <a:p>
            <a:pPr marL="130555" lvl="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Times New Roman" panose="02020603050405020304" pitchFamily="18" charset="0"/>
              <a:cs typeface="Times New Roman" panose="02020603050405020304" pitchFamily="18" charset="0"/>
            </a:endParaRPr>
          </a:p>
          <a:p>
            <a:pPr marL="130555" lv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Times New Roman" panose="02020603050405020304" pitchFamily="18" charset="0"/>
                <a:cs typeface="Times New Roman" panose="02020603050405020304" pitchFamily="18" charset="0"/>
              </a:rPr>
              <a:t>3.</a:t>
            </a:r>
            <a:endParaRPr lang="en-US" altLang="en-US" sz="1600" dirty="0">
              <a:latin typeface="Times New Roman" panose="02020603050405020304" pitchFamily="18" charset="0"/>
              <a:cs typeface="Times New Roman" panose="02020603050405020304" pitchFamily="18"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9</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8792330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Tahoma"/>
      </a:majorFont>
      <a:minorFont>
        <a:latin typeface="Arial"/>
        <a:ea typeface=""/>
        <a:cs typeface="Taho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50"/>
          </a:spcBef>
          <a:spcAft>
            <a:spcPts val="5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50"/>
          </a:spcBef>
          <a:spcAft>
            <a:spcPts val="5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TotalTime>
  <Words>7831</Words>
  <Application>Microsoft Macintosh PowerPoint</Application>
  <PresentationFormat>Widescreen</PresentationFormat>
  <Paragraphs>304</Paragraphs>
  <Slides>19</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Calibri Light</vt:lpstr>
      <vt:lpstr>Gill Sans</vt:lpstr>
      <vt:lpstr>Lucida Handwriting</vt:lpstr>
      <vt:lpstr>Times New Roman</vt:lpstr>
      <vt:lpstr>Wingdings</vt:lpstr>
      <vt:lpstr>1_Office Theme</vt:lpstr>
      <vt:lpstr>2_Office Theme</vt:lpstr>
      <vt:lpstr>Unit 5</vt:lpstr>
      <vt:lpstr>PowerPoint Presentation</vt:lpstr>
      <vt:lpstr>PowerPoint Presentation</vt:lpstr>
      <vt:lpstr>Reading 2:  Meet the New Boss : You </vt:lpstr>
      <vt:lpstr>Reading 2:  Meet the New Boss : You </vt:lpstr>
      <vt:lpstr>Reading 2:  Meet the New Boss : You </vt:lpstr>
      <vt:lpstr>Reading 2:  Meet the New Boss : You </vt:lpstr>
      <vt:lpstr>Reading 2:  Meet the New Boss : You </vt:lpstr>
      <vt:lpstr>Reading 2:  Meet the New Boss : You </vt:lpstr>
      <vt:lpstr>Unit 6</vt:lpstr>
      <vt:lpstr>PowerPoint Presentation</vt:lpstr>
      <vt:lpstr> </vt:lpstr>
      <vt:lpstr>Tourists in a Fragile Land </vt:lpstr>
      <vt:lpstr>Tourists in a Fragile Land </vt:lpstr>
      <vt:lpstr>Tourists in a Fragile Land </vt:lpstr>
      <vt:lpstr>Tourists in a Fragile Land </vt:lpstr>
      <vt:lpstr>Global Warming in IIulissat </vt:lpstr>
      <vt:lpstr>Global Warming in IIulissat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dc:title>
  <dc:creator>Sa</dc:creator>
  <cp:lastModifiedBy>Hoai Phuong Nguyen Tran</cp:lastModifiedBy>
  <cp:revision>58</cp:revision>
  <dcterms:created xsi:type="dcterms:W3CDTF">2022-05-22T11:45:30Z</dcterms:created>
  <dcterms:modified xsi:type="dcterms:W3CDTF">2023-10-05T08:53:02Z</dcterms:modified>
</cp:coreProperties>
</file>