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8"/>
  </p:notesMasterIdLst>
  <p:sldIdLst>
    <p:sldId id="265" r:id="rId3"/>
    <p:sldId id="272" r:id="rId4"/>
    <p:sldId id="262" r:id="rId5"/>
    <p:sldId id="256" r:id="rId6"/>
    <p:sldId id="263" r:id="rId7"/>
    <p:sldId id="264" r:id="rId8"/>
    <p:sldId id="271" r:id="rId9"/>
    <p:sldId id="266" r:id="rId10"/>
    <p:sldId id="267" r:id="rId11"/>
    <p:sldId id="258" r:id="rId12"/>
    <p:sldId id="259" r:id="rId13"/>
    <p:sldId id="270" r:id="rId14"/>
    <p:sldId id="273" r:id="rId15"/>
    <p:sldId id="27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C5AD6-3B04-4014-9622-E15EEAB6EE48}" type="datetimeFigureOut">
              <a:rPr lang="en-US" smtClean="0"/>
              <a:t>10/4/23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918AB-4416-4490-88CE-30E446872E49}" type="slidenum">
              <a:rPr lang="en-US" smtClean="0"/>
              <a:t>‹#›</a:t>
            </a:fld>
            <a:endParaRPr lang="en-US"/>
          </a:p>
        </p:txBody>
      </p:sp>
    </p:spTree>
    <p:extLst>
      <p:ext uri="{BB962C8B-B14F-4D97-AF65-F5344CB8AC3E}">
        <p14:creationId xmlns:p14="http://schemas.microsoft.com/office/powerpoint/2010/main" val="172869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7970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5780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3768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8577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0904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02055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0668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099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5852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4175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5547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a:t>Click to edit Master title style</a:t>
            </a:r>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a:t>Click to edit Master subtitle style</a:t>
            </a:r>
          </a:p>
        </p:txBody>
      </p:sp>
    </p:spTree>
    <p:extLst>
      <p:ext uri="{BB962C8B-B14F-4D97-AF65-F5344CB8AC3E}">
        <p14:creationId xmlns:p14="http://schemas.microsoft.com/office/powerpoint/2010/main" val="33875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60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1958332"/>
            <a:ext cx="2718720" cy="456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2800" y="1958332"/>
            <a:ext cx="7973761" cy="456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9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1" y="1958332"/>
            <a:ext cx="9135360" cy="1190358"/>
          </a:xfrm>
        </p:spPr>
        <p:txBody>
          <a:bodyPr/>
          <a:lstStyle/>
          <a:p>
            <a:r>
              <a:rPr lang="en-US"/>
              <a:t>Click to edit Master title style</a:t>
            </a:r>
          </a:p>
        </p:txBody>
      </p:sp>
    </p:spTree>
    <p:extLst>
      <p:ext uri="{BB962C8B-B14F-4D97-AF65-F5344CB8AC3E}">
        <p14:creationId xmlns:p14="http://schemas.microsoft.com/office/powerpoint/2010/main" val="1263238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1AB532E-1A0D-41CA-9F4D-4024A579E8BD}" type="slidenum">
              <a:rPr lang="en-US" altLang="en-US" smtClean="0"/>
              <a:pPr>
                <a:defRPr/>
              </a:pPr>
              <a:t>‹#›</a:t>
            </a:fld>
            <a:endParaRPr lang="en-US" altLang="en-US"/>
          </a:p>
        </p:txBody>
      </p:sp>
    </p:spTree>
    <p:extLst>
      <p:ext uri="{BB962C8B-B14F-4D97-AF65-F5344CB8AC3E}">
        <p14:creationId xmlns:p14="http://schemas.microsoft.com/office/powerpoint/2010/main" val="85568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94D8542-931D-4290-AAEA-471C28D414BF}" type="slidenum">
              <a:rPr lang="en-US" altLang="en-US" smtClean="0"/>
              <a:pPr>
                <a:defRPr/>
              </a:pPr>
              <a:t>‹#›</a:t>
            </a:fld>
            <a:endParaRPr lang="en-US" altLang="en-US"/>
          </a:p>
        </p:txBody>
      </p:sp>
    </p:spTree>
    <p:extLst>
      <p:ext uri="{BB962C8B-B14F-4D97-AF65-F5344CB8AC3E}">
        <p14:creationId xmlns:p14="http://schemas.microsoft.com/office/powerpoint/2010/main" val="22874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A771A77-B1C6-4807-83E4-24EF22A150F9}" type="slidenum">
              <a:rPr lang="en-US" altLang="en-US" smtClean="0"/>
              <a:pPr>
                <a:defRPr/>
              </a:pPr>
              <a:t>‹#›</a:t>
            </a:fld>
            <a:endParaRPr lang="en-US" altLang="en-US"/>
          </a:p>
        </p:txBody>
      </p:sp>
    </p:spTree>
    <p:extLst>
      <p:ext uri="{BB962C8B-B14F-4D97-AF65-F5344CB8AC3E}">
        <p14:creationId xmlns:p14="http://schemas.microsoft.com/office/powerpoint/2010/main" val="250567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513F9B6-092C-499A-9A5C-978608927BEF}" type="slidenum">
              <a:rPr lang="en-US" altLang="en-US" smtClean="0"/>
              <a:pPr>
                <a:defRPr/>
              </a:pPr>
              <a:t>‹#›</a:t>
            </a:fld>
            <a:endParaRPr lang="en-US" altLang="en-US"/>
          </a:p>
        </p:txBody>
      </p:sp>
    </p:spTree>
    <p:extLst>
      <p:ext uri="{BB962C8B-B14F-4D97-AF65-F5344CB8AC3E}">
        <p14:creationId xmlns:p14="http://schemas.microsoft.com/office/powerpoint/2010/main" val="164062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D02CC2-3808-4F47-A37F-057922B04B6F}" type="slidenum">
              <a:rPr lang="en-US" altLang="en-US" smtClean="0"/>
              <a:pPr>
                <a:defRPr/>
              </a:pPr>
              <a:t>‹#›</a:t>
            </a:fld>
            <a:endParaRPr lang="en-US" altLang="en-US"/>
          </a:p>
        </p:txBody>
      </p:sp>
    </p:spTree>
    <p:extLst>
      <p:ext uri="{BB962C8B-B14F-4D97-AF65-F5344CB8AC3E}">
        <p14:creationId xmlns:p14="http://schemas.microsoft.com/office/powerpoint/2010/main" val="44052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29423F-FFA7-4B7D-B972-DC796A803E8D}" type="slidenum">
              <a:rPr lang="en-US" altLang="en-US" smtClean="0"/>
              <a:pPr>
                <a:defRPr/>
              </a:pPr>
              <a:t>‹#›</a:t>
            </a:fld>
            <a:endParaRPr lang="en-US" altLang="en-US"/>
          </a:p>
        </p:txBody>
      </p:sp>
    </p:spTree>
    <p:extLst>
      <p:ext uri="{BB962C8B-B14F-4D97-AF65-F5344CB8AC3E}">
        <p14:creationId xmlns:p14="http://schemas.microsoft.com/office/powerpoint/2010/main" val="1855896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806263C-4563-4DB7-8B8B-154963FC21A8}" type="slidenum">
              <a:rPr lang="en-US" altLang="en-US" smtClean="0"/>
              <a:pPr>
                <a:defRPr/>
              </a:pPr>
              <a:t>‹#›</a:t>
            </a:fld>
            <a:endParaRPr lang="en-US" altLang="en-US"/>
          </a:p>
        </p:txBody>
      </p:sp>
    </p:spTree>
    <p:extLst>
      <p:ext uri="{BB962C8B-B14F-4D97-AF65-F5344CB8AC3E}">
        <p14:creationId xmlns:p14="http://schemas.microsoft.com/office/powerpoint/2010/main" val="41574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655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6996669-9376-4674-9BEB-EA390CF86C27}" type="slidenum">
              <a:rPr lang="en-US" altLang="en-US" smtClean="0"/>
              <a:pPr>
                <a:defRPr/>
              </a:pPr>
              <a:t>‹#›</a:t>
            </a:fld>
            <a:endParaRPr lang="en-US" altLang="en-US"/>
          </a:p>
        </p:txBody>
      </p:sp>
    </p:spTree>
    <p:extLst>
      <p:ext uri="{BB962C8B-B14F-4D97-AF65-F5344CB8AC3E}">
        <p14:creationId xmlns:p14="http://schemas.microsoft.com/office/powerpoint/2010/main" val="195693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176B124-8C1C-4A2D-BD0C-D16B610FFFC9}" type="slidenum">
              <a:rPr lang="en-US" altLang="en-US" smtClean="0"/>
              <a:pPr>
                <a:defRPr/>
              </a:pPr>
              <a:t>‹#›</a:t>
            </a:fld>
            <a:endParaRPr lang="en-US" altLang="en-US"/>
          </a:p>
        </p:txBody>
      </p:sp>
    </p:spTree>
    <p:extLst>
      <p:ext uri="{BB962C8B-B14F-4D97-AF65-F5344CB8AC3E}">
        <p14:creationId xmlns:p14="http://schemas.microsoft.com/office/powerpoint/2010/main" val="3056589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A3B3B25-CB35-43C0-8EA4-8A4B414021D6}" type="slidenum">
              <a:rPr lang="en-US" altLang="en-US" smtClean="0"/>
              <a:pPr>
                <a:defRPr/>
              </a:pPr>
              <a:t>‹#›</a:t>
            </a:fld>
            <a:endParaRPr lang="en-US" altLang="en-US"/>
          </a:p>
        </p:txBody>
      </p:sp>
    </p:spTree>
    <p:extLst>
      <p:ext uri="{BB962C8B-B14F-4D97-AF65-F5344CB8AC3E}">
        <p14:creationId xmlns:p14="http://schemas.microsoft.com/office/powerpoint/2010/main" val="2148766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FB242F3-C22B-4287-8F6D-6BE167A37110}" type="slidenum">
              <a:rPr lang="en-US" altLang="en-US" smtClean="0"/>
              <a:pPr>
                <a:defRPr/>
              </a:pPr>
              <a:t>‹#›</a:t>
            </a:fld>
            <a:endParaRPr lang="en-US" altLang="en-US"/>
          </a:p>
        </p:txBody>
      </p:sp>
    </p:spTree>
    <p:extLst>
      <p:ext uri="{BB962C8B-B14F-4D97-AF65-F5344CB8AC3E}">
        <p14:creationId xmlns:p14="http://schemas.microsoft.com/office/powerpoint/2010/main" val="214574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a:t>Click to edit Master title style</a:t>
            </a:r>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a:t>Click to edit Master text styles</a:t>
            </a:r>
          </a:p>
        </p:txBody>
      </p:sp>
    </p:spTree>
    <p:extLst>
      <p:ext uri="{BB962C8B-B14F-4D97-AF65-F5344CB8AC3E}">
        <p14:creationId xmlns:p14="http://schemas.microsoft.com/office/powerpoint/2010/main" val="331906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2800" y="3701631"/>
            <a:ext cx="5345280" cy="2822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400" y="3701631"/>
            <a:ext cx="5347201" cy="2822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68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a:t>Click to edit Master title style</a:t>
            </a:r>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29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029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07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a:t>Click to edit Master title style</a:t>
            </a:r>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a:t>Click to edit Master text styles</a:t>
            </a:r>
          </a:p>
        </p:txBody>
      </p:sp>
    </p:spTree>
    <p:extLst>
      <p:ext uri="{BB962C8B-B14F-4D97-AF65-F5344CB8AC3E}">
        <p14:creationId xmlns:p14="http://schemas.microsoft.com/office/powerpoint/2010/main" val="353290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a:t>Click to edit Master title style</a:t>
            </a:r>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a:t>Click to edit Master text styles</a:t>
            </a:r>
          </a:p>
        </p:txBody>
      </p:sp>
    </p:spTree>
    <p:extLst>
      <p:ext uri="{BB962C8B-B14F-4D97-AF65-F5344CB8AC3E}">
        <p14:creationId xmlns:p14="http://schemas.microsoft.com/office/powerpoint/2010/main" val="34124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2801" y="1958332"/>
            <a:ext cx="9135360" cy="1190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652800" y="3701631"/>
            <a:ext cx="10876801" cy="2822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841" y="1741380"/>
            <a:ext cx="11032320" cy="1741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3183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kern="1200">
          <a:solidFill>
            <a:srgbClr val="FF80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46"/>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552938" fontAlgn="base" hangingPunct="0">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552938" fontAlgn="base" hangingPunct="0">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552938" fontAlgn="base" hangingPunct="0">
              <a:defRPr/>
            </a:pPr>
            <a:fld id="{BE630CFA-2A06-4F24-A074-0F0CDA4BE64F}" type="slidenum">
              <a:rPr lang="en-US" altLang="en-US" smtClean="0"/>
              <a:pPr defTabSz="552938" fontAlgn="base" hangingPunct="0">
                <a:defRPr/>
              </a:pPr>
              <a:t>‹#›</a:t>
            </a:fld>
            <a:endParaRPr lang="en-US" altLang="en-US"/>
          </a:p>
        </p:txBody>
      </p:sp>
    </p:spTree>
    <p:extLst>
      <p:ext uri="{BB962C8B-B14F-4D97-AF65-F5344CB8AC3E}">
        <p14:creationId xmlns:p14="http://schemas.microsoft.com/office/powerpoint/2010/main" val="28383730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5" name="Picture 20484" descr="Woman meditating on a sofa">
            <a:extLst>
              <a:ext uri="{FF2B5EF4-FFF2-40B4-BE49-F238E27FC236}">
                <a16:creationId xmlns:a16="http://schemas.microsoft.com/office/drawing/2014/main" id="{D5B6BC58-F76F-24D2-99C6-5946E5C60667}"/>
              </a:ext>
            </a:extLst>
          </p:cNvPr>
          <p:cNvPicPr>
            <a:picLocks noChangeAspect="1"/>
          </p:cNvPicPr>
          <p:nvPr/>
        </p:nvPicPr>
        <p:blipFill rotWithShape="1">
          <a:blip r:embed="rId3"/>
          <a:srcRect l="14611" r="2585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0483" name="Rectangle 2"/>
          <p:cNvSpPr>
            <a:spLocks noGrp="1" noChangeArrowheads="1"/>
          </p:cNvSpPr>
          <p:nvPr>
            <p:ph type="body" idx="4294967295"/>
          </p:nvPr>
        </p:nvSpPr>
        <p:spPr>
          <a:xfrm>
            <a:off x="5606716" y="2333297"/>
            <a:ext cx="5747082" cy="3843666"/>
          </a:xfrm>
        </p:spPr>
        <p:txBody>
          <a:bodyPr>
            <a:normAutofit/>
          </a:bodyPr>
          <a:lstStyle/>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000" dirty="0">
                <a:solidFill>
                  <a:srgbClr val="C00000"/>
                </a:solidFill>
                <a:latin typeface="Times New Roman" panose="02020603050405020304" pitchFamily="18" charset="0"/>
                <a:cs typeface="Times New Roman" panose="02020603050405020304" pitchFamily="18" charset="0"/>
              </a:rPr>
              <a:t>UNIT 3: </a:t>
            </a:r>
          </a:p>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000" dirty="0">
                <a:solidFill>
                  <a:srgbClr val="C00000"/>
                </a:solidFill>
                <a:latin typeface="Times New Roman" panose="02020603050405020304" pitchFamily="18" charset="0"/>
                <a:cs typeface="Times New Roman" panose="02020603050405020304" pitchFamily="18" charset="0"/>
              </a:rPr>
              <a:t>Exploring the Red Planet</a:t>
            </a:r>
          </a:p>
          <a:p>
            <a:pPr marL="130555" indent="0"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2000" dirty="0">
              <a:latin typeface="Lucida Handwriting" panose="03010101010101010101" pitchFamily="66" charset="0"/>
            </a:endParaRPr>
          </a:p>
        </p:txBody>
      </p:sp>
    </p:spTree>
    <p:extLst>
      <p:ext uri="{BB962C8B-B14F-4D97-AF65-F5344CB8AC3E}">
        <p14:creationId xmlns:p14="http://schemas.microsoft.com/office/powerpoint/2010/main" val="308619297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120443" y="86558"/>
            <a:ext cx="12071557" cy="470734"/>
          </a:xfrm>
        </p:spPr>
        <p:txBody>
          <a:bodyPr>
            <a:normAutofit fontScale="90000"/>
          </a:bodyPr>
          <a:lstStyle/>
          <a:p>
            <a:pPr algn="ctr">
              <a:tabLst>
                <a:tab pos="3257550" algn="l"/>
              </a:tabLst>
            </a:pPr>
            <a:br>
              <a:rPr lang="en-US" altLang="en-US" dirty="0"/>
            </a:br>
            <a:r>
              <a:rPr lang="en-US" altLang="en-US" sz="2700" dirty="0">
                <a:solidFill>
                  <a:srgbClr val="00B0F0"/>
                </a:solidFill>
                <a:latin typeface="Times New Roman" panose="02020603050405020304" pitchFamily="18" charset="0"/>
                <a:cs typeface="Times New Roman" panose="02020603050405020304" pitchFamily="18" charset="0"/>
              </a:rPr>
              <a:t>Now read the Travelling Man blog, written by a traveler who is interested in different languages and cultures</a:t>
            </a:r>
            <a:endParaRPr lang="en-US" altLang="en-US" sz="2700" dirty="0">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120442" y="854241"/>
            <a:ext cx="5963526" cy="5873249"/>
          </a:xfrm>
        </p:spPr>
        <p:txBody>
          <a:bodyPr>
            <a:normAutofit fontScale="85000" lnSpcReduction="20000"/>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6600"/>
                </a:solidFill>
                <a:latin typeface="Times New Roman" panose="02020603050405020304" pitchFamily="18" charset="0"/>
                <a:ea typeface="+mj-ea"/>
                <a:cs typeface="Times New Roman" panose="02020603050405020304" pitchFamily="18" charset="0"/>
              </a:rPr>
              <a:t>The Question of Global English</a:t>
            </a:r>
            <a:r>
              <a:rPr lang="en-US" altLang="en-US" sz="1600" b="1" dirty="0">
                <a:latin typeface="Times New Roman" panose="02020603050405020304" pitchFamily="18" charset="0"/>
                <a:cs typeface="Times New Roman" panose="02020603050405020304" pitchFamily="18" charset="0"/>
              </a:rPr>
              <a:t> Travelling Man – Jason C. – July 17</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1.Hello, fellow travelers. </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I’m on my way to France through the Spanish Basque country. Last night I saw a big sign at a café reading: English spoken here. It got me thinking: is English as a global language helping people around the world to communicate better? Or is it causing us to lose our uniqueness and independence? Is it fair to have one powerful language that people around the world have to learn?</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2. John L: </a:t>
            </a:r>
            <a:r>
              <a:rPr lang="en-US" altLang="en-US" sz="1600" dirty="0">
                <a:latin typeface="Times New Roman" panose="02020603050405020304" pitchFamily="18" charset="0"/>
                <a:cs typeface="Times New Roman" panose="02020603050405020304" pitchFamily="18" charset="0"/>
              </a:rPr>
              <a:t>As an American, I like it. I can talk to people wherever I go and I don’t have to learn any other languages. At the same time, I sometimes feel embarrassed when I compare myself to people who know English, plus two or three other languages. I feel so stupid sometimes.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3. Miguel F: </a:t>
            </a:r>
            <a:r>
              <a:rPr lang="en-US" altLang="en-US" sz="1600" dirty="0">
                <a:latin typeface="Times New Roman" panose="02020603050405020304" pitchFamily="18" charset="0"/>
                <a:cs typeface="Times New Roman" panose="02020603050405020304" pitchFamily="18" charset="0"/>
              </a:rPr>
              <a:t>Using English as a global language makes sense to me. It’s convenient for us to have a common language. They tried Esperanto, but that didn’t spread like English. Language can’t be created and forced. It’s a natural expression of  a culture. As an invented language, Esperanto doesn’t have any native culture.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4. Jason C: </a:t>
            </a:r>
            <a:r>
              <a:rPr lang="en-US" altLang="en-US" sz="1600" dirty="0">
                <a:latin typeface="Times New Roman" panose="02020603050405020304" pitchFamily="18" charset="0"/>
                <a:cs typeface="Times New Roman" panose="02020603050405020304" pitchFamily="18" charset="0"/>
              </a:rPr>
              <a:t>What’s Esperanto? Isn’t that some kind of spy language from World War II?</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5. Miguel F: </a:t>
            </a:r>
            <a:r>
              <a:rPr lang="en-US" altLang="en-US" sz="1600" dirty="0">
                <a:latin typeface="Times New Roman" panose="02020603050405020304" pitchFamily="18" charset="0"/>
                <a:cs typeface="Times New Roman" panose="02020603050405020304" pitchFamily="18" charset="0"/>
              </a:rPr>
              <a:t>Earlier than that – it goes back to the 1880s. A scholar invented it to give people a common language they could all learn easily. He felt that having different languages divides people into enemy groups. He hoped that Esperanto would change things.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6. Yi-wen C:</a:t>
            </a:r>
            <a:r>
              <a:rPr lang="en-US" altLang="en-US" sz="1600" dirty="0">
                <a:latin typeface="Times New Roman" panose="02020603050405020304" pitchFamily="18" charset="0"/>
                <a:cs typeface="Times New Roman" panose="02020603050405020304" pitchFamily="18" charset="0"/>
              </a:rPr>
              <a:t>But the grammar of Esperanto is based on European languages, so it’s not that easy for non-Europeans to learn. Besides, it’s not as cool as speaking English. English is mote than a language. It’s an attitude, a lifestyle. It’s Hollywood, rock and roll.</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7" y="854241"/>
            <a:ext cx="5961603" cy="6025565"/>
          </a:xfrm>
        </p:spPr>
        <p:txBody>
          <a:bodyPr>
            <a:normAutofit fontScale="85000" lnSpcReduction="20000"/>
          </a:bodyPr>
          <a:lstStyle/>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7. </a:t>
            </a:r>
            <a:r>
              <a:rPr lang="en-US" altLang="en-US" sz="1600" b="1" dirty="0" err="1">
                <a:solidFill>
                  <a:srgbClr val="FF3300"/>
                </a:solidFill>
                <a:latin typeface="Times New Roman" panose="02020603050405020304" pitchFamily="18" charset="0"/>
                <a:cs typeface="Times New Roman" panose="02020603050405020304" pitchFamily="18" charset="0"/>
              </a:rPr>
              <a:t>Vasily</a:t>
            </a:r>
            <a:r>
              <a:rPr lang="en-US" altLang="en-US" sz="1600" b="1" dirty="0">
                <a:solidFill>
                  <a:srgbClr val="FF3300"/>
                </a:solidFill>
                <a:latin typeface="Times New Roman" panose="02020603050405020304" pitchFamily="18" charset="0"/>
                <a:cs typeface="Times New Roman" panose="02020603050405020304" pitchFamily="18" charset="0"/>
              </a:rPr>
              <a:t> Z: </a:t>
            </a:r>
            <a:r>
              <a:rPr lang="en-US" altLang="en-US" sz="1600" dirty="0">
                <a:latin typeface="Times New Roman" panose="02020603050405020304" pitchFamily="18" charset="0"/>
                <a:cs typeface="Times New Roman" panose="02020603050405020304" pitchFamily="18" charset="0"/>
              </a:rPr>
              <a:t>It’s all political. Whoever wins a war gets to control the language of the world. But I do agree that it’s easier for people to have a common language. So why not English? It’s a simple language. If it weren’t that easy, how could a billion people around the world have learned it?</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8. Yuko H: </a:t>
            </a:r>
            <a:r>
              <a:rPr lang="en-US" altLang="en-US" sz="1600" dirty="0">
                <a:latin typeface="Times New Roman" panose="02020603050405020304" pitchFamily="18" charset="0"/>
                <a:cs typeface="Times New Roman" panose="02020603050405020304" pitchFamily="18" charset="0"/>
              </a:rPr>
              <a:t>I don’t think it’s easy at all. It’s taken me years to learn it.</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9. Pablo B: </a:t>
            </a:r>
            <a:r>
              <a:rPr lang="en-US" altLang="en-US" sz="1600" dirty="0">
                <a:latin typeface="Times New Roman" panose="02020603050405020304" pitchFamily="18" charset="0"/>
                <a:cs typeface="Times New Roman" panose="02020603050405020304" pitchFamily="18" charset="0"/>
              </a:rPr>
              <a:t>I agree. I hate how the spelling’s so complicated, so full of exceptions.</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10. Ashok P: </a:t>
            </a:r>
            <a:r>
              <a:rPr lang="en-US" altLang="en-US" sz="1600" dirty="0">
                <a:latin typeface="Times New Roman" panose="02020603050405020304" pitchFamily="18" charset="0"/>
                <a:cs typeface="Times New Roman" panose="02020603050405020304" pitchFamily="18" charset="0"/>
              </a:rPr>
              <a:t>I like that it has so many dialects. You don’t have to speak like any one nationality – you have choices.</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11. Au M: </a:t>
            </a:r>
            <a:r>
              <a:rPr lang="en-US" altLang="en-US" sz="1600" dirty="0">
                <a:latin typeface="Times New Roman" panose="02020603050405020304" pitchFamily="18" charset="0"/>
                <a:cs typeface="Times New Roman" panose="02020603050405020304" pitchFamily="18" charset="0"/>
              </a:rPr>
              <a:t>For me, it was easy to learn English at school in Qatar since I went to an English-speaking school. Now my English is almost perfect. And I started young, so it’s wasn’t too hard to learn.</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12. Yuko H: </a:t>
            </a:r>
            <a:r>
              <a:rPr lang="en-US" altLang="en-US" sz="1600" dirty="0">
                <a:latin typeface="Times New Roman" panose="02020603050405020304" pitchFamily="18" charset="0"/>
                <a:cs typeface="Times New Roman" panose="02020603050405020304" pitchFamily="18" charset="0"/>
              </a:rPr>
              <a:t>I wish I had perfect English. I’m not even close. There’s so much slang, and so many synonyms- it gives me a headache. And why are there so many verb tenses? Do we really need to know the past perfect? Give me Esperanto.</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13. Gorla A: </a:t>
            </a:r>
            <a:r>
              <a:rPr lang="en-US" altLang="en-US" sz="1600" dirty="0">
                <a:latin typeface="Times New Roman" panose="02020603050405020304" pitchFamily="18" charset="0"/>
                <a:cs typeface="Times New Roman" panose="02020603050405020304" pitchFamily="18" charset="0"/>
              </a:rPr>
              <a:t>Try learning Basque if you want a real challenge. English is so much easier!</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3300"/>
                </a:solidFill>
                <a:latin typeface="Times New Roman" panose="02020603050405020304" pitchFamily="18" charset="0"/>
                <a:cs typeface="Times New Roman" panose="02020603050405020304" pitchFamily="18" charset="0"/>
              </a:rPr>
              <a:t>14. Jason C: </a:t>
            </a:r>
            <a:r>
              <a:rPr lang="en-US" altLang="en-US" sz="1600" dirty="0">
                <a:latin typeface="Times New Roman" panose="02020603050405020304" pitchFamily="18" charset="0"/>
                <a:cs typeface="Times New Roman" panose="02020603050405020304" pitchFamily="18" charset="0"/>
              </a:rPr>
              <a:t>I’m not so sure now. Thanks for sharing your ideas. I’ll post again as soon as I get to France.</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Times New Roman" panose="02020603050405020304" pitchFamily="18" charset="0"/>
              <a:cs typeface="Times New Roman" panose="02020603050405020304" pitchFamily="18" charset="0"/>
            </a:endParaRPr>
          </a:p>
          <a:p>
            <a:pPr marL="0" indent="0" eaLnBrk="1">
              <a:lnSpc>
                <a:spcPct val="170000"/>
              </a:lnSpc>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solidFill>
                  <a:srgbClr val="0070C0"/>
                </a:solidFill>
                <a:latin typeface="Times New Roman" panose="02020603050405020304" pitchFamily="18" charset="0"/>
                <a:cs typeface="Times New Roman" panose="02020603050405020304" pitchFamily="18" charset="0"/>
              </a:rPr>
              <a:t>1.Most Americans speak several languages.                                                                   2.Esperanto was invented as a language to help people find peace.                          3.There are one billion non-native speakers of English in the world.                           4.English can be difficult because of spelling, vocabulary, and grammar.                  5.Everyone agrees that English is a difficult language to learn.</a:t>
            </a:r>
          </a:p>
          <a:p>
            <a:pPr marL="342900"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2" name="TextBox 1"/>
          <p:cNvSpPr txBox="1"/>
          <p:nvPr/>
        </p:nvSpPr>
        <p:spPr>
          <a:xfrm>
            <a:off x="6230397" y="4880309"/>
            <a:ext cx="1505797" cy="338554"/>
          </a:xfrm>
          <a:prstGeom prst="rect">
            <a:avLst/>
          </a:prstGeom>
          <a:noFill/>
        </p:spPr>
        <p:txBody>
          <a:bodyPr wrap="square" rtlCol="0">
            <a:spAutoFit/>
          </a:bodyPr>
          <a:lstStyle/>
          <a:p>
            <a:r>
              <a:rPr lang="en-US" sz="1600" b="1" dirty="0">
                <a:solidFill>
                  <a:srgbClr val="FF3300"/>
                </a:solidFill>
                <a:latin typeface="Times New Roman" panose="02020603050405020304" pitchFamily="18" charset="0"/>
                <a:cs typeface="Times New Roman" panose="02020603050405020304" pitchFamily="18" charset="0"/>
              </a:rPr>
              <a:t>True or False ?</a:t>
            </a:r>
          </a:p>
        </p:txBody>
      </p:sp>
    </p:spTree>
    <p:extLst>
      <p:ext uri="{BB962C8B-B14F-4D97-AF65-F5344CB8AC3E}">
        <p14:creationId xmlns:p14="http://schemas.microsoft.com/office/powerpoint/2010/main" val="387541953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br>
              <a:rPr lang="en-US" altLang="en-US" dirty="0"/>
            </a:br>
            <a:endParaRPr lang="en-US" altLang="en-US" dirty="0"/>
          </a:p>
        </p:txBody>
      </p:sp>
      <p:sp>
        <p:nvSpPr>
          <p:cNvPr id="38916" name="Rectangle 2"/>
          <p:cNvSpPr>
            <a:spLocks noGrp="1" noChangeArrowheads="1"/>
          </p:cNvSpPr>
          <p:nvPr>
            <p:ph sz="half" idx="1"/>
          </p:nvPr>
        </p:nvSpPr>
        <p:spPr>
          <a:xfrm>
            <a:off x="224589" y="379787"/>
            <a:ext cx="11742821" cy="6098426"/>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b="1" dirty="0">
                <a:solidFill>
                  <a:srgbClr val="FF6600"/>
                </a:solidFill>
                <a:latin typeface="Times New Roman" panose="02020603050405020304" pitchFamily="18" charset="0"/>
                <a:ea typeface="+mj-ea"/>
                <a:cs typeface="Times New Roman" panose="02020603050405020304" pitchFamily="18" charset="0"/>
              </a:rPr>
              <a:t>Reading 2: The Question of Global Language</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800" dirty="0">
              <a:solidFill>
                <a:srgbClr val="FF6600"/>
              </a:solidFill>
              <a:latin typeface="Calibri" panose="020F0502020204030204" pitchFamily="34" charset="0"/>
              <a:ea typeface="+mj-ea"/>
              <a:cs typeface="Calibri" panose="020F0502020204030204" pitchFamily="34"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solidFill>
                  <a:srgbClr val="0070C0"/>
                </a:solidFill>
                <a:latin typeface="Times New Roman" panose="02020603050405020304" pitchFamily="18" charset="0"/>
                <a:ea typeface="+mj-ea"/>
                <a:cs typeface="Times New Roman" panose="02020603050405020304" pitchFamily="18" charset="0"/>
              </a:rPr>
              <a:t>Look at the opinion  of </a:t>
            </a:r>
            <a:r>
              <a:rPr lang="en-US" altLang="en-US" dirty="0" err="1">
                <a:solidFill>
                  <a:srgbClr val="0070C0"/>
                </a:solidFill>
                <a:latin typeface="Times New Roman" panose="02020603050405020304" pitchFamily="18" charset="0"/>
                <a:ea typeface="+mj-ea"/>
                <a:cs typeface="Times New Roman" panose="02020603050405020304" pitchFamily="18" charset="0"/>
              </a:rPr>
              <a:t>Gorkia</a:t>
            </a:r>
            <a:r>
              <a:rPr lang="en-US" altLang="en-US" dirty="0">
                <a:solidFill>
                  <a:srgbClr val="0070C0"/>
                </a:solidFill>
                <a:latin typeface="Times New Roman" panose="02020603050405020304" pitchFamily="18" charset="0"/>
                <a:ea typeface="+mj-ea"/>
                <a:cs typeface="Times New Roman" panose="02020603050405020304" pitchFamily="18" charset="0"/>
              </a:rPr>
              <a:t> A. in par. 13 and the supporting example. </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b="1" dirty="0">
                <a:solidFill>
                  <a:srgbClr val="FF3300"/>
                </a:solidFill>
                <a:latin typeface="Times New Roman" panose="02020603050405020304" pitchFamily="18" charset="0"/>
                <a:cs typeface="Times New Roman" panose="02020603050405020304" pitchFamily="18" charset="0"/>
              </a:rPr>
              <a:t>13. Gorla A: </a:t>
            </a:r>
            <a:r>
              <a:rPr lang="en-US" altLang="en-US" dirty="0">
                <a:latin typeface="Times New Roman" panose="02020603050405020304" pitchFamily="18" charset="0"/>
                <a:cs typeface="Times New Roman" panose="02020603050405020304" pitchFamily="18" charset="0"/>
              </a:rPr>
              <a:t>Try learning </a:t>
            </a:r>
            <a:r>
              <a:rPr lang="en-US" altLang="en-US" b="1" i="1" u="sng" dirty="0">
                <a:latin typeface="Times New Roman" panose="02020603050405020304" pitchFamily="18" charset="0"/>
                <a:cs typeface="Times New Roman" panose="02020603050405020304" pitchFamily="18" charset="0"/>
              </a:rPr>
              <a:t>Basque </a:t>
            </a:r>
            <a:r>
              <a:rPr lang="en-US" altLang="en-US" dirty="0">
                <a:latin typeface="Times New Roman" panose="02020603050405020304" pitchFamily="18" charset="0"/>
                <a:cs typeface="Times New Roman" panose="02020603050405020304" pitchFamily="18" charset="0"/>
              </a:rPr>
              <a:t>if you want </a:t>
            </a:r>
            <a:r>
              <a:rPr lang="en-US" altLang="en-US" b="1" i="1" u="sng" dirty="0">
                <a:latin typeface="Times New Roman" panose="02020603050405020304" pitchFamily="18" charset="0"/>
                <a:cs typeface="Times New Roman" panose="02020603050405020304" pitchFamily="18" charset="0"/>
              </a:rPr>
              <a:t>a real challenge</a:t>
            </a:r>
            <a:r>
              <a:rPr lang="en-US" altLang="en-US" dirty="0">
                <a:latin typeface="Times New Roman" panose="02020603050405020304" pitchFamily="18" charset="0"/>
                <a:cs typeface="Times New Roman" panose="02020603050405020304" pitchFamily="18" charset="0"/>
              </a:rPr>
              <a:t>. English is so </a:t>
            </a:r>
            <a:r>
              <a:rPr lang="en-US" altLang="en-US" b="1" i="1" u="sng" dirty="0">
                <a:latin typeface="Times New Roman" panose="02020603050405020304" pitchFamily="18" charset="0"/>
                <a:cs typeface="Times New Roman" panose="02020603050405020304" pitchFamily="18" charset="0"/>
              </a:rPr>
              <a:t>much easier</a:t>
            </a:r>
            <a:r>
              <a:rPr lang="en-US" altLang="en-US" dirty="0">
                <a:latin typeface="Times New Roman" panose="02020603050405020304" pitchFamily="18" charset="0"/>
                <a:cs typeface="Times New Roman" panose="02020603050405020304" pitchFamily="18" charset="0"/>
              </a:rPr>
              <a:t>!</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solidFill>
                  <a:srgbClr val="0070C0"/>
                </a:solidFill>
                <a:latin typeface="Times New Roman" panose="02020603050405020304" pitchFamily="18" charset="0"/>
                <a:ea typeface="+mj-ea"/>
                <a:cs typeface="Times New Roman" panose="02020603050405020304" pitchFamily="18" charset="0"/>
              </a:rPr>
              <a:t>- Opinion : Some language are more difficult than others.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solidFill>
                  <a:srgbClr val="0070C0"/>
                </a:solidFill>
                <a:latin typeface="Times New Roman" panose="02020603050405020304" pitchFamily="18" charset="0"/>
                <a:ea typeface="+mj-ea"/>
                <a:cs typeface="Times New Roman" panose="02020603050405020304" pitchFamily="18" charset="0"/>
              </a:rPr>
              <a:t>- Example: Basque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dirty="0">
                <a:solidFill>
                  <a:srgbClr val="0070C0"/>
                </a:solidFill>
                <a:latin typeface="Times New Roman" panose="02020603050405020304" pitchFamily="18" charset="0"/>
                <a:ea typeface="+mj-ea"/>
                <a:cs typeface="Times New Roman" panose="02020603050405020304" pitchFamily="18" charset="0"/>
                <a:sym typeface="Wingdings" panose="05000000000000000000" pitchFamily="2" charset="2"/>
              </a:rPr>
              <a:t> The purpose of an example is to support a main idea/an opinion</a:t>
            </a:r>
            <a:endParaRPr lang="en-US" altLang="en-US" dirty="0">
              <a:solidFill>
                <a:srgbClr val="0070C0"/>
              </a:solidFill>
              <a:latin typeface="Times New Roman" panose="02020603050405020304" pitchFamily="18" charset="0"/>
              <a:ea typeface="+mj-ea"/>
              <a:cs typeface="Times New Roman" panose="02020603050405020304" pitchFamily="18"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800" dirty="0">
              <a:solidFill>
                <a:srgbClr val="FF6600"/>
              </a:solidFill>
              <a:latin typeface="Calibri" panose="020F0502020204030204" pitchFamily="34" charset="0"/>
              <a:ea typeface="+mj-ea"/>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2816516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Rectangle 2"/>
          <p:cNvSpPr>
            <a:spLocks noGrp="1" noChangeArrowheads="1"/>
          </p:cNvSpPr>
          <p:nvPr>
            <p:ph sz="half" idx="1"/>
          </p:nvPr>
        </p:nvSpPr>
        <p:spPr>
          <a:xfrm>
            <a:off x="0" y="214313"/>
            <a:ext cx="5963526" cy="6507162"/>
          </a:xfrm>
        </p:spPr>
        <p:txBody>
          <a:bodyPr>
            <a:normAutofit lnSpcReduction="10000"/>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6600"/>
                </a:solidFill>
                <a:latin typeface="Times New Roman" panose="02020603050405020304" pitchFamily="18" charset="0"/>
                <a:ea typeface="+mj-ea"/>
                <a:cs typeface="Times New Roman" panose="02020603050405020304" pitchFamily="18" charset="0"/>
              </a:rPr>
              <a:t>The Question of Global English</a:t>
            </a:r>
            <a:r>
              <a:rPr lang="en-US" altLang="en-US" sz="1500" b="1" dirty="0">
                <a:latin typeface="Times New Roman" panose="02020603050405020304" pitchFamily="18" charset="0"/>
                <a:cs typeface="Times New Roman" panose="02020603050405020304" pitchFamily="18" charset="0"/>
              </a:rPr>
              <a:t> Travelling Man – Jason C. – July 17</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1.Hello, fellow travelers. </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I’m on my way to France through the Spanish Basque country. Last night I saw a big sign at a café reading: English spoken here. It got me thinking: is English as a global language helping people around the world to communicate better? Or is it causing us to lose our uniqueness and independence? Is it fair to have one powerful language that people around the world have to learn?</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2. John L: </a:t>
            </a:r>
            <a:r>
              <a:rPr lang="en-US" altLang="en-US" sz="1500" dirty="0">
                <a:latin typeface="Times New Roman" panose="02020603050405020304" pitchFamily="18" charset="0"/>
                <a:cs typeface="Times New Roman" panose="02020603050405020304" pitchFamily="18" charset="0"/>
              </a:rPr>
              <a:t>As an American, I like it. I can talk to people wherever I go and I don’t have to learn any other languages. At the same time, I sometimes feel embarrassed when I compare myself to people who know English, plus two or three other languages. I feel so stupid sometimes.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3. Miguel F: </a:t>
            </a:r>
            <a:r>
              <a:rPr lang="en-US" altLang="en-US" sz="1500" dirty="0">
                <a:latin typeface="Times New Roman" panose="02020603050405020304" pitchFamily="18" charset="0"/>
                <a:cs typeface="Times New Roman" panose="02020603050405020304" pitchFamily="18" charset="0"/>
              </a:rPr>
              <a:t>Using English as a global language makes sense to me. It’s convenient for us to have a common language. They tried Esperanto, but that didn’t spread like English. Language can’t be created and forced. It’s a natural expression of  a culture. As an invented language, Esperanto doesn’t have any native culture.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4. Jason C: </a:t>
            </a:r>
            <a:r>
              <a:rPr lang="en-US" altLang="en-US" sz="1500" dirty="0">
                <a:latin typeface="Times New Roman" panose="02020603050405020304" pitchFamily="18" charset="0"/>
                <a:cs typeface="Times New Roman" panose="02020603050405020304" pitchFamily="18" charset="0"/>
              </a:rPr>
              <a:t>What’s Esperanto? Isn’t that some kind of spy language from World War II?</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5. Miguel F: </a:t>
            </a:r>
            <a:r>
              <a:rPr lang="en-US" altLang="en-US" sz="1500" dirty="0">
                <a:latin typeface="Times New Roman" panose="02020603050405020304" pitchFamily="18" charset="0"/>
                <a:cs typeface="Times New Roman" panose="02020603050405020304" pitchFamily="18" charset="0"/>
              </a:rPr>
              <a:t>Earlier than that – it goes back to the 1880s. A scholar invented it to give people a common language they could all learn easily. He felt that having different languages divides people into enemy groups. He hoped that Esperanto would change things.</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6. Yi-wen </a:t>
            </a:r>
            <a:r>
              <a:rPr lang="en-US" altLang="en-US" sz="1500" b="1" dirty="0" err="1">
                <a:solidFill>
                  <a:srgbClr val="FF3300"/>
                </a:solidFill>
                <a:latin typeface="Times New Roman" panose="02020603050405020304" pitchFamily="18" charset="0"/>
                <a:cs typeface="Times New Roman" panose="02020603050405020304" pitchFamily="18" charset="0"/>
              </a:rPr>
              <a:t>C:</a:t>
            </a:r>
            <a:r>
              <a:rPr lang="en-US" altLang="en-US" sz="1500" dirty="0" err="1">
                <a:latin typeface="Times New Roman" panose="02020603050405020304" pitchFamily="18" charset="0"/>
                <a:cs typeface="Times New Roman" panose="02020603050405020304" pitchFamily="18" charset="0"/>
              </a:rPr>
              <a:t>But</a:t>
            </a:r>
            <a:r>
              <a:rPr lang="en-US" altLang="en-US" sz="1500" dirty="0">
                <a:latin typeface="Times New Roman" panose="02020603050405020304" pitchFamily="18" charset="0"/>
                <a:cs typeface="Times New Roman" panose="02020603050405020304" pitchFamily="18" charset="0"/>
              </a:rPr>
              <a:t> the grammar of Esperanto is based on European languages, so it’s not that easy for non-Europeans to learn. Besides, it’s not as cool as speaking English. English is more than a language. It’s an attitude, a lifestyle. It’s Hollywood, rock and roll.</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096000" y="214313"/>
            <a:ext cx="6095999" cy="6098426"/>
          </a:xfrm>
        </p:spPr>
        <p:txBody>
          <a:bodyPr>
            <a:normAutofit lnSpcReduction="10000"/>
          </a:bodyPr>
          <a:lstStyle/>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7. </a:t>
            </a:r>
            <a:r>
              <a:rPr lang="en-US" altLang="en-US" sz="1500" b="1" dirty="0" err="1">
                <a:solidFill>
                  <a:srgbClr val="FF3300"/>
                </a:solidFill>
                <a:latin typeface="Times New Roman" panose="02020603050405020304" pitchFamily="18" charset="0"/>
                <a:cs typeface="Times New Roman" panose="02020603050405020304" pitchFamily="18" charset="0"/>
              </a:rPr>
              <a:t>Vasily</a:t>
            </a:r>
            <a:r>
              <a:rPr lang="en-US" altLang="en-US" sz="1500" b="1" dirty="0">
                <a:solidFill>
                  <a:srgbClr val="FF3300"/>
                </a:solidFill>
                <a:latin typeface="Times New Roman" panose="02020603050405020304" pitchFamily="18" charset="0"/>
                <a:cs typeface="Times New Roman" panose="02020603050405020304" pitchFamily="18" charset="0"/>
              </a:rPr>
              <a:t> Z: </a:t>
            </a:r>
            <a:r>
              <a:rPr lang="en-US" altLang="en-US" sz="1500" dirty="0">
                <a:latin typeface="Times New Roman" panose="02020603050405020304" pitchFamily="18" charset="0"/>
                <a:cs typeface="Times New Roman" panose="02020603050405020304" pitchFamily="18" charset="0"/>
              </a:rPr>
              <a:t>It’s all political. Whoever wins a war gets to control the language of the world. But I do agree that it’s easier for people to have a common language. So why not English? It’s a simple language. If it weren’t that easy, how could a billion people around the world have learned it?</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00B0F0"/>
                </a:solidFill>
                <a:latin typeface="Times New Roman" panose="02020603050405020304" pitchFamily="18" charset="0"/>
                <a:cs typeface="Times New Roman" panose="02020603050405020304" pitchFamily="18" charset="0"/>
              </a:rPr>
              <a:t>Read each opinion from the text, then match the opinion with a supporting example.</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B0F0"/>
                </a:solidFill>
                <a:latin typeface="Times New Roman" panose="02020603050405020304" pitchFamily="18" charset="0"/>
                <a:cs typeface="Times New Roman" panose="02020603050405020304" pitchFamily="18" charset="0"/>
              </a:rPr>
              <a:t>Opinions</a:t>
            </a:r>
            <a:r>
              <a:rPr lang="en-US" altLang="en-US" sz="1500" dirty="0">
                <a:latin typeface="Times New Roman" panose="02020603050405020304" pitchFamily="18" charset="0"/>
                <a:cs typeface="Times New Roman" panose="02020603050405020304" pitchFamily="18" charset="0"/>
              </a:rPr>
              <a:t>:</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1. As an American, I like global English.</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2. The inventor of Esperanto believed in having a common language.</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3. Language is political.</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4. A grammar based on European languages is difficult for non-Europeans to learn.</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5. A language is easy if billions of people can learn it.</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B0F0"/>
                </a:solidFill>
                <a:latin typeface="Times New Roman" panose="02020603050405020304" pitchFamily="18" charset="0"/>
                <a:cs typeface="Times New Roman" panose="02020603050405020304" pitchFamily="18" charset="0"/>
              </a:rPr>
              <a:t>Supporting</a:t>
            </a:r>
            <a:r>
              <a:rPr lang="en-US" altLang="en-US" sz="1500" dirty="0">
                <a:latin typeface="Times New Roman" panose="02020603050405020304" pitchFamily="18" charset="0"/>
                <a:cs typeface="Times New Roman" panose="02020603050405020304" pitchFamily="18" charset="0"/>
              </a:rPr>
              <a:t> </a:t>
            </a:r>
            <a:r>
              <a:rPr lang="en-US" altLang="en-US" sz="1500" dirty="0">
                <a:solidFill>
                  <a:srgbClr val="00B0F0"/>
                </a:solidFill>
                <a:latin typeface="Times New Roman" panose="02020603050405020304" pitchFamily="18" charset="0"/>
                <a:cs typeface="Times New Roman" panose="02020603050405020304" pitchFamily="18" charset="0"/>
              </a:rPr>
              <a:t>Examples</a:t>
            </a:r>
            <a:r>
              <a:rPr lang="en-US" altLang="en-US" sz="1500" dirty="0">
                <a:latin typeface="Times New Roman" panose="02020603050405020304" pitchFamily="18" charset="0"/>
                <a:cs typeface="Times New Roman" panose="02020603050405020304" pitchFamily="18" charset="0"/>
              </a:rPr>
              <a:t>:</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a. English</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b. Speakers of English don’t have to learn other languages.</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c. People who are divided by different languages often fight wars.</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d. The world’s global language depends on the result of war.</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e. Esperanto</a:t>
            </a:r>
          </a:p>
          <a:p>
            <a:pPr mar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solidFill>
                <a:srgbClr val="0070C0"/>
              </a:solidFill>
              <a:latin typeface="Times New Roman" panose="02020603050405020304" pitchFamily="18" charset="0"/>
              <a:cs typeface="Times New Roman" panose="02020603050405020304" pitchFamily="18" charset="0"/>
            </a:endParaRPr>
          </a:p>
          <a:p>
            <a:pPr marL="342900" indent="-342900"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6317467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912CFC-3603-C2AC-BA8F-BDF402A5DEE8}"/>
              </a:ext>
            </a:extLst>
          </p:cNvPr>
          <p:cNvSpPr>
            <a:spLocks noGrp="1"/>
          </p:cNvSpPr>
          <p:nvPr>
            <p:ph sz="half" idx="2"/>
          </p:nvPr>
        </p:nvSpPr>
        <p:spPr>
          <a:xfrm>
            <a:off x="5811251" y="108284"/>
            <a:ext cx="6232359" cy="6448927"/>
          </a:xfrm>
        </p:spPr>
        <p:txBody>
          <a:bodyPr>
            <a:normAutofit fontScale="92500" lnSpcReduction="20000"/>
          </a:bodyPr>
          <a:lstStyle/>
          <a:p>
            <a:pPr marL="0" indent="0" algn="just">
              <a:buNone/>
            </a:pPr>
            <a:r>
              <a:rPr lang="en-US" sz="1700" dirty="0">
                <a:latin typeface="Times New Roman" panose="02020603050405020304" pitchFamily="18" charset="0"/>
                <a:cs typeface="Times New Roman" panose="02020603050405020304" pitchFamily="18" charset="0"/>
              </a:rPr>
              <a:t>All the main languages have been studied prescriptively, especially in the 18th century approach to the writing of grammars and dictionaries. The aims of these early grammarians were threefold: (a) they wanted to codify the principles of their languages, to show that there was a system beneath the apparent chaos of usage, (b) they wanted a means of settling disputes over usage, and (c) they wanted to point out what they felt to be common errors, in order to 'improve' the language. The authoritarian nature of the approach is best </a:t>
            </a:r>
            <a:r>
              <a:rPr lang="en-US" sz="1700" dirty="0" err="1">
                <a:latin typeface="Times New Roman" panose="02020603050405020304" pitchFamily="18" charset="0"/>
                <a:cs typeface="Times New Roman" panose="02020603050405020304" pitchFamily="18" charset="0"/>
              </a:rPr>
              <a:t>characterised</a:t>
            </a:r>
            <a:r>
              <a:rPr lang="en-US" sz="1700" dirty="0">
                <a:latin typeface="Times New Roman" panose="02020603050405020304" pitchFamily="18" charset="0"/>
                <a:cs typeface="Times New Roman" panose="02020603050405020304" pitchFamily="18" charset="0"/>
              </a:rPr>
              <a:t> by its reliance on ‘rules' of grammar. Some usages are 'prescribed,' to be learnt and followed accurately; others are 'proscribed,' to be avoided. In this early period, there were no half-measures: usage was either right or wrong, and it was the task of the grammarian not simply to record alternatives, but to pronounce judgement upon them.</a:t>
            </a:r>
          </a:p>
          <a:p>
            <a:pPr marL="0" indent="0" algn="just">
              <a:buNone/>
            </a:pPr>
            <a:r>
              <a:rPr lang="en-US" sz="1700" dirty="0">
                <a:latin typeface="Times New Roman" panose="02020603050405020304" pitchFamily="18" charset="0"/>
                <a:cs typeface="Times New Roman" panose="02020603050405020304" pitchFamily="18" charset="0"/>
              </a:rPr>
              <a:t>These attitudes are still with us, and they motivate a widespread concern that linguistic standards should be maintained. Nevertheless, there is an alternative point of view that is concerned less with standards than with the facts of linguistic usage. This approach is </a:t>
            </a:r>
            <a:r>
              <a:rPr lang="en-US" sz="1700" dirty="0" err="1">
                <a:latin typeface="Times New Roman" panose="02020603050405020304" pitchFamily="18" charset="0"/>
                <a:cs typeface="Times New Roman" panose="02020603050405020304" pitchFamily="18" charset="0"/>
              </a:rPr>
              <a:t>summarised</a:t>
            </a:r>
            <a:r>
              <a:rPr lang="en-US" sz="1700" dirty="0">
                <a:latin typeface="Times New Roman" panose="02020603050405020304" pitchFamily="18" charset="0"/>
                <a:cs typeface="Times New Roman" panose="02020603050405020304" pitchFamily="18" charset="0"/>
              </a:rPr>
              <a:t> in the statement that it is the task of the grammarian to describe, not prescribe to record the facts of linguistic diversity, and not to attempt the impossible tasks of evaluating language variation or halting language change. In the second half of the 18th century, we already find advocates of this view, such as Joseph </a:t>
            </a:r>
            <a:r>
              <a:rPr lang="en-US" sz="1700" dirty="0" err="1">
                <a:latin typeface="Times New Roman" panose="02020603050405020304" pitchFamily="18" charset="0"/>
                <a:cs typeface="Times New Roman" panose="02020603050405020304" pitchFamily="18" charset="0"/>
              </a:rPr>
              <a:t>Priestiey</a:t>
            </a:r>
            <a:r>
              <a:rPr lang="en-US" sz="1700" dirty="0">
                <a:latin typeface="Times New Roman" panose="02020603050405020304" pitchFamily="18" charset="0"/>
                <a:cs typeface="Times New Roman" panose="02020603050405020304" pitchFamily="18" charset="0"/>
              </a:rPr>
              <a:t>, whose Rudiments of English Grammar (1761) insists that 'the custom of speaking is the original and only just standard of any language! Linguistic issues, it is argued, cannot be solved by logic and legislation. And this view has become the tenet of the modern linguistic approach to grammatical analysis.</a:t>
            </a:r>
          </a:p>
          <a:p>
            <a:pPr marL="0" indent="0" algn="just">
              <a:buNone/>
            </a:pPr>
            <a:r>
              <a:rPr lang="en-US" sz="1700" dirty="0">
                <a:latin typeface="Times New Roman" panose="02020603050405020304" pitchFamily="18" charset="0"/>
                <a:cs typeface="Times New Roman" panose="02020603050405020304" pitchFamily="18" charset="0"/>
              </a:rPr>
              <a:t>In our own time, the opposition between '</a:t>
            </a:r>
            <a:r>
              <a:rPr lang="en-US" sz="1700" dirty="0" err="1">
                <a:latin typeface="Times New Roman" panose="02020603050405020304" pitchFamily="18" charset="0"/>
                <a:cs typeface="Times New Roman" panose="02020603050405020304" pitchFamily="18" charset="0"/>
              </a:rPr>
              <a:t>descriptivists</a:t>
            </a:r>
            <a:r>
              <a:rPr lang="en-US" sz="1700" dirty="0">
                <a:latin typeface="Times New Roman" panose="02020603050405020304" pitchFamily="18" charset="0"/>
                <a:cs typeface="Times New Roman" panose="02020603050405020304" pitchFamily="18" charset="0"/>
              </a:rPr>
              <a:t>' and 'prescriptivists' has often become extreme, with both sides painting unreal pictures of the other. Descriptive grammarians have been presented as people who do not care about standards, because of the way they see all forms of usage as equally valid. Prescriptive grammarians have been presented as blind adherents to a historical tradition. The opposition has even been presented in quasi-political terms - of radical liberalism vs elitist conservatism.</a:t>
            </a:r>
          </a:p>
          <a:p>
            <a:pPr marL="0" indent="0" algn="just">
              <a:buNone/>
            </a:pPr>
            <a:endParaRPr lang="en-US" sz="1500" dirty="0">
              <a:latin typeface="Times New Roman" panose="02020603050405020304" pitchFamily="18" charset="0"/>
              <a:cs typeface="Times New Roman" panose="02020603050405020304" pitchFamily="18" charset="0"/>
            </a:endParaRPr>
          </a:p>
          <a:p>
            <a:pPr marL="0" indent="0" algn="just">
              <a:buNone/>
            </a:pPr>
            <a:endParaRPr lang="en-VN" sz="15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52B8F14-E17A-2E18-02BB-DE23BC35FF80}"/>
              </a:ext>
            </a:extLst>
          </p:cNvPr>
          <p:cNvSpPr>
            <a:spLocks noGrp="1"/>
          </p:cNvSpPr>
          <p:nvPr>
            <p:ph sz="half" idx="1"/>
          </p:nvPr>
        </p:nvSpPr>
        <p:spPr>
          <a:xfrm>
            <a:off x="-1" y="-1"/>
            <a:ext cx="5811251" cy="6858001"/>
          </a:xfrm>
        </p:spPr>
        <p:txBody>
          <a:bodyPr>
            <a:normAutofit fontScale="92500" lnSpcReduction="20000"/>
          </a:bodyPr>
          <a:lstStyle/>
          <a:p>
            <a:pPr marL="0" indent="0">
              <a:buNone/>
            </a:pPr>
            <a:r>
              <a:rPr lang="en-US" sz="1700" b="1" i="1" dirty="0">
                <a:solidFill>
                  <a:srgbClr val="000000"/>
                </a:solidFill>
                <a:effectLst/>
                <a:latin typeface="Times New Roman" panose="02020603050405020304" pitchFamily="18" charset="0"/>
                <a:cs typeface="Times New Roman" panose="02020603050405020304" pitchFamily="18" charset="0"/>
              </a:rPr>
              <a:t>ATTITUDE TO LANGUAGE</a:t>
            </a:r>
          </a:p>
          <a:p>
            <a:pPr marL="0" indent="0" algn="just">
              <a:buNone/>
            </a:pPr>
            <a:r>
              <a:rPr lang="en-US" sz="1900" b="0" i="0" dirty="0">
                <a:solidFill>
                  <a:srgbClr val="000000"/>
                </a:solidFill>
                <a:effectLst/>
                <a:latin typeface="Times New Roman" panose="02020603050405020304" pitchFamily="18" charset="0"/>
                <a:cs typeface="Times New Roman" panose="02020603050405020304" pitchFamily="18" charset="0"/>
              </a:rPr>
              <a:t>It is not easy to be systematic and objective about language study. Popular linguistic debate regularly deteriorates into invective and polemic. Language belongs to everyone, so most people feel they have a right to hold an opinion about it. And </a:t>
            </a:r>
            <a:r>
              <a:rPr lang="en-US" sz="1900" b="0" i="0" dirty="0">
                <a:solidFill>
                  <a:srgbClr val="222222"/>
                </a:solidFill>
                <a:effectLst/>
                <a:latin typeface="Times New Roman" panose="02020603050405020304" pitchFamily="18" charset="0"/>
                <a:cs typeface="Times New Roman" panose="02020603050405020304" pitchFamily="18" charset="0"/>
              </a:rPr>
              <a:t>when opinions differ, emotions can run high</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222222"/>
                </a:solidFill>
                <a:effectLst/>
                <a:latin typeface="Times New Roman" panose="02020603050405020304" pitchFamily="18" charset="0"/>
                <a:cs typeface="Times New Roman" panose="02020603050405020304" pitchFamily="18" charset="0"/>
              </a:rPr>
              <a:t>Arguments can start as easily over minor points of usage as over major policies of linguistic education. </a:t>
            </a:r>
          </a:p>
          <a:p>
            <a:pPr marL="0" indent="0" algn="just">
              <a:buNone/>
            </a:pPr>
            <a:r>
              <a:rPr lang="en-US" sz="1900" b="0" i="0" dirty="0">
                <a:solidFill>
                  <a:srgbClr val="000000"/>
                </a:solidFill>
                <a:effectLst/>
                <a:latin typeface="Times New Roman" panose="02020603050405020304" pitchFamily="18" charset="0"/>
                <a:cs typeface="Times New Roman" panose="02020603050405020304" pitchFamily="18" charset="0"/>
              </a:rPr>
              <a:t>Language, moreover, is a very public </a:t>
            </a:r>
            <a:r>
              <a:rPr lang="en-US" sz="1900" b="0" i="0" dirty="0" err="1">
                <a:solidFill>
                  <a:srgbClr val="000000"/>
                </a:solidFill>
                <a:effectLst/>
                <a:latin typeface="Times New Roman" panose="02020603050405020304" pitchFamily="18" charset="0"/>
                <a:cs typeface="Times New Roman" panose="02020603050405020304" pitchFamily="18" charset="0"/>
              </a:rPr>
              <a:t>behaviour</a:t>
            </a:r>
            <a:r>
              <a:rPr lang="en-US" sz="1900" b="0" i="0" dirty="0">
                <a:solidFill>
                  <a:srgbClr val="000000"/>
                </a:solidFill>
                <a:effectLst/>
                <a:latin typeface="Times New Roman" panose="02020603050405020304" pitchFamily="18" charset="0"/>
                <a:cs typeface="Times New Roman" panose="02020603050405020304" pitchFamily="18" charset="0"/>
              </a:rPr>
              <a:t>, so it is easy for different usages to be noted and </a:t>
            </a:r>
            <a:r>
              <a:rPr lang="en-US" sz="1900" b="0" i="0" dirty="0" err="1">
                <a:solidFill>
                  <a:srgbClr val="000000"/>
                </a:solidFill>
                <a:effectLst/>
                <a:latin typeface="Times New Roman" panose="02020603050405020304" pitchFamily="18" charset="0"/>
                <a:cs typeface="Times New Roman" panose="02020603050405020304" pitchFamily="18" charset="0"/>
              </a:rPr>
              <a:t>criticised</a:t>
            </a:r>
            <a:r>
              <a:rPr lang="en-US" sz="1900" b="0" i="0" dirty="0">
                <a:solidFill>
                  <a:srgbClr val="000000"/>
                </a:solidFill>
                <a:effectLst/>
                <a:latin typeface="Times New Roman" panose="02020603050405020304" pitchFamily="18" charset="0"/>
                <a:cs typeface="Times New Roman" panose="02020603050405020304" pitchFamily="18" charset="0"/>
              </a:rPr>
              <a:t>. No part of society or social </a:t>
            </a:r>
            <a:r>
              <a:rPr lang="en-US" sz="1900" b="0" i="0" dirty="0" err="1">
                <a:solidFill>
                  <a:srgbClr val="000000"/>
                </a:solidFill>
                <a:effectLst/>
                <a:latin typeface="Times New Roman" panose="02020603050405020304" pitchFamily="18" charset="0"/>
                <a:cs typeface="Times New Roman" panose="02020603050405020304" pitchFamily="18" charset="0"/>
              </a:rPr>
              <a:t>behaviour</a:t>
            </a:r>
            <a:r>
              <a:rPr lang="en-US" sz="1900" b="0" i="0" dirty="0">
                <a:solidFill>
                  <a:srgbClr val="000000"/>
                </a:solidFill>
                <a:effectLst/>
                <a:latin typeface="Times New Roman" panose="02020603050405020304" pitchFamily="18" charset="0"/>
                <a:cs typeface="Times New Roman" panose="02020603050405020304" pitchFamily="18" charset="0"/>
              </a:rPr>
              <a:t> is exempt: </a:t>
            </a:r>
            <a:r>
              <a:rPr lang="en-US" sz="1900" b="0" i="0" dirty="0">
                <a:solidFill>
                  <a:srgbClr val="222222"/>
                </a:solidFill>
                <a:effectLst/>
                <a:latin typeface="Times New Roman" panose="02020603050405020304" pitchFamily="18" charset="0"/>
                <a:cs typeface="Times New Roman" panose="02020603050405020304" pitchFamily="18" charset="0"/>
              </a:rPr>
              <a:t>linguistic factors influence how we judge personality, intelligence</a:t>
            </a:r>
            <a:r>
              <a:rPr lang="en-US" sz="1900" b="0" i="0" dirty="0">
                <a:solidFill>
                  <a:srgbClr val="000000"/>
                </a:solidFill>
                <a:effectLst/>
                <a:latin typeface="Times New Roman" panose="02020603050405020304" pitchFamily="18" charset="0"/>
                <a:cs typeface="Times New Roman" panose="02020603050405020304" pitchFamily="18" charset="0"/>
              </a:rPr>
              <a:t>, social status, educational standards, job aptitude, and many other areas of identity and social survival. As a result, it is easy to hurt, and to be hurt, when language use is unfeelingly attacked. </a:t>
            </a:r>
          </a:p>
          <a:p>
            <a:pPr marL="0" indent="0" algn="just">
              <a:buNone/>
            </a:pPr>
            <a:r>
              <a:rPr lang="en-US" sz="1900" dirty="0">
                <a:latin typeface="Times New Roman" panose="02020603050405020304" pitchFamily="18" charset="0"/>
                <a:cs typeface="Times New Roman" panose="02020603050405020304" pitchFamily="18" charset="0"/>
              </a:rPr>
              <a:t>In its most general sense, prescriptivism is the view that one variety of language has an inherently higher value than others, and that this ought to be imposed on the whole of the speech community. The view is propounded especially in relation to grammar and vocabulary, and frequently with reference to pronunciation. The variety which is </a:t>
            </a:r>
            <a:r>
              <a:rPr lang="en-US" sz="1900" dirty="0" err="1">
                <a:latin typeface="Times New Roman" panose="02020603050405020304" pitchFamily="18" charset="0"/>
                <a:cs typeface="Times New Roman" panose="02020603050405020304" pitchFamily="18" charset="0"/>
              </a:rPr>
              <a:t>favoured</a:t>
            </a:r>
            <a:r>
              <a:rPr lang="en-US" sz="1900" dirty="0">
                <a:latin typeface="Times New Roman" panose="02020603050405020304" pitchFamily="18" charset="0"/>
                <a:cs typeface="Times New Roman" panose="02020603050405020304" pitchFamily="18" charset="0"/>
              </a:rPr>
              <a:t>, in this account, is usually a version of the 'standard' written language, especially as encountered in literature, or in the formal spoken language which most closely reflects this style. Adherents to this variety are said to speak or write 'correctly'; deviations from it are said to be 'incorrect!</a:t>
            </a:r>
          </a:p>
          <a:p>
            <a:pPr marL="0" indent="0" algn="just">
              <a:buNone/>
            </a:pPr>
            <a:endParaRPr lang="en-VN"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65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D48EB-9035-4805-4D95-D40DB1E71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0" y="123658"/>
            <a:ext cx="12410188" cy="6577931"/>
          </a:xfrm>
          <a:prstGeom prst="rect">
            <a:avLst/>
          </a:prstGeom>
        </p:spPr>
      </p:pic>
    </p:spTree>
    <p:extLst>
      <p:ext uri="{BB962C8B-B14F-4D97-AF65-F5344CB8AC3E}">
        <p14:creationId xmlns:p14="http://schemas.microsoft.com/office/powerpoint/2010/main" val="282579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ank you flowers Stock Photos, Royalty Free Thank you flowers Images |  Depositphotos">
            <a:extLst>
              <a:ext uri="{FF2B5EF4-FFF2-40B4-BE49-F238E27FC236}">
                <a16:creationId xmlns:a16="http://schemas.microsoft.com/office/drawing/2014/main" id="{DDCF3DC1-F6B4-1FF8-74AC-3ADDF4CD0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
            <a:ext cx="121919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9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6866391-3894-A590-566A-741F34739F2E}"/>
              </a:ext>
            </a:extLst>
          </p:cNvPr>
          <p:cNvSpPr>
            <a:spLocks noGrp="1"/>
          </p:cNvSpPr>
          <p:nvPr>
            <p:ph type="body" sz="half" idx="2"/>
          </p:nvPr>
        </p:nvSpPr>
        <p:spPr>
          <a:xfrm>
            <a:off x="0" y="975039"/>
            <a:ext cx="5462337" cy="4354949"/>
          </a:xfrm>
        </p:spPr>
        <p:txBody>
          <a:bodyPr vert="horz" lIns="91440" tIns="45720" rIns="91440" bIns="45720" rtlCol="0">
            <a:normAutofit/>
          </a:bodyPr>
          <a:lstStyle/>
          <a:p>
            <a:pPr algn="just">
              <a:lnSpc>
                <a:spcPct val="150000"/>
              </a:lnSpc>
              <a:buFont typeface="+mj-lt"/>
              <a:buAutoNum type="arabicPeriod"/>
            </a:pPr>
            <a:r>
              <a:rPr lang="en-US" sz="2200" dirty="0">
                <a:solidFill>
                  <a:srgbClr val="282626"/>
                </a:solidFill>
                <a:effectLst/>
                <a:latin typeface="Times New Roman" panose="02020603050405020304" pitchFamily="18" charset="0"/>
                <a:cs typeface="Times New Roman" panose="02020603050405020304" pitchFamily="18" charset="0"/>
              </a:rPr>
              <a:t>When you were a child, did you ever look up in the night sky? What questions did you ask? </a:t>
            </a:r>
          </a:p>
          <a:p>
            <a:pPr algn="just">
              <a:lnSpc>
                <a:spcPct val="150000"/>
              </a:lnSpc>
              <a:buFont typeface="+mj-lt"/>
              <a:buAutoNum type="arabicPeriod"/>
            </a:pPr>
            <a:r>
              <a:rPr lang="en-US" sz="2200" dirty="0">
                <a:solidFill>
                  <a:srgbClr val="282626"/>
                </a:solidFill>
                <a:effectLst/>
                <a:latin typeface="Times New Roman" panose="02020603050405020304" pitchFamily="18" charset="0"/>
                <a:cs typeface="Times New Roman" panose="02020603050405020304" pitchFamily="18" charset="0"/>
              </a:rPr>
              <a:t>Exploring space costs a lot of money. Do you think what we learn is worth the cost? </a:t>
            </a:r>
          </a:p>
          <a:p>
            <a:pPr algn="just">
              <a:lnSpc>
                <a:spcPct val="150000"/>
              </a:lnSpc>
              <a:buFont typeface="+mj-lt"/>
              <a:buAutoNum type="arabicPeriod"/>
            </a:pPr>
            <a:r>
              <a:rPr lang="en-US" sz="2200" dirty="0">
                <a:solidFill>
                  <a:srgbClr val="282626"/>
                </a:solidFill>
                <a:effectLst/>
                <a:latin typeface="Times New Roman" panose="02020603050405020304" pitchFamily="18" charset="0"/>
                <a:cs typeface="Times New Roman" panose="02020603050405020304" pitchFamily="18" charset="0"/>
              </a:rPr>
              <a:t>What do you know about Mars? Do you know of any plans to explore Mars? </a:t>
            </a:r>
          </a:p>
          <a:p>
            <a:pPr indent="-228600" defTabSz="914400" eaLnBrk="1" hangingPunct="1">
              <a:lnSpc>
                <a:spcPct val="90000"/>
              </a:lnSpc>
              <a:buFont typeface="Arial" panose="020B0604020202020204" pitchFamily="34" charset="0"/>
              <a:buChar char="•"/>
            </a:pPr>
            <a:endParaRPr lang="en-US" sz="2000" dirty="0">
              <a:solidFill>
                <a:schemeClr val="tx1"/>
              </a:solidFill>
            </a:endParaRPr>
          </a:p>
        </p:txBody>
      </p:sp>
      <p:pic>
        <p:nvPicPr>
          <p:cNvPr id="5" name="Picture 4" descr="A red planet with black background&#10;&#10;Description automatically generated">
            <a:extLst>
              <a:ext uri="{FF2B5EF4-FFF2-40B4-BE49-F238E27FC236}">
                <a16:creationId xmlns:a16="http://schemas.microsoft.com/office/drawing/2014/main" id="{194F19BA-6BC0-A44E-2627-81C810814CF1}"/>
              </a:ext>
            </a:extLst>
          </p:cNvPr>
          <p:cNvPicPr>
            <a:picLocks noChangeAspect="1"/>
          </p:cNvPicPr>
          <p:nvPr/>
        </p:nvPicPr>
        <p:blipFill rotWithShape="1">
          <a:blip r:embed="rId2">
            <a:extLst>
              <a:ext uri="{28A0092B-C50C-407E-A947-70E740481C1C}">
                <a14:useLocalDpi xmlns:a14="http://schemas.microsoft.com/office/drawing/2010/main" val="0"/>
              </a:ext>
            </a:extLst>
          </a:blip>
          <a:srcRect l="171" r="11365" b="-1"/>
          <a:stretch/>
        </p:blipFill>
        <p:spPr>
          <a:xfrm>
            <a:off x="5650992" y="10"/>
            <a:ext cx="6541008" cy="6857990"/>
          </a:xfrm>
          <a:prstGeom prst="rect">
            <a:avLst/>
          </a:prstGeom>
        </p:spPr>
      </p:pic>
    </p:spTree>
    <p:extLst>
      <p:ext uri="{BB962C8B-B14F-4D97-AF65-F5344CB8AC3E}">
        <p14:creationId xmlns:p14="http://schemas.microsoft.com/office/powerpoint/2010/main" val="382007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br>
              <a:rPr lang="en-US" altLang="en-US" dirty="0"/>
            </a:br>
            <a:br>
              <a:rPr lang="en-US" altLang="en-US" dirty="0"/>
            </a:br>
            <a:endParaRPr lang="en-US" altLang="en-US" dirty="0"/>
          </a:p>
        </p:txBody>
      </p:sp>
      <p:sp>
        <p:nvSpPr>
          <p:cNvPr id="38916" name="Rectangle 2"/>
          <p:cNvSpPr>
            <a:spLocks noGrp="1" noChangeArrowheads="1"/>
          </p:cNvSpPr>
          <p:nvPr>
            <p:ph sz="half" idx="1"/>
          </p:nvPr>
        </p:nvSpPr>
        <p:spPr>
          <a:xfrm>
            <a:off x="0" y="214312"/>
            <a:ext cx="6388768" cy="6643687"/>
          </a:xfrm>
        </p:spPr>
        <p:txBody>
          <a:bodyPr>
            <a:noAutofit/>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solidFill>
                  <a:srgbClr val="00B0F0"/>
                </a:solidFill>
                <a:latin typeface="Times New Roman" panose="02020603050405020304" pitchFamily="18" charset="0"/>
                <a:cs typeface="Times New Roman" panose="02020603050405020304" pitchFamily="18" charset="0"/>
              </a:rPr>
              <a:t>Vocabulary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1. </a:t>
            </a:r>
            <a:r>
              <a:rPr lang="en-US" altLang="en-US" sz="2000" dirty="0">
                <a:solidFill>
                  <a:srgbClr val="00B0F0"/>
                </a:solidFill>
                <a:latin typeface="Times New Roman" panose="02020603050405020304" pitchFamily="18" charset="0"/>
                <a:cs typeface="Times New Roman" panose="02020603050405020304" pitchFamily="18" charset="0"/>
              </a:rPr>
              <a:t>speculation</a:t>
            </a:r>
            <a:r>
              <a:rPr lang="en-US" altLang="en-US" sz="2000" dirty="0">
                <a:latin typeface="Times New Roman" panose="02020603050405020304" pitchFamily="18" charset="0"/>
                <a:cs typeface="Times New Roman" panose="02020603050405020304" pitchFamily="18" charset="0"/>
              </a:rPr>
              <a:t> (n) : the </a:t>
            </a:r>
            <a:r>
              <a:rPr lang="en-US" sz="2000" dirty="0">
                <a:solidFill>
                  <a:srgbClr val="1D2A57"/>
                </a:solidFill>
                <a:latin typeface="Times New Roman" panose="02020603050405020304" pitchFamily="18" charset="0"/>
                <a:cs typeface="Times New Roman" panose="02020603050405020304" pitchFamily="18" charset="0"/>
              </a:rPr>
              <a:t>act of guessing possible answers to a question without having enough information to be certain </a:t>
            </a:r>
            <a:endParaRPr lang="en-US" altLang="en-US" sz="20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2. </a:t>
            </a:r>
            <a:r>
              <a:rPr lang="en-US" altLang="en-US" sz="2000" dirty="0">
                <a:solidFill>
                  <a:srgbClr val="00B0F0"/>
                </a:solidFill>
                <a:latin typeface="Times New Roman" panose="02020603050405020304" pitchFamily="18" charset="0"/>
                <a:cs typeface="Times New Roman" panose="02020603050405020304" pitchFamily="18" charset="0"/>
              </a:rPr>
              <a:t>orbit</a:t>
            </a:r>
            <a:r>
              <a:rPr lang="en-US" altLang="en-US" sz="2000" dirty="0">
                <a:latin typeface="Times New Roman" panose="02020603050405020304" pitchFamily="18" charset="0"/>
                <a:cs typeface="Times New Roman" panose="02020603050405020304" pitchFamily="18" charset="0"/>
              </a:rPr>
              <a:t> (v) : to move around a planet while in space </a:t>
            </a:r>
          </a:p>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00B0F0"/>
                </a:solidFill>
                <a:latin typeface="Times New Roman" panose="02020603050405020304" pitchFamily="18" charset="0"/>
                <a:cs typeface="Times New Roman" panose="02020603050405020304" pitchFamily="18" charset="0"/>
              </a:rPr>
              <a:t>orbit</a:t>
            </a:r>
            <a:r>
              <a:rPr lang="en-US" altLang="en-US" sz="2000" dirty="0">
                <a:latin typeface="Times New Roman" panose="02020603050405020304" pitchFamily="18" charset="0"/>
                <a:cs typeface="Times New Roman" panose="02020603050405020304" pitchFamily="18" charset="0"/>
              </a:rPr>
              <a:t> (n): t</a:t>
            </a:r>
            <a:r>
              <a:rPr lang="en-US" sz="2000" dirty="0">
                <a:solidFill>
                  <a:srgbClr val="1D2A57"/>
                </a:solidFill>
                <a:latin typeface="Times New Roman" panose="02020603050405020304" pitchFamily="18" charset="0"/>
                <a:cs typeface="Times New Roman" panose="02020603050405020304" pitchFamily="18" charset="0"/>
              </a:rPr>
              <a:t>he curved path through which objects in space move around a planet or star</a:t>
            </a:r>
            <a:endParaRPr lang="en-US" altLang="en-US" sz="20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3. </a:t>
            </a:r>
            <a:r>
              <a:rPr lang="en-US" altLang="en-US" sz="2000" dirty="0">
                <a:solidFill>
                  <a:srgbClr val="00B0F0"/>
                </a:solidFill>
                <a:latin typeface="Times New Roman" panose="02020603050405020304" pitchFamily="18" charset="0"/>
                <a:cs typeface="Times New Roman" panose="02020603050405020304" pitchFamily="18" charset="0"/>
              </a:rPr>
              <a:t>launch(v</a:t>
            </a:r>
            <a:r>
              <a:rPr lang="en-US" altLang="en-US" sz="2000" dirty="0">
                <a:latin typeface="Times New Roman" panose="02020603050405020304" pitchFamily="18" charset="0"/>
                <a:cs typeface="Times New Roman" panose="02020603050405020304" pitchFamily="18" charset="0"/>
              </a:rPr>
              <a:t>): to send a ship into the sky or into space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4. </a:t>
            </a:r>
            <a:r>
              <a:rPr lang="en-US" altLang="en-US" sz="2000" dirty="0">
                <a:solidFill>
                  <a:srgbClr val="00B0F0"/>
                </a:solidFill>
                <a:latin typeface="Times New Roman" panose="02020603050405020304" pitchFamily="18" charset="0"/>
                <a:cs typeface="Times New Roman" panose="02020603050405020304" pitchFamily="18" charset="0"/>
              </a:rPr>
              <a:t>automatically</a:t>
            </a:r>
            <a:r>
              <a:rPr lang="en-US" altLang="en-US" sz="2000" dirty="0">
                <a:latin typeface="Times New Roman" panose="02020603050405020304" pitchFamily="18" charset="0"/>
                <a:cs typeface="Times New Roman" panose="02020603050405020304" pitchFamily="18" charset="0"/>
              </a:rPr>
              <a:t> : independently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5. </a:t>
            </a:r>
            <a:r>
              <a:rPr lang="en-US" altLang="en-US" sz="2000" dirty="0">
                <a:solidFill>
                  <a:srgbClr val="00B0F0"/>
                </a:solidFill>
                <a:latin typeface="Times New Roman" panose="02020603050405020304" pitchFamily="18" charset="0"/>
                <a:cs typeface="Times New Roman" panose="02020603050405020304" pitchFamily="18" charset="0"/>
              </a:rPr>
              <a:t>establish</a:t>
            </a:r>
            <a:r>
              <a:rPr lang="en-US" altLang="en-US" sz="2000" dirty="0">
                <a:latin typeface="Times New Roman" panose="02020603050405020304" pitchFamily="18" charset="0"/>
                <a:cs typeface="Times New Roman" panose="02020603050405020304" pitchFamily="18" charset="0"/>
              </a:rPr>
              <a:t> (v): to create or set something in a particular way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6. </a:t>
            </a:r>
            <a:r>
              <a:rPr lang="en-US" altLang="en-US" sz="2000" dirty="0">
                <a:solidFill>
                  <a:srgbClr val="00B0F0"/>
                </a:solidFill>
                <a:latin typeface="Times New Roman" panose="02020603050405020304" pitchFamily="18" charset="0"/>
                <a:cs typeface="Times New Roman" panose="02020603050405020304" pitchFamily="18" charset="0"/>
              </a:rPr>
              <a:t>NASA</a:t>
            </a:r>
            <a:r>
              <a:rPr lang="en-US" altLang="en-US" sz="2000" dirty="0">
                <a:latin typeface="Times New Roman" panose="02020603050405020304" pitchFamily="18" charset="0"/>
                <a:cs typeface="Times New Roman" panose="02020603050405020304" pitchFamily="18" charset="0"/>
              </a:rPr>
              <a:t> :</a:t>
            </a:r>
            <a:r>
              <a:rPr lang="en-US" sz="2000" dirty="0">
                <a:solidFill>
                  <a:srgbClr val="1D2A57"/>
                </a:solidFill>
                <a:latin typeface="Times New Roman" panose="02020603050405020304" pitchFamily="18" charset="0"/>
                <a:cs typeface="Times New Roman" panose="02020603050405020304" pitchFamily="18" charset="0"/>
              </a:rPr>
              <a:t> National Aeronautics and Space Administration: the US government organization that is responsible for space travel and the scientific study of space</a:t>
            </a:r>
            <a:endParaRPr lang="en-US" altLang="en-US" sz="20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7. </a:t>
            </a:r>
            <a:r>
              <a:rPr lang="en-US" altLang="en-US" sz="2000" dirty="0">
                <a:solidFill>
                  <a:srgbClr val="00B0F0"/>
                </a:solidFill>
                <a:latin typeface="Times New Roman" panose="02020603050405020304" pitchFamily="18" charset="0"/>
                <a:cs typeface="Times New Roman" panose="02020603050405020304" pitchFamily="18" charset="0"/>
              </a:rPr>
              <a:t>spin</a:t>
            </a:r>
            <a:r>
              <a:rPr lang="en-US" altLang="en-US" sz="2000" dirty="0">
                <a:latin typeface="Times New Roman" panose="02020603050405020304" pitchFamily="18" charset="0"/>
                <a:cs typeface="Times New Roman" panose="02020603050405020304" pitchFamily="18" charset="0"/>
              </a:rPr>
              <a:t> (v): to (cause to) turn around and around, especially fast.</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000" dirty="0">
                <a:latin typeface="Times New Roman" panose="02020603050405020304" pitchFamily="18" charset="0"/>
                <a:cs typeface="Times New Roman" panose="02020603050405020304" pitchFamily="18" charset="0"/>
              </a:rPr>
              <a:t>8. </a:t>
            </a:r>
            <a:r>
              <a:rPr lang="en-US" altLang="en-US" sz="2000" dirty="0">
                <a:solidFill>
                  <a:srgbClr val="00B0F0"/>
                </a:solidFill>
                <a:latin typeface="Times New Roman" panose="02020603050405020304" pitchFamily="18" charset="0"/>
                <a:cs typeface="Times New Roman" panose="02020603050405020304" pitchFamily="18" charset="0"/>
              </a:rPr>
              <a:t>gravity</a:t>
            </a:r>
            <a:r>
              <a:rPr lang="en-US" altLang="en-US" sz="2000" dirty="0">
                <a:latin typeface="Times New Roman" panose="02020603050405020304" pitchFamily="18" charset="0"/>
                <a:cs typeface="Times New Roman" panose="02020603050405020304" pitchFamily="18" charset="0"/>
              </a:rPr>
              <a:t> (n): t</a:t>
            </a:r>
            <a:r>
              <a:rPr lang="en-US" sz="2000" dirty="0">
                <a:solidFill>
                  <a:srgbClr val="1D2A57"/>
                </a:solidFill>
                <a:latin typeface="Times New Roman" panose="02020603050405020304" pitchFamily="18" charset="0"/>
                <a:cs typeface="Times New Roman" panose="02020603050405020304" pitchFamily="18" charset="0"/>
              </a:rPr>
              <a:t>he force that makes objects fall toward the earth, or toward some other large object such as a planet or a star </a:t>
            </a:r>
            <a:endParaRPr lang="en-US" altLang="en-US" sz="2000" dirty="0">
              <a:latin typeface="Times New Roman" panose="02020603050405020304" pitchFamily="18" charset="0"/>
              <a:cs typeface="Times New Roman" panose="02020603050405020304" pitchFamily="18" charset="0"/>
            </a:endParaRPr>
          </a:p>
        </p:txBody>
      </p:sp>
      <p:sp>
        <p:nvSpPr>
          <p:cNvPr id="38917" name="Rectangle 3"/>
          <p:cNvSpPr>
            <a:spLocks noGrp="1" noChangeArrowheads="1"/>
          </p:cNvSpPr>
          <p:nvPr>
            <p:ph sz="half" idx="2"/>
          </p:nvPr>
        </p:nvSpPr>
        <p:spPr>
          <a:xfrm>
            <a:off x="6388768" y="54142"/>
            <a:ext cx="5666874" cy="6667333"/>
          </a:xfrm>
        </p:spPr>
        <p:txBody>
          <a:bodyPr/>
          <a:lstStyle/>
          <a:p>
            <a:pPr mar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latin typeface="Verdana" panose="020B0604030504040204" pitchFamily="34" charset="0"/>
            </a:endParaRPr>
          </a:p>
          <a:p>
            <a:pPr mar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latin typeface="Verdana" panose="020B0604030504040204" pitchFamily="34" charset="0"/>
            </a:endParaRP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a. The doors open and close </a:t>
            </a:r>
            <a:r>
              <a:rPr lang="en-US" sz="2000" b="1" dirty="0">
                <a:latin typeface="Times New Roman" panose="02020603050405020304" pitchFamily="18" charset="0"/>
                <a:cs typeface="Times New Roman" panose="02020603050405020304" pitchFamily="18" charset="0"/>
              </a:rPr>
              <a:t>___________________</a:t>
            </a:r>
            <a:r>
              <a:rPr lang="en-US" sz="2000" dirty="0">
                <a:latin typeface="Times New Roman" panose="02020603050405020304" pitchFamily="18" charset="0"/>
                <a:cs typeface="Times New Roman" panose="02020603050405020304" pitchFamily="18" charset="0"/>
              </a:rPr>
              <a:t>. </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b. The president's absence led to </a:t>
            </a:r>
            <a:r>
              <a:rPr lang="en-US" sz="2000" b="1" dirty="0">
                <a:latin typeface="Times New Roman" panose="02020603050405020304" pitchFamily="18" charset="0"/>
                <a:cs typeface="Times New Roman" panose="02020603050405020304" pitchFamily="18" charset="0"/>
              </a:rPr>
              <a:t>____________</a:t>
            </a:r>
            <a:r>
              <a:rPr lang="en-US" sz="2000" dirty="0">
                <a:latin typeface="Times New Roman" panose="02020603050405020304" pitchFamily="18" charset="0"/>
                <a:cs typeface="Times New Roman" panose="02020603050405020304" pitchFamily="18" charset="0"/>
              </a:rPr>
              <a:t> over his health.</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c. The Earth ______ on its axis.</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d. Tina's youngest son tried his hardest to fly like a superhero, but ___________  would not permit it.</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e. The rocket was not _________  as planned because of the bad weather.</a:t>
            </a:r>
          </a:p>
          <a:p>
            <a:pPr mar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000" dirty="0">
                <a:latin typeface="Times New Roman" panose="02020603050405020304" pitchFamily="18" charset="0"/>
                <a:cs typeface="Times New Roman" panose="02020603050405020304" pitchFamily="18" charset="0"/>
              </a:rPr>
              <a:t>f. In 1957 the Soviet Union launched the first satellite </a:t>
            </a:r>
            <a:r>
              <a:rPr lang="en-US" sz="2000" b="1" dirty="0">
                <a:latin typeface="Times New Roman" panose="02020603050405020304" pitchFamily="18" charset="0"/>
                <a:cs typeface="Times New Roman" panose="02020603050405020304" pitchFamily="18" charset="0"/>
              </a:rPr>
              <a:t>to _________</a:t>
            </a:r>
            <a:r>
              <a:rPr lang="en-US" sz="2000" dirty="0">
                <a:latin typeface="Times New Roman" panose="02020603050405020304" pitchFamily="18" charset="0"/>
                <a:cs typeface="Times New Roman" panose="02020603050405020304" pitchFamily="18" charset="0"/>
              </a:rPr>
              <a:t> the earth.</a:t>
            </a: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1434787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030" y="-171450"/>
            <a:ext cx="10887940" cy="342899"/>
          </a:xfrm>
        </p:spPr>
        <p:txBody>
          <a:bodyPr>
            <a:normAutofit fontScale="90000"/>
          </a:bodyPr>
          <a:lstStyle/>
          <a:p>
            <a:pPr algn="l" eaLnBrk="1"/>
            <a:br>
              <a:rPr lang="en-US" altLang="en-US" dirty="0"/>
            </a:br>
            <a:r>
              <a:rPr lang="en-US" altLang="en-US" sz="3100" dirty="0">
                <a:latin typeface="Times New Roman" panose="02020603050405020304" pitchFamily="18" charset="0"/>
                <a:cs typeface="Times New Roman" panose="02020603050405020304" pitchFamily="18" charset="0"/>
              </a:rPr>
              <a:t>Timeline for a Mission to Mars</a:t>
            </a:r>
          </a:p>
        </p:txBody>
      </p:sp>
      <p:sp>
        <p:nvSpPr>
          <p:cNvPr id="38916" name="Rectangle 2"/>
          <p:cNvSpPr>
            <a:spLocks noGrp="1" noChangeArrowheads="1"/>
          </p:cNvSpPr>
          <p:nvPr>
            <p:ph sz="half" idx="1"/>
          </p:nvPr>
        </p:nvSpPr>
        <p:spPr>
          <a:xfrm>
            <a:off x="0" y="457199"/>
            <a:ext cx="5963526" cy="6264276"/>
          </a:xfrm>
        </p:spPr>
        <p:txBody>
          <a:bodyPr>
            <a:noAutofit/>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NASA currently has three spaceships orbiting Mars and three rovers and one science lab on the planet, but they don’t have plan to send colonists there like Mars One does. Sending anyone – colonists for the rest of their lives or astronauts for two months – to Mars takes a lot of planning. Space researchers have suggested plans for sending people to Mars, and their plans are based on real facts. But since no one has ever gone to Mars, their plans are only speculations. For example, the people at TV’s Discovery Channel made a movie called </a:t>
            </a:r>
            <a:r>
              <a:rPr lang="en-US" altLang="en-US" sz="1500" i="1" dirty="0">
                <a:latin typeface="Times New Roman" panose="02020603050405020304" pitchFamily="18" charset="0"/>
                <a:cs typeface="Times New Roman" panose="02020603050405020304" pitchFamily="18" charset="0"/>
              </a:rPr>
              <a:t>Race to Mars</a:t>
            </a:r>
            <a:r>
              <a:rPr lang="en-US" altLang="en-US" sz="1500" dirty="0">
                <a:latin typeface="Times New Roman" panose="02020603050405020304" pitchFamily="18" charset="0"/>
                <a:cs typeface="Times New Roman" panose="02020603050405020304" pitchFamily="18" charset="0"/>
              </a:rPr>
              <a:t>, which follows a realistic timeline. The magazine </a:t>
            </a:r>
            <a:r>
              <a:rPr lang="en-US" altLang="en-US" sz="1500" i="1" dirty="0">
                <a:latin typeface="Times New Roman" panose="02020603050405020304" pitchFamily="18" charset="0"/>
                <a:cs typeface="Times New Roman" panose="02020603050405020304" pitchFamily="18" charset="0"/>
              </a:rPr>
              <a:t>Popular</a:t>
            </a:r>
            <a:r>
              <a:rPr lang="en-US" altLang="en-US" sz="1500" dirty="0">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Science</a:t>
            </a:r>
            <a:r>
              <a:rPr lang="en-US" altLang="en-US" sz="1500" dirty="0">
                <a:latin typeface="Times New Roman" panose="02020603050405020304" pitchFamily="18" charset="0"/>
                <a:cs typeface="Times New Roman" panose="02020603050405020304" pitchFamily="18" charset="0"/>
              </a:rPr>
              <a:t> has also written about the steps needed to go to Mars. What timeline events can scientists agree on? Here is a plan that might be proposed.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1-97: Launching Spaceship</a:t>
            </a:r>
            <a:r>
              <a:rPr lang="en-US" altLang="en-US" sz="1500" dirty="0">
                <a:latin typeface="Times New Roman" panose="02020603050405020304" pitchFamily="18" charset="0"/>
                <a:cs typeface="Times New Roman" panose="02020603050405020304" pitchFamily="18" charset="0"/>
              </a:rPr>
              <a:t>s – parts for the three supply ships and one passenger ship are launched and begin to orbit the Earth. Spaceship builders put the ships together. After that, the three supply ships leave for Mars. The passenger ship waits in orbit until the astronauts arrive.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98-112: Checking the Health of the Astronauts</a:t>
            </a:r>
            <a:r>
              <a:rPr lang="en-US" altLang="en-US" sz="1500" dirty="0">
                <a:latin typeface="Times New Roman" panose="02020603050405020304" pitchFamily="18" charset="0"/>
                <a:cs typeface="Times New Roman" panose="02020603050405020304" pitchFamily="18" charset="0"/>
              </a:rPr>
              <a:t> – The astronauts stay away from other people for two weeks before leaving Earth to avoid getting sick. Doctors make sure they are in good health.</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113-115: Launching the Astronauts</a:t>
            </a:r>
            <a:r>
              <a:rPr lang="en-US" altLang="en-US" sz="1500" dirty="0">
                <a:latin typeface="Times New Roman" panose="02020603050405020304" pitchFamily="18" charset="0"/>
                <a:cs typeface="Times New Roman" panose="02020603050405020304" pitchFamily="18" charset="0"/>
              </a:rPr>
              <a:t> – The Astronauts leave Earth in the fifth ship and meet the passenger ship already in orbit. The ship connects to the passenger ship. The astronauts enter passenger ship and make sure everything is in good working order.</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116: Leaving Earth</a:t>
            </a:r>
            <a:r>
              <a:rPr lang="en-US" altLang="en-US" sz="1500" dirty="0">
                <a:latin typeface="Times New Roman" panose="02020603050405020304" pitchFamily="18" charset="0"/>
                <a:cs typeface="Times New Roman" panose="02020603050405020304" pitchFamily="18" charset="0"/>
              </a:rPr>
              <a:t> – The engines fire to help the passenger ship leave the Earth’s gravity. When the ship is in space, it begins to spin around. The spinning creates artificial gravity.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116-356: Travelling to Mars</a:t>
            </a:r>
            <a:r>
              <a:rPr lang="en-US" altLang="en-US" sz="1500" dirty="0">
                <a:latin typeface="Times New Roman" panose="02020603050405020304" pitchFamily="18" charset="0"/>
                <a:cs typeface="Times New Roman" panose="02020603050405020304" pitchFamily="18" charset="0"/>
              </a:rPr>
              <a:t> – The trip to Mars takes 240 days. The schedule for each day is similar to a typical Earth day.</a:t>
            </a:r>
          </a:p>
        </p:txBody>
      </p:sp>
      <p:sp>
        <p:nvSpPr>
          <p:cNvPr id="38917" name="Rectangle 3"/>
          <p:cNvSpPr>
            <a:spLocks noGrp="1" noChangeArrowheads="1"/>
          </p:cNvSpPr>
          <p:nvPr>
            <p:ph sz="half" idx="2"/>
          </p:nvPr>
        </p:nvSpPr>
        <p:spPr>
          <a:xfrm>
            <a:off x="6230396" y="114300"/>
            <a:ext cx="5961603" cy="6607175"/>
          </a:xfrm>
        </p:spPr>
        <p:txBody>
          <a:bodyPr>
            <a:normAutofit/>
          </a:bodyPr>
          <a:lstStyle/>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342: Reaching Mars: Supply Ships</a:t>
            </a:r>
            <a:r>
              <a:rPr lang="en-US" altLang="en-US" sz="1500" dirty="0">
                <a:latin typeface="Times New Roman" panose="02020603050405020304" pitchFamily="18" charset="0"/>
                <a:cs typeface="Times New Roman" panose="02020603050405020304" pitchFamily="18" charset="0"/>
              </a:rPr>
              <a:t> – The supply ships arrive almost two weeks before the passenger ship does. After these ships are in orbit around Mars, two of the ships land on the surface. Because of their programming on Earth, the ships begin to work automatically. One of the supply ships is the artificial habitat, and it needs to be established in an appropriate area. The area needs to be large enough for the astronauts to do their research and prepare their experiments. The third ship waits in orbit for the passenger ship to arrive.</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365: Reaching Mars:</a:t>
            </a:r>
            <a:r>
              <a:rPr lang="en-US" altLang="en-US" sz="1500" dirty="0">
                <a:latin typeface="Times New Roman" panose="02020603050405020304" pitchFamily="18" charset="0"/>
                <a:cs typeface="Times New Roman" panose="02020603050405020304" pitchFamily="18" charset="0"/>
              </a:rPr>
              <a:t> Passenger Ship – After the passenger ship stops spinning, it enters orbit around Mars. It connects to the third supply ship. Then, the astronauts land on Mars. The passenger ship stays in orbit.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357: Beginning Mission</a:t>
            </a:r>
            <a:r>
              <a:rPr lang="en-US" altLang="en-US" sz="1500" dirty="0">
                <a:latin typeface="Times New Roman" panose="02020603050405020304" pitchFamily="18" charset="0"/>
                <a:cs typeface="Times New Roman" panose="02020603050405020304" pitchFamily="18" charset="0"/>
              </a:rPr>
              <a:t> – The astronauts move into the artificial habitat, which supplies oxygen but not full gravity. They begin their exploration of Mars, which includes drilling for water, collecting rocks, and doing experiments to determine if there was ever life on Mars.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417: Leaving Mars</a:t>
            </a:r>
            <a:r>
              <a:rPr lang="en-US" altLang="en-US" sz="1500" dirty="0">
                <a:latin typeface="Times New Roman" panose="02020603050405020304" pitchFamily="18" charset="0"/>
                <a:cs typeface="Times New Roman" panose="02020603050405020304" pitchFamily="18" charset="0"/>
              </a:rPr>
              <a:t> – The astronauts take off from Mars and connect to the passenger ship. They check the ship, get it ready, and begin their return to Earth.</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657: Landing on Earth </a:t>
            </a:r>
            <a:r>
              <a:rPr lang="en-US" altLang="en-US" sz="1500" dirty="0">
                <a:latin typeface="Times New Roman" panose="02020603050405020304" pitchFamily="18" charset="0"/>
                <a:cs typeface="Times New Roman" panose="02020603050405020304" pitchFamily="18" charset="0"/>
              </a:rPr>
              <a:t>– The astronauts get into the small ship and land on Earth in the ocean.</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1.How long are astronauts isolated from other people before they leave Earth? Why are they isolated?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2.On day 116, why are the engines fired?</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3. How is gravity made in space, where there is no gravity?</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4. Which ship(s) arrive first at mars? Why?</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5. What are some activities of the astronauts’ exploration?</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212618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Rectangle 2"/>
          <p:cNvSpPr>
            <a:spLocks noGrp="1" noChangeArrowheads="1"/>
          </p:cNvSpPr>
          <p:nvPr>
            <p:ph sz="half" idx="1"/>
          </p:nvPr>
        </p:nvSpPr>
        <p:spPr>
          <a:xfrm>
            <a:off x="0" y="214312"/>
            <a:ext cx="5963526" cy="6643687"/>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NASA currently has three spaceships orbiting Mars and three rovers and one science lab on the planet, but they don’t have plan to send colonists there like Mars One does. Sending anyone – colonists for the rest of their lives or astronauts for two months – to Mars takes a lot of planning. Space researchers have suggested plans for sending people to Mars, and their plans are based on real facts. But since no one has ever gone to Mars, their plans are only speculations. For example, the people at TV’s Discovery Channel made a movie called </a:t>
            </a:r>
            <a:r>
              <a:rPr lang="en-US" altLang="en-US" sz="1400" i="1" dirty="0">
                <a:latin typeface="Times New Roman" panose="02020603050405020304" pitchFamily="18" charset="0"/>
                <a:cs typeface="Times New Roman" panose="02020603050405020304" pitchFamily="18" charset="0"/>
              </a:rPr>
              <a:t>Race to Mars</a:t>
            </a:r>
            <a:r>
              <a:rPr lang="en-US" altLang="en-US" sz="1400" dirty="0">
                <a:latin typeface="Times New Roman" panose="02020603050405020304" pitchFamily="18" charset="0"/>
                <a:cs typeface="Times New Roman" panose="02020603050405020304" pitchFamily="18" charset="0"/>
              </a:rPr>
              <a:t>, which follows a realistic timeline. The magazine </a:t>
            </a:r>
            <a:r>
              <a:rPr lang="en-US" altLang="en-US" sz="1400" i="1" dirty="0">
                <a:latin typeface="Times New Roman" panose="02020603050405020304" pitchFamily="18" charset="0"/>
                <a:cs typeface="Times New Roman" panose="02020603050405020304" pitchFamily="18" charset="0"/>
              </a:rPr>
              <a:t>Popular</a:t>
            </a:r>
            <a:r>
              <a:rPr lang="en-US" altLang="en-US" sz="1400" dirty="0">
                <a:latin typeface="Times New Roman" panose="02020603050405020304" pitchFamily="18" charset="0"/>
                <a:cs typeface="Times New Roman" panose="02020603050405020304" pitchFamily="18" charset="0"/>
              </a:rPr>
              <a:t> </a:t>
            </a:r>
            <a:r>
              <a:rPr lang="en-US" altLang="en-US" sz="1400" i="1" dirty="0">
                <a:latin typeface="Times New Roman" panose="02020603050405020304" pitchFamily="18" charset="0"/>
                <a:cs typeface="Times New Roman" panose="02020603050405020304" pitchFamily="18" charset="0"/>
              </a:rPr>
              <a:t>Science</a:t>
            </a:r>
            <a:r>
              <a:rPr lang="en-US" altLang="en-US" sz="1400" dirty="0">
                <a:latin typeface="Times New Roman" panose="02020603050405020304" pitchFamily="18" charset="0"/>
                <a:cs typeface="Times New Roman" panose="02020603050405020304" pitchFamily="18" charset="0"/>
              </a:rPr>
              <a:t> has also written about the steps needed to go to Mars. What timeline events can scientists agree on? Here is a plan that might be proposed.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1-97: Launching Spaceship</a:t>
            </a:r>
            <a:r>
              <a:rPr lang="en-US" altLang="en-US" sz="1400" dirty="0">
                <a:latin typeface="Times New Roman" panose="02020603050405020304" pitchFamily="18" charset="0"/>
                <a:cs typeface="Times New Roman" panose="02020603050405020304" pitchFamily="18" charset="0"/>
              </a:rPr>
              <a:t>s – parts for the three supply ships and one passenger ship are launched and begin to orbit the Earth. Spaceship builders put the ships together. After that, the three supply ships leave for Mars. The passenger ship waits in orbit until the astronauts arrive.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98-112: Checking the Health of the Astronauts</a:t>
            </a:r>
            <a:r>
              <a:rPr lang="en-US" altLang="en-US" sz="1400" dirty="0">
                <a:latin typeface="Times New Roman" panose="02020603050405020304" pitchFamily="18" charset="0"/>
                <a:cs typeface="Times New Roman" panose="02020603050405020304" pitchFamily="18" charset="0"/>
              </a:rPr>
              <a:t> – The astronauts stay away from other people for two weeks before leaving Earth to avoid getting sick. Doctors make sure they are in good health.</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113-115: Launching the Astronauts</a:t>
            </a:r>
            <a:r>
              <a:rPr lang="en-US" altLang="en-US" sz="1400" dirty="0">
                <a:latin typeface="Times New Roman" panose="02020603050405020304" pitchFamily="18" charset="0"/>
                <a:cs typeface="Times New Roman" panose="02020603050405020304" pitchFamily="18" charset="0"/>
              </a:rPr>
              <a:t> – The Astronauts leave Earth in the fifth ship and meet the passenger ship already in orbit. The ship connects to the passenger ship. The astronauts enter passenger ship and make sure everything is in good working order.</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116: Leaving Earth</a:t>
            </a:r>
            <a:r>
              <a:rPr lang="en-US" altLang="en-US" sz="1400" dirty="0">
                <a:latin typeface="Times New Roman" panose="02020603050405020304" pitchFamily="18" charset="0"/>
                <a:cs typeface="Times New Roman" panose="02020603050405020304" pitchFamily="18" charset="0"/>
              </a:rPr>
              <a:t> – The engines fire to help the passenger ship leave the Earth’s gravity. When the ship is in space, it begins to spin around. The spinning creates artificial gravity.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116-356: Travelling to Mars</a:t>
            </a:r>
            <a:r>
              <a:rPr lang="en-US" altLang="en-US" sz="1400" dirty="0">
                <a:latin typeface="Times New Roman" panose="02020603050405020304" pitchFamily="18" charset="0"/>
                <a:cs typeface="Times New Roman" panose="02020603050405020304" pitchFamily="18" charset="0"/>
              </a:rPr>
              <a:t> – The trip to Mars takes 240 days. The schedule for each day is similar to a typical Earth day.</a:t>
            </a:r>
          </a:p>
        </p:txBody>
      </p:sp>
      <p:sp>
        <p:nvSpPr>
          <p:cNvPr id="38917" name="Rectangle 3"/>
          <p:cNvSpPr>
            <a:spLocks noGrp="1" noChangeArrowheads="1"/>
          </p:cNvSpPr>
          <p:nvPr>
            <p:ph sz="half" idx="2"/>
          </p:nvPr>
        </p:nvSpPr>
        <p:spPr>
          <a:xfrm>
            <a:off x="6230396" y="114300"/>
            <a:ext cx="5961603" cy="6198439"/>
          </a:xfrm>
        </p:spPr>
        <p:txBody>
          <a:bodyPr/>
          <a:lstStyle/>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342: Reaching Mars: Supply Ships</a:t>
            </a:r>
            <a:r>
              <a:rPr lang="en-US" altLang="en-US" sz="1400" dirty="0">
                <a:latin typeface="Times New Roman" panose="02020603050405020304" pitchFamily="18" charset="0"/>
                <a:cs typeface="Times New Roman" panose="02020603050405020304" pitchFamily="18" charset="0"/>
              </a:rPr>
              <a:t> – The supply ships arrive almost two weeks before the passenger ship does. After these ships are in orbit around Mars, two of the ships land on the surface. Because of their programming on Earth, the ships begin to work automatically. One of the supply ships is the artificial habitat, and it needs to be established in an appropriate area. The area needs to be large enough for the astronauts to do their research and prepare their experiments. The third ship waits in orbit for the passenger ship to arrive.</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365: Reaching Mars:</a:t>
            </a:r>
            <a:r>
              <a:rPr lang="en-US" altLang="en-US" sz="1400" dirty="0">
                <a:latin typeface="Times New Roman" panose="02020603050405020304" pitchFamily="18" charset="0"/>
                <a:cs typeface="Times New Roman" panose="02020603050405020304" pitchFamily="18" charset="0"/>
              </a:rPr>
              <a:t> Passenger Ship – After the passenger ship stops spinning, it enters orbit around Mars. It connects to the third supply ship. Then, the astronauts land on Mars. The passenger ship stays in orbit.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357: Beginning Mission</a:t>
            </a:r>
            <a:r>
              <a:rPr lang="en-US" altLang="en-US" sz="1400" dirty="0">
                <a:latin typeface="Times New Roman" panose="02020603050405020304" pitchFamily="18" charset="0"/>
                <a:cs typeface="Times New Roman" panose="02020603050405020304" pitchFamily="18" charset="0"/>
              </a:rPr>
              <a:t> – The astronauts move into the artificial habitat, which supplies oxygen but not full gravity. They begin their exploration of Mars, which includes drilling for water, collecting rocks, and doing experiments to determine if there was ever life on Mars.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417: Leaving Mars</a:t>
            </a:r>
            <a:r>
              <a:rPr lang="en-US" altLang="en-US" sz="1400" dirty="0">
                <a:latin typeface="Times New Roman" panose="02020603050405020304" pitchFamily="18" charset="0"/>
                <a:cs typeface="Times New Roman" panose="02020603050405020304" pitchFamily="18" charset="0"/>
              </a:rPr>
              <a:t> – The astronauts take off from Mars and connect to the passenger ship. They check the ship, get it ready, and begin their return to Earth.</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657: Landing on Earth </a:t>
            </a:r>
            <a:r>
              <a:rPr lang="en-US" altLang="en-US" sz="1400" dirty="0">
                <a:latin typeface="Times New Roman" panose="02020603050405020304" pitchFamily="18" charset="0"/>
                <a:cs typeface="Times New Roman" panose="02020603050405020304" pitchFamily="18" charset="0"/>
              </a:rPr>
              <a:t>– The astronauts get into the small ship and land on Earth in the ocean.</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solidFill>
                  <a:srgbClr val="FF3300"/>
                </a:solidFill>
                <a:latin typeface="Times New Roman" panose="02020603050405020304" pitchFamily="18" charset="0"/>
                <a:cs typeface="Times New Roman" panose="02020603050405020304" pitchFamily="18" charset="0"/>
              </a:rPr>
              <a:t>Note :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 Why? – Finding information quickly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 What? – specific details, examples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 How? –  keys words: highlighted words/ names/ numbers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 Your eyes work as what? - “radar”</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2" name="TextBox 1"/>
          <p:cNvSpPr txBox="1"/>
          <p:nvPr/>
        </p:nvSpPr>
        <p:spPr>
          <a:xfrm>
            <a:off x="7038473" y="4384663"/>
            <a:ext cx="3144253" cy="338554"/>
          </a:xfrm>
          <a:prstGeom prst="rect">
            <a:avLst/>
          </a:prstGeom>
          <a:noFill/>
        </p:spPr>
        <p:txBody>
          <a:bodyPr wrap="square" rtlCol="0">
            <a:spAutoFit/>
          </a:bodyPr>
          <a:lstStyle/>
          <a:p>
            <a:r>
              <a:rPr lang="en-US" sz="1600" b="1" dirty="0">
                <a:solidFill>
                  <a:srgbClr val="FF3300"/>
                </a:solidFill>
                <a:latin typeface="Times New Roman" panose="02020603050405020304" pitchFamily="18" charset="0"/>
                <a:cs typeface="Times New Roman" panose="02020603050405020304" pitchFamily="18" charset="0"/>
              </a:rPr>
              <a:t>SCANNING FOR DETAILS</a:t>
            </a:r>
          </a:p>
        </p:txBody>
      </p:sp>
    </p:spTree>
    <p:extLst>
      <p:ext uri="{BB962C8B-B14F-4D97-AF65-F5344CB8AC3E}">
        <p14:creationId xmlns:p14="http://schemas.microsoft.com/office/powerpoint/2010/main" val="407770593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Rectangle 2"/>
          <p:cNvSpPr>
            <a:spLocks noGrp="1" noChangeArrowheads="1"/>
          </p:cNvSpPr>
          <p:nvPr>
            <p:ph sz="half" idx="1"/>
          </p:nvPr>
        </p:nvSpPr>
        <p:spPr>
          <a:xfrm>
            <a:off x="0" y="214313"/>
            <a:ext cx="5963526" cy="6507162"/>
          </a:xfrm>
        </p:spPr>
        <p:txBody>
          <a:bodyPr>
            <a:normAutofit lnSpcReduction="10000"/>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NASA currently has three spaceships orbiting Mars and three rovers and one science lab on the planet, but they don’t have plan to send colonists there like Mars One does. Sending anyone – colonists for the rest of their lives or astronauts for two months – to Mars takes a lot of planning. Space researchers have suggested plans for sending people to Mars, and their plans are based on real facts. But since no one has ever gone to Mars, their plans are only speculations. For example, the people at TV’s Discovery Channel made a movie called </a:t>
            </a:r>
            <a:r>
              <a:rPr lang="en-US" altLang="en-US" sz="1500" i="1" dirty="0">
                <a:latin typeface="Times New Roman" panose="02020603050405020304" pitchFamily="18" charset="0"/>
                <a:cs typeface="Times New Roman" panose="02020603050405020304" pitchFamily="18" charset="0"/>
              </a:rPr>
              <a:t>Race</a:t>
            </a:r>
            <a:r>
              <a:rPr lang="en-US" altLang="en-US" sz="1500" dirty="0">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to</a:t>
            </a:r>
            <a:r>
              <a:rPr lang="en-US" altLang="en-US" sz="1500" dirty="0">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Mars</a:t>
            </a:r>
            <a:r>
              <a:rPr lang="en-US" altLang="en-US" sz="1500" dirty="0">
                <a:latin typeface="Times New Roman" panose="02020603050405020304" pitchFamily="18" charset="0"/>
                <a:cs typeface="Times New Roman" panose="02020603050405020304" pitchFamily="18" charset="0"/>
              </a:rPr>
              <a:t>, which follows a realistic timeline. The magazine </a:t>
            </a:r>
            <a:r>
              <a:rPr lang="en-US" altLang="en-US" sz="1500" i="1" dirty="0">
                <a:latin typeface="Times New Roman" panose="02020603050405020304" pitchFamily="18" charset="0"/>
                <a:cs typeface="Times New Roman" panose="02020603050405020304" pitchFamily="18" charset="0"/>
              </a:rPr>
              <a:t>Popular</a:t>
            </a:r>
            <a:r>
              <a:rPr lang="en-US" altLang="en-US" sz="1500" dirty="0">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Science</a:t>
            </a:r>
            <a:r>
              <a:rPr lang="en-US" altLang="en-US" sz="1500" dirty="0">
                <a:latin typeface="Times New Roman" panose="02020603050405020304" pitchFamily="18" charset="0"/>
                <a:cs typeface="Times New Roman" panose="02020603050405020304" pitchFamily="18" charset="0"/>
              </a:rPr>
              <a:t> has also written about the steps needed to go to Mars. What timeline events can scientists agree on? Here is a plan that might be proposed.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1-97: Launching Spaceship</a:t>
            </a:r>
            <a:r>
              <a:rPr lang="en-US" altLang="en-US" sz="1500" dirty="0">
                <a:latin typeface="Times New Roman" panose="02020603050405020304" pitchFamily="18" charset="0"/>
                <a:cs typeface="Times New Roman" panose="02020603050405020304" pitchFamily="18" charset="0"/>
              </a:rPr>
              <a:t>s – parts for the three supply ships and one passenger ship are launched and begin to orbit the Earth. Spaceship builders put the ships together. After that, the three supply ships leave for Mars. The passenger ship waits in orbit until the astronauts arrive.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98-112: Checking the Health of the Astronauts</a:t>
            </a:r>
            <a:r>
              <a:rPr lang="en-US" altLang="en-US" sz="1500" dirty="0">
                <a:latin typeface="Times New Roman" panose="02020603050405020304" pitchFamily="18" charset="0"/>
                <a:cs typeface="Times New Roman" panose="02020603050405020304" pitchFamily="18" charset="0"/>
              </a:rPr>
              <a:t> – The astronauts stay away from other people for two weeks before leaving Earth to avoid getting sick. Doctors make sure they are in good health.</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113-115: Launching the Astronauts</a:t>
            </a:r>
            <a:r>
              <a:rPr lang="en-US" altLang="en-US" sz="1500" dirty="0">
                <a:latin typeface="Times New Roman" panose="02020603050405020304" pitchFamily="18" charset="0"/>
                <a:cs typeface="Times New Roman" panose="02020603050405020304" pitchFamily="18" charset="0"/>
              </a:rPr>
              <a:t> – The Astronauts leave Earth in the fifth ship and meet the passenger ship already in orbit. The ship connects to the passenger ship. The astronauts enter passenger ship and make sure everything is in good working order.</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116: Leaving Earth</a:t>
            </a:r>
            <a:r>
              <a:rPr lang="en-US" altLang="en-US" sz="1500" dirty="0">
                <a:latin typeface="Times New Roman" panose="02020603050405020304" pitchFamily="18" charset="0"/>
                <a:cs typeface="Times New Roman" panose="02020603050405020304" pitchFamily="18" charset="0"/>
              </a:rPr>
              <a:t> – The engines fire to help the passenger ship leave the Earth’s gravity. When the ship is in space, it begins to spin around. The spinning creates artificial gravity.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Days 116-356: Travelling to Mars</a:t>
            </a:r>
            <a:r>
              <a:rPr lang="en-US" altLang="en-US" sz="1500" dirty="0">
                <a:latin typeface="Times New Roman" panose="02020603050405020304" pitchFamily="18" charset="0"/>
                <a:cs typeface="Times New Roman" panose="02020603050405020304" pitchFamily="18" charset="0"/>
              </a:rPr>
              <a:t> – The trip to Mars takes 240 days. The schedule for each day is similar to a typical Earth day.</a:t>
            </a:r>
          </a:p>
        </p:txBody>
      </p:sp>
      <p:sp>
        <p:nvSpPr>
          <p:cNvPr id="38917" name="Rectangle 3"/>
          <p:cNvSpPr>
            <a:spLocks noGrp="1" noChangeArrowheads="1"/>
          </p:cNvSpPr>
          <p:nvPr>
            <p:ph sz="half" idx="2"/>
          </p:nvPr>
        </p:nvSpPr>
        <p:spPr>
          <a:xfrm>
            <a:off x="6230396" y="114300"/>
            <a:ext cx="5961603" cy="6198439"/>
          </a:xfrm>
        </p:spPr>
        <p:txBody>
          <a:bodyPr>
            <a:normAutofit lnSpcReduction="10000"/>
          </a:bodyPr>
          <a:lstStyle/>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342: Reaching Mars: Supply Ships</a:t>
            </a:r>
            <a:r>
              <a:rPr lang="en-US" altLang="en-US" sz="1500" dirty="0">
                <a:latin typeface="Times New Roman" panose="02020603050405020304" pitchFamily="18" charset="0"/>
                <a:cs typeface="Times New Roman" panose="02020603050405020304" pitchFamily="18" charset="0"/>
              </a:rPr>
              <a:t> – The supply ships arrive almost two weeks before the passenger ship does. After these ships are in orbit around Mars, two of the ships land on the surface. Because of their programming on Earth, the ships begin to work automatically. One of the supply ships is the artificial habitat, and it needs to be established in an appropriate area. The area needs to be large enough for the astronauts to do their research and prepare their experiments. The third ship waits in orbit for the passenger ship to arrive.</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365: Reaching Mars:</a:t>
            </a:r>
            <a:r>
              <a:rPr lang="en-US" altLang="en-US" sz="1500" dirty="0">
                <a:latin typeface="Times New Roman" panose="02020603050405020304" pitchFamily="18" charset="0"/>
                <a:cs typeface="Times New Roman" panose="02020603050405020304" pitchFamily="18" charset="0"/>
              </a:rPr>
              <a:t> Passenger Ship – After the passenger ship stops spinning, it enters orbit around Mars. It connects to the third supply ship. Then, the astronauts land on Mars. The passenger ship stays in orbit.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357: Beginning Mission</a:t>
            </a:r>
            <a:r>
              <a:rPr lang="en-US" altLang="en-US" sz="1500" dirty="0">
                <a:latin typeface="Times New Roman" panose="02020603050405020304" pitchFamily="18" charset="0"/>
                <a:cs typeface="Times New Roman" panose="02020603050405020304" pitchFamily="18" charset="0"/>
              </a:rPr>
              <a:t> – The astronauts move into the artificial habitat, which supplies oxygen but not full gravity. They begin their exploration of Mars, which includes drilling for water, collecting rocks, and doing experiments to determine if there was ever life on Mars.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417: Leaving Mars</a:t>
            </a:r>
            <a:r>
              <a:rPr lang="en-US" altLang="en-US" sz="1500" dirty="0">
                <a:latin typeface="Times New Roman" panose="02020603050405020304" pitchFamily="18" charset="0"/>
                <a:cs typeface="Times New Roman" panose="02020603050405020304" pitchFamily="18" charset="0"/>
              </a:rPr>
              <a:t> – The astronauts take off from Mars and connect to the passenger ship. They check the ship, get it ready, and begin their return to Earth.</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b="1" dirty="0">
                <a:latin typeface="Times New Roman" panose="02020603050405020304" pitchFamily="18" charset="0"/>
                <a:cs typeface="Times New Roman" panose="02020603050405020304" pitchFamily="18" charset="0"/>
              </a:rPr>
              <a:t>Day 657: Landing on Earth </a:t>
            </a:r>
            <a:r>
              <a:rPr lang="en-US" altLang="en-US" sz="1500" dirty="0">
                <a:latin typeface="Times New Roman" panose="02020603050405020304" pitchFamily="18" charset="0"/>
                <a:cs typeface="Times New Roman" panose="02020603050405020304" pitchFamily="18" charset="0"/>
              </a:rPr>
              <a:t>– The astronauts get into the small ship and land on Earth in the ocean</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solidFill>
                <a:srgbClr val="0070C0"/>
              </a:solidFill>
              <a:latin typeface="Times New Roman" panose="02020603050405020304" pitchFamily="18" charset="0"/>
              <a:cs typeface="Times New Roman" panose="02020603050405020304" pitchFamily="18" charset="0"/>
            </a:endParaRP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1.How many points are listed on this timeline?</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2.Who made the movie </a:t>
            </a:r>
            <a:r>
              <a:rPr lang="en-US" altLang="en-US" sz="1500" i="1" dirty="0">
                <a:latin typeface="Times New Roman" panose="02020603050405020304" pitchFamily="18" charset="0"/>
                <a:cs typeface="Times New Roman" panose="02020603050405020304" pitchFamily="18" charset="0"/>
              </a:rPr>
              <a:t>Race</a:t>
            </a:r>
            <a:r>
              <a:rPr lang="en-US" altLang="en-US" sz="1500" dirty="0">
                <a:solidFill>
                  <a:srgbClr val="0070C0"/>
                </a:solidFill>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to</a:t>
            </a:r>
            <a:r>
              <a:rPr lang="en-US" altLang="en-US" sz="1500" dirty="0">
                <a:solidFill>
                  <a:srgbClr val="0070C0"/>
                </a:solidFill>
                <a:latin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cs typeface="Times New Roman" panose="02020603050405020304" pitchFamily="18" charset="0"/>
              </a:rPr>
              <a:t>Mars</a:t>
            </a:r>
            <a:r>
              <a:rPr lang="en-US" altLang="en-US" sz="1500" dirty="0">
                <a:solidFill>
                  <a:srgbClr val="0070C0"/>
                </a:solidFill>
                <a:latin typeface="Times New Roman" panose="02020603050405020304" pitchFamily="18" charset="0"/>
                <a:cs typeface="Times New Roman" panose="02020603050405020304" pitchFamily="18" charset="0"/>
              </a:rPr>
              <a: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3.What happens on Day 417?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4.How many NASA rovers are on Mars? How many ships orbit the planet? </a:t>
            </a:r>
          </a:p>
          <a:p>
            <a:pPr marL="5715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5. What is Popular Science?                                                                                        </a:t>
            </a:r>
            <a:endParaRPr lang="en-US" altLang="en-US" sz="1400" dirty="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2" name="TextBox 1"/>
          <p:cNvSpPr txBox="1"/>
          <p:nvPr/>
        </p:nvSpPr>
        <p:spPr>
          <a:xfrm>
            <a:off x="6228476" y="4372630"/>
            <a:ext cx="2694135" cy="338554"/>
          </a:xfrm>
          <a:prstGeom prst="rect">
            <a:avLst/>
          </a:prstGeom>
          <a:noFill/>
        </p:spPr>
        <p:txBody>
          <a:bodyPr wrap="none" rtlCol="0">
            <a:spAutoFit/>
          </a:bodyPr>
          <a:lstStyle/>
          <a:p>
            <a:r>
              <a:rPr lang="en-US" sz="1600" b="1" dirty="0">
                <a:solidFill>
                  <a:srgbClr val="FF3300"/>
                </a:solidFill>
                <a:latin typeface="Times New Roman" panose="02020603050405020304" pitchFamily="18" charset="0"/>
                <a:cs typeface="Times New Roman" panose="02020603050405020304" pitchFamily="18" charset="0"/>
              </a:rPr>
              <a:t>SCANNING FOR DETAILS</a:t>
            </a:r>
          </a:p>
        </p:txBody>
      </p:sp>
    </p:spTree>
    <p:extLst>
      <p:ext uri="{BB962C8B-B14F-4D97-AF65-F5344CB8AC3E}">
        <p14:creationId xmlns:p14="http://schemas.microsoft.com/office/powerpoint/2010/main" val="359793383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6" name="Rectangle 2"/>
          <p:cNvSpPr>
            <a:spLocks noGrp="1" noChangeArrowheads="1"/>
          </p:cNvSpPr>
          <p:nvPr>
            <p:ph sz="half" idx="1"/>
          </p:nvPr>
        </p:nvSpPr>
        <p:spPr>
          <a:xfrm>
            <a:off x="0" y="214313"/>
            <a:ext cx="5963526" cy="6098426"/>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NASA currently has three spaceships orbiting Mars and three rovers and one science lab on the planet, but they don’t have plan to send colonists there like Mars One does. Sending anyone – colonists for the rest of their lives or astronauts for two months – to Mars takes a lot of planning. Space researchers have suggested plans for sending people to Mars, and their plans are based on real facts. But since no one has ever gone to Mars, their plans are only speculations. For example, the people at TV’s Discovery Channel made a movie called </a:t>
            </a:r>
            <a:r>
              <a:rPr lang="en-US" altLang="en-US" sz="1400" i="1" dirty="0">
                <a:latin typeface="Times New Roman" panose="02020603050405020304" pitchFamily="18" charset="0"/>
                <a:cs typeface="Times New Roman" panose="02020603050405020304" pitchFamily="18" charset="0"/>
              </a:rPr>
              <a:t>Race</a:t>
            </a:r>
            <a:r>
              <a:rPr lang="en-US" altLang="en-US" sz="1400" dirty="0">
                <a:latin typeface="Times New Roman" panose="02020603050405020304" pitchFamily="18" charset="0"/>
                <a:cs typeface="Times New Roman" panose="02020603050405020304" pitchFamily="18" charset="0"/>
              </a:rPr>
              <a:t> </a:t>
            </a:r>
            <a:r>
              <a:rPr lang="en-US" altLang="en-US" sz="1400" i="1" dirty="0">
                <a:latin typeface="Times New Roman" panose="02020603050405020304" pitchFamily="18" charset="0"/>
                <a:cs typeface="Times New Roman" panose="02020603050405020304" pitchFamily="18" charset="0"/>
              </a:rPr>
              <a:t>to</a:t>
            </a:r>
            <a:r>
              <a:rPr lang="en-US" altLang="en-US" sz="1400" dirty="0">
                <a:latin typeface="Times New Roman" panose="02020603050405020304" pitchFamily="18" charset="0"/>
                <a:cs typeface="Times New Roman" panose="02020603050405020304" pitchFamily="18" charset="0"/>
              </a:rPr>
              <a:t> </a:t>
            </a:r>
            <a:r>
              <a:rPr lang="en-US" altLang="en-US" sz="1400" i="1" dirty="0">
                <a:latin typeface="Times New Roman" panose="02020603050405020304" pitchFamily="18" charset="0"/>
                <a:cs typeface="Times New Roman" panose="02020603050405020304" pitchFamily="18" charset="0"/>
              </a:rPr>
              <a:t>Mars</a:t>
            </a:r>
            <a:r>
              <a:rPr lang="en-US" altLang="en-US" sz="1400" dirty="0">
                <a:latin typeface="Times New Roman" panose="02020603050405020304" pitchFamily="18" charset="0"/>
                <a:cs typeface="Times New Roman" panose="02020603050405020304" pitchFamily="18" charset="0"/>
              </a:rPr>
              <a:t>, which follows a realistic timeline. The magazine </a:t>
            </a:r>
            <a:r>
              <a:rPr lang="en-US" altLang="en-US" sz="1400" i="1" dirty="0">
                <a:latin typeface="Times New Roman" panose="02020603050405020304" pitchFamily="18" charset="0"/>
                <a:cs typeface="Times New Roman" panose="02020603050405020304" pitchFamily="18" charset="0"/>
              </a:rPr>
              <a:t>Popular</a:t>
            </a:r>
            <a:r>
              <a:rPr lang="en-US" altLang="en-US" sz="1400" dirty="0">
                <a:latin typeface="Times New Roman" panose="02020603050405020304" pitchFamily="18" charset="0"/>
                <a:cs typeface="Times New Roman" panose="02020603050405020304" pitchFamily="18" charset="0"/>
              </a:rPr>
              <a:t> </a:t>
            </a:r>
            <a:r>
              <a:rPr lang="en-US" altLang="en-US" sz="1400" i="1" dirty="0">
                <a:latin typeface="Times New Roman" panose="02020603050405020304" pitchFamily="18" charset="0"/>
                <a:cs typeface="Times New Roman" panose="02020603050405020304" pitchFamily="18" charset="0"/>
              </a:rPr>
              <a:t>Science</a:t>
            </a:r>
            <a:r>
              <a:rPr lang="en-US" altLang="en-US" sz="1400" dirty="0">
                <a:latin typeface="Times New Roman" panose="02020603050405020304" pitchFamily="18" charset="0"/>
                <a:cs typeface="Times New Roman" panose="02020603050405020304" pitchFamily="18" charset="0"/>
              </a:rPr>
              <a:t> has also written about the steps needed to go to Mars. What timeline events can scientists agree on? Here is a plan that might be proposed.</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1-97: Launching Spaceship</a:t>
            </a:r>
            <a:r>
              <a:rPr lang="en-US" altLang="en-US" sz="1400" dirty="0">
                <a:latin typeface="Times New Roman" panose="02020603050405020304" pitchFamily="18" charset="0"/>
                <a:cs typeface="Times New Roman" panose="02020603050405020304" pitchFamily="18" charset="0"/>
              </a:rPr>
              <a:t>s – parts for the three supply ships and one passenger ship are launched and begin to orbit the Earth. Spaceship builders put the ships together. After that, the three supply ships leave for Mars. The passenger ship waits in orbit until the astronauts arrive.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98-112: Checking the Health of the Astronauts</a:t>
            </a:r>
            <a:r>
              <a:rPr lang="en-US" altLang="en-US" sz="1400" dirty="0">
                <a:latin typeface="Times New Roman" panose="02020603050405020304" pitchFamily="18" charset="0"/>
                <a:cs typeface="Times New Roman" panose="02020603050405020304" pitchFamily="18" charset="0"/>
              </a:rPr>
              <a:t> – The astronauts stay away from other people for two weeks before leaving Earth to avoid getting sick. Doctors make sure they are in good health.</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113-115: Launching the Astronauts</a:t>
            </a:r>
            <a:r>
              <a:rPr lang="en-US" altLang="en-US" sz="1400" dirty="0">
                <a:latin typeface="Times New Roman" panose="02020603050405020304" pitchFamily="18" charset="0"/>
                <a:cs typeface="Times New Roman" panose="02020603050405020304" pitchFamily="18" charset="0"/>
              </a:rPr>
              <a:t> – The Astronauts leave Earth in the fifth ship and meet the passenger ship already in orbit. The ship connects to the passenger ship. The astronauts enter passenger ship and make sure everything is in good working order.</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116: Leaving Earth</a:t>
            </a:r>
            <a:r>
              <a:rPr lang="en-US" altLang="en-US" sz="1400" dirty="0">
                <a:latin typeface="Times New Roman" panose="02020603050405020304" pitchFamily="18" charset="0"/>
                <a:cs typeface="Times New Roman" panose="02020603050405020304" pitchFamily="18" charset="0"/>
              </a:rPr>
              <a:t> – The engines fire to help the passenger ship leave the Earth’s gravity. When the ship is in space, it begins to spin around. The spinning creates artificial gravity.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Days 116-356: Travelling to Mars</a:t>
            </a:r>
            <a:r>
              <a:rPr lang="en-US" altLang="en-US" sz="1400" dirty="0">
                <a:latin typeface="Times New Roman" panose="02020603050405020304" pitchFamily="18" charset="0"/>
                <a:cs typeface="Times New Roman" panose="02020603050405020304" pitchFamily="18" charset="0"/>
              </a:rPr>
              <a:t> – The trip to Mars takes 240 days. The schedule for each day is similar to a typical Earth day.</a:t>
            </a:r>
          </a:p>
        </p:txBody>
      </p:sp>
      <p:sp>
        <p:nvSpPr>
          <p:cNvPr id="38917" name="Rectangle 3"/>
          <p:cNvSpPr>
            <a:spLocks noGrp="1" noChangeArrowheads="1"/>
          </p:cNvSpPr>
          <p:nvPr>
            <p:ph sz="half" idx="2"/>
          </p:nvPr>
        </p:nvSpPr>
        <p:spPr>
          <a:xfrm>
            <a:off x="6230396" y="114300"/>
            <a:ext cx="5961603" cy="6198439"/>
          </a:xfrm>
        </p:spPr>
        <p:txBody>
          <a:bodyPr/>
          <a:lstStyle/>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342: Reaching Mars: Supply Ships</a:t>
            </a:r>
            <a:r>
              <a:rPr lang="en-US" altLang="en-US" sz="1400" dirty="0">
                <a:latin typeface="Times New Roman" panose="02020603050405020304" pitchFamily="18" charset="0"/>
                <a:cs typeface="Times New Roman" panose="02020603050405020304" pitchFamily="18" charset="0"/>
              </a:rPr>
              <a:t> – The supply ships arrive almost two weeks before the passenger ship does. After these ships are in orbit around Mars, two of the ships land on the surface. Because of their programming on Earth, the ships begin to work automatically. One of the supply ships is the artificial habitat, and it needs to be established in an appropriate area. The area needs to be large enough for the astronauts to do their research and prepare their experiments. The third ship waits in orbit for the passenger ship to arrive.</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365: Reaching Mars:</a:t>
            </a:r>
            <a:r>
              <a:rPr lang="en-US" altLang="en-US" sz="1400" dirty="0">
                <a:latin typeface="Times New Roman" panose="02020603050405020304" pitchFamily="18" charset="0"/>
                <a:cs typeface="Times New Roman" panose="02020603050405020304" pitchFamily="18" charset="0"/>
              </a:rPr>
              <a:t> Passenger Ship – After the passenger ship stops spinning, it enters orbit around Mars. It connects to the third supply ship. Then, the astronauts land on Mars. The passenger ship stays in orbit.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357: Beginning Mission</a:t>
            </a:r>
            <a:r>
              <a:rPr lang="en-US" altLang="en-US" sz="1400" dirty="0">
                <a:latin typeface="Times New Roman" panose="02020603050405020304" pitchFamily="18" charset="0"/>
                <a:cs typeface="Times New Roman" panose="02020603050405020304" pitchFamily="18" charset="0"/>
              </a:rPr>
              <a:t> – The astronauts move into the artificial habitat, which supplies oxygen but not full gravity. They begin their exploration of Mars, which includes drilling for water, collecting rocks, and doing experiments to determine if there was ever life on Mars.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417: Leaving Mars</a:t>
            </a:r>
            <a:r>
              <a:rPr lang="en-US" altLang="en-US" sz="1400" dirty="0">
                <a:latin typeface="Times New Roman" panose="02020603050405020304" pitchFamily="18" charset="0"/>
                <a:cs typeface="Times New Roman" panose="02020603050405020304" pitchFamily="18" charset="0"/>
              </a:rPr>
              <a:t> – The astronauts take off from Mars and connect to the passenger ship. They check the ship, get it ready, and begin their return to Earth.</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Day 657: Landing on Earth </a:t>
            </a:r>
            <a:r>
              <a:rPr lang="en-US" altLang="en-US" sz="1400" dirty="0">
                <a:latin typeface="Times New Roman" panose="02020603050405020304" pitchFamily="18" charset="0"/>
                <a:cs typeface="Times New Roman" panose="02020603050405020304" pitchFamily="18" charset="0"/>
              </a:rPr>
              <a:t>– The astronauts get into the small ship and land on Earth in the ocean.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6.How many supply ships are necessary for a mission to Mars?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7.How long do the astronauts have to stay away from people before they leave for Mars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8.How many days does it take to reach Mars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70C0"/>
                </a:solidFill>
                <a:latin typeface="Times New Roman" panose="02020603050405020304" pitchFamily="18" charset="0"/>
                <a:cs typeface="Times New Roman" panose="02020603050405020304" pitchFamily="18" charset="0"/>
              </a:rPr>
              <a:t>9.How many days does it take to return to Earth?</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solidFill>
                <a:srgbClr val="0070C0"/>
              </a:solidFill>
              <a:latin typeface="Calibri" panose="020F0502020204030204" pitchFamily="34" charset="0"/>
              <a:cs typeface="Calibri" panose="020F0502020204030204" pitchFamily="34" charset="0"/>
            </a:endParaRP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2" name="TextBox 1"/>
          <p:cNvSpPr txBox="1"/>
          <p:nvPr/>
        </p:nvSpPr>
        <p:spPr>
          <a:xfrm>
            <a:off x="6228476" y="4372630"/>
            <a:ext cx="2694135" cy="338554"/>
          </a:xfrm>
          <a:prstGeom prst="rect">
            <a:avLst/>
          </a:prstGeom>
          <a:noFill/>
        </p:spPr>
        <p:txBody>
          <a:bodyPr wrap="none" rtlCol="0">
            <a:spAutoFit/>
          </a:bodyPr>
          <a:lstStyle/>
          <a:p>
            <a:r>
              <a:rPr lang="en-US" sz="1600" b="1" dirty="0">
                <a:solidFill>
                  <a:srgbClr val="FF3300"/>
                </a:solidFill>
                <a:latin typeface="Times New Roman" panose="02020603050405020304" pitchFamily="18" charset="0"/>
                <a:cs typeface="Times New Roman" panose="02020603050405020304" pitchFamily="18" charset="0"/>
              </a:rPr>
              <a:t>SCANNING FOR DETAILS</a:t>
            </a:r>
          </a:p>
        </p:txBody>
      </p:sp>
    </p:spTree>
    <p:extLst>
      <p:ext uri="{BB962C8B-B14F-4D97-AF65-F5344CB8AC3E}">
        <p14:creationId xmlns:p14="http://schemas.microsoft.com/office/powerpoint/2010/main" val="97201148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6" name="Rectangle 2049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5" name="Picture 20484" descr="Light bulb on green grass">
            <a:extLst>
              <a:ext uri="{FF2B5EF4-FFF2-40B4-BE49-F238E27FC236}">
                <a16:creationId xmlns:a16="http://schemas.microsoft.com/office/drawing/2014/main" id="{97795AAC-D18E-4F76-8ECB-FB957C3274EF}"/>
              </a:ext>
            </a:extLst>
          </p:cNvPr>
          <p:cNvPicPr>
            <a:picLocks noChangeAspect="1"/>
          </p:cNvPicPr>
          <p:nvPr/>
        </p:nvPicPr>
        <p:blipFill rotWithShape="1">
          <a:blip r:embed="rId3"/>
          <a:srcRect l="2395" t="6484" r="18703" b="-1"/>
          <a:stretch/>
        </p:blipFill>
        <p:spPr>
          <a:xfrm>
            <a:off x="3523488" y="10"/>
            <a:ext cx="8668512" cy="6857990"/>
          </a:xfrm>
          <a:prstGeom prst="rect">
            <a:avLst/>
          </a:prstGeom>
        </p:spPr>
      </p:pic>
      <p:sp>
        <p:nvSpPr>
          <p:cNvPr id="20498" name="Rectangle 2049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2" name="Rectangle 1"/>
          <p:cNvSpPr>
            <a:spLocks noGrp="1" noChangeArrowheads="1"/>
          </p:cNvSpPr>
          <p:nvPr>
            <p:ph type="title" idx="4294967295"/>
          </p:nvPr>
        </p:nvSpPr>
        <p:spPr>
          <a:xfrm>
            <a:off x="214313" y="1122363"/>
            <a:ext cx="4287028" cy="3033826"/>
          </a:xfrm>
        </p:spPr>
        <p:txBody>
          <a:bodyPr vert="horz" lIns="91440" tIns="45720" rIns="91440" bIns="45720" numCol="1" rtlCol="0" anchor="b" anchorCtr="0" compatLnSpc="1">
            <a:prstTxWarp prst="textNoShape">
              <a:avLst/>
            </a:prstTxWarp>
            <a:normAutofit fontScale="90000"/>
          </a:bodyPr>
          <a:lstStyle/>
          <a:p>
            <a:pPr defTabSz="914400" eaLnBrk="1" hangingPunct="1">
              <a:lnSpc>
                <a:spcPct val="150000"/>
              </a:lnSpc>
              <a:spcBef>
                <a:spcPct val="0"/>
              </a:spcBef>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800" b="1" dirty="0">
                <a:solidFill>
                  <a:schemeClr val="tx1"/>
                </a:solidFill>
                <a:latin typeface="Times New Roman" panose="02020603050405020304" pitchFamily="18" charset="0"/>
                <a:cs typeface="Times New Roman" panose="02020603050405020304" pitchFamily="18" charset="0"/>
              </a:rPr>
              <a:t>Unit 4: LANGUAGE AND POWER</a:t>
            </a:r>
          </a:p>
        </p:txBody>
      </p:sp>
      <p:sp>
        <p:nvSpPr>
          <p:cNvPr id="20500" name="Rectangle 2049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02" name="Rectangle 2050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2103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4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342899"/>
          </a:xfrm>
        </p:spPr>
        <p:txBody>
          <a:bodyPr>
            <a:normAutofit fontScale="90000"/>
          </a:bodyPr>
          <a:lstStyle/>
          <a:p>
            <a:pPr algn="l" eaLnBrk="1"/>
            <a:br>
              <a:rPr lang="en-US" altLang="en-US" dirty="0"/>
            </a:br>
            <a:endParaRPr lang="en-US" altLang="en-US" dirty="0"/>
          </a:p>
        </p:txBody>
      </p:sp>
      <p:sp>
        <p:nvSpPr>
          <p:cNvPr id="38916" name="Rectangle 2"/>
          <p:cNvSpPr>
            <a:spLocks noGrp="1" noChangeArrowheads="1"/>
          </p:cNvSpPr>
          <p:nvPr>
            <p:ph sz="half" idx="1"/>
          </p:nvPr>
        </p:nvSpPr>
        <p:spPr>
          <a:xfrm>
            <a:off x="0" y="214313"/>
            <a:ext cx="5963526" cy="6098426"/>
          </a:xfrm>
        </p:spPr>
        <p:txBody>
          <a:bodyPr/>
          <a:lstStyle/>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b="1" u="sng" dirty="0">
                <a:latin typeface="Times New Roman" panose="02020603050405020304" pitchFamily="18" charset="0"/>
                <a:cs typeface="Times New Roman" panose="02020603050405020304" pitchFamily="18" charset="0"/>
              </a:rPr>
              <a:t>Vocabulary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rPr>
              <a:t>1.  unique (</a:t>
            </a:r>
            <a:r>
              <a:rPr lang="en-US" altLang="en-US" sz="2200" dirty="0" err="1">
                <a:latin typeface="Times New Roman" panose="02020603050405020304" pitchFamily="18" charset="0"/>
                <a:cs typeface="Times New Roman" panose="02020603050405020304" pitchFamily="18" charset="0"/>
              </a:rPr>
              <a:t>adj</a:t>
            </a:r>
            <a:r>
              <a:rPr lang="en-US" altLang="en-US" sz="2200" dirty="0">
                <a:latin typeface="Times New Roman" panose="02020603050405020304" pitchFamily="18" charset="0"/>
                <a:cs typeface="Times New Roman" panose="02020603050405020304" pitchFamily="18" charset="0"/>
              </a:rPr>
              <a:t>) : unusual, special in some way</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a:latin typeface="Times New Roman" panose="02020603050405020304" pitchFamily="18" charset="0"/>
                <a:cs typeface="Times New Roman" panose="02020603050405020304" pitchFamily="18" charset="0"/>
              </a:rPr>
              <a:t>uniqueness (n)</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rPr>
              <a:t>2. embarrass (v) : cause someone to feel nervous, worried or uncomfortable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a:latin typeface="Times New Roman" panose="02020603050405020304" pitchFamily="18" charset="0"/>
                <a:cs typeface="Times New Roman" panose="02020603050405020304" pitchFamily="18" charset="0"/>
              </a:rPr>
              <a:t>embarrassed  / embarrassing </a:t>
            </a:r>
          </a:p>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rPr>
              <a:t>3. dialect (n): </a:t>
            </a:r>
            <a:r>
              <a:rPr lang="en-US" sz="2200" dirty="0">
                <a:latin typeface="Times New Roman" panose="02020603050405020304" pitchFamily="18" charset="0"/>
                <a:cs typeface="Times New Roman" panose="02020603050405020304" pitchFamily="18" charset="0"/>
              </a:rPr>
              <a:t>a form of a language that people speak in a particular part of a country, containing some different words and grammar, etc.</a:t>
            </a:r>
            <a:endParaRPr lang="en-US" altLang="en-US" sz="22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rPr>
              <a:t>4. accent (n) : t</a:t>
            </a:r>
            <a:r>
              <a:rPr lang="en-US" sz="2200" dirty="0">
                <a:latin typeface="Times New Roman" panose="02020603050405020304" pitchFamily="18" charset="0"/>
                <a:cs typeface="Times New Roman" panose="02020603050405020304" pitchFamily="18" charset="0"/>
              </a:rPr>
              <a:t>he way in which people in a particular area, country, or social group pronounce words</a:t>
            </a:r>
            <a:endParaRPr lang="en-US" altLang="en-US" sz="22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rPr>
              <a:t>5. slang (n): v</a:t>
            </a:r>
            <a:r>
              <a:rPr lang="en-US" sz="2200" dirty="0">
                <a:latin typeface="Times New Roman" panose="02020603050405020304" pitchFamily="18" charset="0"/>
                <a:cs typeface="Times New Roman" panose="02020603050405020304" pitchFamily="18" charset="0"/>
              </a:rPr>
              <a:t>ery informal language that is usually spoken rather than written, used especially by particular groups of people.</a:t>
            </a:r>
            <a:endParaRPr lang="en-US" altLang="en-US" sz="2200" dirty="0">
              <a:latin typeface="Times New Roman" panose="02020603050405020304" pitchFamily="18" charset="0"/>
              <a:cs typeface="Times New Roman" panose="02020603050405020304" pitchFamily="18"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5963526" y="114300"/>
            <a:ext cx="5963527" cy="6198439"/>
          </a:xfrm>
        </p:spPr>
        <p:txBody>
          <a:bodyPr/>
          <a:lstStyle/>
          <a:p>
            <a:pPr marL="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2200" dirty="0">
                <a:latin typeface="Times New Roman" panose="02020603050405020304" pitchFamily="18" charset="0"/>
                <a:cs typeface="Times New Roman" panose="02020603050405020304" pitchFamily="18" charset="0"/>
              </a:rPr>
              <a:t>a. I can </a:t>
            </a:r>
            <a:r>
              <a:rPr lang="en-US" sz="2200" dirty="0">
                <a:latin typeface="Times New Roman" panose="02020603050405020304" pitchFamily="18" charset="0"/>
                <a:cs typeface="Times New Roman" panose="02020603050405020304" pitchFamily="18" charset="0"/>
              </a:rPr>
              <a:t> recognize your handwriting anywhere - it's _______.</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200" dirty="0">
                <a:latin typeface="Times New Roman" panose="02020603050405020304" pitchFamily="18" charset="0"/>
                <a:cs typeface="Times New Roman" panose="02020603050405020304" pitchFamily="18" charset="0"/>
              </a:rPr>
              <a:t>b. My most ____moment  was trying to introduce woman whose name I couldn't remember.</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200" dirty="0">
                <a:latin typeface="Times New Roman" panose="02020603050405020304" pitchFamily="18" charset="0"/>
                <a:cs typeface="Times New Roman" panose="02020603050405020304" pitchFamily="18" charset="0"/>
              </a:rPr>
              <a:t>c. “Chicken" is _______  for someone who isn't very brave.</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200" dirty="0">
                <a:latin typeface="Times New Roman" panose="02020603050405020304" pitchFamily="18" charset="0"/>
                <a:cs typeface="Times New Roman" panose="02020603050405020304" pitchFamily="18" charset="0"/>
              </a:rPr>
              <a:t>d. Nguyen Ngoc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writes stories in her southern  _______</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200" dirty="0">
                <a:latin typeface="Times New Roman" panose="02020603050405020304" pitchFamily="18" charset="0"/>
                <a:cs typeface="Times New Roman" panose="02020603050405020304" pitchFamily="18" charset="0"/>
              </a:rPr>
              <a:t>e. Some patients are less __________  and more willing to give information while communicating online rather than in person.</a:t>
            </a:r>
          </a:p>
          <a:p>
            <a:pPr mar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200" dirty="0">
                <a:latin typeface="Times New Roman" panose="02020603050405020304" pitchFamily="18" charset="0"/>
                <a:cs typeface="Times New Roman" panose="02020603050405020304" pitchFamily="18" charset="0"/>
              </a:rPr>
              <a:t>f. The disadvantage of learning online is that I cannot understand the Hue _________  of my teacher sometimes.</a:t>
            </a:r>
          </a:p>
          <a:p>
            <a:pPr marL="0"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981222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5291</Words>
  <Application>Microsoft Macintosh PowerPoint</Application>
  <PresentationFormat>Widescreen</PresentationFormat>
  <Paragraphs>186</Paragraphs>
  <Slides>15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Lucida Handwriting</vt:lpstr>
      <vt:lpstr>Times New Roman</vt:lpstr>
      <vt:lpstr>Verdana</vt:lpstr>
      <vt:lpstr>2_Office Theme</vt:lpstr>
      <vt:lpstr>Office Theme</vt:lpstr>
      <vt:lpstr>PowerPoint Presentation</vt:lpstr>
      <vt:lpstr>PowerPoint Presentation</vt:lpstr>
      <vt:lpstr>  </vt:lpstr>
      <vt:lpstr> Timeline for a Mission to Mars</vt:lpstr>
      <vt:lpstr>PowerPoint Presentation</vt:lpstr>
      <vt:lpstr>PowerPoint Presentation</vt:lpstr>
      <vt:lpstr>PowerPoint Presentation</vt:lpstr>
      <vt:lpstr>Unit 4: LANGUAGE AND POWER</vt:lpstr>
      <vt:lpstr> </vt:lpstr>
      <vt:lpstr> Now read the Travelling Man blog, written by a traveler who is interested in different languages and cultures</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Sa</dc:creator>
  <cp:lastModifiedBy>Hoai Phuong Nguyen Tran</cp:lastModifiedBy>
  <cp:revision>64</cp:revision>
  <dcterms:created xsi:type="dcterms:W3CDTF">2022-05-22T11:40:20Z</dcterms:created>
  <dcterms:modified xsi:type="dcterms:W3CDTF">2023-10-04T04:13:45Z</dcterms:modified>
</cp:coreProperties>
</file>