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sldIdLst>
    <p:sldId id="279" r:id="rId2"/>
    <p:sldId id="280" r:id="rId3"/>
    <p:sldId id="256" r:id="rId4"/>
    <p:sldId id="272" r:id="rId5"/>
    <p:sldId id="268" r:id="rId6"/>
    <p:sldId id="257" r:id="rId7"/>
    <p:sldId id="262" r:id="rId8"/>
    <p:sldId id="261" r:id="rId9"/>
    <p:sldId id="258" r:id="rId10"/>
    <p:sldId id="265" r:id="rId11"/>
    <p:sldId id="275" r:id="rId12"/>
    <p:sldId id="273" r:id="rId13"/>
    <p:sldId id="276" r:id="rId14"/>
    <p:sldId id="267" r:id="rId15"/>
    <p:sldId id="263" r:id="rId16"/>
    <p:sldId id="259" r:id="rId17"/>
    <p:sldId id="264" r:id="rId18"/>
    <p:sldId id="278" r:id="rId19"/>
    <p:sldId id="27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7EEBA-D555-486E-8131-CEEB977A8A4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891DC49-3D9B-4C02-86F7-1C04B57FA0C4}">
      <dgm:prSet/>
      <dgm:spPr/>
      <dgm:t>
        <a:bodyPr/>
        <a:lstStyle/>
        <a:p>
          <a:r>
            <a:rPr lang="en-US" dirty="0">
              <a:latin typeface="Times New Roman" panose="02020603050405020304" pitchFamily="18" charset="0"/>
              <a:cs typeface="Times New Roman" panose="02020603050405020304" pitchFamily="18" charset="0"/>
            </a:rPr>
            <a:t>Session 1: </a:t>
          </a:r>
        </a:p>
      </dgm:t>
    </dgm:pt>
    <dgm:pt modelId="{0B7F6F80-3E11-41EA-B6DC-A0A0C8E86496}" type="parTrans" cxnId="{81D38514-94CE-4E56-8B87-DA047737AD30}">
      <dgm:prSet/>
      <dgm:spPr/>
      <dgm:t>
        <a:bodyPr/>
        <a:lstStyle/>
        <a:p>
          <a:endParaRPr lang="en-US"/>
        </a:p>
      </dgm:t>
    </dgm:pt>
    <dgm:pt modelId="{2F5A3975-5790-4DCE-80CE-ABB0EF8D24A9}" type="sibTrans" cxnId="{81D38514-94CE-4E56-8B87-DA047737AD30}">
      <dgm:prSet/>
      <dgm:spPr/>
      <dgm:t>
        <a:bodyPr/>
        <a:lstStyle/>
        <a:p>
          <a:endParaRPr lang="en-US"/>
        </a:p>
      </dgm:t>
    </dgm:pt>
    <dgm:pt modelId="{77D4B04B-8EBE-4A47-872E-84A75B6A07E6}">
      <dgm:prSet/>
      <dgm:spPr/>
      <dgm:t>
        <a:bodyPr/>
        <a:lstStyle/>
        <a:p>
          <a:r>
            <a:rPr lang="en-US" dirty="0">
              <a:latin typeface="Times New Roman" panose="02020603050405020304" pitchFamily="18" charset="0"/>
              <a:cs typeface="Times New Roman" panose="02020603050405020304" pitchFamily="18" charset="0"/>
            </a:rPr>
            <a:t>Unit 1 – Sports and Obsession + Unit 2 - The Consequences of Fraud</a:t>
          </a:r>
        </a:p>
      </dgm:t>
    </dgm:pt>
    <dgm:pt modelId="{56E16A40-A855-4A44-AE42-1359EAB09EEE}" type="parTrans" cxnId="{E11C98B3-E3E4-40E8-BAD3-DB1D2C8CB4D2}">
      <dgm:prSet/>
      <dgm:spPr/>
      <dgm:t>
        <a:bodyPr/>
        <a:lstStyle/>
        <a:p>
          <a:endParaRPr lang="en-US"/>
        </a:p>
      </dgm:t>
    </dgm:pt>
    <dgm:pt modelId="{4F17B34B-2625-4E0E-8D89-F4FDEBCE3C66}" type="sibTrans" cxnId="{E11C98B3-E3E4-40E8-BAD3-DB1D2C8CB4D2}">
      <dgm:prSet/>
      <dgm:spPr/>
      <dgm:t>
        <a:bodyPr/>
        <a:lstStyle/>
        <a:p>
          <a:endParaRPr lang="en-US"/>
        </a:p>
      </dgm:t>
    </dgm:pt>
    <dgm:pt modelId="{704A6DC6-7842-4D1E-BC9A-8156F41886AB}">
      <dgm:prSet/>
      <dgm:spPr/>
      <dgm:t>
        <a:bodyPr/>
        <a:lstStyle/>
        <a:p>
          <a:r>
            <a:rPr lang="en-US" dirty="0">
              <a:latin typeface="Times New Roman" panose="02020603050405020304" pitchFamily="18" charset="0"/>
              <a:cs typeface="Times New Roman" panose="02020603050405020304" pitchFamily="18" charset="0"/>
            </a:rPr>
            <a:t>Session 2: </a:t>
          </a:r>
        </a:p>
      </dgm:t>
    </dgm:pt>
    <dgm:pt modelId="{379D4CF8-69F5-401A-B90B-608AE07A8E45}" type="parTrans" cxnId="{F14D5D3E-7730-4774-B46A-11B1EB48CA83}">
      <dgm:prSet/>
      <dgm:spPr/>
      <dgm:t>
        <a:bodyPr/>
        <a:lstStyle/>
        <a:p>
          <a:endParaRPr lang="en-US"/>
        </a:p>
      </dgm:t>
    </dgm:pt>
    <dgm:pt modelId="{49872969-17ED-427D-AED9-D255F3BE6C19}" type="sibTrans" cxnId="{F14D5D3E-7730-4774-B46A-11B1EB48CA83}">
      <dgm:prSet/>
      <dgm:spPr/>
      <dgm:t>
        <a:bodyPr/>
        <a:lstStyle/>
        <a:p>
          <a:endParaRPr lang="en-US"/>
        </a:p>
      </dgm:t>
    </dgm:pt>
    <dgm:pt modelId="{4CB555CD-05F1-4769-B3B3-3AC55C25FF4F}">
      <dgm:prSet/>
      <dgm:spPr/>
      <dgm:t>
        <a:bodyPr/>
        <a:lstStyle/>
        <a:p>
          <a:r>
            <a:rPr lang="en-US" dirty="0">
              <a:latin typeface="Times New Roman" panose="02020603050405020304" pitchFamily="18" charset="0"/>
              <a:cs typeface="Times New Roman" panose="02020603050405020304" pitchFamily="18" charset="0"/>
            </a:rPr>
            <a:t>Unit 3 – Exploring the Red Planet + Unit 4 – Language and Power</a:t>
          </a:r>
        </a:p>
      </dgm:t>
    </dgm:pt>
    <dgm:pt modelId="{F2DE7275-EFAC-4B16-9D5F-6058F3C33729}" type="parTrans" cxnId="{1A2E292A-6922-49BC-907F-7FFF2FD3F736}">
      <dgm:prSet/>
      <dgm:spPr/>
      <dgm:t>
        <a:bodyPr/>
        <a:lstStyle/>
        <a:p>
          <a:endParaRPr lang="en-US"/>
        </a:p>
      </dgm:t>
    </dgm:pt>
    <dgm:pt modelId="{DC45F6C1-F7C1-43CE-83E9-C8765A7EFE5D}" type="sibTrans" cxnId="{1A2E292A-6922-49BC-907F-7FFF2FD3F736}">
      <dgm:prSet/>
      <dgm:spPr/>
      <dgm:t>
        <a:bodyPr/>
        <a:lstStyle/>
        <a:p>
          <a:endParaRPr lang="en-US"/>
        </a:p>
      </dgm:t>
    </dgm:pt>
    <dgm:pt modelId="{6F1C5316-1C0A-4395-8755-B1C3367E019C}">
      <dgm:prSet/>
      <dgm:spPr/>
      <dgm:t>
        <a:bodyPr/>
        <a:lstStyle/>
        <a:p>
          <a:r>
            <a:rPr lang="en-US" dirty="0">
              <a:latin typeface="Times New Roman" panose="02020603050405020304" pitchFamily="18" charset="0"/>
              <a:cs typeface="Times New Roman" panose="02020603050405020304" pitchFamily="18" charset="0"/>
            </a:rPr>
            <a:t>Session 3: </a:t>
          </a:r>
        </a:p>
      </dgm:t>
    </dgm:pt>
    <dgm:pt modelId="{B7177B36-1AE3-4620-8ED6-EB596A9943D2}" type="parTrans" cxnId="{2C0231AD-4F61-4BF4-90B3-AFD0EDD884A6}">
      <dgm:prSet/>
      <dgm:spPr/>
      <dgm:t>
        <a:bodyPr/>
        <a:lstStyle/>
        <a:p>
          <a:endParaRPr lang="en-US"/>
        </a:p>
      </dgm:t>
    </dgm:pt>
    <dgm:pt modelId="{9BB47D87-2194-4FD2-A737-5D9B94AF46D1}" type="sibTrans" cxnId="{2C0231AD-4F61-4BF4-90B3-AFD0EDD884A6}">
      <dgm:prSet/>
      <dgm:spPr/>
      <dgm:t>
        <a:bodyPr/>
        <a:lstStyle/>
        <a:p>
          <a:endParaRPr lang="en-US"/>
        </a:p>
      </dgm:t>
    </dgm:pt>
    <dgm:pt modelId="{C9D023F6-70C9-458A-AAC3-12439C29E087}">
      <dgm:prSet/>
      <dgm:spPr/>
      <dgm:t>
        <a:bodyPr/>
        <a:lstStyle/>
        <a:p>
          <a:r>
            <a:rPr lang="en-US" dirty="0">
              <a:latin typeface="Times New Roman" panose="02020603050405020304" pitchFamily="18" charset="0"/>
              <a:cs typeface="Times New Roman" panose="02020603050405020304" pitchFamily="18" charset="0"/>
            </a:rPr>
            <a:t>Unit 5 – Careers of the Future + Unit 6 – What is Ecotourism?</a:t>
          </a:r>
        </a:p>
      </dgm:t>
    </dgm:pt>
    <dgm:pt modelId="{D84E74BB-473A-405E-8858-7A4DD09C5CA6}" type="parTrans" cxnId="{6710CE43-2D9E-4996-AF0D-F9AB414D3E3E}">
      <dgm:prSet/>
      <dgm:spPr/>
      <dgm:t>
        <a:bodyPr/>
        <a:lstStyle/>
        <a:p>
          <a:endParaRPr lang="en-US"/>
        </a:p>
      </dgm:t>
    </dgm:pt>
    <dgm:pt modelId="{2701F53F-3C62-411A-ACD7-3A88A2F3F9D7}" type="sibTrans" cxnId="{6710CE43-2D9E-4996-AF0D-F9AB414D3E3E}">
      <dgm:prSet/>
      <dgm:spPr/>
      <dgm:t>
        <a:bodyPr/>
        <a:lstStyle/>
        <a:p>
          <a:endParaRPr lang="en-US"/>
        </a:p>
      </dgm:t>
    </dgm:pt>
    <dgm:pt modelId="{B7BE431A-B8F2-4057-9A02-055DCDD239D4}">
      <dgm:prSet/>
      <dgm:spPr/>
      <dgm:t>
        <a:bodyPr/>
        <a:lstStyle/>
        <a:p>
          <a:r>
            <a:rPr lang="en-US" dirty="0">
              <a:latin typeface="Times New Roman" panose="02020603050405020304" pitchFamily="18" charset="0"/>
              <a:cs typeface="Times New Roman" panose="02020603050405020304" pitchFamily="18" charset="0"/>
            </a:rPr>
            <a:t>Session 4: </a:t>
          </a:r>
        </a:p>
      </dgm:t>
    </dgm:pt>
    <dgm:pt modelId="{99B3ACF3-648B-4705-BD9D-C96A7EDCF40C}" type="parTrans" cxnId="{04C627C0-73CB-4B96-8C42-995A45BEC4F7}">
      <dgm:prSet/>
      <dgm:spPr/>
      <dgm:t>
        <a:bodyPr/>
        <a:lstStyle/>
        <a:p>
          <a:endParaRPr lang="en-US"/>
        </a:p>
      </dgm:t>
    </dgm:pt>
    <dgm:pt modelId="{9D29EBD2-C7A2-4F12-A1B7-4B58EFEF80EC}" type="sibTrans" cxnId="{04C627C0-73CB-4B96-8C42-995A45BEC4F7}">
      <dgm:prSet/>
      <dgm:spPr/>
      <dgm:t>
        <a:bodyPr/>
        <a:lstStyle/>
        <a:p>
          <a:endParaRPr lang="en-US"/>
        </a:p>
      </dgm:t>
    </dgm:pt>
    <dgm:pt modelId="{2391F3A7-860F-4498-82EF-23D7CE6F2DB7}">
      <dgm:prSet/>
      <dgm:spPr/>
      <dgm:t>
        <a:bodyPr/>
        <a:lstStyle/>
        <a:p>
          <a:r>
            <a:rPr lang="en-US" dirty="0">
              <a:latin typeface="Times New Roman" panose="02020603050405020304" pitchFamily="18" charset="0"/>
              <a:cs typeface="Times New Roman" panose="02020603050405020304" pitchFamily="18" charset="0"/>
            </a:rPr>
            <a:t>Unit 7 – Finding a Spouse + Unit 8 – Is Our climate Changing?</a:t>
          </a:r>
        </a:p>
      </dgm:t>
    </dgm:pt>
    <dgm:pt modelId="{7A887299-4126-45B7-A5F6-80BC8676AAAA}" type="parTrans" cxnId="{E0616963-D978-4884-9C7D-984849DDE8E2}">
      <dgm:prSet/>
      <dgm:spPr/>
      <dgm:t>
        <a:bodyPr/>
        <a:lstStyle/>
        <a:p>
          <a:endParaRPr lang="en-US"/>
        </a:p>
      </dgm:t>
    </dgm:pt>
    <dgm:pt modelId="{FFD0DE8C-1818-466C-A4B8-598FD0DF1891}" type="sibTrans" cxnId="{E0616963-D978-4884-9C7D-984849DDE8E2}">
      <dgm:prSet/>
      <dgm:spPr/>
      <dgm:t>
        <a:bodyPr/>
        <a:lstStyle/>
        <a:p>
          <a:endParaRPr lang="en-US"/>
        </a:p>
      </dgm:t>
    </dgm:pt>
    <dgm:pt modelId="{9A20217D-1B2F-3E41-A9EF-FCED22C340F6}" type="pres">
      <dgm:prSet presAssocID="{90E7EEBA-D555-486E-8131-CEEB977A8A40}" presName="vert0" presStyleCnt="0">
        <dgm:presLayoutVars>
          <dgm:dir/>
          <dgm:animOne val="branch"/>
          <dgm:animLvl val="lvl"/>
        </dgm:presLayoutVars>
      </dgm:prSet>
      <dgm:spPr/>
    </dgm:pt>
    <dgm:pt modelId="{D8686C57-4DC2-7141-827E-924E6F7EDB3E}" type="pres">
      <dgm:prSet presAssocID="{7891DC49-3D9B-4C02-86F7-1C04B57FA0C4}" presName="thickLine" presStyleLbl="alignNode1" presStyleIdx="0" presStyleCnt="8"/>
      <dgm:spPr/>
    </dgm:pt>
    <dgm:pt modelId="{439E75FE-32CE-884C-A0B6-EAC627BF434C}" type="pres">
      <dgm:prSet presAssocID="{7891DC49-3D9B-4C02-86F7-1C04B57FA0C4}" presName="horz1" presStyleCnt="0"/>
      <dgm:spPr/>
    </dgm:pt>
    <dgm:pt modelId="{EBB39A04-F8EC-1D42-8184-62A79EC12E4A}" type="pres">
      <dgm:prSet presAssocID="{7891DC49-3D9B-4C02-86F7-1C04B57FA0C4}" presName="tx1" presStyleLbl="revTx" presStyleIdx="0" presStyleCnt="8"/>
      <dgm:spPr/>
    </dgm:pt>
    <dgm:pt modelId="{FB0CAB2B-B825-324C-B497-A4BBB215CF61}" type="pres">
      <dgm:prSet presAssocID="{7891DC49-3D9B-4C02-86F7-1C04B57FA0C4}" presName="vert1" presStyleCnt="0"/>
      <dgm:spPr/>
    </dgm:pt>
    <dgm:pt modelId="{87D4A456-A17C-BB41-8331-093F0EE1232A}" type="pres">
      <dgm:prSet presAssocID="{77D4B04B-8EBE-4A47-872E-84A75B6A07E6}" presName="thickLine" presStyleLbl="alignNode1" presStyleIdx="1" presStyleCnt="8"/>
      <dgm:spPr/>
    </dgm:pt>
    <dgm:pt modelId="{8A997C1A-C454-D345-A9DC-65908DC813FA}" type="pres">
      <dgm:prSet presAssocID="{77D4B04B-8EBE-4A47-872E-84A75B6A07E6}" presName="horz1" presStyleCnt="0"/>
      <dgm:spPr/>
    </dgm:pt>
    <dgm:pt modelId="{749C9AD6-7ADD-6847-B709-45C2D5B91E52}" type="pres">
      <dgm:prSet presAssocID="{77D4B04B-8EBE-4A47-872E-84A75B6A07E6}" presName="tx1" presStyleLbl="revTx" presStyleIdx="1" presStyleCnt="8"/>
      <dgm:spPr/>
    </dgm:pt>
    <dgm:pt modelId="{3DA8A3D6-DE99-3649-913C-221BD4E1B72E}" type="pres">
      <dgm:prSet presAssocID="{77D4B04B-8EBE-4A47-872E-84A75B6A07E6}" presName="vert1" presStyleCnt="0"/>
      <dgm:spPr/>
    </dgm:pt>
    <dgm:pt modelId="{387F4875-F257-3848-8A69-2121A683C6A4}" type="pres">
      <dgm:prSet presAssocID="{704A6DC6-7842-4D1E-BC9A-8156F41886AB}" presName="thickLine" presStyleLbl="alignNode1" presStyleIdx="2" presStyleCnt="8"/>
      <dgm:spPr/>
    </dgm:pt>
    <dgm:pt modelId="{BA297F9D-F95B-6946-A776-DB02B1D0D5F5}" type="pres">
      <dgm:prSet presAssocID="{704A6DC6-7842-4D1E-BC9A-8156F41886AB}" presName="horz1" presStyleCnt="0"/>
      <dgm:spPr/>
    </dgm:pt>
    <dgm:pt modelId="{13643FB6-9688-7C4E-BF67-AABEBA7EE048}" type="pres">
      <dgm:prSet presAssocID="{704A6DC6-7842-4D1E-BC9A-8156F41886AB}" presName="tx1" presStyleLbl="revTx" presStyleIdx="2" presStyleCnt="8"/>
      <dgm:spPr/>
    </dgm:pt>
    <dgm:pt modelId="{0C3DCFE0-5EFB-B543-9293-55EEE548D098}" type="pres">
      <dgm:prSet presAssocID="{704A6DC6-7842-4D1E-BC9A-8156F41886AB}" presName="vert1" presStyleCnt="0"/>
      <dgm:spPr/>
    </dgm:pt>
    <dgm:pt modelId="{237F83CF-CA87-9448-B2FA-1720F6681689}" type="pres">
      <dgm:prSet presAssocID="{4CB555CD-05F1-4769-B3B3-3AC55C25FF4F}" presName="thickLine" presStyleLbl="alignNode1" presStyleIdx="3" presStyleCnt="8"/>
      <dgm:spPr/>
    </dgm:pt>
    <dgm:pt modelId="{6EC9DB28-C5B7-C74B-BEA8-145182683C19}" type="pres">
      <dgm:prSet presAssocID="{4CB555CD-05F1-4769-B3B3-3AC55C25FF4F}" presName="horz1" presStyleCnt="0"/>
      <dgm:spPr/>
    </dgm:pt>
    <dgm:pt modelId="{491573D7-0987-8C40-8EED-8CA3AD3C4363}" type="pres">
      <dgm:prSet presAssocID="{4CB555CD-05F1-4769-B3B3-3AC55C25FF4F}" presName="tx1" presStyleLbl="revTx" presStyleIdx="3" presStyleCnt="8"/>
      <dgm:spPr/>
    </dgm:pt>
    <dgm:pt modelId="{37742A28-2505-ED46-81C6-819A7BB648FF}" type="pres">
      <dgm:prSet presAssocID="{4CB555CD-05F1-4769-B3B3-3AC55C25FF4F}" presName="vert1" presStyleCnt="0"/>
      <dgm:spPr/>
    </dgm:pt>
    <dgm:pt modelId="{6D01E366-F4FA-A943-86A8-0F37053563A1}" type="pres">
      <dgm:prSet presAssocID="{6F1C5316-1C0A-4395-8755-B1C3367E019C}" presName="thickLine" presStyleLbl="alignNode1" presStyleIdx="4" presStyleCnt="8"/>
      <dgm:spPr/>
    </dgm:pt>
    <dgm:pt modelId="{1B3D143F-3898-A64B-9860-0C2EF1DBCF2E}" type="pres">
      <dgm:prSet presAssocID="{6F1C5316-1C0A-4395-8755-B1C3367E019C}" presName="horz1" presStyleCnt="0"/>
      <dgm:spPr/>
    </dgm:pt>
    <dgm:pt modelId="{87A3A9A2-4D49-2343-B448-4D32F52A5424}" type="pres">
      <dgm:prSet presAssocID="{6F1C5316-1C0A-4395-8755-B1C3367E019C}" presName="tx1" presStyleLbl="revTx" presStyleIdx="4" presStyleCnt="8"/>
      <dgm:spPr/>
    </dgm:pt>
    <dgm:pt modelId="{2660FB1B-18A9-1A42-93A9-A4474ACFEE70}" type="pres">
      <dgm:prSet presAssocID="{6F1C5316-1C0A-4395-8755-B1C3367E019C}" presName="vert1" presStyleCnt="0"/>
      <dgm:spPr/>
    </dgm:pt>
    <dgm:pt modelId="{A93BFDD5-CAF4-E444-AB08-D6D930D0E1AF}" type="pres">
      <dgm:prSet presAssocID="{C9D023F6-70C9-458A-AAC3-12439C29E087}" presName="thickLine" presStyleLbl="alignNode1" presStyleIdx="5" presStyleCnt="8"/>
      <dgm:spPr/>
    </dgm:pt>
    <dgm:pt modelId="{8E0376F8-6A99-6C4F-8BD4-A5E12FBAFDA0}" type="pres">
      <dgm:prSet presAssocID="{C9D023F6-70C9-458A-AAC3-12439C29E087}" presName="horz1" presStyleCnt="0"/>
      <dgm:spPr/>
    </dgm:pt>
    <dgm:pt modelId="{E1A95924-EE6A-E949-8318-21E69C220BF1}" type="pres">
      <dgm:prSet presAssocID="{C9D023F6-70C9-458A-AAC3-12439C29E087}" presName="tx1" presStyleLbl="revTx" presStyleIdx="5" presStyleCnt="8"/>
      <dgm:spPr/>
    </dgm:pt>
    <dgm:pt modelId="{C140705C-6A7C-584D-B44B-95BCD3E27976}" type="pres">
      <dgm:prSet presAssocID="{C9D023F6-70C9-458A-AAC3-12439C29E087}" presName="vert1" presStyleCnt="0"/>
      <dgm:spPr/>
    </dgm:pt>
    <dgm:pt modelId="{9BBD2632-6F07-FA40-8BDA-33B509954077}" type="pres">
      <dgm:prSet presAssocID="{B7BE431A-B8F2-4057-9A02-055DCDD239D4}" presName="thickLine" presStyleLbl="alignNode1" presStyleIdx="6" presStyleCnt="8"/>
      <dgm:spPr/>
    </dgm:pt>
    <dgm:pt modelId="{3EF79E98-1878-5646-B079-CC17FE25DDEB}" type="pres">
      <dgm:prSet presAssocID="{B7BE431A-B8F2-4057-9A02-055DCDD239D4}" presName="horz1" presStyleCnt="0"/>
      <dgm:spPr/>
    </dgm:pt>
    <dgm:pt modelId="{5A3BF8DD-728F-214D-B5EB-76C80F51BD65}" type="pres">
      <dgm:prSet presAssocID="{B7BE431A-B8F2-4057-9A02-055DCDD239D4}" presName="tx1" presStyleLbl="revTx" presStyleIdx="6" presStyleCnt="8"/>
      <dgm:spPr/>
    </dgm:pt>
    <dgm:pt modelId="{E1B90ED2-82CF-5E46-B5DD-DDA06326DBDA}" type="pres">
      <dgm:prSet presAssocID="{B7BE431A-B8F2-4057-9A02-055DCDD239D4}" presName="vert1" presStyleCnt="0"/>
      <dgm:spPr/>
    </dgm:pt>
    <dgm:pt modelId="{AE478662-CDAA-0D4A-B1DD-BDE12031712D}" type="pres">
      <dgm:prSet presAssocID="{2391F3A7-860F-4498-82EF-23D7CE6F2DB7}" presName="thickLine" presStyleLbl="alignNode1" presStyleIdx="7" presStyleCnt="8"/>
      <dgm:spPr/>
    </dgm:pt>
    <dgm:pt modelId="{FF02A9C4-93A4-8045-9D93-1E4515007F12}" type="pres">
      <dgm:prSet presAssocID="{2391F3A7-860F-4498-82EF-23D7CE6F2DB7}" presName="horz1" presStyleCnt="0"/>
      <dgm:spPr/>
    </dgm:pt>
    <dgm:pt modelId="{8E85BCC3-6309-1647-8143-676BDD725B39}" type="pres">
      <dgm:prSet presAssocID="{2391F3A7-860F-4498-82EF-23D7CE6F2DB7}" presName="tx1" presStyleLbl="revTx" presStyleIdx="7" presStyleCnt="8"/>
      <dgm:spPr/>
    </dgm:pt>
    <dgm:pt modelId="{E172315A-4DCD-9544-AA04-A2D41504EB3D}" type="pres">
      <dgm:prSet presAssocID="{2391F3A7-860F-4498-82EF-23D7CE6F2DB7}" presName="vert1" presStyleCnt="0"/>
      <dgm:spPr/>
    </dgm:pt>
  </dgm:ptLst>
  <dgm:cxnLst>
    <dgm:cxn modelId="{46553604-DDFA-C442-A06E-191BCDDEB28C}" type="presOf" srcId="{C9D023F6-70C9-458A-AAC3-12439C29E087}" destId="{E1A95924-EE6A-E949-8318-21E69C220BF1}" srcOrd="0" destOrd="0" presId="urn:microsoft.com/office/officeart/2008/layout/LinedList"/>
    <dgm:cxn modelId="{81D38514-94CE-4E56-8B87-DA047737AD30}" srcId="{90E7EEBA-D555-486E-8131-CEEB977A8A40}" destId="{7891DC49-3D9B-4C02-86F7-1C04B57FA0C4}" srcOrd="0" destOrd="0" parTransId="{0B7F6F80-3E11-41EA-B6DC-A0A0C8E86496}" sibTransId="{2F5A3975-5790-4DCE-80CE-ABB0EF8D24A9}"/>
    <dgm:cxn modelId="{A5DF3625-2C91-3344-BABB-AD356F06EC6D}" type="presOf" srcId="{4CB555CD-05F1-4769-B3B3-3AC55C25FF4F}" destId="{491573D7-0987-8C40-8EED-8CA3AD3C4363}" srcOrd="0" destOrd="0" presId="urn:microsoft.com/office/officeart/2008/layout/LinedList"/>
    <dgm:cxn modelId="{1A2E292A-6922-49BC-907F-7FFF2FD3F736}" srcId="{90E7EEBA-D555-486E-8131-CEEB977A8A40}" destId="{4CB555CD-05F1-4769-B3B3-3AC55C25FF4F}" srcOrd="3" destOrd="0" parTransId="{F2DE7275-EFAC-4B16-9D5F-6058F3C33729}" sibTransId="{DC45F6C1-F7C1-43CE-83E9-C8765A7EFE5D}"/>
    <dgm:cxn modelId="{F14D5D3E-7730-4774-B46A-11B1EB48CA83}" srcId="{90E7EEBA-D555-486E-8131-CEEB977A8A40}" destId="{704A6DC6-7842-4D1E-BC9A-8156F41886AB}" srcOrd="2" destOrd="0" parTransId="{379D4CF8-69F5-401A-B90B-608AE07A8E45}" sibTransId="{49872969-17ED-427D-AED9-D255F3BE6C19}"/>
    <dgm:cxn modelId="{6710CE43-2D9E-4996-AF0D-F9AB414D3E3E}" srcId="{90E7EEBA-D555-486E-8131-CEEB977A8A40}" destId="{C9D023F6-70C9-458A-AAC3-12439C29E087}" srcOrd="5" destOrd="0" parTransId="{D84E74BB-473A-405E-8858-7A4DD09C5CA6}" sibTransId="{2701F53F-3C62-411A-ACD7-3A88A2F3F9D7}"/>
    <dgm:cxn modelId="{E0616963-D978-4884-9C7D-984849DDE8E2}" srcId="{90E7EEBA-D555-486E-8131-CEEB977A8A40}" destId="{2391F3A7-860F-4498-82EF-23D7CE6F2DB7}" srcOrd="7" destOrd="0" parTransId="{7A887299-4126-45B7-A5F6-80BC8676AAAA}" sibTransId="{FFD0DE8C-1818-466C-A4B8-598FD0DF1891}"/>
    <dgm:cxn modelId="{C04BC166-4841-1C4E-83B5-1DCBB08E3601}" type="presOf" srcId="{B7BE431A-B8F2-4057-9A02-055DCDD239D4}" destId="{5A3BF8DD-728F-214D-B5EB-76C80F51BD65}" srcOrd="0" destOrd="0" presId="urn:microsoft.com/office/officeart/2008/layout/LinedList"/>
    <dgm:cxn modelId="{2EDD517F-B9A2-2F4F-BCDF-684FC9ED793D}" type="presOf" srcId="{704A6DC6-7842-4D1E-BC9A-8156F41886AB}" destId="{13643FB6-9688-7C4E-BF67-AABEBA7EE048}" srcOrd="0" destOrd="0" presId="urn:microsoft.com/office/officeart/2008/layout/LinedList"/>
    <dgm:cxn modelId="{C0113F82-FA7E-754C-9E1E-626FD356F085}" type="presOf" srcId="{6F1C5316-1C0A-4395-8755-B1C3367E019C}" destId="{87A3A9A2-4D49-2343-B448-4D32F52A5424}" srcOrd="0" destOrd="0" presId="urn:microsoft.com/office/officeart/2008/layout/LinedList"/>
    <dgm:cxn modelId="{5F111B98-E5B9-FD42-AAD5-73146E44553D}" type="presOf" srcId="{2391F3A7-860F-4498-82EF-23D7CE6F2DB7}" destId="{8E85BCC3-6309-1647-8143-676BDD725B39}" srcOrd="0" destOrd="0" presId="urn:microsoft.com/office/officeart/2008/layout/LinedList"/>
    <dgm:cxn modelId="{2C0231AD-4F61-4BF4-90B3-AFD0EDD884A6}" srcId="{90E7EEBA-D555-486E-8131-CEEB977A8A40}" destId="{6F1C5316-1C0A-4395-8755-B1C3367E019C}" srcOrd="4" destOrd="0" parTransId="{B7177B36-1AE3-4620-8ED6-EB596A9943D2}" sibTransId="{9BB47D87-2194-4FD2-A737-5D9B94AF46D1}"/>
    <dgm:cxn modelId="{E11C98B3-E3E4-40E8-BAD3-DB1D2C8CB4D2}" srcId="{90E7EEBA-D555-486E-8131-CEEB977A8A40}" destId="{77D4B04B-8EBE-4A47-872E-84A75B6A07E6}" srcOrd="1" destOrd="0" parTransId="{56E16A40-A855-4A44-AE42-1359EAB09EEE}" sibTransId="{4F17B34B-2625-4E0E-8D89-F4FDEBCE3C66}"/>
    <dgm:cxn modelId="{04C627C0-73CB-4B96-8C42-995A45BEC4F7}" srcId="{90E7EEBA-D555-486E-8131-CEEB977A8A40}" destId="{B7BE431A-B8F2-4057-9A02-055DCDD239D4}" srcOrd="6" destOrd="0" parTransId="{99B3ACF3-648B-4705-BD9D-C96A7EDCF40C}" sibTransId="{9D29EBD2-C7A2-4F12-A1B7-4B58EFEF80EC}"/>
    <dgm:cxn modelId="{1E4453CD-998F-474C-B28A-5F0AA2872151}" type="presOf" srcId="{90E7EEBA-D555-486E-8131-CEEB977A8A40}" destId="{9A20217D-1B2F-3E41-A9EF-FCED22C340F6}" srcOrd="0" destOrd="0" presId="urn:microsoft.com/office/officeart/2008/layout/LinedList"/>
    <dgm:cxn modelId="{45D152E3-AD1C-EC44-80ED-A58C55A3786F}" type="presOf" srcId="{7891DC49-3D9B-4C02-86F7-1C04B57FA0C4}" destId="{EBB39A04-F8EC-1D42-8184-62A79EC12E4A}" srcOrd="0" destOrd="0" presId="urn:microsoft.com/office/officeart/2008/layout/LinedList"/>
    <dgm:cxn modelId="{8112EAF3-D22C-2241-AC0A-C9211137BBD8}" type="presOf" srcId="{77D4B04B-8EBE-4A47-872E-84A75B6A07E6}" destId="{749C9AD6-7ADD-6847-B709-45C2D5B91E52}" srcOrd="0" destOrd="0" presId="urn:microsoft.com/office/officeart/2008/layout/LinedList"/>
    <dgm:cxn modelId="{5D639C56-6560-B049-9013-7E429B3463EE}" type="presParOf" srcId="{9A20217D-1B2F-3E41-A9EF-FCED22C340F6}" destId="{D8686C57-4DC2-7141-827E-924E6F7EDB3E}" srcOrd="0" destOrd="0" presId="urn:microsoft.com/office/officeart/2008/layout/LinedList"/>
    <dgm:cxn modelId="{5E241BE4-E020-E847-9790-04ED9EA31F22}" type="presParOf" srcId="{9A20217D-1B2F-3E41-A9EF-FCED22C340F6}" destId="{439E75FE-32CE-884C-A0B6-EAC627BF434C}" srcOrd="1" destOrd="0" presId="urn:microsoft.com/office/officeart/2008/layout/LinedList"/>
    <dgm:cxn modelId="{4A86025F-ABDC-8047-BB0D-B9F940A4B609}" type="presParOf" srcId="{439E75FE-32CE-884C-A0B6-EAC627BF434C}" destId="{EBB39A04-F8EC-1D42-8184-62A79EC12E4A}" srcOrd="0" destOrd="0" presId="urn:microsoft.com/office/officeart/2008/layout/LinedList"/>
    <dgm:cxn modelId="{4275F233-487E-F542-A279-22ECEB6B913C}" type="presParOf" srcId="{439E75FE-32CE-884C-A0B6-EAC627BF434C}" destId="{FB0CAB2B-B825-324C-B497-A4BBB215CF61}" srcOrd="1" destOrd="0" presId="urn:microsoft.com/office/officeart/2008/layout/LinedList"/>
    <dgm:cxn modelId="{4833C921-8A59-7D4D-8F53-2CBB86D9D32B}" type="presParOf" srcId="{9A20217D-1B2F-3E41-A9EF-FCED22C340F6}" destId="{87D4A456-A17C-BB41-8331-093F0EE1232A}" srcOrd="2" destOrd="0" presId="urn:microsoft.com/office/officeart/2008/layout/LinedList"/>
    <dgm:cxn modelId="{764C39D2-DCCC-CA46-BEE9-A5691E974199}" type="presParOf" srcId="{9A20217D-1B2F-3E41-A9EF-FCED22C340F6}" destId="{8A997C1A-C454-D345-A9DC-65908DC813FA}" srcOrd="3" destOrd="0" presId="urn:microsoft.com/office/officeart/2008/layout/LinedList"/>
    <dgm:cxn modelId="{103AAA14-8BCD-0B49-BB4F-A09FF97BBF91}" type="presParOf" srcId="{8A997C1A-C454-D345-A9DC-65908DC813FA}" destId="{749C9AD6-7ADD-6847-B709-45C2D5B91E52}" srcOrd="0" destOrd="0" presId="urn:microsoft.com/office/officeart/2008/layout/LinedList"/>
    <dgm:cxn modelId="{DE47C685-BC6B-2B48-9227-5BB903BA8172}" type="presParOf" srcId="{8A997C1A-C454-D345-A9DC-65908DC813FA}" destId="{3DA8A3D6-DE99-3649-913C-221BD4E1B72E}" srcOrd="1" destOrd="0" presId="urn:microsoft.com/office/officeart/2008/layout/LinedList"/>
    <dgm:cxn modelId="{D3AD6C9C-52C4-314E-A989-B7CF6520E497}" type="presParOf" srcId="{9A20217D-1B2F-3E41-A9EF-FCED22C340F6}" destId="{387F4875-F257-3848-8A69-2121A683C6A4}" srcOrd="4" destOrd="0" presId="urn:microsoft.com/office/officeart/2008/layout/LinedList"/>
    <dgm:cxn modelId="{47E24C90-8289-854D-A651-4EA3D2B8B41E}" type="presParOf" srcId="{9A20217D-1B2F-3E41-A9EF-FCED22C340F6}" destId="{BA297F9D-F95B-6946-A776-DB02B1D0D5F5}" srcOrd="5" destOrd="0" presId="urn:microsoft.com/office/officeart/2008/layout/LinedList"/>
    <dgm:cxn modelId="{566E27D8-F13D-DE4D-AA5A-CDA9E2D90A39}" type="presParOf" srcId="{BA297F9D-F95B-6946-A776-DB02B1D0D5F5}" destId="{13643FB6-9688-7C4E-BF67-AABEBA7EE048}" srcOrd="0" destOrd="0" presId="urn:microsoft.com/office/officeart/2008/layout/LinedList"/>
    <dgm:cxn modelId="{2D3AF575-3826-8C4B-A749-0432DEB354FD}" type="presParOf" srcId="{BA297F9D-F95B-6946-A776-DB02B1D0D5F5}" destId="{0C3DCFE0-5EFB-B543-9293-55EEE548D098}" srcOrd="1" destOrd="0" presId="urn:microsoft.com/office/officeart/2008/layout/LinedList"/>
    <dgm:cxn modelId="{918DDA35-A5D4-1641-859B-E2E92063E6C7}" type="presParOf" srcId="{9A20217D-1B2F-3E41-A9EF-FCED22C340F6}" destId="{237F83CF-CA87-9448-B2FA-1720F6681689}" srcOrd="6" destOrd="0" presId="urn:microsoft.com/office/officeart/2008/layout/LinedList"/>
    <dgm:cxn modelId="{FB5079D4-C7ED-7548-9892-BAE78216DA8F}" type="presParOf" srcId="{9A20217D-1B2F-3E41-A9EF-FCED22C340F6}" destId="{6EC9DB28-C5B7-C74B-BEA8-145182683C19}" srcOrd="7" destOrd="0" presId="urn:microsoft.com/office/officeart/2008/layout/LinedList"/>
    <dgm:cxn modelId="{7E789716-6207-5F42-AF02-7062D1CA1F44}" type="presParOf" srcId="{6EC9DB28-C5B7-C74B-BEA8-145182683C19}" destId="{491573D7-0987-8C40-8EED-8CA3AD3C4363}" srcOrd="0" destOrd="0" presId="urn:microsoft.com/office/officeart/2008/layout/LinedList"/>
    <dgm:cxn modelId="{8E46A4E9-E7DB-AE45-9473-B6ECC188B718}" type="presParOf" srcId="{6EC9DB28-C5B7-C74B-BEA8-145182683C19}" destId="{37742A28-2505-ED46-81C6-819A7BB648FF}" srcOrd="1" destOrd="0" presId="urn:microsoft.com/office/officeart/2008/layout/LinedList"/>
    <dgm:cxn modelId="{8510B9B9-21D2-964D-9A82-C3453E51E3E3}" type="presParOf" srcId="{9A20217D-1B2F-3E41-A9EF-FCED22C340F6}" destId="{6D01E366-F4FA-A943-86A8-0F37053563A1}" srcOrd="8" destOrd="0" presId="urn:microsoft.com/office/officeart/2008/layout/LinedList"/>
    <dgm:cxn modelId="{574A106B-068E-9444-A9C2-8465F67935CD}" type="presParOf" srcId="{9A20217D-1B2F-3E41-A9EF-FCED22C340F6}" destId="{1B3D143F-3898-A64B-9860-0C2EF1DBCF2E}" srcOrd="9" destOrd="0" presId="urn:microsoft.com/office/officeart/2008/layout/LinedList"/>
    <dgm:cxn modelId="{09D00234-F7BB-C04F-8B27-A6AAE38B87A5}" type="presParOf" srcId="{1B3D143F-3898-A64B-9860-0C2EF1DBCF2E}" destId="{87A3A9A2-4D49-2343-B448-4D32F52A5424}" srcOrd="0" destOrd="0" presId="urn:microsoft.com/office/officeart/2008/layout/LinedList"/>
    <dgm:cxn modelId="{41964EAC-63E7-EE4F-8564-DB9B7D879319}" type="presParOf" srcId="{1B3D143F-3898-A64B-9860-0C2EF1DBCF2E}" destId="{2660FB1B-18A9-1A42-93A9-A4474ACFEE70}" srcOrd="1" destOrd="0" presId="urn:microsoft.com/office/officeart/2008/layout/LinedList"/>
    <dgm:cxn modelId="{1D36D807-2330-5840-A876-91637FC47C8F}" type="presParOf" srcId="{9A20217D-1B2F-3E41-A9EF-FCED22C340F6}" destId="{A93BFDD5-CAF4-E444-AB08-D6D930D0E1AF}" srcOrd="10" destOrd="0" presId="urn:microsoft.com/office/officeart/2008/layout/LinedList"/>
    <dgm:cxn modelId="{D1903F2E-DCCC-6D41-ACD6-1EE83C86047D}" type="presParOf" srcId="{9A20217D-1B2F-3E41-A9EF-FCED22C340F6}" destId="{8E0376F8-6A99-6C4F-8BD4-A5E12FBAFDA0}" srcOrd="11" destOrd="0" presId="urn:microsoft.com/office/officeart/2008/layout/LinedList"/>
    <dgm:cxn modelId="{F7C1DB62-3960-A64B-A79C-C9FF3D2C32DC}" type="presParOf" srcId="{8E0376F8-6A99-6C4F-8BD4-A5E12FBAFDA0}" destId="{E1A95924-EE6A-E949-8318-21E69C220BF1}" srcOrd="0" destOrd="0" presId="urn:microsoft.com/office/officeart/2008/layout/LinedList"/>
    <dgm:cxn modelId="{E4DB2B6C-D3FA-7144-B587-45CF41E2364D}" type="presParOf" srcId="{8E0376F8-6A99-6C4F-8BD4-A5E12FBAFDA0}" destId="{C140705C-6A7C-584D-B44B-95BCD3E27976}" srcOrd="1" destOrd="0" presId="urn:microsoft.com/office/officeart/2008/layout/LinedList"/>
    <dgm:cxn modelId="{6C43E576-7DCB-A542-89C6-E6CDC09B7FBE}" type="presParOf" srcId="{9A20217D-1B2F-3E41-A9EF-FCED22C340F6}" destId="{9BBD2632-6F07-FA40-8BDA-33B509954077}" srcOrd="12" destOrd="0" presId="urn:microsoft.com/office/officeart/2008/layout/LinedList"/>
    <dgm:cxn modelId="{546C97F1-1789-904E-867E-0D1D896C47A3}" type="presParOf" srcId="{9A20217D-1B2F-3E41-A9EF-FCED22C340F6}" destId="{3EF79E98-1878-5646-B079-CC17FE25DDEB}" srcOrd="13" destOrd="0" presId="urn:microsoft.com/office/officeart/2008/layout/LinedList"/>
    <dgm:cxn modelId="{6F0EE3D8-5AA9-9841-9BB2-9E79B392E1B4}" type="presParOf" srcId="{3EF79E98-1878-5646-B079-CC17FE25DDEB}" destId="{5A3BF8DD-728F-214D-B5EB-76C80F51BD65}" srcOrd="0" destOrd="0" presId="urn:microsoft.com/office/officeart/2008/layout/LinedList"/>
    <dgm:cxn modelId="{C7B6349D-BF4B-8343-849C-D96501BA8B09}" type="presParOf" srcId="{3EF79E98-1878-5646-B079-CC17FE25DDEB}" destId="{E1B90ED2-82CF-5E46-B5DD-DDA06326DBDA}" srcOrd="1" destOrd="0" presId="urn:microsoft.com/office/officeart/2008/layout/LinedList"/>
    <dgm:cxn modelId="{FB2DB8A6-F866-F14A-ACD8-99F98DACCDFC}" type="presParOf" srcId="{9A20217D-1B2F-3E41-A9EF-FCED22C340F6}" destId="{AE478662-CDAA-0D4A-B1DD-BDE12031712D}" srcOrd="14" destOrd="0" presId="urn:microsoft.com/office/officeart/2008/layout/LinedList"/>
    <dgm:cxn modelId="{31157D72-DA89-4B47-AACE-80F31BE35107}" type="presParOf" srcId="{9A20217D-1B2F-3E41-A9EF-FCED22C340F6}" destId="{FF02A9C4-93A4-8045-9D93-1E4515007F12}" srcOrd="15" destOrd="0" presId="urn:microsoft.com/office/officeart/2008/layout/LinedList"/>
    <dgm:cxn modelId="{C0CB6C38-590D-6841-A588-96CA73E615EF}" type="presParOf" srcId="{FF02A9C4-93A4-8045-9D93-1E4515007F12}" destId="{8E85BCC3-6309-1647-8143-676BDD725B39}" srcOrd="0" destOrd="0" presId="urn:microsoft.com/office/officeart/2008/layout/LinedList"/>
    <dgm:cxn modelId="{CE11E804-D9ED-6F41-BB68-968C619C678D}" type="presParOf" srcId="{FF02A9C4-93A4-8045-9D93-1E4515007F12}" destId="{E172315A-4DCD-9544-AA04-A2D41504EB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86C57-4DC2-7141-827E-924E6F7EDB3E}">
      <dsp:nvSpPr>
        <dsp:cNvPr id="0" name=""/>
        <dsp:cNvSpPr/>
      </dsp:nvSpPr>
      <dsp:spPr>
        <a:xfrm>
          <a:off x="0" y="0"/>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39A04-F8EC-1D42-8184-62A79EC12E4A}">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Session 1: </a:t>
          </a:r>
        </a:p>
      </dsp:txBody>
      <dsp:txXfrm>
        <a:off x="0" y="0"/>
        <a:ext cx="10515600" cy="543917"/>
      </dsp:txXfrm>
    </dsp:sp>
    <dsp:sp modelId="{87D4A456-A17C-BB41-8331-093F0EE1232A}">
      <dsp:nvSpPr>
        <dsp:cNvPr id="0" name=""/>
        <dsp:cNvSpPr/>
      </dsp:nvSpPr>
      <dsp:spPr>
        <a:xfrm>
          <a:off x="0" y="54391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C9AD6-7ADD-6847-B709-45C2D5B91E52}">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Unit 1 – Sports and Obsession + Unit 2 - The Consequences of Fraud</a:t>
          </a:r>
        </a:p>
      </dsp:txBody>
      <dsp:txXfrm>
        <a:off x="0" y="543917"/>
        <a:ext cx="10515600" cy="543917"/>
      </dsp:txXfrm>
    </dsp:sp>
    <dsp:sp modelId="{387F4875-F257-3848-8A69-2121A683C6A4}">
      <dsp:nvSpPr>
        <dsp:cNvPr id="0" name=""/>
        <dsp:cNvSpPr/>
      </dsp:nvSpPr>
      <dsp:spPr>
        <a:xfrm>
          <a:off x="0" y="1087834"/>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43FB6-9688-7C4E-BF67-AABEBA7EE048}">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Session 2: </a:t>
          </a:r>
        </a:p>
      </dsp:txBody>
      <dsp:txXfrm>
        <a:off x="0" y="1087834"/>
        <a:ext cx="10515600" cy="543917"/>
      </dsp:txXfrm>
    </dsp:sp>
    <dsp:sp modelId="{237F83CF-CA87-9448-B2FA-1720F6681689}">
      <dsp:nvSpPr>
        <dsp:cNvPr id="0" name=""/>
        <dsp:cNvSpPr/>
      </dsp:nvSpPr>
      <dsp:spPr>
        <a:xfrm>
          <a:off x="0" y="1631751"/>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573D7-0987-8C40-8EED-8CA3AD3C4363}">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Unit 3 – Exploring the Red Planet + Unit 4 – Language and Power</a:t>
          </a:r>
        </a:p>
      </dsp:txBody>
      <dsp:txXfrm>
        <a:off x="0" y="1631751"/>
        <a:ext cx="10515600" cy="543917"/>
      </dsp:txXfrm>
    </dsp:sp>
    <dsp:sp modelId="{6D01E366-F4FA-A943-86A8-0F37053563A1}">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3A9A2-4D49-2343-B448-4D32F52A5424}">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Session 3: </a:t>
          </a:r>
        </a:p>
      </dsp:txBody>
      <dsp:txXfrm>
        <a:off x="0" y="2175669"/>
        <a:ext cx="10515600" cy="543917"/>
      </dsp:txXfrm>
    </dsp:sp>
    <dsp:sp modelId="{A93BFDD5-CAF4-E444-AB08-D6D930D0E1AF}">
      <dsp:nvSpPr>
        <dsp:cNvPr id="0" name=""/>
        <dsp:cNvSpPr/>
      </dsp:nvSpPr>
      <dsp:spPr>
        <a:xfrm>
          <a:off x="0" y="2719586"/>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95924-EE6A-E949-8318-21E69C220BF1}">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Unit 5 – Careers of the Future + Unit 6 – What is Ecotourism?</a:t>
          </a:r>
        </a:p>
      </dsp:txBody>
      <dsp:txXfrm>
        <a:off x="0" y="2719586"/>
        <a:ext cx="10515600" cy="543917"/>
      </dsp:txXfrm>
    </dsp:sp>
    <dsp:sp modelId="{9BBD2632-6F07-FA40-8BDA-33B509954077}">
      <dsp:nvSpPr>
        <dsp:cNvPr id="0" name=""/>
        <dsp:cNvSpPr/>
      </dsp:nvSpPr>
      <dsp:spPr>
        <a:xfrm>
          <a:off x="0" y="326350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BF8DD-728F-214D-B5EB-76C80F51BD65}">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Session 4: </a:t>
          </a:r>
        </a:p>
      </dsp:txBody>
      <dsp:txXfrm>
        <a:off x="0" y="3263503"/>
        <a:ext cx="10515600" cy="543917"/>
      </dsp:txXfrm>
    </dsp:sp>
    <dsp:sp modelId="{AE478662-CDAA-0D4A-B1DD-BDE12031712D}">
      <dsp:nvSpPr>
        <dsp:cNvPr id="0" name=""/>
        <dsp:cNvSpPr/>
      </dsp:nvSpPr>
      <dsp:spPr>
        <a:xfrm>
          <a:off x="0" y="3807420"/>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5BCC3-6309-1647-8143-676BDD725B39}">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Unit 7 – Finding a Spouse + Unit 8 – Is Our climate Changing?</a:t>
          </a:r>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F6C4F-B37C-4535-BD8D-2E6FF9DAA46F}" type="datetimeFigureOut">
              <a:rPr lang="en-US" smtClean="0"/>
              <a:t>10/3/23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30F87-AA5D-46C7-B9F6-1A12F935B3B6}" type="slidenum">
              <a:rPr lang="en-US" smtClean="0"/>
              <a:t>‹#›</a:t>
            </a:fld>
            <a:endParaRPr lang="en-US"/>
          </a:p>
        </p:txBody>
      </p:sp>
    </p:spTree>
    <p:extLst>
      <p:ext uri="{BB962C8B-B14F-4D97-AF65-F5344CB8AC3E}">
        <p14:creationId xmlns:p14="http://schemas.microsoft.com/office/powerpoint/2010/main" val="332510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829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3624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5563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8788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672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6511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6296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48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7615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8601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3729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2546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9462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532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714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5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80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92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652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301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739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063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202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88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DC88-8D9E-4FFB-9E7A-127FF92C2BBB}" type="datetimeFigureOut">
              <a:rPr lang="en-US" smtClean="0"/>
              <a:t>10/3/23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9B8EA-41C1-4E31-AE18-25EC3A7E8465}" type="slidenum">
              <a:rPr lang="en-US" smtClean="0"/>
              <a:t>‹#›</a:t>
            </a:fld>
            <a:endParaRPr lang="en-US"/>
          </a:p>
        </p:txBody>
      </p:sp>
    </p:spTree>
    <p:extLst>
      <p:ext uri="{BB962C8B-B14F-4D97-AF65-F5344CB8AC3E}">
        <p14:creationId xmlns:p14="http://schemas.microsoft.com/office/powerpoint/2010/main" val="15537043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12AAA-234B-32F7-866E-5FA9D2D7FD46}"/>
              </a:ext>
            </a:extLst>
          </p:cNvPr>
          <p:cNvSpPr>
            <a:spLocks noGrp="1"/>
          </p:cNvSpPr>
          <p:nvPr>
            <p:ph idx="1"/>
          </p:nvPr>
        </p:nvSpPr>
        <p:spPr>
          <a:xfrm>
            <a:off x="120316" y="2533476"/>
            <a:ext cx="6106314" cy="3447832"/>
          </a:xfrm>
        </p:spPr>
        <p:txBody>
          <a:bodyPr anchor="t">
            <a:normAutofit/>
          </a:bodyPr>
          <a:lstStyle/>
          <a:p>
            <a:r>
              <a:rPr lang="en-VN" dirty="0">
                <a:latin typeface="Times New Roman" panose="02020603050405020304" pitchFamily="18" charset="0"/>
                <a:cs typeface="Times New Roman" panose="02020603050405020304" pitchFamily="18" charset="0"/>
              </a:rPr>
              <a:t>NGUYỄN TRẦN HOÀI PHƯƠNG</a:t>
            </a:r>
          </a:p>
          <a:p>
            <a:r>
              <a:rPr lang="en-VN" dirty="0">
                <a:latin typeface="Times New Roman" panose="02020603050405020304" pitchFamily="18" charset="0"/>
                <a:cs typeface="Times New Roman" panose="02020603050405020304" pitchFamily="18" charset="0"/>
              </a:rPr>
              <a:t> nguyentranhoaiphuong@hoeit.edu.vn</a:t>
            </a:r>
          </a:p>
        </p:txBody>
      </p:sp>
      <p:pic>
        <p:nvPicPr>
          <p:cNvPr id="5" name="Picture 4" descr="Working space background">
            <a:extLst>
              <a:ext uri="{FF2B5EF4-FFF2-40B4-BE49-F238E27FC236}">
                <a16:creationId xmlns:a16="http://schemas.microsoft.com/office/drawing/2014/main" id="{7978E420-5124-7334-5442-FBECA350AFC2}"/>
              </a:ext>
            </a:extLst>
          </p:cNvPr>
          <p:cNvPicPr>
            <a:picLocks noChangeAspect="1"/>
          </p:cNvPicPr>
          <p:nvPr/>
        </p:nvPicPr>
        <p:blipFill rotWithShape="1">
          <a:blip r:embed="rId2"/>
          <a:srcRect l="40667" r="-1" b="-1"/>
          <a:stretch/>
        </p:blipFill>
        <p:spPr>
          <a:xfrm>
            <a:off x="6329086" y="128591"/>
            <a:ext cx="5860714" cy="6593295"/>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44416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p:txBody>
          <a:bodyPr>
            <a:normAutofit/>
          </a:bodyPr>
          <a:lstStyle/>
          <a:p>
            <a:pPr algn="l" eaLnBrk="1"/>
            <a:br>
              <a:rPr lang="en-US" altLang="en-US" dirty="0"/>
            </a:br>
            <a:endParaRPr lang="en-US" altLang="en-US" dirty="0"/>
          </a:p>
        </p:txBody>
      </p:sp>
      <p:sp>
        <p:nvSpPr>
          <p:cNvPr id="5" name="Content Placeholder 4">
            <a:extLst>
              <a:ext uri="{FF2B5EF4-FFF2-40B4-BE49-F238E27FC236}">
                <a16:creationId xmlns:a16="http://schemas.microsoft.com/office/drawing/2014/main" id="{6E7864EE-0A0B-DE3A-234E-D63CDB837A1F}"/>
              </a:ext>
            </a:extLst>
          </p:cNvPr>
          <p:cNvSpPr>
            <a:spLocks noGrp="1"/>
          </p:cNvSpPr>
          <p:nvPr>
            <p:ph idx="1"/>
          </p:nvPr>
        </p:nvSpPr>
        <p:spPr>
          <a:xfrm>
            <a:off x="0" y="-1"/>
            <a:ext cx="12019547" cy="6858001"/>
          </a:xfrm>
        </p:spPr>
        <p:txBody>
          <a:bodyPr>
            <a:normAutofit/>
          </a:bodyPr>
          <a:lstStyle/>
          <a:p>
            <a:pPr algn="just"/>
            <a:r>
              <a:rPr lang="en-US" sz="2000" dirty="0">
                <a:effectLst/>
                <a:latin typeface="Times New Roman" panose="02020603050405020304" pitchFamily="18" charset="0"/>
                <a:cs typeface="Times New Roman" panose="02020603050405020304" pitchFamily="18" charset="0"/>
              </a:rPr>
              <a:t>James: I’ve been really into surfing for more than fifteen years. I started learning in England, then I began going on surfing holidays abroad with my mates – we went to Bali in Indonesia, and also South Africa. After that I started wanting bigger challenges, so five years ago I decided to try the really big waves in Hawaii. Of course they can be dangerous and you have to concentrate one hundred percent, but it’s worth it for the thrill you get when you’re riding them. It’s a magical feeling, like flying above the ocean, and for those few seconds you totally forget everything else in your life. </a:t>
            </a:r>
          </a:p>
          <a:p>
            <a:pPr algn="just"/>
            <a:r>
              <a:rPr lang="en-US" sz="2000" dirty="0">
                <a:effectLst/>
                <a:latin typeface="Times New Roman" panose="02020603050405020304" pitchFamily="18" charset="0"/>
                <a:cs typeface="Times New Roman" panose="02020603050405020304" pitchFamily="18" charset="0"/>
              </a:rPr>
              <a:t>Susan: Part of me had always wanted to try skydiving, but I was really scared the first time. The worst bit was just before I jumped out of the plane – I wanted to be back on the ground, not 4,000 </a:t>
            </a:r>
            <a:r>
              <a:rPr lang="en-US" sz="2000" dirty="0" err="1">
                <a:effectLst/>
                <a:latin typeface="Times New Roman" panose="02020603050405020304" pitchFamily="18" charset="0"/>
                <a:cs typeface="Times New Roman" panose="02020603050405020304" pitchFamily="18" charset="0"/>
              </a:rPr>
              <a:t>metres</a:t>
            </a:r>
            <a:r>
              <a:rPr lang="en-US" sz="2000" dirty="0">
                <a:effectLst/>
                <a:latin typeface="Times New Roman" panose="02020603050405020304" pitchFamily="18" charset="0"/>
                <a:cs typeface="Times New Roman" panose="02020603050405020304" pitchFamily="18" charset="0"/>
              </a:rPr>
              <a:t> up in the air. Of course, as a beginner you don’t do it on your own – you’re attached to the instructor who opens the parachute for you. Falling through the air at 180 </a:t>
            </a:r>
            <a:r>
              <a:rPr lang="en-US" sz="2000" dirty="0" err="1">
                <a:effectLst/>
                <a:latin typeface="Times New Roman" panose="02020603050405020304" pitchFamily="18" charset="0"/>
                <a:cs typeface="Times New Roman" panose="02020603050405020304" pitchFamily="18" charset="0"/>
              </a:rPr>
              <a:t>kilometres</a:t>
            </a:r>
            <a:r>
              <a:rPr lang="en-US" sz="2000" dirty="0">
                <a:effectLst/>
                <a:latin typeface="Times New Roman" panose="02020603050405020304" pitchFamily="18" charset="0"/>
                <a:cs typeface="Times New Roman" panose="02020603050405020304" pitchFamily="18" charset="0"/>
              </a:rPr>
              <a:t> per hour is a massive adrenaline rush. That first time was five years ago, and since then I’ve done more than twenty solo jumps. </a:t>
            </a:r>
            <a:endParaRPr lang="en-US" sz="2000" dirty="0">
              <a:latin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cs typeface="Times New Roman" panose="02020603050405020304" pitchFamily="18" charset="0"/>
              </a:rPr>
              <a:t>Mike: Mountains offer a challenge I find impossible to ignore. I started climbing about twenty years ago, and I’ve now climbed three of the highest five peaks in Europe. Of course it can be dangerous, and I’ve had some scary moments, but the sense of achievement when you reach the top is amazing. When you’re pulling yourself up that wall of rock it feels like you’re in a battle against nature – it’s not a feeling you can get from anything in everyday life. </a:t>
            </a:r>
            <a:endParaRPr lang="en-US" sz="2000" dirty="0">
              <a:latin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cs typeface="Times New Roman" panose="02020603050405020304" pitchFamily="18" charset="0"/>
              </a:rPr>
              <a:t>Teresa: I became hooked on snowboarding the very first time I tried it. I soon realized I had a natural talent for it, and it wasn’t long before I was winning competitions and getting a bit of prize money. My dream is to be able to make my living just from boarding, so I now take three months off work every winter and concentrate on improving my technique. I’d recommend boarding to anyone. The exhilaration of going down the mountain, plus the beauty of the scenery – it’s just fantastic. </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0032456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8DEE4D6B-038B-D852-F315-1B755D98B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27" y="495764"/>
            <a:ext cx="11530345" cy="5592214"/>
          </a:xfrm>
          <a:prstGeom prst="rect">
            <a:avLst/>
          </a:prstGeom>
        </p:spPr>
      </p:pic>
    </p:spTree>
    <p:extLst>
      <p:ext uri="{BB962C8B-B14F-4D97-AF65-F5344CB8AC3E}">
        <p14:creationId xmlns:p14="http://schemas.microsoft.com/office/powerpoint/2010/main" val="62188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1" name="Group 2049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0492" name="Freeform: Shape 2049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3" name="Freeform: Shape 2049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4" name="Freeform: Shape 2049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5" name="Freeform: Shape 2049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6" name="Freeform: Shape 2049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497" name="Freeform: Shape 2049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8" name="Freeform: Shape 2049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0482" name="Rectangle 1"/>
          <p:cNvSpPr>
            <a:spLocks noGrp="1" noChangeArrowheads="1"/>
          </p:cNvSpPr>
          <p:nvPr>
            <p:ph type="title"/>
          </p:nvPr>
        </p:nvSpPr>
        <p:spPr>
          <a:xfrm>
            <a:off x="1654274" y="1764407"/>
            <a:ext cx="9219292" cy="2310312"/>
          </a:xfrm>
        </p:spPr>
        <p:txBody>
          <a:bodyPr vert="horz" lIns="91440" tIns="45720" rIns="91440" bIns="45720" numCol="1" rtlCol="0" anchor="b" anchorCtr="0" compatLnSpc="1">
            <a:prstTxWarp prst="textNoShape">
              <a:avLst/>
            </a:prstTxWarp>
            <a:normAutofit/>
          </a:bodyPr>
          <a:lstStyle/>
          <a:p>
            <a:pPr algn="ctr">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b="1" kern="1200" dirty="0">
                <a:solidFill>
                  <a:schemeClr val="tx2"/>
                </a:solidFill>
                <a:latin typeface="Times New Roman" panose="02020603050405020304" pitchFamily="18" charset="0"/>
                <a:cs typeface="Times New Roman" panose="02020603050405020304" pitchFamily="18" charset="0"/>
              </a:rPr>
              <a:t>Unit 2: The Consequences of Fraud</a:t>
            </a:r>
            <a:br>
              <a:rPr lang="en-US" altLang="en-US" b="1" kern="1200" dirty="0">
                <a:solidFill>
                  <a:schemeClr val="tx2"/>
                </a:solidFill>
                <a:latin typeface="+mj-lt"/>
                <a:ea typeface="+mj-ea"/>
                <a:cs typeface="+mj-cs"/>
              </a:rPr>
            </a:br>
            <a:endParaRPr lang="en-US" altLang="en-US" b="1" kern="1200" dirty="0">
              <a:solidFill>
                <a:schemeClr val="tx2"/>
              </a:solidFill>
              <a:latin typeface="+mj-lt"/>
              <a:ea typeface="+mj-ea"/>
              <a:cs typeface="+mj-cs"/>
            </a:endParaRPr>
          </a:p>
        </p:txBody>
      </p:sp>
    </p:spTree>
    <p:extLst>
      <p:ext uri="{BB962C8B-B14F-4D97-AF65-F5344CB8AC3E}">
        <p14:creationId xmlns:p14="http://schemas.microsoft.com/office/powerpoint/2010/main" val="338860601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3EB779A3-DBC5-03A0-F441-CA476DDC1F64}"/>
              </a:ext>
            </a:extLst>
          </p:cNvPr>
          <p:cNvSpPr>
            <a:spLocks noGrp="1"/>
          </p:cNvSpPr>
          <p:nvPr>
            <p:ph type="body" sz="half" idx="2"/>
          </p:nvPr>
        </p:nvSpPr>
        <p:spPr>
          <a:xfrm>
            <a:off x="157937" y="141731"/>
            <a:ext cx="5484874" cy="3738212"/>
          </a:xfrm>
        </p:spPr>
        <p:txBody>
          <a:bodyPr vert="horz" lIns="91440" tIns="45720" rIns="91440" bIns="45720" rtlCol="0">
            <a:normAutofit/>
          </a:bodyPr>
          <a:lstStyle/>
          <a:p>
            <a:pPr algn="just"/>
            <a:r>
              <a:rPr lang="en-US" sz="2200" b="1" dirty="0">
                <a:effectLst/>
                <a:latin typeface="Times New Roman" panose="02020603050405020304" pitchFamily="18" charset="0"/>
                <a:cs typeface="Times New Roman" panose="02020603050405020304" pitchFamily="18" charset="0"/>
              </a:rPr>
              <a:t>1. There are many types of fraud, for example, medical fraud, Internet fraud, and identity theft. What type of fraud does the photo illustrate? </a:t>
            </a:r>
          </a:p>
          <a:p>
            <a:pPr algn="just"/>
            <a:r>
              <a:rPr lang="en-US" sz="2200" b="1" dirty="0">
                <a:effectLst/>
                <a:latin typeface="Times New Roman" panose="02020603050405020304" pitchFamily="18" charset="0"/>
                <a:cs typeface="Times New Roman" panose="02020603050405020304" pitchFamily="18" charset="0"/>
              </a:rPr>
              <a:t>2. What are some other kinds of fraud? </a:t>
            </a:r>
          </a:p>
          <a:p>
            <a:pPr algn="just"/>
            <a:r>
              <a:rPr lang="en-US" sz="2200" b="1" dirty="0">
                <a:effectLst/>
                <a:latin typeface="Times New Roman" panose="02020603050405020304" pitchFamily="18" charset="0"/>
                <a:cs typeface="Times New Roman" panose="02020603050405020304" pitchFamily="18" charset="0"/>
              </a:rPr>
              <a:t>3. Is fraud more or less common today than in the past? Why or why not? </a:t>
            </a:r>
          </a:p>
          <a:p>
            <a:endParaRPr lang="en-US" sz="2200" dirty="0"/>
          </a:p>
        </p:txBody>
      </p:sp>
      <p:pic>
        <p:nvPicPr>
          <p:cNvPr id="5" name="Picture 4" descr="A hand in a glove stealing a wallet from a computer&#10;&#10;Description automatically generated">
            <a:extLst>
              <a:ext uri="{FF2B5EF4-FFF2-40B4-BE49-F238E27FC236}">
                <a16:creationId xmlns:a16="http://schemas.microsoft.com/office/drawing/2014/main" id="{86621CC4-10D3-7C30-0DE1-3841F8E4EACE}"/>
              </a:ext>
            </a:extLst>
          </p:cNvPr>
          <p:cNvPicPr>
            <a:picLocks noChangeAspect="1"/>
          </p:cNvPicPr>
          <p:nvPr/>
        </p:nvPicPr>
        <p:blipFill rotWithShape="1">
          <a:blip r:embed="rId2">
            <a:extLst>
              <a:ext uri="{28A0092B-C50C-407E-A947-70E740481C1C}">
                <a14:useLocalDpi xmlns:a14="http://schemas.microsoft.com/office/drawing/2010/main" val="0"/>
              </a:ext>
            </a:extLst>
          </a:blip>
          <a:srcRect r="696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471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dirty="0"/>
            </a:br>
            <a:endParaRPr lang="en-US" altLang="en-US" dirty="0"/>
          </a:p>
        </p:txBody>
      </p:sp>
      <p:sp>
        <p:nvSpPr>
          <p:cNvPr id="38916" name="Rectangle 2"/>
          <p:cNvSpPr>
            <a:spLocks noGrp="1" noChangeArrowheads="1"/>
          </p:cNvSpPr>
          <p:nvPr>
            <p:ph sz="half" idx="1"/>
          </p:nvPr>
        </p:nvSpPr>
        <p:spPr>
          <a:xfrm>
            <a:off x="324852" y="214313"/>
            <a:ext cx="11514221" cy="6098426"/>
          </a:xfrm>
        </p:spPr>
        <p:txBody>
          <a:bodyPr>
            <a:normAutofit lnSpcReduction="10000"/>
          </a:bodyPr>
          <a:lstStyle/>
          <a:p>
            <a:pPr marL="0" indent="0" algn="just">
              <a:lnSpc>
                <a:spcPct val="150000"/>
              </a:lnSpc>
              <a:spcBef>
                <a:spcPts val="0"/>
              </a:spcBef>
              <a:spcAft>
                <a:spcPts val="0"/>
              </a:spcAft>
              <a:buNone/>
            </a:pPr>
            <a:r>
              <a:rPr lang="en-US" sz="2200" dirty="0">
                <a:solidFill>
                  <a:srgbClr val="00B0F0"/>
                </a:solidFill>
                <a:latin typeface="Times New Roman" panose="02020603050405020304" pitchFamily="18" charset="0"/>
                <a:cs typeface="Times New Roman" panose="02020603050405020304" pitchFamily="18" charset="0"/>
              </a:rPr>
              <a:t>Read the story. Use the words from the list to fill in the blanks. Not all of the words will be used.</a:t>
            </a:r>
          </a:p>
          <a:p>
            <a:pPr algn="just">
              <a:lnSpc>
                <a:spcPct val="150000"/>
              </a:lnSpc>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marL="0" indent="0" algn="just">
              <a:lnSpc>
                <a:spcPct val="150000"/>
              </a:lnSpc>
              <a:spcBef>
                <a:spcPts val="0"/>
              </a:spcBef>
              <a:spcAft>
                <a:spcPts val="0"/>
              </a:spcAft>
              <a:buNone/>
            </a:pPr>
            <a:r>
              <a:rPr lang="en-US" sz="2200" dirty="0">
                <a:latin typeface="Times New Roman" panose="02020603050405020304" pitchFamily="18" charset="0"/>
                <a:cs typeface="Times New Roman" panose="02020603050405020304" pitchFamily="18" charset="0"/>
              </a:rPr>
              <a:t>	conman                   		 fishy motive     		 weary</a:t>
            </a:r>
          </a:p>
          <a:p>
            <a:pPr marL="0" indent="0" algn="just">
              <a:lnSpc>
                <a:spcPct val="150000"/>
              </a:lnSpc>
              <a:spcBef>
                <a:spcPts val="0"/>
              </a:spcBef>
              <a:spcAft>
                <a:spcPts val="0"/>
              </a:spcAft>
              <a:buNone/>
            </a:pPr>
            <a:r>
              <a:rPr lang="en-US" sz="2200" dirty="0">
                <a:latin typeface="Times New Roman" panose="02020603050405020304" pitchFamily="18" charset="0"/>
                <a:cs typeface="Times New Roman" panose="02020603050405020304" pitchFamily="18" charset="0"/>
              </a:rPr>
              <a:t>	duplicate     		    	impersonating     	 suspicious</a:t>
            </a:r>
          </a:p>
          <a:p>
            <a:pPr marL="0" indent="0" algn="just">
              <a:lnSpc>
                <a:spcPct val="150000"/>
              </a:lnSpc>
              <a:spcBef>
                <a:spcPts val="0"/>
              </a:spcBef>
              <a:spcAft>
                <a:spcPts val="0"/>
              </a:spcAft>
              <a:buNone/>
              <a:tabLst>
                <a:tab pos="0" algn="l"/>
              </a:tabLst>
            </a:pP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I had a scary phone conversation with a (1) ____________ last week. The man was  (2)_____________________ a government agent. He asked me for my name, address, passport number, and social security number. I knew something was (3) _____________________, so I didn’t tell him anything. I hung up and called the police instead. They said I was right to be (4) ____________________.</a:t>
            </a:r>
          </a:p>
          <a:p>
            <a:pPr marL="0" indent="0">
              <a:buNone/>
            </a:pP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1980801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2" name="Rectangle 3892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1"/>
          <p:cNvSpPr>
            <a:spLocks noGrp="1" noChangeArrowheads="1"/>
          </p:cNvSpPr>
          <p:nvPr>
            <p:ph type="title"/>
          </p:nvPr>
        </p:nvSpPr>
        <p:spPr>
          <a:xfrm>
            <a:off x="838200" y="668377"/>
            <a:ext cx="10892588" cy="1325563"/>
          </a:xfrm>
        </p:spPr>
        <p:txBody>
          <a:bodyPr>
            <a:normAutofit fontScale="90000"/>
          </a:bodyPr>
          <a:lstStyle/>
          <a:p>
            <a:pPr algn="ctr" eaLnBrk="1"/>
            <a:r>
              <a:rPr lang="en-US" altLang="en-US" sz="3700" b="1" dirty="0">
                <a:latin typeface="Times New Roman" panose="02020603050405020304" pitchFamily="18" charset="0"/>
                <a:cs typeface="Times New Roman" panose="02020603050405020304" pitchFamily="18" charset="0"/>
              </a:rPr>
              <a:t>Reading 2: “The Michelle Brown Story: Identity Theft”</a:t>
            </a:r>
            <a:br>
              <a:rPr lang="en-US" altLang="en-US" sz="3700" b="1" dirty="0">
                <a:latin typeface="Times New Roman" panose="02020603050405020304" pitchFamily="18" charset="0"/>
                <a:cs typeface="Times New Roman" panose="02020603050405020304" pitchFamily="18" charset="0"/>
              </a:rPr>
            </a:br>
            <a:endParaRPr lang="en-US" altLang="en-US" sz="3700" b="1" dirty="0">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460375" y="1993940"/>
            <a:ext cx="11270413" cy="3979264"/>
          </a:xfrm>
        </p:spPr>
        <p:txBody>
          <a:bodyPr>
            <a:normAutofit/>
          </a:bodyPr>
          <a:lstStyle/>
          <a:p>
            <a:pPr marL="473455" indent="-342900" algn="just">
              <a:lnSpc>
                <a:spcPct val="150000"/>
              </a:lnSpc>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latin typeface="Times New Roman" panose="02020603050405020304" pitchFamily="18" charset="0"/>
                <a:cs typeface="Times New Roman" panose="02020603050405020304" pitchFamily="18" charset="0"/>
              </a:rPr>
              <a:t>Now read the story of Michelle Brown, a real woman who experienced identity theft. </a:t>
            </a:r>
          </a:p>
          <a:p>
            <a:pPr marL="473455" indent="-342900" algn="just">
              <a:lnSpc>
                <a:spcPct val="150000"/>
              </a:lnSpc>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latin typeface="Times New Roman" panose="02020603050405020304" pitchFamily="18" charset="0"/>
                <a:cs typeface="Times New Roman" panose="02020603050405020304" pitchFamily="18" charset="0"/>
              </a:rPr>
              <a:t>The story appears in </a:t>
            </a:r>
            <a:r>
              <a:rPr lang="en-US" altLang="en-US" i="1" dirty="0">
                <a:latin typeface="Times New Roman" panose="02020603050405020304" pitchFamily="18" charset="0"/>
                <a:cs typeface="Times New Roman" panose="02020603050405020304" pitchFamily="18" charset="0"/>
              </a:rPr>
              <a:t>The Art of the Steal</a:t>
            </a:r>
            <a:r>
              <a:rPr lang="en-US" altLang="en-US" dirty="0">
                <a:latin typeface="Times New Roman" panose="02020603050405020304" pitchFamily="18" charset="0"/>
                <a:cs typeface="Times New Roman" panose="02020603050405020304" pitchFamily="18" charset="0"/>
              </a:rPr>
              <a:t> by Frank Abagnale.</a:t>
            </a:r>
          </a:p>
        </p:txBody>
      </p:sp>
      <p:sp>
        <p:nvSpPr>
          <p:cNvPr id="38914" name="Slide Number Placeholder 6"/>
          <p:cNvSpPr>
            <a:spLocks noGrp="1"/>
          </p:cNvSpPr>
          <p:nvPr>
            <p:ph type="sldNum" sz="quarter" idx="12"/>
          </p:nvPr>
        </p:nvSpPr>
        <p:spPr>
          <a:xfrm>
            <a:off x="8610600" y="6152426"/>
            <a:ext cx="2743200" cy="365125"/>
          </a:xfrm>
          <a:extLst>
            <a:ext uri="{91240B29-F687-4F45-9708-019B960494DF}">
              <a14:hiddenLine xmlns:a14="http://schemas.microsoft.com/office/drawing/2010/main" w="9525">
                <a:solidFill>
                  <a:srgbClr val="3465A4"/>
                </a:solidFill>
                <a:round/>
                <a:headEnd/>
                <a:tailEnd/>
              </a14:hiddenLine>
            </a:ext>
          </a:extLst>
        </p:spPr>
        <p:txBody>
          <a:bodyPr>
            <a:normAutofit/>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latin typeface="Times New Roman" panose="02020603050405020304" pitchFamily="18" charset="0"/>
              </a:rPr>
              <a:pPr>
                <a:buClrTx/>
                <a:buFontTx/>
                <a:buNone/>
              </a:pPr>
              <a:t>15</a:t>
            </a:fld>
            <a:endParaRPr lang="en-US" altLang="en-US">
              <a:latin typeface="Times New Roman" panose="02020603050405020304" pitchFamily="18" charset="0"/>
            </a:endParaRPr>
          </a:p>
        </p:txBody>
      </p:sp>
      <p:sp>
        <p:nvSpPr>
          <p:cNvPr id="2" name="AutoShape 2" descr="Identity Theft Definition | What is Identity Theft? | A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dentity Theft Definition | What is Identity Theft? | A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dentity Theft Definition | What is Identity Theft? | A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dentity Theft Definition | What is Identity Theft? | A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363482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3"/>
            <a:ext cx="5963526" cy="6507162"/>
          </a:xfrm>
        </p:spPr>
        <p:txBody>
          <a:bodyPr>
            <a:normAutofit fontScale="92500" lnSpcReduction="10000"/>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1. </a:t>
            </a:r>
            <a:r>
              <a:rPr lang="en-US" altLang="en-US" sz="1600" dirty="0">
                <a:latin typeface="Times New Roman" panose="02020603050405020304" pitchFamily="18" charset="0"/>
                <a:cs typeface="Times New Roman" panose="02020603050405020304" pitchFamily="18" charset="0"/>
              </a:rPr>
              <a:t>It began on a winter day with a seemingly ordinary message on an answering machine. It was from someone at the bank. Something about her new Dodge Ram pickup and the payment part due on the loan …</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FF0000"/>
                </a:solidFill>
                <a:latin typeface="Times New Roman" panose="02020603050405020304" pitchFamily="18" charset="0"/>
                <a:cs typeface="Times New Roman" panose="02020603050405020304" pitchFamily="18" charset="0"/>
              </a:rPr>
              <a:t>2. </a:t>
            </a:r>
            <a:r>
              <a:rPr lang="en-US" altLang="en-US" sz="1600" dirty="0">
                <a:latin typeface="Times New Roman" panose="02020603050405020304" pitchFamily="18" charset="0"/>
                <a:cs typeface="Times New Roman" panose="02020603050405020304" pitchFamily="18" charset="0"/>
              </a:rPr>
              <a:t>Michelle Brown was a single woman in her late twenties. She lived in Southern California and worked as a credit analyst. She was cheerful, and people found her fun to be around. Friends were always telling her how she was too nice. She worked hard and was tidy with her finances. She owned 15 credit cards but had never been late on a single payment. Ever since she was 17, she had perfect credit. She liked everything in her life to be perfect.</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3. </a:t>
            </a:r>
            <a:r>
              <a:rPr lang="en-US" altLang="en-US" sz="1600" dirty="0">
                <a:latin typeface="Times New Roman" panose="02020603050405020304" pitchFamily="18" charset="0"/>
                <a:cs typeface="Times New Roman" panose="02020603050405020304" pitchFamily="18" charset="0"/>
              </a:rPr>
              <a:t>She returned the call. She told the bank officer that there had to be a mistake; she hadn’t bought a truck. The officer quickly agreed that he must have the wrong Michelle Brown. The phone numbers on the credit application weren’t working… To prove beyond a doubt that it was another Michelle Brown he was searching for, she told him her Social Security number. She was stunned – it was the same one that was on the application.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4. </a:t>
            </a:r>
            <a:r>
              <a:rPr lang="en-US" altLang="en-US" sz="1600" dirty="0">
                <a:latin typeface="Times New Roman" panose="02020603050405020304" pitchFamily="18" charset="0"/>
                <a:cs typeface="Times New Roman" panose="02020603050405020304" pitchFamily="18" charset="0"/>
              </a:rPr>
              <a:t>Alarmed, she called up the credit reporting agencies and told them that something fishy was going on. They put a fraud alert on her credit and promised to send out a report on her recent purchases. She checked with the Division of Motor Vehicles and learned something astonishing: a duplicate driver’s license had recently been issued to a Michelle Brown. Someone else was using her name, her address, her Social Security number, and her driver’s license. It was as if someone was slowly erasing her identity…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5. </a:t>
            </a:r>
            <a:r>
              <a:rPr lang="en-US" altLang="en-US" sz="1600" dirty="0">
                <a:latin typeface="Times New Roman" panose="02020603050405020304" pitchFamily="18" charset="0"/>
                <a:cs typeface="Times New Roman" panose="02020603050405020304" pitchFamily="18" charset="0"/>
              </a:rPr>
              <a:t>When her credit report arrived, there were delinquent bills on it for thousands of dollars, including a sizable phone bill and even a bill for liposuction treatments. What was this? What became afraid to open her own mailbox, for fear of what new debt would be awaiting her. In time, she would learn that there was an arrest warrant for Michelle Brown in Texas. The charge was conspiracy to sell marijuana. She had never broken a law, any law. How could she be wanted by the police?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096001" y="214312"/>
            <a:ext cx="5963526" cy="6407149"/>
          </a:xfrm>
        </p:spPr>
        <p:txBody>
          <a:bodyPr>
            <a:normAutofit fontScale="92500" lnSpcReduction="10000"/>
          </a:bodyPr>
          <a:lstStyle/>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6. </a:t>
            </a:r>
            <a:r>
              <a:rPr lang="en-US" altLang="en-US" sz="1600" dirty="0">
                <a:latin typeface="Times New Roman" panose="02020603050405020304" pitchFamily="18" charset="0"/>
                <a:cs typeface="Times New Roman" panose="02020603050405020304" pitchFamily="18" charset="0"/>
              </a:rPr>
              <a:t>She began to worry that the other Michelle Brown would break into her apartment in search of her passport or checks, or who knew what else. Whenever she got home after dark she carried a flashlight and searched through the rooms, including every closet. She was weary and angry. When she went to bed at night, she was scared. It she heard the slightest noise, her first thought was that the woman calling herself Michelle Brown was out there in the dark, right beneath her window. Who was this person who was stealing her identity? Why of all the people in the world, did she pick her? And what did she want?</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COMPREHENSION: True or False? Rewrite the false statements.</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1.Michelle Brown was careless with her finances. ______</a:t>
            </a:r>
          </a:p>
          <a:p>
            <a:pPr marL="457200"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Times New Roman" panose="02020603050405020304" pitchFamily="18" charset="0"/>
              <a:cs typeface="Times New Roman" panose="02020603050405020304" pitchFamily="18" charset="0"/>
            </a:endParaRP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2. One form of identification was stolen from her. ______</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Times New Roman" panose="02020603050405020304" pitchFamily="18" charset="0"/>
              <a:cs typeface="Times New Roman" panose="02020603050405020304" pitchFamily="18" charset="0"/>
            </a:endParaRP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3. The person who stole her identity made a variety of purchases. _____</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Times New Roman" panose="02020603050405020304" pitchFamily="18" charset="0"/>
              <a:cs typeface="Times New Roman" panose="02020603050405020304" pitchFamily="18" charset="0"/>
            </a:endParaRP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4. She began selling drugs as a way of paying the bills. _____</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Times New Roman" panose="02020603050405020304" pitchFamily="18" charset="0"/>
              <a:cs typeface="Times New Roman" panose="02020603050405020304" pitchFamily="18" charset="0"/>
            </a:endParaRP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5. Identity theft affected her emotionally as well as financially. _____ </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300567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3"/>
            <a:ext cx="5963526" cy="6098426"/>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FF0000"/>
                </a:solidFill>
                <a:latin typeface="Times New Roman" panose="02020603050405020304" pitchFamily="18" charset="0"/>
                <a:cs typeface="Times New Roman" panose="02020603050405020304" pitchFamily="18" charset="0"/>
              </a:rPr>
              <a:t>2. </a:t>
            </a:r>
            <a:r>
              <a:rPr lang="en-US" altLang="en-US" sz="1400" dirty="0">
                <a:latin typeface="Times New Roman" panose="02020603050405020304" pitchFamily="18" charset="0"/>
                <a:cs typeface="Times New Roman" panose="02020603050405020304" pitchFamily="18" charset="0"/>
              </a:rPr>
              <a:t>Michelle Brown was a single woman in her late twenties. She lived in Southern California and worked as a credit analyst. She was cheerful, and people found her fun to be around. Friends were always telling her how she was too nice. She worked hard and was tidy with her finances. She owned 15 credit cards but had never been late on a single payment. Ever since she was 17, she had perfect credit. She liked everything in her life to be perfect.</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How</a:t>
            </a:r>
            <a:r>
              <a:rPr lang="en-US" altLang="en-US" sz="1400" dirty="0">
                <a:latin typeface="Times New Roman" panose="02020603050405020304" pitchFamily="18" charset="0"/>
                <a:cs typeface="Times New Roman" panose="02020603050405020304" pitchFamily="18" charset="0"/>
              </a:rPr>
              <a:t> </a:t>
            </a:r>
            <a:r>
              <a:rPr lang="en-US" altLang="en-US" sz="1400" dirty="0">
                <a:solidFill>
                  <a:srgbClr val="0070C0"/>
                </a:solidFill>
                <a:latin typeface="Times New Roman" panose="02020603050405020304" pitchFamily="18" charset="0"/>
                <a:cs typeface="Times New Roman" panose="02020603050405020304" pitchFamily="18" charset="0"/>
              </a:rPr>
              <a:t>do we know Michelle was tidy with her finances?</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Which sentences, phrases, and words that give information about that?</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 </a:t>
            </a: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lstStyle/>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FF0000"/>
                </a:solidFill>
                <a:latin typeface="Times New Roman" panose="02020603050405020304" pitchFamily="18" charset="0"/>
                <a:cs typeface="Times New Roman" panose="02020603050405020304" pitchFamily="18" charset="0"/>
              </a:rPr>
              <a:t>What examples are given to explain Michelle’s identity theft?</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0000"/>
                </a:solidFill>
                <a:latin typeface="Times New Roman" panose="02020603050405020304" pitchFamily="18" charset="0"/>
                <a:cs typeface="Times New Roman" panose="02020603050405020304" pitchFamily="18" charset="0"/>
              </a:rPr>
              <a:t>4. </a:t>
            </a:r>
            <a:r>
              <a:rPr lang="en-US" altLang="en-US" sz="1500" dirty="0">
                <a:latin typeface="Times New Roman" panose="02020603050405020304" pitchFamily="18" charset="0"/>
                <a:cs typeface="Times New Roman" panose="02020603050405020304" pitchFamily="18" charset="0"/>
              </a:rPr>
              <a:t>Alarmed, she called up the credit reporting agencies and told them that something fishy was going on. They put a fraud alert on her credit and promised to send out a report on her recent purchases. She checked with the Division of Motor Vehicles and learned something astonishing: a duplicate driver’s license had recently been issued to a Michelle Brown. Someone else was using her name, her address, her Social Security number, and her driver’s license. It was as if someone was slowly erasing her identity…</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sym typeface="Wingdings" pitchFamily="2" charset="2"/>
              </a:rPr>
              <a:t> </a:t>
            </a:r>
            <a:r>
              <a:rPr lang="en-US" altLang="en-US" sz="1500" dirty="0">
                <a:latin typeface="Times New Roman" panose="02020603050405020304" pitchFamily="18" charset="0"/>
                <a:cs typeface="Times New Roman" panose="02020603050405020304" pitchFamily="18" charset="0"/>
              </a:rPr>
              <a:t> driver’s license , name, address, SSN</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FF0000"/>
                </a:solidFill>
                <a:latin typeface="Times New Roman" panose="02020603050405020304" pitchFamily="18" charset="0"/>
                <a:cs typeface="Times New Roman" panose="02020603050405020304" pitchFamily="18" charset="0"/>
              </a:rPr>
              <a:t>What examples of delinquent bills are mentioned? </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0000"/>
                </a:solidFill>
                <a:latin typeface="Times New Roman" panose="02020603050405020304" pitchFamily="18" charset="0"/>
                <a:cs typeface="Times New Roman" panose="02020603050405020304" pitchFamily="18" charset="0"/>
              </a:rPr>
              <a:t>5. </a:t>
            </a:r>
            <a:r>
              <a:rPr lang="en-US" altLang="en-US" sz="1500" dirty="0">
                <a:latin typeface="Times New Roman" panose="02020603050405020304" pitchFamily="18" charset="0"/>
                <a:cs typeface="Times New Roman" panose="02020603050405020304" pitchFamily="18" charset="0"/>
              </a:rPr>
              <a:t>When her credit report arrived, there were delinquent bills on it for thousands of dollars, including a sizable phone bill and even a bill for liposuction treatments. What was this? What became afraid to open her own mailbox, for fear of what new debt would be awaiting her. In time, she would learn that there was an arrest warrant for Michelle Brown in Texas. The charge was conspiracy to sell marijuana. She had never broken a law, any law. How could she be wanted by the police?</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sym typeface="Wingdings" pitchFamily="2" charset="2"/>
              </a:rPr>
              <a:t> </a:t>
            </a:r>
            <a:r>
              <a:rPr lang="en-US" altLang="en-US" sz="1500" dirty="0">
                <a:latin typeface="Times New Roman" panose="02020603050405020304" pitchFamily="18" charset="0"/>
                <a:cs typeface="Times New Roman" panose="02020603050405020304" pitchFamily="18" charset="0"/>
              </a:rPr>
              <a:t>Phone bill, liposuction treatment bill</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
        <p:nvSpPr>
          <p:cNvPr id="2" name="TextBox 1"/>
          <p:cNvSpPr txBox="1"/>
          <p:nvPr/>
        </p:nvSpPr>
        <p:spPr>
          <a:xfrm>
            <a:off x="271462" y="2286000"/>
            <a:ext cx="2424831"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DETAILED EXAMPLES</a:t>
            </a:r>
          </a:p>
        </p:txBody>
      </p:sp>
      <p:sp>
        <p:nvSpPr>
          <p:cNvPr id="3" name="TextBox 2"/>
          <p:cNvSpPr txBox="1"/>
          <p:nvPr/>
        </p:nvSpPr>
        <p:spPr>
          <a:xfrm>
            <a:off x="-31098" y="2838866"/>
            <a:ext cx="6174126" cy="1432443"/>
          </a:xfrm>
          <a:prstGeom prst="rect">
            <a:avLst/>
          </a:prstGeom>
          <a:noFill/>
        </p:spPr>
        <p:txBody>
          <a:bodyPr wrap="none" rtlCol="0">
            <a:spAutoFit/>
          </a:bodyPr>
          <a:lstStyle/>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0000"/>
                </a:solidFill>
                <a:latin typeface="Times New Roman" panose="02020603050405020304" pitchFamily="18" charset="0"/>
                <a:cs typeface="Times New Roman" panose="02020603050405020304" pitchFamily="18" charset="0"/>
              </a:rPr>
              <a:t> + What ? – information about time / place / people and events</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0000"/>
                </a:solidFill>
                <a:latin typeface="Times New Roman" panose="02020603050405020304" pitchFamily="18" charset="0"/>
                <a:cs typeface="Times New Roman" panose="02020603050405020304" pitchFamily="18" charset="0"/>
              </a:rPr>
              <a:t>+ Functions? – support and explain main ideas</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0000"/>
                </a:solidFill>
                <a:latin typeface="Times New Roman" panose="02020603050405020304" pitchFamily="18" charset="0"/>
                <a:cs typeface="Times New Roman" panose="02020603050405020304" pitchFamily="18" charset="0"/>
              </a:rPr>
              <a:t>+ Why must be identified? – help readers to understand main ideas of a text</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0000"/>
                </a:solidFill>
                <a:latin typeface="Times New Roman" panose="02020603050405020304" pitchFamily="18" charset="0"/>
                <a:cs typeface="Times New Roman" panose="02020603050405020304" pitchFamily="18" charset="0"/>
              </a:rPr>
              <a:t>+ Signal words : for example, for instance, such as, including , in addition, in fact</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1462" y="4843547"/>
            <a:ext cx="7513980" cy="1200329"/>
          </a:xfrm>
          <a:prstGeom prst="rect">
            <a:avLst/>
          </a:prstGeom>
          <a:noFill/>
        </p:spPr>
        <p:txBody>
          <a:bodyPr wrap="none" rtlCol="0">
            <a:spAutoFit/>
          </a:bodyPr>
          <a:lstStyle/>
          <a:p>
            <a:pPr algn="just"/>
            <a:r>
              <a:rPr lang="en-US" altLang="en-US" dirty="0">
                <a:solidFill>
                  <a:srgbClr val="FF0000"/>
                </a:solidFill>
                <a:latin typeface="Times New Roman" panose="02020603050405020304" pitchFamily="18" charset="0"/>
                <a:cs typeface="Times New Roman" panose="02020603050405020304" pitchFamily="18" charset="0"/>
              </a:rPr>
              <a:t>Example: Main idea &amp; 3 detailed examples </a:t>
            </a:r>
          </a:p>
          <a:p>
            <a:pPr algn="just"/>
            <a:r>
              <a:rPr lang="en-US" altLang="en-US" dirty="0">
                <a:solidFill>
                  <a:srgbClr val="000000"/>
                </a:solidFill>
                <a:latin typeface="Times New Roman" panose="02020603050405020304" pitchFamily="18" charset="0"/>
                <a:cs typeface="Times New Roman" panose="02020603050405020304" pitchFamily="18" charset="0"/>
              </a:rPr>
              <a:t>Michelle Brown liked her life to be perfect. For example, she worked hard and </a:t>
            </a:r>
          </a:p>
          <a:p>
            <a:pPr algn="just"/>
            <a:r>
              <a:rPr lang="en-US" altLang="en-US" dirty="0">
                <a:solidFill>
                  <a:srgbClr val="000000"/>
                </a:solidFill>
                <a:latin typeface="Times New Roman" panose="02020603050405020304" pitchFamily="18" charset="0"/>
                <a:cs typeface="Times New Roman" panose="02020603050405020304" pitchFamily="18" charset="0"/>
              </a:rPr>
              <a:t>was tidy with her finances. In addition,  she had never been late on a single</a:t>
            </a:r>
          </a:p>
          <a:p>
            <a:pPr algn="just"/>
            <a:r>
              <a:rPr lang="en-US" altLang="en-US" dirty="0">
                <a:solidFill>
                  <a:srgbClr val="000000"/>
                </a:solidFill>
                <a:latin typeface="Times New Roman" panose="02020603050405020304" pitchFamily="18" charset="0"/>
                <a:cs typeface="Times New Roman" panose="02020603050405020304" pitchFamily="18" charset="0"/>
              </a:rPr>
              <a:t> payment. In fact, ever since she was 17, she had perfect credit.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6947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1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A92C4DA-F1BE-BDA0-E75F-82336E1660A6}"/>
              </a:ext>
            </a:extLst>
          </p:cNvPr>
          <p:cNvSpPr>
            <a:spLocks noGrp="1"/>
          </p:cNvSpPr>
          <p:nvPr>
            <p:ph sz="half" idx="1"/>
          </p:nvPr>
        </p:nvSpPr>
        <p:spPr>
          <a:xfrm>
            <a:off x="20053" y="105108"/>
            <a:ext cx="5999748" cy="6752891"/>
          </a:xfrm>
        </p:spPr>
        <p:txBody>
          <a:bodyPr>
            <a:normAutofit lnSpcReduction="10000"/>
          </a:bodyPr>
          <a:lstStyle/>
          <a:p>
            <a:pPr marL="0" indent="0" algn="l">
              <a:buNone/>
            </a:pPr>
            <a:r>
              <a:rPr lang="en-US" sz="1600" b="0" i="0" dirty="0">
                <a:effectLst/>
                <a:latin typeface="Times New Roman" panose="02020603050405020304" pitchFamily="18" charset="0"/>
                <a:cs typeface="Times New Roman" panose="02020603050405020304" pitchFamily="18" charset="0"/>
              </a:rPr>
              <a:t>Scamming the Scammers</a:t>
            </a:r>
          </a:p>
          <a:p>
            <a:pPr marL="0" indent="0" algn="just">
              <a:buNone/>
            </a:pPr>
            <a:r>
              <a:rPr lang="en-US" sz="1600" b="0" i="0" dirty="0">
                <a:solidFill>
                  <a:srgbClr val="000000"/>
                </a:solidFill>
                <a:effectLst/>
                <a:latin typeface="Times New Roman" panose="02020603050405020304" pitchFamily="18" charset="0"/>
                <a:cs typeface="Times New Roman" panose="02020603050405020304" pitchFamily="18" charset="0"/>
              </a:rPr>
              <a:t>Tiffany Wilson is a </a:t>
            </a:r>
            <a:r>
              <a:rPr lang="en-US" sz="1600" b="0" i="0" dirty="0" err="1">
                <a:solidFill>
                  <a:srgbClr val="000000"/>
                </a:solidFill>
                <a:effectLst/>
                <a:latin typeface="Times New Roman" panose="02020603050405020304" pitchFamily="18" charset="0"/>
                <a:cs typeface="Times New Roman" panose="02020603050405020304" pitchFamily="18" charset="0"/>
              </a:rPr>
              <a:t>scambaiter</a:t>
            </a:r>
            <a:r>
              <a:rPr lang="en-US" sz="1600" b="0" i="0" dirty="0">
                <a:solidFill>
                  <a:srgbClr val="000000"/>
                </a:solidFill>
                <a:effectLst/>
                <a:latin typeface="Times New Roman" panose="02020603050405020304" pitchFamily="18" charset="0"/>
                <a:cs typeface="Times New Roman" panose="02020603050405020304" pitchFamily="18" charset="0"/>
              </a:rPr>
              <a:t>; that is, she spends time communicating with scammers in order to catch them out. Here she tells her story.</a:t>
            </a:r>
          </a:p>
          <a:p>
            <a:pPr marL="0" indent="0" algn="just">
              <a:buNone/>
            </a:pPr>
            <a:r>
              <a:rPr lang="en-US" sz="1600" b="0" i="0" dirty="0">
                <a:solidFill>
                  <a:srgbClr val="000000"/>
                </a:solidFill>
                <a:effectLst/>
                <a:latin typeface="Times New Roman" panose="02020603050405020304" pitchFamily="18" charset="0"/>
                <a:cs typeface="Times New Roman" panose="02020603050405020304" pitchFamily="18" charset="0"/>
              </a:rPr>
              <a:t>‘I first got into scambaiting when my grandmother got tempted into adopting a puppy. She’d seen some pictures of cute puppies on social media, along with a text saying that they were going to get killed unless someone adopted them. Fortunately, I warned her before it was too late. Scammers attract people with bargain prices, so she didn’t lose much. It isn’t until later, when people have fallen in love with their puppy, that the scammers start demanding huge amounts of money. We tried to get the money back from the bank, but that wasn’t possible.</a:t>
            </a:r>
          </a:p>
          <a:p>
            <a:pPr marL="0" indent="0" algn="just">
              <a:buNone/>
            </a:pPr>
            <a:r>
              <a:rPr lang="en-US" sz="1600" b="0" i="0" dirty="0">
                <a:solidFill>
                  <a:srgbClr val="000000"/>
                </a:solidFill>
                <a:effectLst/>
                <a:latin typeface="Times New Roman" panose="02020603050405020304" pitchFamily="18" charset="0"/>
                <a:cs typeface="Times New Roman" panose="02020603050405020304" pitchFamily="18" charset="0"/>
              </a:rPr>
              <a:t>‘I was already familiar with the puppy scam then. We’d learnt about scamming during internet safety classes at school, though I heard about the puppy scam elsewhere. It was mentioned in an online video about the different ways scammers get money out of people. I think my generation knows much more about scamming than older people. It’s occasionally mentioned in the kinds of news articles my grandma reads, but people my age who see loads of scambaiting videos have a much better idea of how common scamming is and the tactics that are used.</a:t>
            </a:r>
          </a:p>
          <a:p>
            <a:pPr marL="0" indent="0" algn="just">
              <a:buNone/>
            </a:pPr>
            <a:endParaRPr lang="en-US" sz="16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V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‘Scambaiting involves engaging scammers in conversation. When they ask you to do something, you act a little stupid by asking lots of questions or making mistakes. It’s frustrating for them, but they stay on the line patiently because they think they will get money out of you. I don’t think you can be a scambaiter unless you are pretty sociable, as you have to talk to people for a long time. Most scambaiters put videos of their calls online, and the popular ones are very funny.</a:t>
            </a:r>
            <a:endParaRPr lang="en-V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endParaRPr lang="en-VN" sz="1900" b="1" dirty="0"/>
          </a:p>
        </p:txBody>
      </p:sp>
      <p:sp>
        <p:nvSpPr>
          <p:cNvPr id="10" name="Title 7">
            <a:extLst>
              <a:ext uri="{FF2B5EF4-FFF2-40B4-BE49-F238E27FC236}">
                <a16:creationId xmlns:a16="http://schemas.microsoft.com/office/drawing/2014/main" id="{9F235926-6483-17A3-B9A5-CABB254FE03F}"/>
              </a:ext>
            </a:extLst>
          </p:cNvPr>
          <p:cNvSpPr>
            <a:spLocks noGrp="1"/>
          </p:cNvSpPr>
          <p:nvPr>
            <p:ph sz="half" idx="2"/>
          </p:nvPr>
        </p:nvSpPr>
        <p:spPr>
          <a:xfrm>
            <a:off x="6172200" y="105108"/>
            <a:ext cx="5534526" cy="6644608"/>
          </a:xfrm>
        </p:spPr>
        <p:txBody>
          <a:bodyPr>
            <a:normAutofit lnSpcReduction="10000"/>
          </a:bodyPr>
          <a:lstStyle/>
          <a:p>
            <a:pPr marL="0" indent="0" algn="l">
              <a:buNone/>
            </a:pPr>
            <a:r>
              <a:rPr lang="en-US" sz="1800" b="1" i="0" dirty="0">
                <a:solidFill>
                  <a:srgbClr val="000000"/>
                </a:solidFill>
                <a:effectLst/>
                <a:latin typeface="Times New Roman" panose="02020603050405020304" pitchFamily="18" charset="0"/>
                <a:cs typeface="Times New Roman" panose="02020603050405020304" pitchFamily="18" charset="0"/>
              </a:rPr>
              <a:t>1. Tiffany’s grandmother...</a:t>
            </a:r>
          </a:p>
          <a:p>
            <a:pPr marL="0" indent="0" algn="l"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a. paid a small amount of money to scammers.</a:t>
            </a:r>
          </a:p>
          <a:p>
            <a:pPr marL="0" indent="0" algn="l"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b. didn’t pay any money to scammers.</a:t>
            </a:r>
          </a:p>
          <a:p>
            <a:pPr marL="0" indent="0" algn="l"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c. lost a lot of money to scammers.</a:t>
            </a:r>
          </a:p>
          <a:p>
            <a:pPr marL="0" indent="0" algn="l"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d. paid a lot of money to scammers but was later refunded.</a:t>
            </a:r>
          </a:p>
          <a:p>
            <a:pPr marL="0" indent="0" fontAlgn="ctr">
              <a:buNone/>
            </a:pPr>
            <a:r>
              <a:rPr lang="en-US" sz="1800" b="1" dirty="0">
                <a:solidFill>
                  <a:srgbClr val="000000"/>
                </a:solidFill>
                <a:latin typeface="Times New Roman" panose="02020603050405020304" pitchFamily="18" charset="0"/>
                <a:cs typeface="Times New Roman" panose="02020603050405020304" pitchFamily="18" charset="0"/>
              </a:rPr>
              <a:t>2. How did Tiffany find out about the puppy scam?</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a. From an internet safety class at school.</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b. From a video that was made by a </a:t>
            </a:r>
            <a:r>
              <a:rPr lang="en-US" sz="1800" dirty="0" err="1">
                <a:solidFill>
                  <a:srgbClr val="000000"/>
                </a:solidFill>
                <a:latin typeface="Times New Roman" panose="02020603050405020304" pitchFamily="18" charset="0"/>
                <a:cs typeface="Times New Roman" panose="02020603050405020304" pitchFamily="18" charset="0"/>
              </a:rPr>
              <a:t>scambaiter</a:t>
            </a:r>
            <a:r>
              <a:rPr lang="en-US" sz="1800" dirty="0">
                <a:solidFill>
                  <a:srgbClr val="000000"/>
                </a:solidFill>
                <a:latin typeface="Times New Roman" panose="02020603050405020304" pitchFamily="18" charset="0"/>
                <a:cs typeface="Times New Roman" panose="02020603050405020304" pitchFamily="18" charset="0"/>
              </a:rPr>
              <a:t>.</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c. From an online source.</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d. From a news article her grandmother read.</a:t>
            </a:r>
          </a:p>
          <a:p>
            <a:pPr marL="0" indent="0" fontAlgn="ctr">
              <a:buNone/>
            </a:pPr>
            <a:r>
              <a:rPr lang="en-US" sz="1800" b="1" i="0" dirty="0">
                <a:solidFill>
                  <a:srgbClr val="000000"/>
                </a:solidFill>
                <a:effectLst/>
                <a:latin typeface="Times New Roman" panose="02020603050405020304" pitchFamily="18" charset="0"/>
                <a:cs typeface="Times New Roman" panose="02020603050405020304" pitchFamily="18" charset="0"/>
              </a:rPr>
              <a:t>3. According to Tiffany, all </a:t>
            </a:r>
            <a:r>
              <a:rPr lang="en-US" sz="1800" b="1" i="0" dirty="0" err="1">
                <a:solidFill>
                  <a:srgbClr val="000000"/>
                </a:solidFill>
                <a:effectLst/>
                <a:latin typeface="Times New Roman" panose="02020603050405020304" pitchFamily="18" charset="0"/>
                <a:cs typeface="Times New Roman" panose="02020603050405020304" pitchFamily="18" charset="0"/>
              </a:rPr>
              <a:t>scambaiters</a:t>
            </a:r>
            <a:r>
              <a:rPr lang="en-US" sz="1800" b="1" i="0" dirty="0">
                <a:solidFill>
                  <a:srgbClr val="000000"/>
                </a:solidFill>
                <a:effectLst/>
                <a:latin typeface="Times New Roman" panose="02020603050405020304" pitchFamily="18" charset="0"/>
                <a:cs typeface="Times New Roman" panose="02020603050405020304" pitchFamily="18" charset="0"/>
              </a:rPr>
              <a:t> need to be...</a:t>
            </a:r>
          </a:p>
          <a:p>
            <a:pPr marL="0" indent="0"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a. good actors</a:t>
            </a:r>
          </a:p>
          <a:p>
            <a:pPr marL="0" indent="0"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b. patient</a:t>
            </a:r>
          </a:p>
          <a:p>
            <a:pPr marL="0" indent="0"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c. not good at technology</a:t>
            </a:r>
          </a:p>
          <a:p>
            <a:pPr marL="0" indent="0" fontAlgn="ctr">
              <a:buNone/>
            </a:pPr>
            <a:r>
              <a:rPr lang="en-US" sz="1800" b="0" i="0" dirty="0">
                <a:solidFill>
                  <a:srgbClr val="000000"/>
                </a:solidFill>
                <a:effectLst/>
                <a:latin typeface="Times New Roman" panose="02020603050405020304" pitchFamily="18" charset="0"/>
                <a:cs typeface="Times New Roman" panose="02020603050405020304" pitchFamily="18" charset="0"/>
              </a:rPr>
              <a:t>d. sociable</a:t>
            </a:r>
          </a:p>
          <a:p>
            <a:pPr marL="0" indent="0" fontAlgn="ctr">
              <a:buNone/>
            </a:pPr>
            <a:endParaRPr lang="en-US" sz="1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45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A92C4DA-F1BE-BDA0-E75F-82336E1660A6}"/>
              </a:ext>
            </a:extLst>
          </p:cNvPr>
          <p:cNvSpPr>
            <a:spLocks noGrp="1"/>
          </p:cNvSpPr>
          <p:nvPr>
            <p:ph sz="half" idx="1"/>
          </p:nvPr>
        </p:nvSpPr>
        <p:spPr>
          <a:xfrm>
            <a:off x="20053" y="105108"/>
            <a:ext cx="5999748" cy="6752891"/>
          </a:xfrm>
        </p:spPr>
        <p:txBody>
          <a:bodyPr>
            <a:normAutofit lnSpcReduction="10000"/>
          </a:bodyPr>
          <a:lstStyle/>
          <a:p>
            <a:pPr marL="0" indent="0" algn="just">
              <a:buNone/>
            </a:pPr>
            <a:r>
              <a:rPr lang="en-US" sz="1800" b="0" i="0" dirty="0">
                <a:effectLst/>
                <a:latin typeface="Times New Roman" panose="02020603050405020304" pitchFamily="18" charset="0"/>
                <a:cs typeface="Times New Roman" panose="02020603050405020304" pitchFamily="18" charset="0"/>
              </a:rPr>
              <a:t>‘I </a:t>
            </a:r>
            <a:r>
              <a:rPr lang="en-US" sz="1800" b="0" i="0" dirty="0" err="1">
                <a:effectLst/>
                <a:latin typeface="Times New Roman" panose="02020603050405020304" pitchFamily="18" charset="0"/>
                <a:cs typeface="Times New Roman" panose="02020603050405020304" pitchFamily="18" charset="0"/>
              </a:rPr>
              <a:t>scambait</a:t>
            </a:r>
            <a:r>
              <a:rPr lang="en-US" sz="1800" b="0" i="0" dirty="0">
                <a:effectLst/>
                <a:latin typeface="Times New Roman" panose="02020603050405020304" pitchFamily="18" charset="0"/>
                <a:cs typeface="Times New Roman" panose="02020603050405020304" pitchFamily="18" charset="0"/>
              </a:rPr>
              <a:t> first and foremost because I want to help people </a:t>
            </a:r>
            <a:r>
              <a:rPr lang="en-US" sz="1800" b="0" i="0" dirty="0" err="1">
                <a:effectLst/>
                <a:latin typeface="Times New Roman" panose="02020603050405020304" pitchFamily="18" charset="0"/>
                <a:cs typeface="Times New Roman" panose="02020603050405020304" pitchFamily="18" charset="0"/>
              </a:rPr>
              <a:t>recognise</a:t>
            </a:r>
            <a:r>
              <a:rPr lang="en-US" sz="1800" b="0" i="0" dirty="0">
                <a:effectLst/>
                <a:latin typeface="Times New Roman" panose="02020603050405020304" pitchFamily="18" charset="0"/>
                <a:cs typeface="Times New Roman" panose="02020603050405020304" pitchFamily="18" charset="0"/>
              </a:rPr>
              <a:t> scams, and although most viewers of my videos are young, I’m sure the content they learn passes on to other family members. It’d be nice if I actually helped to get a scammer arrested, but there are just too many scammers for police to deal with. But as long as I am wasting a scammer’s time, that person can’t be scamming someone else. I also get a bit of income from the adverts that go out on my videos.</a:t>
            </a:r>
          </a:p>
          <a:p>
            <a:pPr marL="0" indent="0" algn="just">
              <a:buNone/>
            </a:pPr>
            <a:r>
              <a:rPr lang="en-US" sz="1800" b="0" i="0" dirty="0">
                <a:effectLst/>
                <a:latin typeface="Times New Roman" panose="02020603050405020304" pitchFamily="18" charset="0"/>
                <a:cs typeface="Times New Roman" panose="02020603050405020304" pitchFamily="18" charset="0"/>
              </a:rPr>
              <a:t>‘Some </a:t>
            </a:r>
            <a:r>
              <a:rPr lang="en-US" sz="1800" b="0" i="0" dirty="0" err="1">
                <a:effectLst/>
                <a:latin typeface="Times New Roman" panose="02020603050405020304" pitchFamily="18" charset="0"/>
                <a:cs typeface="Times New Roman" panose="02020603050405020304" pitchFamily="18" charset="0"/>
              </a:rPr>
              <a:t>scambaiters</a:t>
            </a:r>
            <a:r>
              <a:rPr lang="en-US" sz="1800" b="0" i="0" dirty="0">
                <a:effectLst/>
                <a:latin typeface="Times New Roman" panose="02020603050405020304" pitchFamily="18" charset="0"/>
                <a:cs typeface="Times New Roman" panose="02020603050405020304" pitchFamily="18" charset="0"/>
              </a:rPr>
              <a:t> go too far, though, when creating entertainment by punishing the scammers. I saw one video in which the </a:t>
            </a:r>
            <a:r>
              <a:rPr lang="en-US" sz="1800" b="0" i="0" dirty="0" err="1">
                <a:effectLst/>
                <a:latin typeface="Times New Roman" panose="02020603050405020304" pitchFamily="18" charset="0"/>
                <a:cs typeface="Times New Roman" panose="02020603050405020304" pitchFamily="18" charset="0"/>
              </a:rPr>
              <a:t>scambaiter</a:t>
            </a:r>
            <a:r>
              <a:rPr lang="en-US" sz="1800" b="0" i="0" dirty="0">
                <a:effectLst/>
                <a:latin typeface="Times New Roman" panose="02020603050405020304" pitchFamily="18" charset="0"/>
                <a:cs typeface="Times New Roman" panose="02020603050405020304" pitchFamily="18" charset="0"/>
              </a:rPr>
              <a:t> convinced a scammer that he had a well-paid job for him in Lagos. The guy used all his money to travel to the capital of Nigeria, and when he got there, there was nothing for him. For the </a:t>
            </a:r>
            <a:r>
              <a:rPr lang="en-US" sz="1800" b="0" i="0" dirty="0" err="1">
                <a:effectLst/>
                <a:latin typeface="Times New Roman" panose="02020603050405020304" pitchFamily="18" charset="0"/>
                <a:cs typeface="Times New Roman" panose="02020603050405020304" pitchFamily="18" charset="0"/>
              </a:rPr>
              <a:t>scambaiter</a:t>
            </a:r>
            <a:r>
              <a:rPr lang="en-US" sz="1800" b="0" i="0" dirty="0">
                <a:effectLst/>
                <a:latin typeface="Times New Roman" panose="02020603050405020304" pitchFamily="18" charset="0"/>
                <a:cs typeface="Times New Roman" panose="02020603050405020304" pitchFamily="18" charset="0"/>
              </a:rPr>
              <a:t> and the viewers, that was all a big joke. For that poor guy in Africa who was trying to earn a living by any means, it was a real situation and it could have been dangerous.</a:t>
            </a:r>
          </a:p>
          <a:p>
            <a:pPr marL="0" indent="0" algn="just">
              <a:buNone/>
            </a:pPr>
            <a:r>
              <a:rPr lang="en-US" sz="1800" b="0" i="0" dirty="0">
                <a:solidFill>
                  <a:srgbClr val="000000"/>
                </a:solidFill>
                <a:effectLst/>
                <a:latin typeface="Times New Roman" panose="02020603050405020304" pitchFamily="18" charset="0"/>
                <a:cs typeface="Times New Roman" panose="02020603050405020304" pitchFamily="18" charset="0"/>
              </a:rPr>
              <a:t>I’m aware that scambaiting doesn’t promote good international relationships. The most popular of my videos are the ones that make the scammers look foolish, and I’m forever deleting racist comments. I know that a lot of scammers are really poor. They believe that all Westerners are rich and that scamming them does little harm. I’ve tried to convince scammers to get a more responsible job, but I haven’t had any luck yet, as they have few employment opportunities. But I hope the conversations I have with them go some way in helping people understand the lives of people in poor countries and the things they have to do for cash.’</a:t>
            </a:r>
            <a:endParaRPr lang="en-US" sz="1800" b="0" i="0" dirty="0">
              <a:effectLst/>
              <a:latin typeface="Times New Roman" panose="02020603050405020304" pitchFamily="18" charset="0"/>
              <a:cs typeface="Times New Roman" panose="02020603050405020304" pitchFamily="18" charset="0"/>
            </a:endParaRPr>
          </a:p>
          <a:p>
            <a:pPr marL="0" indent="0" algn="just">
              <a:buNone/>
            </a:pPr>
            <a:endParaRPr lang="en-US" sz="1900" b="0" i="0" dirty="0">
              <a:effectLst/>
              <a:latin typeface="Times New Roman" panose="02020603050405020304" pitchFamily="18" charset="0"/>
              <a:cs typeface="Times New Roman" panose="02020603050405020304" pitchFamily="18" charset="0"/>
            </a:endParaRPr>
          </a:p>
          <a:p>
            <a:pPr marL="0" indent="0" algn="just">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endParaRPr lang="en-VN" sz="1900" b="1" dirty="0"/>
          </a:p>
        </p:txBody>
      </p:sp>
      <p:sp>
        <p:nvSpPr>
          <p:cNvPr id="10" name="Title 7">
            <a:extLst>
              <a:ext uri="{FF2B5EF4-FFF2-40B4-BE49-F238E27FC236}">
                <a16:creationId xmlns:a16="http://schemas.microsoft.com/office/drawing/2014/main" id="{9F235926-6483-17A3-B9A5-CABB254FE03F}"/>
              </a:ext>
            </a:extLst>
          </p:cNvPr>
          <p:cNvSpPr>
            <a:spLocks noGrp="1"/>
          </p:cNvSpPr>
          <p:nvPr>
            <p:ph sz="half" idx="2"/>
          </p:nvPr>
        </p:nvSpPr>
        <p:spPr>
          <a:xfrm>
            <a:off x="6172199" y="105108"/>
            <a:ext cx="5811253" cy="6644608"/>
          </a:xfrm>
        </p:spPr>
        <p:txBody>
          <a:bodyPr>
            <a:normAutofit lnSpcReduction="10000"/>
          </a:bodyPr>
          <a:lstStyle/>
          <a:p>
            <a:pPr marL="0" indent="0" algn="l">
              <a:buNone/>
            </a:pPr>
            <a:r>
              <a:rPr lang="en-US" sz="1800" b="1" i="0" dirty="0">
                <a:solidFill>
                  <a:srgbClr val="000000"/>
                </a:solidFill>
                <a:effectLst/>
                <a:latin typeface="Times New Roman" panose="02020603050405020304" pitchFamily="18" charset="0"/>
                <a:cs typeface="Times New Roman" panose="02020603050405020304" pitchFamily="18" charset="0"/>
              </a:rPr>
              <a:t>4. Which one is NOT a reason why Tiffany </a:t>
            </a:r>
            <a:r>
              <a:rPr lang="en-US" sz="1800" b="1" i="0" dirty="0" err="1">
                <a:solidFill>
                  <a:srgbClr val="000000"/>
                </a:solidFill>
                <a:effectLst/>
                <a:latin typeface="Times New Roman" panose="02020603050405020304" pitchFamily="18" charset="0"/>
                <a:cs typeface="Times New Roman" panose="02020603050405020304" pitchFamily="18" charset="0"/>
              </a:rPr>
              <a:t>scambaits</a:t>
            </a:r>
            <a:r>
              <a:rPr lang="en-US" sz="1800" b="1" i="0" dirty="0">
                <a:solidFill>
                  <a:srgbClr val="000000"/>
                </a:solidFill>
                <a:effectLst/>
                <a:latin typeface="Times New Roman" panose="02020603050405020304" pitchFamily="18" charset="0"/>
                <a:cs typeface="Times New Roman" panose="02020603050405020304" pitchFamily="18" charset="0"/>
              </a:rPr>
              <a:t>?</a:t>
            </a:r>
          </a:p>
          <a:p>
            <a:pPr marL="0" indent="0" algn="l">
              <a:buNone/>
            </a:pPr>
            <a:r>
              <a:rPr lang="en-US" sz="1800" i="0" dirty="0">
                <a:solidFill>
                  <a:srgbClr val="000000"/>
                </a:solidFill>
                <a:effectLst/>
                <a:latin typeface="Times New Roman" panose="02020603050405020304" pitchFamily="18" charset="0"/>
                <a:cs typeface="Times New Roman" panose="02020603050405020304" pitchFamily="18" charset="0"/>
              </a:rPr>
              <a:t>a. To educate people.</a:t>
            </a:r>
          </a:p>
          <a:p>
            <a:pPr marL="0" indent="0" algn="l">
              <a:buNone/>
            </a:pPr>
            <a:r>
              <a:rPr lang="en-US" sz="1800" i="0" dirty="0">
                <a:solidFill>
                  <a:srgbClr val="000000"/>
                </a:solidFill>
                <a:effectLst/>
                <a:latin typeface="Times New Roman" panose="02020603050405020304" pitchFamily="18" charset="0"/>
                <a:cs typeface="Times New Roman" panose="02020603050405020304" pitchFamily="18" charset="0"/>
              </a:rPr>
              <a:t>b. To help police catch scammers.</a:t>
            </a:r>
          </a:p>
          <a:p>
            <a:pPr marL="0" indent="0" algn="l">
              <a:buNone/>
            </a:pPr>
            <a:r>
              <a:rPr lang="en-US" sz="1800" i="0" dirty="0">
                <a:solidFill>
                  <a:srgbClr val="000000"/>
                </a:solidFill>
                <a:effectLst/>
                <a:latin typeface="Times New Roman" panose="02020603050405020304" pitchFamily="18" charset="0"/>
                <a:cs typeface="Times New Roman" panose="02020603050405020304" pitchFamily="18" charset="0"/>
              </a:rPr>
              <a:t>c. To waste scammers’ time.</a:t>
            </a:r>
          </a:p>
          <a:p>
            <a:pPr marL="0" indent="0" algn="l">
              <a:buNone/>
            </a:pPr>
            <a:r>
              <a:rPr lang="en-US" sz="1800" i="0" dirty="0">
                <a:solidFill>
                  <a:srgbClr val="000000"/>
                </a:solidFill>
                <a:effectLst/>
                <a:latin typeface="Times New Roman" panose="02020603050405020304" pitchFamily="18" charset="0"/>
                <a:cs typeface="Times New Roman" panose="02020603050405020304" pitchFamily="18" charset="0"/>
              </a:rPr>
              <a:t>d. To earn money.</a:t>
            </a:r>
          </a:p>
          <a:p>
            <a:pPr marL="0" indent="0" fontAlgn="ctr">
              <a:buNone/>
            </a:pPr>
            <a:r>
              <a:rPr lang="en-US" sz="1800" b="1" dirty="0">
                <a:solidFill>
                  <a:srgbClr val="000000"/>
                </a:solidFill>
                <a:latin typeface="Times New Roman" panose="02020603050405020304" pitchFamily="18" charset="0"/>
                <a:cs typeface="Times New Roman" panose="02020603050405020304" pitchFamily="18" charset="0"/>
              </a:rPr>
              <a:t>5. What </a:t>
            </a:r>
            <a:r>
              <a:rPr lang="en-US" sz="1800" b="1" dirty="0" err="1">
                <a:solidFill>
                  <a:srgbClr val="000000"/>
                </a:solidFill>
                <a:latin typeface="Times New Roman" panose="02020603050405020304" pitchFamily="18" charset="0"/>
                <a:cs typeface="Times New Roman" panose="02020603050405020304" pitchFamily="18" charset="0"/>
              </a:rPr>
              <a:t>behaviour</a:t>
            </a:r>
            <a:r>
              <a:rPr lang="en-US" sz="1800" b="1" dirty="0">
                <a:solidFill>
                  <a:srgbClr val="000000"/>
                </a:solidFill>
                <a:latin typeface="Times New Roman" panose="02020603050405020304" pitchFamily="18" charset="0"/>
                <a:cs typeface="Times New Roman" panose="02020603050405020304" pitchFamily="18" charset="0"/>
              </a:rPr>
              <a:t> by a </a:t>
            </a:r>
            <a:r>
              <a:rPr lang="en-US" sz="1800" b="1" dirty="0" err="1">
                <a:solidFill>
                  <a:srgbClr val="000000"/>
                </a:solidFill>
                <a:latin typeface="Times New Roman" panose="02020603050405020304" pitchFamily="18" charset="0"/>
                <a:cs typeface="Times New Roman" panose="02020603050405020304" pitchFamily="18" charset="0"/>
              </a:rPr>
              <a:t>scambaiter</a:t>
            </a:r>
            <a:r>
              <a:rPr lang="en-US" sz="1800" b="1" dirty="0">
                <a:solidFill>
                  <a:srgbClr val="000000"/>
                </a:solidFill>
                <a:latin typeface="Times New Roman" panose="02020603050405020304" pitchFamily="18" charset="0"/>
                <a:cs typeface="Times New Roman" panose="02020603050405020304" pitchFamily="18" charset="0"/>
              </a:rPr>
              <a:t> did Tiffany find particularly shocking?</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a. A </a:t>
            </a:r>
            <a:r>
              <a:rPr lang="en-US" sz="1800" dirty="0" err="1">
                <a:solidFill>
                  <a:srgbClr val="000000"/>
                </a:solidFill>
                <a:latin typeface="Times New Roman" panose="02020603050405020304" pitchFamily="18" charset="0"/>
                <a:cs typeface="Times New Roman" panose="02020603050405020304" pitchFamily="18" charset="0"/>
              </a:rPr>
              <a:t>scambaiter</a:t>
            </a:r>
            <a:r>
              <a:rPr lang="en-US" sz="1800" dirty="0">
                <a:solidFill>
                  <a:srgbClr val="000000"/>
                </a:solidFill>
                <a:latin typeface="Times New Roman" panose="02020603050405020304" pitchFamily="18" charset="0"/>
                <a:cs typeface="Times New Roman" panose="02020603050405020304" pitchFamily="18" charset="0"/>
              </a:rPr>
              <a:t> stole money that the scammer had earned from scamming.</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b. A </a:t>
            </a:r>
            <a:r>
              <a:rPr lang="en-US" sz="1800" dirty="0" err="1">
                <a:solidFill>
                  <a:srgbClr val="000000"/>
                </a:solidFill>
                <a:latin typeface="Times New Roman" panose="02020603050405020304" pitchFamily="18" charset="0"/>
                <a:cs typeface="Times New Roman" panose="02020603050405020304" pitchFamily="18" charset="0"/>
              </a:rPr>
              <a:t>scambaiter</a:t>
            </a:r>
            <a:r>
              <a:rPr lang="en-US" sz="1800" dirty="0">
                <a:solidFill>
                  <a:srgbClr val="000000"/>
                </a:solidFill>
                <a:latin typeface="Times New Roman" panose="02020603050405020304" pitchFamily="18" charset="0"/>
                <a:cs typeface="Times New Roman" panose="02020603050405020304" pitchFamily="18" charset="0"/>
              </a:rPr>
              <a:t> discovered a scammer’s address and travelled there to film him.</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c. A </a:t>
            </a:r>
            <a:r>
              <a:rPr lang="en-US" sz="1800" dirty="0" err="1">
                <a:solidFill>
                  <a:srgbClr val="000000"/>
                </a:solidFill>
                <a:latin typeface="Times New Roman" panose="02020603050405020304" pitchFamily="18" charset="0"/>
                <a:cs typeface="Times New Roman" panose="02020603050405020304" pitchFamily="18" charset="0"/>
              </a:rPr>
              <a:t>scambaiter</a:t>
            </a:r>
            <a:r>
              <a:rPr lang="en-US" sz="1800" dirty="0">
                <a:solidFill>
                  <a:srgbClr val="000000"/>
                </a:solidFill>
                <a:latin typeface="Times New Roman" panose="02020603050405020304" pitchFamily="18" charset="0"/>
                <a:cs typeface="Times New Roman" panose="02020603050405020304" pitchFamily="18" charset="0"/>
              </a:rPr>
              <a:t> tricked the scammer into spending his money to get a fake job.</a:t>
            </a:r>
          </a:p>
          <a:p>
            <a:pPr marL="0" indent="0" fontAlgn="ctr">
              <a:buNone/>
            </a:pPr>
            <a:r>
              <a:rPr lang="en-US" sz="1800" dirty="0">
                <a:solidFill>
                  <a:srgbClr val="000000"/>
                </a:solidFill>
                <a:latin typeface="Times New Roman" panose="02020603050405020304" pitchFamily="18" charset="0"/>
                <a:cs typeface="Times New Roman" panose="02020603050405020304" pitchFamily="18" charset="0"/>
              </a:rPr>
              <a:t>d. A </a:t>
            </a:r>
            <a:r>
              <a:rPr lang="en-US" sz="1800" dirty="0" err="1">
                <a:solidFill>
                  <a:srgbClr val="000000"/>
                </a:solidFill>
                <a:latin typeface="Times New Roman" panose="02020603050405020304" pitchFamily="18" charset="0"/>
                <a:cs typeface="Times New Roman" panose="02020603050405020304" pitchFamily="18" charset="0"/>
              </a:rPr>
              <a:t>scambaiter</a:t>
            </a:r>
            <a:r>
              <a:rPr lang="en-US" sz="1800" dirty="0">
                <a:solidFill>
                  <a:srgbClr val="000000"/>
                </a:solidFill>
                <a:latin typeface="Times New Roman" panose="02020603050405020304" pitchFamily="18" charset="0"/>
                <a:cs typeface="Times New Roman" panose="02020603050405020304" pitchFamily="18" charset="0"/>
              </a:rPr>
              <a:t> got the scammer a job in order to trick him.</a:t>
            </a:r>
          </a:p>
          <a:p>
            <a:pPr marL="0" indent="0" fontAlgn="ctr">
              <a:buNone/>
            </a:pPr>
            <a:r>
              <a:rPr lang="en-US" sz="1800" b="1" i="0" dirty="0">
                <a:solidFill>
                  <a:srgbClr val="000000"/>
                </a:solidFill>
                <a:effectLst/>
                <a:latin typeface="Times New Roman" panose="02020603050405020304" pitchFamily="18" charset="0"/>
                <a:cs typeface="Times New Roman" panose="02020603050405020304" pitchFamily="18" charset="0"/>
              </a:rPr>
              <a:t>6. What is Tiffany currently trying to do on her videos?</a:t>
            </a:r>
          </a:p>
          <a:p>
            <a:pPr marL="0" indent="0" fontAlgn="ctr">
              <a:buNone/>
            </a:pPr>
            <a:r>
              <a:rPr lang="en-US" sz="1800" i="0" dirty="0">
                <a:solidFill>
                  <a:srgbClr val="000000"/>
                </a:solidFill>
                <a:effectLst/>
                <a:latin typeface="Times New Roman" panose="02020603050405020304" pitchFamily="18" charset="0"/>
                <a:cs typeface="Times New Roman" panose="02020603050405020304" pitchFamily="18" charset="0"/>
              </a:rPr>
              <a:t>a. Make scammers appear foolish.</a:t>
            </a:r>
          </a:p>
          <a:p>
            <a:pPr marL="0" indent="0" fontAlgn="ctr">
              <a:buNone/>
            </a:pPr>
            <a:r>
              <a:rPr lang="en-US" sz="1800" i="0" dirty="0">
                <a:solidFill>
                  <a:srgbClr val="000000"/>
                </a:solidFill>
                <a:effectLst/>
                <a:latin typeface="Times New Roman" panose="02020603050405020304" pitchFamily="18" charset="0"/>
                <a:cs typeface="Times New Roman" panose="02020603050405020304" pitchFamily="18" charset="0"/>
              </a:rPr>
              <a:t>b. To change scammers’ perceptions of Westerners.</a:t>
            </a:r>
          </a:p>
          <a:p>
            <a:pPr marL="0" indent="0" fontAlgn="ctr">
              <a:buNone/>
            </a:pPr>
            <a:r>
              <a:rPr lang="en-US" sz="1800" i="0" dirty="0">
                <a:solidFill>
                  <a:srgbClr val="000000"/>
                </a:solidFill>
                <a:effectLst/>
                <a:latin typeface="Times New Roman" panose="02020603050405020304" pitchFamily="18" charset="0"/>
                <a:cs typeface="Times New Roman" panose="02020603050405020304" pitchFamily="18" charset="0"/>
              </a:rPr>
              <a:t>c. Help scammers find other jobs.</a:t>
            </a:r>
          </a:p>
          <a:p>
            <a:pPr marL="0" indent="0" fontAlgn="ctr">
              <a:buNone/>
            </a:pPr>
            <a:r>
              <a:rPr lang="en-US" sz="1800" i="0" dirty="0">
                <a:solidFill>
                  <a:srgbClr val="000000"/>
                </a:solidFill>
                <a:effectLst/>
                <a:latin typeface="Times New Roman" panose="02020603050405020304" pitchFamily="18" charset="0"/>
                <a:cs typeface="Times New Roman" panose="02020603050405020304" pitchFamily="18" charset="0"/>
              </a:rPr>
              <a:t>d. Educate viewers about the lives of scammers.</a:t>
            </a:r>
          </a:p>
          <a:p>
            <a:pPr marL="0" indent="0" fontAlgn="ctr">
              <a:buNone/>
            </a:pPr>
            <a:endParaRPr lang="en-US" sz="1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26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77213-3983-1A38-4B66-8E1B54B39AF2}"/>
              </a:ext>
            </a:extLst>
          </p:cNvPr>
          <p:cNvSpPr>
            <a:spLocks noGrp="1"/>
          </p:cNvSpPr>
          <p:nvPr>
            <p:ph type="title"/>
          </p:nvPr>
        </p:nvSpPr>
        <p:spPr>
          <a:xfrm>
            <a:off x="838200" y="556995"/>
            <a:ext cx="10515600" cy="1133693"/>
          </a:xfrm>
        </p:spPr>
        <p:txBody>
          <a:bodyPr>
            <a:normAutofit/>
          </a:bodyPr>
          <a:lstStyle/>
          <a:p>
            <a:r>
              <a:rPr lang="en-VN" sz="5200" b="1" dirty="0">
                <a:latin typeface="Times New Roman" panose="02020603050405020304" pitchFamily="18" charset="0"/>
                <a:cs typeface="Times New Roman" panose="02020603050405020304" pitchFamily="18" charset="0"/>
              </a:rPr>
              <a:t>AGENDA</a:t>
            </a:r>
          </a:p>
        </p:txBody>
      </p:sp>
      <p:graphicFrame>
        <p:nvGraphicFramePr>
          <p:cNvPr id="5" name="Content Placeholder 2">
            <a:extLst>
              <a:ext uri="{FF2B5EF4-FFF2-40B4-BE49-F238E27FC236}">
                <a16:creationId xmlns:a16="http://schemas.microsoft.com/office/drawing/2014/main" id="{68406987-424D-C356-63C7-B5697965DD06}"/>
              </a:ext>
            </a:extLst>
          </p:cNvPr>
          <p:cNvGraphicFramePr>
            <a:graphicFrameLocks noGrp="1"/>
          </p:cNvGraphicFramePr>
          <p:nvPr>
            <p:ph idx="1"/>
            <p:extLst>
              <p:ext uri="{D42A27DB-BD31-4B8C-83A1-F6EECF244321}">
                <p14:modId xmlns:p14="http://schemas.microsoft.com/office/powerpoint/2010/main" val="2438904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66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7 Best Thank You Flowers to Express Your Gratitude - OZ Flower Delivery">
            <a:extLst>
              <a:ext uri="{FF2B5EF4-FFF2-40B4-BE49-F238E27FC236}">
                <a16:creationId xmlns:a16="http://schemas.microsoft.com/office/drawing/2014/main" id="{275CC748-4DBA-0B24-D6BD-CF866BBCF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68" r="1" b="307"/>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3" name="Rectangle 2048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p:nvPr>
        </p:nvSpPr>
        <p:spPr>
          <a:xfrm>
            <a:off x="300038" y="365125"/>
            <a:ext cx="5789479" cy="1807305"/>
          </a:xfrm>
        </p:spPr>
        <p:txBody>
          <a:bodyPr vert="horz" lIns="0" tIns="35266" rIns="0" bIns="0" numCol="1" anchorCtr="0" compatLnSpc="1">
            <a:prstTxWarp prst="textNoShape">
              <a:avLst/>
            </a:prstTxWarp>
            <a:normAutofit/>
          </a:bodyPr>
          <a:lstStyle/>
          <a:p>
            <a:pPr algn="ct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latin typeface="Times New Roman" panose="02020603050405020304" pitchFamily="18" charset="0"/>
                <a:cs typeface="Times New Roman" panose="02020603050405020304" pitchFamily="18" charset="0"/>
              </a:rPr>
              <a:t>Session 1</a:t>
            </a:r>
          </a:p>
        </p:txBody>
      </p:sp>
      <p:sp>
        <p:nvSpPr>
          <p:cNvPr id="20483" name="Rectangle 2"/>
          <p:cNvSpPr>
            <a:spLocks noGrp="1" noChangeArrowheads="1"/>
          </p:cNvSpPr>
          <p:nvPr>
            <p:ph idx="1"/>
          </p:nvPr>
        </p:nvSpPr>
        <p:spPr>
          <a:xfrm>
            <a:off x="469232" y="2333297"/>
            <a:ext cx="6075947" cy="3843666"/>
          </a:xfrm>
        </p:spPr>
        <p:txBody>
          <a:bodyPr>
            <a:normAutofit/>
          </a:bodyPr>
          <a:lstStyle/>
          <a:p>
            <a:pPr marL="130555" indent="0" eaLnBrk="1">
              <a:lnSpc>
                <a:spcPct val="200000"/>
              </a:lnSpc>
              <a:buClr>
                <a:srgbClr val="FF80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500" b="1" dirty="0">
                <a:latin typeface="Times New Roman" panose="02020603050405020304" pitchFamily="18" charset="0"/>
                <a:cs typeface="Times New Roman" panose="02020603050405020304" pitchFamily="18" charset="0"/>
              </a:rPr>
              <a:t>Unit 1: Sports and Obsession</a:t>
            </a:r>
          </a:p>
          <a:p>
            <a:pPr marL="130555" indent="0" eaLnBrk="1">
              <a:lnSpc>
                <a:spcPct val="200000"/>
              </a:lnSpc>
              <a:buClr>
                <a:srgbClr val="FF80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500" b="1" dirty="0">
                <a:latin typeface="Times New Roman" panose="02020603050405020304" pitchFamily="18" charset="0"/>
                <a:cs typeface="Times New Roman" panose="02020603050405020304" pitchFamily="18" charset="0"/>
              </a:rPr>
              <a:t>Unit 2: The Consequences of Fraud</a:t>
            </a:r>
          </a:p>
        </p:txBody>
      </p:sp>
      <p:pic>
        <p:nvPicPr>
          <p:cNvPr id="20494" name="Picture 20484">
            <a:extLst>
              <a:ext uri="{FF2B5EF4-FFF2-40B4-BE49-F238E27FC236}">
                <a16:creationId xmlns:a16="http://schemas.microsoft.com/office/drawing/2014/main" id="{BF171E71-4EF4-FF90-40EE-5084A854C9D0}"/>
              </a:ext>
            </a:extLst>
          </p:cNvPr>
          <p:cNvPicPr>
            <a:picLocks noChangeAspect="1"/>
          </p:cNvPicPr>
          <p:nvPr/>
        </p:nvPicPr>
        <p:blipFill rotWithShape="1">
          <a:blip r:embed="rId3"/>
          <a:srcRect l="40701" r="1039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2903084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p:nvPr>
        </p:nvSpPr>
        <p:spPr>
          <a:xfrm>
            <a:off x="0" y="496344"/>
            <a:ext cx="5534526" cy="1956841"/>
          </a:xfrm>
        </p:spPr>
        <p:txBody>
          <a:bodyPr vert="horz" lIns="91440" tIns="45720" rIns="91440" bIns="45720" numCol="1" rtlCol="0" anchor="b" anchorCtr="0" compatLnSpc="1">
            <a:prstTxWarp prst="textNoShape">
              <a:avLst/>
            </a:prstTxWarp>
            <a:normAutofit/>
          </a:bodyPr>
          <a:lstStyle/>
          <a:p>
            <a:pPr algn="ctr">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5000" b="1" dirty="0">
                <a:latin typeface="Times New Roman" panose="02020603050405020304" pitchFamily="18" charset="0"/>
                <a:cs typeface="Times New Roman" panose="02020603050405020304" pitchFamily="18" charset="0"/>
              </a:rPr>
              <a:t>Unit 1: SPORTS AND OBESSION</a:t>
            </a:r>
          </a:p>
        </p:txBody>
      </p:sp>
      <p:sp>
        <p:nvSpPr>
          <p:cNvPr id="2048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6875C29-EC79-0D28-A7FD-C4CC2EC0F736}"/>
              </a:ext>
            </a:extLst>
          </p:cNvPr>
          <p:cNvSpPr>
            <a:spLocks noGrp="1"/>
          </p:cNvSpPr>
          <p:nvPr>
            <p:ph sz="half" idx="2"/>
          </p:nvPr>
        </p:nvSpPr>
        <p:spPr>
          <a:xfrm>
            <a:off x="108284" y="2872899"/>
            <a:ext cx="5053263" cy="3707892"/>
          </a:xfrm>
        </p:spPr>
        <p:txBody>
          <a:bodyPr vert="horz" lIns="91440" tIns="45720" rIns="91440" bIns="45720" rtlCol="0">
            <a:normAutofit/>
          </a:bodyPr>
          <a:lstStyle/>
          <a:p>
            <a:pPr marL="0" indent="0">
              <a:buNone/>
            </a:pPr>
            <a:r>
              <a:rPr lang="en-US" sz="2200" dirty="0">
                <a:latin typeface="Times New Roman" panose="02020603050405020304" pitchFamily="18" charset="0"/>
                <a:cs typeface="Times New Roman" panose="02020603050405020304" pitchFamily="18" charset="0"/>
              </a:rPr>
              <a:t>﻿1. Can you name the sport this person is doing? How do you think he feels about his sport?</a:t>
            </a:r>
          </a:p>
          <a:p>
            <a:pPr marL="0" indent="0">
              <a:buNone/>
            </a:pPr>
            <a:r>
              <a:rPr lang="en-US" sz="2200" dirty="0">
                <a:latin typeface="Times New Roman" panose="02020603050405020304" pitchFamily="18" charset="0"/>
                <a:cs typeface="Times New Roman" panose="02020603050405020304" pitchFamily="18" charset="0"/>
              </a:rPr>
              <a:t>2. What kind of person participates in this type of sport?</a:t>
            </a:r>
          </a:p>
          <a:p>
            <a:pPr marL="0" indent="0">
              <a:buNone/>
            </a:pPr>
            <a:r>
              <a:rPr lang="en-US" sz="2200" dirty="0">
                <a:latin typeface="Times New Roman" panose="02020603050405020304" pitchFamily="18" charset="0"/>
                <a:cs typeface="Times New Roman" panose="02020603050405020304" pitchFamily="18" charset="0"/>
              </a:rPr>
              <a:t>3. How are extreme sports different from non-extreme sports?</a:t>
            </a:r>
          </a:p>
        </p:txBody>
      </p:sp>
      <p:pic>
        <p:nvPicPr>
          <p:cNvPr id="5" name="Picture 4" descr="A person surfing in the ocean&#10;&#10;Description automatically generated">
            <a:extLst>
              <a:ext uri="{FF2B5EF4-FFF2-40B4-BE49-F238E27FC236}">
                <a16:creationId xmlns:a16="http://schemas.microsoft.com/office/drawing/2014/main" id="{F6B80FCB-90CC-1041-D278-F83BF975886F}"/>
              </a:ext>
            </a:extLst>
          </p:cNvPr>
          <p:cNvPicPr>
            <a:picLocks noChangeAspect="1"/>
          </p:cNvPicPr>
          <p:nvPr/>
        </p:nvPicPr>
        <p:blipFill rotWithShape="1">
          <a:blip r:embed="rId3">
            <a:extLst>
              <a:ext uri="{28A0092B-C50C-407E-A947-70E740481C1C}">
                <a14:useLocalDpi xmlns:a14="http://schemas.microsoft.com/office/drawing/2010/main" val="0"/>
              </a:ext>
            </a:extLst>
          </a:blip>
          <a:srcRect l="3163" r="355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220361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a:br>
            <a:endParaRPr lang="en-US" altLang="en-US" dirty="0"/>
          </a:p>
        </p:txBody>
      </p:sp>
      <p:sp>
        <p:nvSpPr>
          <p:cNvPr id="38916" name="Rectangle 2"/>
          <p:cNvSpPr>
            <a:spLocks noGrp="1" noChangeArrowheads="1"/>
          </p:cNvSpPr>
          <p:nvPr>
            <p:ph sz="half" idx="1"/>
          </p:nvPr>
        </p:nvSpPr>
        <p:spPr>
          <a:xfrm>
            <a:off x="144378" y="214313"/>
            <a:ext cx="5819147" cy="6098426"/>
          </a:xfrm>
        </p:spPr>
        <p:txBody>
          <a:bodyPr>
            <a:normAutofit lnSpcReduction="10000"/>
          </a:bodyPr>
          <a:lstStyle/>
          <a:p>
            <a:pPr>
              <a:spcBef>
                <a:spcPts val="0"/>
              </a:spcBef>
              <a:spcAft>
                <a:spcPts val="0"/>
              </a:spcAft>
            </a:pPr>
            <a:endParaRPr lang="en-US" sz="1600" dirty="0">
              <a:latin typeface="Gill Sans"/>
            </a:endParaRPr>
          </a:p>
          <a:p>
            <a:pPr>
              <a:spcBef>
                <a:spcPts val="0"/>
              </a:spcBef>
              <a:spcAft>
                <a:spcPts val="0"/>
              </a:spcAft>
            </a:pPr>
            <a:r>
              <a:rPr lang="en-US" sz="2000" dirty="0">
                <a:latin typeface="Times New Roman" panose="02020603050405020304" pitchFamily="18" charset="0"/>
                <a:cs typeface="Times New Roman" panose="02020603050405020304" pitchFamily="18" charset="0"/>
              </a:rPr>
              <a:t>Vocabulary Review</a:t>
            </a:r>
          </a:p>
          <a:p>
            <a:pPr>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accomplished</a:t>
            </a:r>
            <a:r>
              <a:rPr lang="en-US" sz="2000" dirty="0">
                <a:latin typeface="Times New Roman" panose="02020603050405020304" pitchFamily="18" charset="0"/>
                <a:cs typeface="Times New Roman" panose="02020603050405020304" pitchFamily="18" charset="0"/>
              </a:rPr>
              <a:t> (adj) : skilled / able to do or finish something successfully</a:t>
            </a:r>
          </a:p>
          <a:p>
            <a:pPr algn="just">
              <a:spcBef>
                <a:spcPts val="0"/>
              </a:spcBef>
              <a:spcAft>
                <a:spcPts val="0"/>
              </a:spcAft>
              <a:buAutoNum type="arabicPeriod"/>
            </a:pPr>
            <a:endParaRPr lang="en-US" sz="2000" dirty="0">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anorexia</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nervosa</a:t>
            </a:r>
            <a:r>
              <a:rPr lang="en-US" sz="2000" dirty="0">
                <a:latin typeface="Times New Roman" panose="02020603050405020304" pitchFamily="18" charset="0"/>
                <a:cs typeface="Times New Roman" panose="02020603050405020304" pitchFamily="18" charset="0"/>
              </a:rPr>
              <a:t> (n): </a:t>
            </a:r>
            <a:r>
              <a:rPr lang="en-US" sz="2000" dirty="0">
                <a:solidFill>
                  <a:srgbClr val="1D2A57"/>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serious mental illness in which a person does not eat, or eats too little, often resulting in dangerous weight loss</a:t>
            </a:r>
            <a:r>
              <a:rPr lang="en-US" sz="2000" dirty="0">
                <a:solidFill>
                  <a:srgbClr val="1D2A57"/>
                </a:solidFill>
                <a:latin typeface="Times New Roman" panose="02020603050405020304" pitchFamily="18" charset="0"/>
                <a:cs typeface="Times New Roman" panose="02020603050405020304" pitchFamily="18" charset="0"/>
              </a:rPr>
              <a:t> </a:t>
            </a:r>
          </a:p>
          <a:p>
            <a:pPr algn="just">
              <a:spcBef>
                <a:spcPts val="0"/>
              </a:spcBef>
              <a:spcAft>
                <a:spcPts val="0"/>
              </a:spcAft>
              <a:buAutoNum type="arabicPeriod"/>
            </a:pPr>
            <a:endParaRPr lang="en-US" sz="2000" dirty="0">
              <a:solidFill>
                <a:srgbClr val="1D2A57"/>
              </a:solidFill>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enormous</a:t>
            </a:r>
            <a:r>
              <a:rPr lang="en-US" sz="2000" dirty="0">
                <a:solidFill>
                  <a:srgbClr val="1D2A57"/>
                </a:solidFill>
                <a:latin typeface="Times New Roman" panose="02020603050405020304" pitchFamily="18" charset="0"/>
                <a:cs typeface="Times New Roman" panose="02020603050405020304" pitchFamily="18" charset="0"/>
              </a:rPr>
              <a:t> (adj) : extremely large / great</a:t>
            </a:r>
          </a:p>
          <a:p>
            <a:pPr algn="just">
              <a:spcBef>
                <a:spcPts val="0"/>
              </a:spcBef>
              <a:spcAft>
                <a:spcPts val="0"/>
              </a:spcAft>
              <a:buAutoNum type="arabicPeriod"/>
            </a:pPr>
            <a:endParaRPr lang="en-US" sz="2000" dirty="0">
              <a:solidFill>
                <a:srgbClr val="1D2A57"/>
              </a:solidFill>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to name a few</a:t>
            </a:r>
            <a:r>
              <a:rPr lang="en-US" sz="2000" dirty="0">
                <a:solidFill>
                  <a:srgbClr val="1D2A57"/>
                </a:solidFill>
                <a:latin typeface="Times New Roman" panose="02020603050405020304" pitchFamily="18" charset="0"/>
                <a:cs typeface="Times New Roman" panose="02020603050405020304" pitchFamily="18" charset="0"/>
              </a:rPr>
              <a:t> (idiom) : for example </a:t>
            </a:r>
          </a:p>
          <a:p>
            <a:pPr algn="just">
              <a:spcBef>
                <a:spcPts val="0"/>
              </a:spcBef>
              <a:spcAft>
                <a:spcPts val="0"/>
              </a:spcAft>
              <a:buAutoNum type="arabicPeriod"/>
            </a:pPr>
            <a:endParaRPr lang="en-US" sz="2000" dirty="0">
              <a:solidFill>
                <a:srgbClr val="1D2A57"/>
              </a:solidFill>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sophomore</a:t>
            </a:r>
            <a:r>
              <a:rPr lang="en-US" sz="2000" dirty="0">
                <a:solidFill>
                  <a:srgbClr val="1D2A57"/>
                </a:solidFill>
                <a:latin typeface="Times New Roman" panose="02020603050405020304" pitchFamily="18" charset="0"/>
                <a:cs typeface="Times New Roman" panose="02020603050405020304" pitchFamily="18" charset="0"/>
              </a:rPr>
              <a:t>: a student in grade 10  or in the second year of a program of study in a college /university (freshman, sophomore, junior, senior </a:t>
            </a:r>
          </a:p>
          <a:p>
            <a:pPr algn="just">
              <a:spcBef>
                <a:spcPts val="0"/>
              </a:spcBef>
              <a:spcAft>
                <a:spcPts val="0"/>
              </a:spcAft>
              <a:buAutoNum type="arabicPeriod"/>
            </a:pPr>
            <a:endParaRPr lang="en-US" sz="2000" dirty="0">
              <a:solidFill>
                <a:srgbClr val="1D2A57"/>
              </a:solidFill>
              <a:latin typeface="Times New Roman" panose="02020603050405020304" pitchFamily="18" charset="0"/>
              <a:cs typeface="Times New Roman" panose="02020603050405020304" pitchFamily="18" charset="0"/>
            </a:endParaRPr>
          </a:p>
          <a:p>
            <a:pPr algn="just">
              <a:spcBef>
                <a:spcPts val="0"/>
              </a:spcBef>
              <a:spcAft>
                <a:spcPts val="0"/>
              </a:spcAft>
              <a:buAutoNum type="arabicPeriod"/>
            </a:pPr>
            <a:r>
              <a:rPr lang="en-US" sz="2000" dirty="0">
                <a:solidFill>
                  <a:srgbClr val="00B0F0"/>
                </a:solidFill>
                <a:latin typeface="Times New Roman" panose="02020603050405020304" pitchFamily="18" charset="0"/>
                <a:cs typeface="Times New Roman" panose="02020603050405020304" pitchFamily="18" charset="0"/>
              </a:rPr>
              <a:t>work</a:t>
            </a:r>
            <a:r>
              <a:rPr lang="en-US" sz="2000" dirty="0">
                <a:solidFill>
                  <a:srgbClr val="1D2A57"/>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out</a:t>
            </a:r>
            <a:r>
              <a:rPr lang="en-US" sz="2000" dirty="0">
                <a:solidFill>
                  <a:srgbClr val="1D2A57"/>
                </a:solidFill>
                <a:latin typeface="Times New Roman" panose="02020603050405020304" pitchFamily="18" charset="0"/>
                <a:cs typeface="Times New Roman" panose="02020603050405020304" pitchFamily="18" charset="0"/>
              </a:rPr>
              <a:t> (v): to exercise in order to improve the strength or appearance of your body</a:t>
            </a:r>
            <a:endParaRPr lang="en-US" sz="2000" dirty="0">
              <a:latin typeface="Times New Roman" panose="02020603050405020304" pitchFamily="18" charset="0"/>
              <a:cs typeface="Times New Roman" panose="02020603050405020304" pitchFamily="18" charset="0"/>
            </a:endParaRPr>
          </a:p>
          <a:p>
            <a:pPr>
              <a:spcBef>
                <a:spcPts val="0"/>
              </a:spcBef>
              <a:spcAft>
                <a:spcPts val="0"/>
              </a:spcAft>
            </a:pPr>
            <a:endParaRPr lang="en-US" sz="1600" dirty="0">
              <a:latin typeface="Gill Sans"/>
            </a:endParaRPr>
          </a:p>
          <a:p>
            <a:pPr marL="0" indent="0">
              <a:spcBef>
                <a:spcPts val="0"/>
              </a:spcBef>
              <a:spcAft>
                <a:spcPts val="0"/>
              </a:spcAft>
              <a:buNone/>
            </a:pP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normAutofit lnSpcReduction="10000"/>
          </a:bodyPr>
          <a:lstStyle/>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600" dirty="0">
              <a:latin typeface="Gill Sans"/>
            </a:endParaRP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a.  Reports of _____________  and other eating disorders are on the increase .</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solidFill>
                  <a:srgbClr val="1D2A57"/>
                </a:solidFill>
                <a:latin typeface="Times New Roman" panose="02020603050405020304" pitchFamily="18" charset="0"/>
                <a:cs typeface="Times New Roman" panose="02020603050405020304" pitchFamily="18" charset="0"/>
              </a:rPr>
              <a:t>b. He was ___________________ </a:t>
            </a:r>
            <a:r>
              <a:rPr lang="en-US" sz="2000" b="1" dirty="0">
                <a:solidFill>
                  <a:srgbClr val="1D2A57"/>
                </a:solidFill>
                <a:latin typeface="Times New Roman" panose="02020603050405020304" pitchFamily="18" charset="0"/>
                <a:cs typeface="Times New Roman" panose="02020603050405020304" pitchFamily="18" charset="0"/>
              </a:rPr>
              <a:t>in</a:t>
            </a:r>
            <a:r>
              <a:rPr lang="en-US" sz="2000" dirty="0">
                <a:solidFill>
                  <a:srgbClr val="1D2A57"/>
                </a:solidFill>
                <a:latin typeface="Times New Roman" panose="02020603050405020304" pitchFamily="18" charset="0"/>
                <a:cs typeface="Times New Roman" panose="02020603050405020304" pitchFamily="18" charset="0"/>
              </a:rPr>
              <a:t> all the arts.</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solidFill>
                  <a:srgbClr val="1D2A57"/>
                </a:solidFill>
                <a:latin typeface="Times New Roman" panose="02020603050405020304" pitchFamily="18" charset="0"/>
                <a:cs typeface="Times New Roman" panose="02020603050405020304" pitchFamily="18" charset="0"/>
              </a:rPr>
              <a:t>c. </a:t>
            </a:r>
            <a:r>
              <a:rPr lang="en-US" sz="2000" dirty="0">
                <a:solidFill>
                  <a:srgbClr val="1D2A57"/>
                </a:solidFill>
                <a:latin typeface="Times New Roman" panose="02020603050405020304" pitchFamily="18" charset="0"/>
                <a:cs typeface="Times New Roman" panose="02020603050405020304" pitchFamily="18" charset="0"/>
              </a:rPr>
              <a:t>Hugh  _________  in the gym two or three times a week.</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solidFill>
                  <a:srgbClr val="1D2A57"/>
                </a:solidFill>
                <a:latin typeface="Times New Roman" panose="02020603050405020304" pitchFamily="18" charset="0"/>
                <a:cs typeface="Times New Roman" panose="02020603050405020304" pitchFamily="18" charset="0"/>
              </a:rPr>
              <a:t>d. “Which grade are you?”   “I’m a ________.”</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solidFill>
                  <a:srgbClr val="1D2A57"/>
                </a:solidFill>
                <a:latin typeface="Times New Roman" panose="02020603050405020304" pitchFamily="18" charset="0"/>
                <a:cs typeface="Times New Roman" panose="02020603050405020304" pitchFamily="18" charset="0"/>
              </a:rPr>
              <a:t>“Which year are you in college?”  “I’m a _________.”</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e.</a:t>
            </a:r>
            <a:r>
              <a:rPr lang="en-US" sz="2000" dirty="0">
                <a:solidFill>
                  <a:srgbClr val="1D2A57"/>
                </a:solidFill>
                <a:latin typeface="Times New Roman" panose="02020603050405020304" pitchFamily="18" charset="0"/>
                <a:cs typeface="Times New Roman" panose="02020603050405020304" pitchFamily="18" charset="0"/>
              </a:rPr>
              <a:t> She was a devoted teacher and spent a(n) ________  amount of time and effort preparing laboratory classes and lectures.</a:t>
            </a:r>
          </a:p>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solidFill>
                  <a:srgbClr val="1D2A57"/>
                </a:solidFill>
                <a:latin typeface="Times New Roman" panose="02020603050405020304" pitchFamily="18" charset="0"/>
                <a:cs typeface="Times New Roman" panose="02020603050405020304" pitchFamily="18" charset="0"/>
              </a:rPr>
              <a:t>f. We have a huge range of tea: ginger, lemon grass, brown rice, __________.</a:t>
            </a:r>
          </a:p>
          <a:p>
            <a:pPr marL="11430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Gill Sans"/>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smtClean="0">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7545242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20409"/>
            <a:ext cx="10887940" cy="342899"/>
          </a:xfrm>
        </p:spPr>
        <p:txBody>
          <a:bodyPr>
            <a:normAutofit fontScale="90000"/>
          </a:bodyPr>
          <a:lstStyle/>
          <a:p>
            <a:pPr algn="l" eaLnBrk="1"/>
            <a:r>
              <a:rPr lang="en-US" altLang="en-US" sz="1800" b="1" dirty="0">
                <a:latin typeface="Times New Roman" panose="02020603050405020304" pitchFamily="18" charset="0"/>
                <a:cs typeface="Times New Roman" panose="02020603050405020304" pitchFamily="18" charset="0"/>
              </a:rPr>
              <a:t>Reading 2: High School Star Hospitalized for Eating Disorder</a:t>
            </a:r>
            <a:br>
              <a:rPr lang="en-US" altLang="en-US" dirty="0"/>
            </a:br>
            <a:endParaRPr lang="en-US" altLang="en-US" dirty="0"/>
          </a:p>
        </p:txBody>
      </p:sp>
      <p:sp>
        <p:nvSpPr>
          <p:cNvPr id="38916" name="Rectangle 2"/>
          <p:cNvSpPr>
            <a:spLocks noGrp="1" noChangeArrowheads="1"/>
          </p:cNvSpPr>
          <p:nvPr>
            <p:ph sz="half" idx="1"/>
          </p:nvPr>
        </p:nvSpPr>
        <p:spPr>
          <a:xfrm>
            <a:off x="0" y="379787"/>
            <a:ext cx="5963526" cy="6341688"/>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1. </a:t>
            </a:r>
            <a:r>
              <a:rPr lang="en-US" altLang="en-US" sz="1400" dirty="0">
                <a:latin typeface="Times New Roman" panose="02020603050405020304" pitchFamily="18" charset="0"/>
                <a:cs typeface="Times New Roman" panose="02020603050405020304" pitchFamily="18" charset="0"/>
              </a:rPr>
              <a:t>Vista High School gymnast Ashley Jones was hospitalized Tuesday for complications related to anorexia nervosa. Her coach, Dianne Coyle, says that she will not be returning to the gymnastics team this season.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2. </a:t>
            </a:r>
            <a:r>
              <a:rPr lang="en-US" altLang="en-US" sz="1400" dirty="0">
                <a:latin typeface="Times New Roman" panose="02020603050405020304" pitchFamily="18" charset="0"/>
                <a:cs typeface="Times New Roman" panose="02020603050405020304" pitchFamily="18" charset="0"/>
              </a:rPr>
              <a:t>“It’s really a loss – not only to the team but also to Ashley personally,” says Coyle. “She had hopes of qualifying for the Olympics, but her health comes first, of course. Once she is better, I’m sure she can get back into the sport and go for the gold.”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3.</a:t>
            </a:r>
            <a:r>
              <a:rPr lang="en-US" altLang="en-US" sz="1400" dirty="0">
                <a:latin typeface="Times New Roman" panose="02020603050405020304" pitchFamily="18" charset="0"/>
                <a:cs typeface="Times New Roman" panose="02020603050405020304" pitchFamily="18" charset="0"/>
              </a:rPr>
              <a:t> Dr. Paula Kim, director of the Eating Disorders Clinic at Santa Anita Hospital, explains that it is not unusual for athletes, especially gymnasts, to become obsessed with their weight. One reason for this is that in gymnastics, the lighter the body, the more skillfully it can perform. She explains that an obsession with weight can lead to extreme dieting, which affects not only the body but also the mind.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4.</a:t>
            </a:r>
            <a:r>
              <a:rPr lang="en-US" altLang="en-US" sz="1400" dirty="0">
                <a:latin typeface="Times New Roman" panose="02020603050405020304" pitchFamily="18" charset="0"/>
                <a:cs typeface="Times New Roman" panose="02020603050405020304" pitchFamily="18" charset="0"/>
              </a:rPr>
              <a:t> “For the anorexic, the mental focus becomes very small: food and weight. In a way, it’s easy to see how this helps the anorexic manage the fear of living in the big, uncontrollable world out there. You may not be able to control how other people feel about you, but you can control what you put in your mouth. You can also control how many hours you spend at the gym. Soon you get hooked on controlling your weight.”</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5. </a:t>
            </a:r>
            <a:r>
              <a:rPr lang="en-US" altLang="en-US" sz="1400" dirty="0">
                <a:latin typeface="Times New Roman" panose="02020603050405020304" pitchFamily="18" charset="0"/>
                <a:cs typeface="Times New Roman" panose="02020603050405020304" pitchFamily="18" charset="0"/>
              </a:rPr>
              <a:t>High school counselor Lisa Rodriguez has expressed concern that Jones’ s illness is related to pressure.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FF0000"/>
                </a:solidFill>
                <a:latin typeface="Times New Roman" panose="02020603050405020304" pitchFamily="18" charset="0"/>
                <a:cs typeface="Times New Roman" panose="02020603050405020304" pitchFamily="18" charset="0"/>
              </a:rPr>
              <a:t>6. </a:t>
            </a:r>
            <a:r>
              <a:rPr lang="en-US" altLang="en-US" sz="1400" dirty="0">
                <a:latin typeface="Times New Roman" panose="02020603050405020304" pitchFamily="18" charset="0"/>
                <a:cs typeface="Times New Roman" panose="02020603050405020304" pitchFamily="18" charset="0"/>
              </a:rPr>
              <a:t>“There’s an enormous amount of pressure that goes along with training for the Olympics,” she says. “I know that she comes from a  very accomplished family – I think that’s why she felt she had to achieve so much in sports. Also, when you talk about the Olympics, you’re talking about being the best of the best. I think that added to Ashley’s feeling of pressure.”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523291"/>
          </a:xfrm>
        </p:spPr>
        <p:txBody>
          <a:bodyPr/>
          <a:lstStyle/>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7. </a:t>
            </a:r>
            <a:r>
              <a:rPr lang="en-US" altLang="en-US" sz="1400" dirty="0">
                <a:latin typeface="Times New Roman" panose="02020603050405020304" pitchFamily="18" charset="0"/>
                <a:cs typeface="Times New Roman" panose="02020603050405020304" pitchFamily="18" charset="0"/>
              </a:rPr>
              <a:t>Since joining the Vista High gymnastics team as a sophomore two years ago, Ashley has broken all school records and led the team to three regional championships.</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8. </a:t>
            </a:r>
            <a:r>
              <a:rPr lang="en-US" altLang="en-US" sz="1400" dirty="0">
                <a:latin typeface="Times New Roman" panose="02020603050405020304" pitchFamily="18" charset="0"/>
                <a:cs typeface="Times New Roman" panose="02020603050405020304" pitchFamily="18" charset="0"/>
              </a:rPr>
              <a:t>Coach Coyle says, “As soon as I met Ashley, I could tell right away that she was obsessed with the sport. And that’s not the kind of athlete that you have to push. My goal with Ashley was to try and help her have more of a balanced life. I talked to her about how she was doing in her classes, what she might want to study in college. I also told her and all the members on the team to take at least one or two days a week just to let their bodies rest. I know it’s a very difficult situation, but all I can say is I’m sorry Ashley got sick.”</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9. </a:t>
            </a:r>
            <a:r>
              <a:rPr lang="en-US" altLang="en-US" sz="1400" dirty="0">
                <a:latin typeface="Times New Roman" panose="02020603050405020304" pitchFamily="18" charset="0"/>
                <a:cs typeface="Times New Roman" panose="02020603050405020304" pitchFamily="18" charset="0"/>
              </a:rPr>
              <a:t>Coyle’s concern for Jones’s health is shared by her teammates and friends. Some of them recall how the tiny gymnastics star worked out at the health club in addition to hours of regular practice with the team. They describe how the walls of her bedroom are covered with photos of Olympic winners – Mo </a:t>
            </a:r>
            <a:r>
              <a:rPr lang="en-US" altLang="en-US" sz="1400" dirty="0" err="1">
                <a:latin typeface="Times New Roman" panose="02020603050405020304" pitchFamily="18" charset="0"/>
                <a:cs typeface="Times New Roman" panose="02020603050405020304" pitchFamily="18" charset="0"/>
              </a:rPr>
              <a:t>Huilan</a:t>
            </a:r>
            <a:r>
              <a:rPr lang="en-US" altLang="en-US" sz="1400" dirty="0">
                <a:latin typeface="Times New Roman" panose="02020603050405020304" pitchFamily="18" charset="0"/>
                <a:cs typeface="Times New Roman" panose="02020603050405020304" pitchFamily="18" charset="0"/>
              </a:rPr>
              <a:t> and Gabby Douglas to name a few.</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10. </a:t>
            </a:r>
            <a:r>
              <a:rPr lang="en-US" altLang="en-US" sz="1400" dirty="0">
                <a:latin typeface="Times New Roman" panose="02020603050405020304" pitchFamily="18" charset="0"/>
                <a:cs typeface="Times New Roman" panose="02020603050405020304" pitchFamily="18" charset="0"/>
              </a:rPr>
              <a:t>Jones, who currently weighs only 72 pounds (32.6 kgs), is expected to remain in the hospital for at least a few month.</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Choose the best answers:</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1.  Ashley’s coach hopes that she will eave the hospital and _____.</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a. focus on her health   	b. join the Olympic team</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2. Anorexia nervosa is an obsession with _____.</a:t>
            </a:r>
          </a:p>
          <a:p>
            <a:pPr marL="114300"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a. exercise     			b. weight </a:t>
            </a:r>
          </a:p>
          <a:p>
            <a:pPr marL="114300"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3.  One reason for becoming anorexic is that it gives you a feeling of _____.</a:t>
            </a:r>
          </a:p>
          <a:p>
            <a:pPr marL="114300"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a. more control  		 b. mental focus</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639246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20409"/>
            <a:ext cx="10887940" cy="342899"/>
          </a:xfrm>
        </p:spPr>
        <p:txBody>
          <a:bodyPr>
            <a:normAutofit fontScale="90000"/>
          </a:bodyPr>
          <a:lstStyle/>
          <a:p>
            <a:pPr algn="l" eaLnBrk="1"/>
            <a:r>
              <a:rPr lang="en-US" altLang="en-US" sz="1800" b="1" dirty="0">
                <a:latin typeface="Times New Roman" panose="02020603050405020304" pitchFamily="18" charset="0"/>
                <a:cs typeface="Times New Roman" panose="02020603050405020304" pitchFamily="18" charset="0"/>
              </a:rPr>
              <a:t>Reading 2: High School Star Hospitalized for Eating Disorder</a:t>
            </a:r>
            <a:br>
              <a:rPr lang="en-US" altLang="en-US" dirty="0"/>
            </a:br>
            <a:endParaRPr lang="en-US" altLang="en-US" dirty="0"/>
          </a:p>
        </p:txBody>
      </p:sp>
      <p:sp>
        <p:nvSpPr>
          <p:cNvPr id="38916" name="Rectangle 2"/>
          <p:cNvSpPr>
            <a:spLocks noGrp="1" noChangeArrowheads="1"/>
          </p:cNvSpPr>
          <p:nvPr>
            <p:ph sz="half" idx="1"/>
          </p:nvPr>
        </p:nvSpPr>
        <p:spPr>
          <a:xfrm>
            <a:off x="0" y="354514"/>
            <a:ext cx="5963526" cy="6366961"/>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1. </a:t>
            </a:r>
            <a:r>
              <a:rPr lang="en-US" altLang="en-US" sz="1400" dirty="0">
                <a:latin typeface="Times New Roman" panose="02020603050405020304" pitchFamily="18" charset="0"/>
                <a:cs typeface="Times New Roman" panose="02020603050405020304" pitchFamily="18" charset="0"/>
              </a:rPr>
              <a:t>Vista High School gymnast Ashley Jones was hospitalized Tuesday for complications related to anorexia nervosa. Her coach, Dianne Coyle, says that she will not be returning to the gymnastics team this season.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2. </a:t>
            </a:r>
            <a:r>
              <a:rPr lang="en-US" altLang="en-US" sz="1400" dirty="0">
                <a:latin typeface="Times New Roman" panose="02020603050405020304" pitchFamily="18" charset="0"/>
                <a:cs typeface="Times New Roman" panose="02020603050405020304" pitchFamily="18" charset="0"/>
              </a:rPr>
              <a:t>“It’s really a loss – not only to the team but also to Ashley personally,” says Coyle. “She had hopes of qualifying for the Olympics, but her health comes first, of course. Once she is better, I’m sure she can get back into the sport and go for the gold.”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3.</a:t>
            </a:r>
            <a:r>
              <a:rPr lang="en-US" altLang="en-US" sz="1400" dirty="0">
                <a:latin typeface="Times New Roman" panose="02020603050405020304" pitchFamily="18" charset="0"/>
                <a:cs typeface="Times New Roman" panose="02020603050405020304" pitchFamily="18" charset="0"/>
              </a:rPr>
              <a:t> Dr. Paula Kim, director of the Eating Disorders Clinic at Santa Anita Hospital, explains that it is not unusual for athletes, especially gymnasts, to become obsessed with their weight. One reason for this is that in gymnastics, the lighter the body, the more skillfully it can perform. She explains that an obsession with weight can lead to extreme dieting, which affects not only the body but also the mind.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4.</a:t>
            </a:r>
            <a:r>
              <a:rPr lang="en-US" altLang="en-US" sz="1400" dirty="0">
                <a:latin typeface="Times New Roman" panose="02020603050405020304" pitchFamily="18" charset="0"/>
                <a:cs typeface="Times New Roman" panose="02020603050405020304" pitchFamily="18" charset="0"/>
              </a:rPr>
              <a:t> “For the anorexic, the mental focus becomes very small: food and weight. In a way, it’s easy to see how this helps the anorexic manage the fear of living in the big, uncontrollable world out there. You may not be able to control how other people feel about you, but you can control what you put in your mouth. You can also control how many hours you spend at the gym. Soon you get hooked on controlling your weight.”</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5. </a:t>
            </a:r>
            <a:r>
              <a:rPr lang="en-US" altLang="en-US" sz="1400" dirty="0">
                <a:latin typeface="Times New Roman" panose="02020603050405020304" pitchFamily="18" charset="0"/>
                <a:cs typeface="Times New Roman" panose="02020603050405020304" pitchFamily="18" charset="0"/>
              </a:rPr>
              <a:t>High school counselor Lisa Rodriguez has expressed concern that Jones’ s illness is related to pressure.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FF0000"/>
                </a:solidFill>
                <a:latin typeface="Times New Roman" panose="02020603050405020304" pitchFamily="18" charset="0"/>
                <a:cs typeface="Times New Roman" panose="02020603050405020304" pitchFamily="18" charset="0"/>
              </a:rPr>
              <a:t>6. </a:t>
            </a:r>
            <a:r>
              <a:rPr lang="en-US" altLang="en-US" sz="1400" dirty="0">
                <a:latin typeface="Times New Roman" panose="02020603050405020304" pitchFamily="18" charset="0"/>
                <a:cs typeface="Times New Roman" panose="02020603050405020304" pitchFamily="18" charset="0"/>
              </a:rPr>
              <a:t>“There’s an enormous amount of pressure that goes along with training for the Olympics,” she says. “I know that she comes from a  very accomplished family – I think that’s why she felt she had to achieve so much in sports. Also, when you talk about the Olympics, you’re talking about being the best of the best. I think that added to Ashley’s feeling of pressure.”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861341" cy="6242050"/>
          </a:xfrm>
        </p:spPr>
        <p:txBody>
          <a:bodyPr>
            <a:normAutofit/>
          </a:bodyPr>
          <a:lstStyle/>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7. </a:t>
            </a:r>
            <a:r>
              <a:rPr lang="en-US" altLang="en-US" sz="1400" dirty="0">
                <a:latin typeface="Times New Roman" panose="02020603050405020304" pitchFamily="18" charset="0"/>
                <a:cs typeface="Times New Roman" panose="02020603050405020304" pitchFamily="18" charset="0"/>
              </a:rPr>
              <a:t>Since joining the Vista High gymnastics team as a sophomore two years ago, Ashley has broken all school records and led the team to three regional championships.</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8. </a:t>
            </a:r>
            <a:r>
              <a:rPr lang="en-US" altLang="en-US" sz="1400" dirty="0">
                <a:latin typeface="Times New Roman" panose="02020603050405020304" pitchFamily="18" charset="0"/>
                <a:cs typeface="Times New Roman" panose="02020603050405020304" pitchFamily="18" charset="0"/>
              </a:rPr>
              <a:t>Coach Coyle says, “As soon as I met Ashley, I could tell right away that she was obsessed with the sport. And that’s not the kind of athlete that you have to push. My goal with Ashley was to try and help her have more of a balanced life. I talked to her about how she was doing in her classes, what she might want to study in college. I also told her and all the members on the team to take at least one or two days a week just to let their bodies rest. I know it’s a very difficult situation, but all I can say is I’m sorry Ashley got sick.”</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9. </a:t>
            </a:r>
            <a:r>
              <a:rPr lang="en-US" altLang="en-US" sz="1400" dirty="0">
                <a:latin typeface="Times New Roman" panose="02020603050405020304" pitchFamily="18" charset="0"/>
                <a:cs typeface="Times New Roman" panose="02020603050405020304" pitchFamily="18" charset="0"/>
              </a:rPr>
              <a:t>Coyle’s concern for Jones’s health is shared by her teammates and friends. Some of them recall how the tiny gymnastics star worked out at the health club in addition to hours of regular practice with the team. They describe how the walls of her bedroom are covered with photos of Olympic winners – Mo </a:t>
            </a:r>
            <a:r>
              <a:rPr lang="en-US" altLang="en-US" sz="1400" dirty="0" err="1">
                <a:latin typeface="Times New Roman" panose="02020603050405020304" pitchFamily="18" charset="0"/>
                <a:cs typeface="Times New Roman" panose="02020603050405020304" pitchFamily="18" charset="0"/>
              </a:rPr>
              <a:t>Huilan</a:t>
            </a:r>
            <a:r>
              <a:rPr lang="en-US" altLang="en-US" sz="1400" dirty="0">
                <a:latin typeface="Times New Roman" panose="02020603050405020304" pitchFamily="18" charset="0"/>
                <a:cs typeface="Times New Roman" panose="02020603050405020304" pitchFamily="18" charset="0"/>
              </a:rPr>
              <a:t> and Gabby Douglas to name a few.</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solidFill>
                  <a:srgbClr val="FF0000"/>
                </a:solidFill>
                <a:latin typeface="Times New Roman" panose="02020603050405020304" pitchFamily="18" charset="0"/>
                <a:cs typeface="Times New Roman" panose="02020603050405020304" pitchFamily="18" charset="0"/>
              </a:rPr>
              <a:t>10. </a:t>
            </a:r>
            <a:r>
              <a:rPr lang="en-US" altLang="en-US" sz="1400" dirty="0">
                <a:latin typeface="Times New Roman" panose="02020603050405020304" pitchFamily="18" charset="0"/>
                <a:cs typeface="Times New Roman" panose="02020603050405020304" pitchFamily="18" charset="0"/>
              </a:rPr>
              <a:t>Jones, who currently weighs only 72 pounds (32.6 kgs), is expected to remain in the hospital for at least a few month.</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Times New Roman" panose="02020603050405020304" pitchFamily="18" charset="0"/>
              <a:cs typeface="Times New Roman" panose="02020603050405020304" pitchFamily="18" charset="0"/>
            </a:endParaRP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4. Some of the pressure in Ashley’s life was because she wanted to be the best gymnast in ______.</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a. her country 		 b. the world</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5. Before she went to the hospital, her coach had been pushing her to focus on gymnastics _____.</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70C0"/>
                </a:solidFill>
                <a:latin typeface="Times New Roman" panose="02020603050405020304" pitchFamily="18" charset="0"/>
                <a:cs typeface="Times New Roman" panose="02020603050405020304" pitchFamily="18" charset="0"/>
              </a:rPr>
              <a:t>a. less   			b. more</a:t>
            </a: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9073209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586274" y="305085"/>
            <a:ext cx="10887940" cy="342899"/>
          </a:xfrm>
        </p:spPr>
        <p:txBody>
          <a:bodyPr>
            <a:normAutofit fontScale="90000"/>
          </a:bodyPr>
          <a:lstStyle/>
          <a:p>
            <a:pPr algn="l" eaLnBrk="1"/>
            <a:r>
              <a:rPr lang="en-US" altLang="en-US" sz="1800" b="1" dirty="0">
                <a:latin typeface="Times New Roman" panose="02020603050405020304" pitchFamily="18" charset="0"/>
                <a:cs typeface="Times New Roman" panose="02020603050405020304" pitchFamily="18" charset="0"/>
              </a:rPr>
              <a:t>Reading 2: “High School Star Hospitalized for Eating Disorder”</a:t>
            </a:r>
            <a:br>
              <a:rPr lang="en-US" altLang="en-US" b="1" dirty="0">
                <a:latin typeface="Times New Roman" panose="02020603050405020304" pitchFamily="18" charset="0"/>
                <a:cs typeface="Times New Roman" panose="02020603050405020304" pitchFamily="18" charset="0"/>
              </a:rPr>
            </a:br>
            <a:endParaRPr lang="en-US" altLang="en-US" b="1" dirty="0">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0" y="481263"/>
            <a:ext cx="5963526" cy="5831476"/>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1. </a:t>
            </a:r>
            <a:r>
              <a:rPr lang="en-US" altLang="en-US" sz="1600" dirty="0">
                <a:latin typeface="Times New Roman" panose="02020603050405020304" pitchFamily="18" charset="0"/>
                <a:cs typeface="Times New Roman" panose="02020603050405020304" pitchFamily="18" charset="0"/>
              </a:rPr>
              <a:t>Vista High School gymnast Ashley Jones was hospitalized Tuesday for complications related to anorexia nervosa. Her coach, Dianne Coyle, says that she will not be returning to the gymnastics team this season.</a:t>
            </a:r>
            <a:endParaRPr lang="en-US" altLang="en-US" sz="1600" b="1" dirty="0">
              <a:solidFill>
                <a:srgbClr val="FF0000"/>
              </a:solidFill>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2. </a:t>
            </a:r>
            <a:r>
              <a:rPr lang="en-US" altLang="en-US" sz="1600" dirty="0">
                <a:latin typeface="Times New Roman" panose="02020603050405020304" pitchFamily="18" charset="0"/>
                <a:cs typeface="Times New Roman" panose="02020603050405020304" pitchFamily="18" charset="0"/>
              </a:rPr>
              <a:t>“It’s really a loss – not only to the team but also to Ashley personally,” says Coyle. “She had hopes of qualifying for the Olympics, but her health comes first, of course. Once she is better, I’m sure she can get back into the sport and go for the gold.”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B0F0"/>
                </a:solidFill>
                <a:latin typeface="Times New Roman" panose="02020603050405020304" pitchFamily="18" charset="0"/>
                <a:cs typeface="Times New Roman" panose="02020603050405020304" pitchFamily="18" charset="0"/>
              </a:rPr>
              <a:t>?? Who is speaking? How do we know?</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16305" indent="-285750" algn="just" eaLnBrk="1">
              <a:buClr>
                <a:srgbClr val="FF6600"/>
              </a:buClr>
              <a:buSzPct val="45000"/>
              <a:buFontTx/>
              <a:buChar cha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16305" indent="-285750" algn="just" eaLnBrk="1">
              <a:buClr>
                <a:srgbClr val="FF6600"/>
              </a:buClr>
              <a:buSzPct val="45000"/>
              <a:buFontTx/>
              <a:buChar cha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16305" indent="-285750" algn="just" eaLnBrk="1">
              <a:buClr>
                <a:srgbClr val="FF6600"/>
              </a:buClr>
              <a:buSzPct val="45000"/>
              <a:buFontTx/>
              <a:buChar cha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16305" indent="-285750" algn="just" eaLnBrk="1">
              <a:buClr>
                <a:srgbClr val="FF6600"/>
              </a:buClr>
              <a:buSzPct val="45000"/>
              <a:buFontTx/>
              <a:buChar char="-"/>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lstStyle/>
          <a:p>
            <a:pPr marL="11430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2" name="TextBox 1"/>
          <p:cNvSpPr txBox="1"/>
          <p:nvPr/>
        </p:nvSpPr>
        <p:spPr>
          <a:xfrm>
            <a:off x="167216" y="2894194"/>
            <a:ext cx="4278031"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QUOTATIONS &amp; REPORTED SPEECH</a:t>
            </a:r>
          </a:p>
        </p:txBody>
      </p:sp>
      <p:sp>
        <p:nvSpPr>
          <p:cNvPr id="3" name="TextBox 2"/>
          <p:cNvSpPr txBox="1"/>
          <p:nvPr/>
        </p:nvSpPr>
        <p:spPr>
          <a:xfrm>
            <a:off x="165081" y="3477838"/>
            <a:ext cx="5931880" cy="1984005"/>
          </a:xfrm>
          <a:prstGeom prst="rect">
            <a:avLst/>
          </a:prstGeom>
          <a:noFill/>
        </p:spPr>
        <p:txBody>
          <a:bodyPr wrap="none" rtlCol="0">
            <a:spAutoFit/>
          </a:bodyPr>
          <a:lstStyle/>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0000"/>
                </a:solidFill>
                <a:latin typeface="Calibri" panose="020F0502020204030204" pitchFamily="34" charset="0"/>
                <a:cs typeface="Calibri" panose="020F0502020204030204" pitchFamily="34" charset="0"/>
              </a:rPr>
              <a:t>-  </a:t>
            </a:r>
            <a:r>
              <a:rPr lang="en-US" altLang="en-US" sz="1600" dirty="0">
                <a:solidFill>
                  <a:srgbClr val="0070C0"/>
                </a:solidFill>
                <a:latin typeface="Times New Roman" panose="02020603050405020304" pitchFamily="18" charset="0"/>
                <a:cs typeface="Times New Roman" panose="02020603050405020304" pitchFamily="18" charset="0"/>
              </a:rPr>
              <a:t>Where</a:t>
            </a:r>
            <a:r>
              <a:rPr lang="en-US" altLang="en-US" sz="1600" dirty="0">
                <a:solidFill>
                  <a:srgbClr val="000000"/>
                </a:solidFill>
                <a:latin typeface="Times New Roman" panose="02020603050405020304" pitchFamily="18" charset="0"/>
                <a:cs typeface="Times New Roman" panose="02020603050405020304" pitchFamily="18" charset="0"/>
              </a:rPr>
              <a:t> ? - in news articles</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0000"/>
                </a:solidFill>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What</a:t>
            </a:r>
            <a:r>
              <a:rPr lang="en-US" altLang="en-US" sz="1600" dirty="0">
                <a:solidFill>
                  <a:srgbClr val="000000"/>
                </a:solidFill>
                <a:latin typeface="Times New Roman" panose="02020603050405020304" pitchFamily="18" charset="0"/>
                <a:cs typeface="Times New Roman" panose="02020603050405020304" pitchFamily="18" charset="0"/>
              </a:rPr>
              <a:t>? - Quotation : quotation marks – exact words </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0000"/>
                </a:solidFill>
                <a:latin typeface="Times New Roman" panose="02020603050405020304" pitchFamily="18" charset="0"/>
                <a:cs typeface="Times New Roman" panose="02020603050405020304" pitchFamily="18" charset="0"/>
              </a:rPr>
              <a:t>                - Reported Speech: an explanation – different words</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0000"/>
                </a:solidFill>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How</a:t>
            </a:r>
            <a:r>
              <a:rPr lang="en-US" altLang="en-US" sz="1600" dirty="0">
                <a:solidFill>
                  <a:srgbClr val="000000"/>
                </a:solidFill>
                <a:latin typeface="Times New Roman" panose="02020603050405020304" pitchFamily="18" charset="0"/>
                <a:cs typeface="Times New Roman" panose="02020603050405020304" pitchFamily="18" charset="0"/>
              </a:rPr>
              <a:t>?  -  focusing on names /  pronouns </a:t>
            </a:r>
          </a:p>
          <a:p>
            <a:pPr marL="130555" lvl="0" algn="just" defTabSz="552938" fontAlgn="base" hangingPunct="0">
              <a:lnSpc>
                <a:spcPct val="93000"/>
              </a:lnSpc>
              <a:spcBef>
                <a:spcPts val="1330"/>
              </a:spcBef>
              <a:spcAft>
                <a:spcPts val="60"/>
              </a:spcAf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0000"/>
                </a:solidFill>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Why</a:t>
            </a:r>
            <a:r>
              <a:rPr lang="en-US" altLang="en-US" sz="1600" dirty="0">
                <a:solidFill>
                  <a:srgbClr val="000000"/>
                </a:solidFill>
                <a:latin typeface="Times New Roman" panose="02020603050405020304" pitchFamily="18" charset="0"/>
                <a:cs typeface="Times New Roman" panose="02020603050405020304" pitchFamily="18" charset="0"/>
              </a:rPr>
              <a:t>? - keeping track of what people in the article have done /said</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230395" y="59833"/>
            <a:ext cx="5705475" cy="2616101"/>
          </a:xfrm>
          <a:prstGeom prst="rect">
            <a:avLst/>
          </a:prstGeom>
          <a:noFill/>
        </p:spPr>
        <p:txBody>
          <a:bodyPr wrap="square" rtlCol="0">
            <a:spAutoFit/>
          </a:bodyPr>
          <a:lstStyle/>
          <a:p>
            <a:pPr algn="just"/>
            <a:r>
              <a:rPr lang="en-US" sz="1600" dirty="0">
                <a:solidFill>
                  <a:srgbClr val="0070C0"/>
                </a:solidFill>
                <a:latin typeface="Times New Roman" panose="02020603050405020304" pitchFamily="18" charset="0"/>
                <a:cs typeface="Times New Roman" panose="02020603050405020304" pitchFamily="18" charset="0"/>
              </a:rPr>
              <a:t>Who</a:t>
            </a:r>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is</a:t>
            </a:r>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speaking</a:t>
            </a:r>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in</a:t>
            </a:r>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par</a:t>
            </a:r>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3 ?</a:t>
            </a:r>
            <a:r>
              <a:rPr lang="en-US" altLang="en-US" sz="1600" dirty="0">
                <a:solidFill>
                  <a:srgbClr val="0070C0"/>
                </a:solidFill>
                <a:latin typeface="Times New Roman" panose="02020603050405020304" pitchFamily="18" charset="0"/>
                <a:cs typeface="Times New Roman" panose="02020603050405020304" pitchFamily="18" charset="0"/>
              </a:rPr>
              <a:t> </a:t>
            </a:r>
          </a:p>
          <a:p>
            <a:pPr algn="just"/>
            <a:r>
              <a:rPr lang="en-US" altLang="en-US" sz="1400" b="1" dirty="0">
                <a:solidFill>
                  <a:srgbClr val="FF0000"/>
                </a:solidFill>
                <a:latin typeface="Times New Roman" panose="02020603050405020304" pitchFamily="18" charset="0"/>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3.</a:t>
            </a:r>
            <a:r>
              <a:rPr lang="en-US" altLang="en-US" sz="1600" dirty="0">
                <a:solidFill>
                  <a:srgbClr val="000000"/>
                </a:solidFill>
                <a:latin typeface="Times New Roman" panose="02020603050405020304" pitchFamily="18" charset="0"/>
                <a:cs typeface="Times New Roman" panose="02020603050405020304" pitchFamily="18" charset="0"/>
              </a:rPr>
              <a:t> Dr. Paula Kim, director of the Eating Disorders Clinic at Santa Anita Hospital, explains that it is not unusual for athletes, especially gymnasts, to become obsessed with their weight. One reason for this is that in gymnastics, the lighter the body, the more skillfully it can perform. She explains that an obsession with weight can lead to extreme dieting, which affects not only the body but also the mind.</a:t>
            </a:r>
            <a:endParaRPr lang="en-US" sz="16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5" name="TextBox 4"/>
          <p:cNvSpPr txBox="1"/>
          <p:nvPr/>
        </p:nvSpPr>
        <p:spPr>
          <a:xfrm>
            <a:off x="6646379" y="2621466"/>
            <a:ext cx="5545619" cy="1569660"/>
          </a:xfrm>
          <a:prstGeom prst="rect">
            <a:avLst/>
          </a:prstGeom>
          <a:noFill/>
        </p:spPr>
        <p:txBody>
          <a:bodyPr wrap="square" rtlCol="0">
            <a:spAutoFit/>
          </a:bodyPr>
          <a:lstStyle/>
          <a:p>
            <a:r>
              <a:rPr lang="en-US" sz="1600" dirty="0">
                <a:solidFill>
                  <a:srgbClr val="0070C0"/>
                </a:solidFill>
                <a:latin typeface="Times New Roman" panose="02020603050405020304" pitchFamily="18" charset="0"/>
                <a:cs typeface="Times New Roman" panose="02020603050405020304" pitchFamily="18" charset="0"/>
              </a:rPr>
              <a:t>Is this a quotation or reported speech?</a:t>
            </a:r>
            <a:r>
              <a:rPr lang="en-US" altLang="en-US" sz="1600" dirty="0">
                <a:solidFill>
                  <a:srgbClr val="0070C0"/>
                </a:solidFill>
                <a:latin typeface="Times New Roman" panose="02020603050405020304" pitchFamily="18" charset="0"/>
                <a:cs typeface="Times New Roman" panose="02020603050405020304" pitchFamily="18" charset="0"/>
              </a:rPr>
              <a:t> </a:t>
            </a:r>
          </a:p>
          <a:p>
            <a:pPr algn="just"/>
            <a:r>
              <a:rPr lang="en-US" altLang="en-US" sz="1600" b="1" dirty="0">
                <a:solidFill>
                  <a:srgbClr val="FF0000"/>
                </a:solidFill>
                <a:latin typeface="Times New Roman" panose="02020603050405020304" pitchFamily="18" charset="0"/>
                <a:cs typeface="Times New Roman" panose="02020603050405020304" pitchFamily="18" charset="0"/>
              </a:rPr>
              <a:t>5.</a:t>
            </a:r>
            <a:r>
              <a:rPr lang="en-US" altLang="en-US" sz="1600" dirty="0">
                <a:solidFill>
                  <a:srgbClr val="000000"/>
                </a:solidFill>
                <a:latin typeface="Times New Roman" panose="02020603050405020304" pitchFamily="18" charset="0"/>
                <a:cs typeface="Times New Roman" panose="02020603050405020304" pitchFamily="18" charset="0"/>
              </a:rPr>
              <a:t> High school counselor Lisa Rodriguez has expressed concern that Jones’ s illness is related to pressure.</a:t>
            </a:r>
            <a:endParaRPr lang="en-US" sz="1600" dirty="0">
              <a:latin typeface="Times New Roman" panose="02020603050405020304" pitchFamily="18" charset="0"/>
              <a:cs typeface="Times New Roman" panose="02020603050405020304" pitchFamily="18" charset="0"/>
            </a:endParaRPr>
          </a:p>
          <a:p>
            <a:endParaRPr lang="en-US" sz="1600" dirty="0"/>
          </a:p>
          <a:p>
            <a:endParaRPr lang="en-US" sz="1600" dirty="0"/>
          </a:p>
          <a:p>
            <a:endParaRPr lang="en-US" sz="1600" dirty="0"/>
          </a:p>
        </p:txBody>
      </p:sp>
      <p:sp>
        <p:nvSpPr>
          <p:cNvPr id="6" name="TextBox 5"/>
          <p:cNvSpPr txBox="1"/>
          <p:nvPr/>
        </p:nvSpPr>
        <p:spPr>
          <a:xfrm>
            <a:off x="6390250" y="3933887"/>
            <a:ext cx="5545620" cy="2400657"/>
          </a:xfrm>
          <a:prstGeom prst="rect">
            <a:avLst/>
          </a:prstGeom>
          <a:noFill/>
        </p:spPr>
        <p:txBody>
          <a:bodyPr wrap="square" rtlCol="0">
            <a:spAutoFit/>
          </a:bodyPr>
          <a:lstStyle/>
          <a:p>
            <a:pPr algn="just"/>
            <a:r>
              <a:rPr lang="en-US" sz="1600" dirty="0">
                <a:solidFill>
                  <a:srgbClr val="0070C0"/>
                </a:solidFill>
                <a:latin typeface="Times New Roman" panose="02020603050405020304" pitchFamily="18" charset="0"/>
                <a:cs typeface="Times New Roman" panose="02020603050405020304" pitchFamily="18" charset="0"/>
              </a:rPr>
              <a:t>Who is speaking in par. 6 ?</a:t>
            </a:r>
          </a:p>
          <a:p>
            <a:pPr algn="just"/>
            <a:r>
              <a:rPr lang="en-US" altLang="en-US" sz="1600" b="1" dirty="0">
                <a:solidFill>
                  <a:srgbClr val="FF0000"/>
                </a:solidFill>
                <a:latin typeface="Times New Roman" panose="02020603050405020304" pitchFamily="18" charset="0"/>
                <a:cs typeface="Times New Roman" panose="02020603050405020304" pitchFamily="18" charset="0"/>
              </a:rPr>
              <a:t> 6. </a:t>
            </a:r>
            <a:r>
              <a:rPr lang="en-US" altLang="en-US" sz="1600" dirty="0">
                <a:solidFill>
                  <a:srgbClr val="000000"/>
                </a:solidFill>
                <a:latin typeface="Times New Roman" panose="02020603050405020304" pitchFamily="18" charset="0"/>
                <a:cs typeface="Times New Roman" panose="02020603050405020304" pitchFamily="18" charset="0"/>
              </a:rPr>
              <a:t>“There’s an enormous amount of pressure that goes along with training for the Olympics,” she says. “I know that she comes from a  very accomplished family – I think that’s why she felt she had to achieve so much in sports. Also, when you talk about the Olympics, you’re talking about being the best of the best. I think that added to Ashley’s feeling of pressure.”</a:t>
            </a:r>
            <a:endParaRPr lang="en-US" sz="16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405498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784506" y="432638"/>
            <a:ext cx="10887940" cy="342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kern="1200">
                <a:solidFill>
                  <a:srgbClr val="FF66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9pPr>
          </a:lstStyle>
          <a:p>
            <a:pPr algn="l" eaLnBrk="1"/>
            <a:r>
              <a:rPr lang="en-US" altLang="en-US" sz="1800" b="1" dirty="0">
                <a:latin typeface="Times New Roman" panose="02020603050405020304" pitchFamily="18" charset="0"/>
                <a:cs typeface="Times New Roman" panose="02020603050405020304" pitchFamily="18" charset="0"/>
              </a:rPr>
              <a:t>Reading 2: “High School Star Hospitalized for Eating Disorder”</a:t>
            </a:r>
            <a:br>
              <a:rPr lang="en-US" altLang="en-US" b="1" dirty="0">
                <a:latin typeface="Times New Roman" panose="02020603050405020304" pitchFamily="18" charset="0"/>
                <a:cs typeface="Times New Roman" panose="02020603050405020304" pitchFamily="18" charset="0"/>
              </a:rPr>
            </a:br>
            <a:endParaRPr lang="en-US" altLang="en-US" b="1" dirty="0">
              <a:latin typeface="Times New Roman" panose="02020603050405020304" pitchFamily="18" charset="0"/>
              <a:cs typeface="Times New Roman" panose="02020603050405020304" pitchFamily="18" charset="0"/>
            </a:endParaRPr>
          </a:p>
          <a:p>
            <a:pPr algn="l" eaLnBrk="1"/>
            <a:endParaRPr lang="en-US" altLang="en-US" dirty="0"/>
          </a:p>
        </p:txBody>
      </p:sp>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r>
              <a:rPr lang="en-US" altLang="en-US" sz="1800" dirty="0">
                <a:latin typeface="Calibri" panose="020F0502020204030204" pitchFamily="34" charset="0"/>
                <a:cs typeface="Calibri" panose="020F0502020204030204" pitchFamily="34" charset="0"/>
              </a:rPr>
              <a:t> </a:t>
            </a:r>
            <a:br>
              <a:rPr lang="en-US" altLang="en-US" dirty="0"/>
            </a:br>
            <a:endParaRPr lang="en-US" altLang="en-US" dirty="0"/>
          </a:p>
        </p:txBody>
      </p:sp>
      <p:sp>
        <p:nvSpPr>
          <p:cNvPr id="38916" name="Rectangle 2"/>
          <p:cNvSpPr>
            <a:spLocks noGrp="1" noChangeArrowheads="1"/>
          </p:cNvSpPr>
          <p:nvPr>
            <p:ph sz="half" idx="1"/>
          </p:nvPr>
        </p:nvSpPr>
        <p:spPr>
          <a:xfrm>
            <a:off x="0" y="647699"/>
            <a:ext cx="5963526" cy="5665039"/>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Is this quotation or reported speech?</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Who is being referred to by the pronoun </a:t>
            </a:r>
            <a:r>
              <a:rPr lang="en-US" altLang="en-US" sz="1600" i="1" u="sng" dirty="0">
                <a:solidFill>
                  <a:srgbClr val="0070C0"/>
                </a:solidFill>
                <a:latin typeface="Times New Roman" panose="02020603050405020304" pitchFamily="18" charset="0"/>
                <a:cs typeface="Times New Roman" panose="02020603050405020304" pitchFamily="18" charset="0"/>
              </a:rPr>
              <a:t>her</a:t>
            </a:r>
            <a:r>
              <a:rPr lang="en-US" altLang="en-US" sz="1600" dirty="0">
                <a:solidFill>
                  <a:srgbClr val="0070C0"/>
                </a:solidFill>
                <a:latin typeface="Times New Roman" panose="02020603050405020304" pitchFamily="18" charset="0"/>
                <a:cs typeface="Times New Roman" panose="02020603050405020304" pitchFamily="18" charset="0"/>
              </a:rPr>
              <a:t> and </a:t>
            </a:r>
            <a:r>
              <a:rPr lang="en-US" altLang="en-US" sz="1600" i="1" u="sng" dirty="0">
                <a:solidFill>
                  <a:srgbClr val="0070C0"/>
                </a:solidFill>
                <a:latin typeface="Times New Roman" panose="02020603050405020304" pitchFamily="18" charset="0"/>
                <a:cs typeface="Times New Roman" panose="02020603050405020304" pitchFamily="18" charset="0"/>
              </a:rPr>
              <a:t>their</a:t>
            </a:r>
            <a:r>
              <a:rPr lang="en-US" altLang="en-US" sz="1600" dirty="0">
                <a:solidFill>
                  <a:srgbClr val="0070C0"/>
                </a:solidFill>
                <a:latin typeface="Times New Roman" panose="02020603050405020304" pitchFamily="18" charset="0"/>
                <a:cs typeface="Times New Roman" panose="02020603050405020304" pitchFamily="18" charset="0"/>
              </a:rPr>
              <a:t> in par.8 ?</a:t>
            </a:r>
            <a:endParaRPr lang="en-US" altLang="en-US" sz="1600" b="1" dirty="0">
              <a:solidFill>
                <a:srgbClr val="FF0000"/>
              </a:solidFill>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8.</a:t>
            </a:r>
            <a:r>
              <a:rPr lang="en-US" altLang="en-US" sz="1600" dirty="0">
                <a:latin typeface="Times New Roman" panose="02020603050405020304" pitchFamily="18" charset="0"/>
                <a:cs typeface="Times New Roman" panose="02020603050405020304" pitchFamily="18" charset="0"/>
              </a:rPr>
              <a:t> Coach Coyle says, “As soon as I met Ashley, I could tell right away that she was obsessed with the sport. And that’s not the kind of athlete that you have to push. My goal with Ashley was to try and help her have more of a balanced life. I talked to her about how she was doing in her classes, what she might want to study in college. I also told </a:t>
            </a:r>
            <a:r>
              <a:rPr lang="en-US" altLang="en-US" sz="1600" i="1" u="sng" dirty="0">
                <a:solidFill>
                  <a:srgbClr val="0070C0"/>
                </a:solidFill>
                <a:latin typeface="Times New Roman" panose="02020603050405020304" pitchFamily="18" charset="0"/>
                <a:cs typeface="Times New Roman" panose="02020603050405020304" pitchFamily="18" charset="0"/>
              </a:rPr>
              <a:t>her</a:t>
            </a:r>
            <a:r>
              <a:rPr lang="en-US" altLang="en-US" sz="1600" dirty="0">
                <a:latin typeface="Times New Roman" panose="02020603050405020304" pitchFamily="18" charset="0"/>
                <a:cs typeface="Times New Roman" panose="02020603050405020304" pitchFamily="18" charset="0"/>
              </a:rPr>
              <a:t> and all the members on the team to take at least one or two days a week just to let </a:t>
            </a:r>
            <a:r>
              <a:rPr lang="en-US" altLang="en-US" sz="1600" i="1" u="sng" dirty="0">
                <a:solidFill>
                  <a:srgbClr val="0070C0"/>
                </a:solidFill>
                <a:latin typeface="Times New Roman" panose="02020603050405020304" pitchFamily="18" charset="0"/>
                <a:cs typeface="Times New Roman" panose="02020603050405020304" pitchFamily="18" charset="0"/>
              </a:rPr>
              <a:t>their</a:t>
            </a:r>
            <a:r>
              <a:rPr lang="en-US" altLang="en-US" sz="1600" dirty="0">
                <a:latin typeface="Times New Roman" panose="02020603050405020304" pitchFamily="18" charset="0"/>
                <a:cs typeface="Times New Roman" panose="02020603050405020304" pitchFamily="18" charset="0"/>
              </a:rPr>
              <a:t> bodies rest. I know it’s a very difficult situation, but all I can say is I’m sorry Ashley got sick.”</a:t>
            </a:r>
          </a:p>
        </p:txBody>
      </p:sp>
      <p:sp>
        <p:nvSpPr>
          <p:cNvPr id="38917" name="Rectangle 3"/>
          <p:cNvSpPr>
            <a:spLocks noGrp="1" noChangeArrowheads="1"/>
          </p:cNvSpPr>
          <p:nvPr>
            <p:ph sz="half" idx="2"/>
          </p:nvPr>
        </p:nvSpPr>
        <p:spPr>
          <a:xfrm>
            <a:off x="6230396" y="114300"/>
            <a:ext cx="5615335" cy="6198439"/>
          </a:xfrm>
        </p:spPr>
        <p:txBody>
          <a:bodyPr/>
          <a:lstStyle/>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Who</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is</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being</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referred</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to</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by</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the</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highlighted</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pronouns</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70C0"/>
                </a:solidFill>
                <a:latin typeface="Times New Roman" panose="02020603050405020304" pitchFamily="18" charset="0"/>
                <a:cs typeface="Times New Roman" panose="02020603050405020304" pitchFamily="18" charset="0"/>
              </a:rPr>
              <a:t>in</a:t>
            </a:r>
            <a:r>
              <a:rPr lang="en-US" altLang="en-US" sz="1600" dirty="0">
                <a:latin typeface="Times New Roman" panose="02020603050405020304" pitchFamily="18" charset="0"/>
                <a:cs typeface="Times New Roman" panose="02020603050405020304" pitchFamily="18" charset="0"/>
              </a:rPr>
              <a:t> </a:t>
            </a:r>
            <a:r>
              <a:rPr lang="en-US" altLang="en-US" sz="1600" i="1" u="sng" dirty="0">
                <a:solidFill>
                  <a:srgbClr val="0070C0"/>
                </a:solidFill>
                <a:latin typeface="Times New Roman" panose="02020603050405020304" pitchFamily="18" charset="0"/>
                <a:cs typeface="Times New Roman" panose="02020603050405020304" pitchFamily="18" charset="0"/>
              </a:rPr>
              <a:t>par</a:t>
            </a:r>
            <a:r>
              <a:rPr lang="en-US" altLang="en-US" sz="1600" dirty="0">
                <a:latin typeface="Times New Roman" panose="02020603050405020304" pitchFamily="18" charset="0"/>
                <a:cs typeface="Times New Roman" panose="02020603050405020304" pitchFamily="18" charset="0"/>
              </a:rPr>
              <a:t>.</a:t>
            </a:r>
            <a:r>
              <a:rPr lang="en-US" altLang="en-US" sz="1600" i="1" u="sng" dirty="0">
                <a:solidFill>
                  <a:srgbClr val="0070C0"/>
                </a:solidFill>
                <a:latin typeface="Times New Roman" panose="02020603050405020304" pitchFamily="18" charset="0"/>
                <a:cs typeface="Times New Roman" panose="02020603050405020304" pitchFamily="18" charset="0"/>
              </a:rPr>
              <a:t> 9</a:t>
            </a:r>
            <a:r>
              <a:rPr lang="en-US" altLang="en-US" sz="1600" dirty="0">
                <a:latin typeface="Times New Roman" panose="02020603050405020304" pitchFamily="18" charset="0"/>
                <a:cs typeface="Times New Roman" panose="02020603050405020304" pitchFamily="18" charset="0"/>
              </a:rPr>
              <a:t>?</a:t>
            </a:r>
            <a:endParaRPr lang="en-US" altLang="en-US" sz="1600" b="1" dirty="0">
              <a:solidFill>
                <a:srgbClr val="FF0000"/>
              </a:solidFill>
              <a:latin typeface="Times New Roman" panose="02020603050405020304" pitchFamily="18" charset="0"/>
              <a:cs typeface="Times New Roman" panose="02020603050405020304" pitchFamily="18" charset="0"/>
            </a:endParaRP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9.</a:t>
            </a:r>
            <a:r>
              <a:rPr lang="en-US" altLang="en-US" sz="1600" dirty="0">
                <a:latin typeface="Times New Roman" panose="02020603050405020304" pitchFamily="18" charset="0"/>
                <a:cs typeface="Times New Roman" panose="02020603050405020304" pitchFamily="18" charset="0"/>
              </a:rPr>
              <a:t> Coyle’s concern for Jones’s health is shared by </a:t>
            </a:r>
            <a:r>
              <a:rPr lang="en-US" altLang="en-US" sz="1600" i="1" u="sng" dirty="0">
                <a:solidFill>
                  <a:srgbClr val="0070C0"/>
                </a:solidFill>
                <a:latin typeface="Times New Roman" panose="02020603050405020304" pitchFamily="18" charset="0"/>
                <a:cs typeface="Times New Roman" panose="02020603050405020304" pitchFamily="18" charset="0"/>
              </a:rPr>
              <a:t>her</a:t>
            </a:r>
            <a:r>
              <a:rPr lang="en-US" altLang="en-US" sz="1600" dirty="0">
                <a:latin typeface="Times New Roman" panose="02020603050405020304" pitchFamily="18" charset="0"/>
                <a:cs typeface="Times New Roman" panose="02020603050405020304" pitchFamily="18" charset="0"/>
              </a:rPr>
              <a:t> teammates and friends. Some of </a:t>
            </a:r>
            <a:r>
              <a:rPr lang="en-US" altLang="en-US" sz="1600" i="1" u="sng" dirty="0">
                <a:solidFill>
                  <a:srgbClr val="0070C0"/>
                </a:solidFill>
                <a:latin typeface="Times New Roman" panose="02020603050405020304" pitchFamily="18" charset="0"/>
                <a:cs typeface="Times New Roman" panose="02020603050405020304" pitchFamily="18" charset="0"/>
              </a:rPr>
              <a:t>them</a:t>
            </a:r>
            <a:r>
              <a:rPr lang="en-US" altLang="en-US" sz="1600" dirty="0">
                <a:latin typeface="Times New Roman" panose="02020603050405020304" pitchFamily="18" charset="0"/>
                <a:cs typeface="Times New Roman" panose="02020603050405020304" pitchFamily="18" charset="0"/>
              </a:rPr>
              <a:t> recall how the tiny gymnastics star worked out at the health club in addition to hours of regular practice with the team. </a:t>
            </a:r>
            <a:r>
              <a:rPr lang="en-US" altLang="en-US" sz="1600" i="1" u="sng" dirty="0">
                <a:solidFill>
                  <a:srgbClr val="0070C0"/>
                </a:solidFill>
                <a:latin typeface="Times New Roman" panose="02020603050405020304" pitchFamily="18" charset="0"/>
                <a:cs typeface="Times New Roman" panose="02020603050405020304" pitchFamily="18" charset="0"/>
              </a:rPr>
              <a:t>They</a:t>
            </a:r>
            <a:r>
              <a:rPr lang="en-US" altLang="en-US" sz="1600" dirty="0">
                <a:latin typeface="Times New Roman" panose="02020603050405020304" pitchFamily="18" charset="0"/>
                <a:cs typeface="Times New Roman" panose="02020603050405020304" pitchFamily="18" charset="0"/>
              </a:rPr>
              <a:t> describe how the walls of </a:t>
            </a:r>
            <a:r>
              <a:rPr lang="en-US" altLang="en-US" sz="1600" i="1" u="sng" dirty="0">
                <a:solidFill>
                  <a:srgbClr val="0070C0"/>
                </a:solidFill>
                <a:latin typeface="Times New Roman" panose="02020603050405020304" pitchFamily="18" charset="0"/>
                <a:cs typeface="Times New Roman" panose="02020603050405020304" pitchFamily="18" charset="0"/>
              </a:rPr>
              <a:t>her</a:t>
            </a:r>
            <a:r>
              <a:rPr lang="en-US" altLang="en-US" sz="1600" dirty="0">
                <a:latin typeface="Times New Roman" panose="02020603050405020304" pitchFamily="18" charset="0"/>
                <a:cs typeface="Times New Roman" panose="02020603050405020304" pitchFamily="18" charset="0"/>
              </a:rPr>
              <a:t> bedroom are covered with photos of Olympic winners – Mo </a:t>
            </a:r>
            <a:r>
              <a:rPr lang="en-US" altLang="en-US" sz="1600" dirty="0" err="1">
                <a:latin typeface="Times New Roman" panose="02020603050405020304" pitchFamily="18" charset="0"/>
                <a:cs typeface="Times New Roman" panose="02020603050405020304" pitchFamily="18" charset="0"/>
              </a:rPr>
              <a:t>Huilan</a:t>
            </a:r>
            <a:r>
              <a:rPr lang="en-US" altLang="en-US" sz="1600" dirty="0">
                <a:latin typeface="Times New Roman" panose="02020603050405020304" pitchFamily="18" charset="0"/>
                <a:cs typeface="Times New Roman" panose="02020603050405020304" pitchFamily="18" charset="0"/>
              </a:rPr>
              <a:t> and Gabby Douglas to name a few.</a:t>
            </a: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717007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P spid="3891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564</TotalTime>
  <Words>5143</Words>
  <Application>Microsoft Macintosh PowerPoint</Application>
  <PresentationFormat>Widescreen</PresentationFormat>
  <Paragraphs>232</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Gill Sans</vt:lpstr>
      <vt:lpstr>Times New Roman</vt:lpstr>
      <vt:lpstr>Office Theme</vt:lpstr>
      <vt:lpstr>PowerPoint Presentation</vt:lpstr>
      <vt:lpstr>AGENDA</vt:lpstr>
      <vt:lpstr>Session 1</vt:lpstr>
      <vt:lpstr>Unit 1: SPORTS AND OBESSION</vt:lpstr>
      <vt:lpstr> </vt:lpstr>
      <vt:lpstr>Reading 2: High School Star Hospitalized for Eating Disorder </vt:lpstr>
      <vt:lpstr>Reading 2: High School Star Hospitalized for Eating Disorder </vt:lpstr>
      <vt:lpstr>Reading 2: “High School Star Hospitalized for Eating Disorder” </vt:lpstr>
      <vt:lpstr>  </vt:lpstr>
      <vt:lpstr> </vt:lpstr>
      <vt:lpstr>PowerPoint Presentation</vt:lpstr>
      <vt:lpstr>Unit 2: The Consequences of Fraud </vt:lpstr>
      <vt:lpstr>PowerPoint Presentation</vt:lpstr>
      <vt:lpstr> </vt:lpstr>
      <vt:lpstr>Reading 2: “The Michelle Brown Story: Identity Theft”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dc:title>
  <dc:creator>Sa</dc:creator>
  <cp:lastModifiedBy>Hoai Phuong Nguyen Tran</cp:lastModifiedBy>
  <cp:revision>58</cp:revision>
  <dcterms:created xsi:type="dcterms:W3CDTF">2022-05-22T11:37:03Z</dcterms:created>
  <dcterms:modified xsi:type="dcterms:W3CDTF">2023-10-03T12:05:15Z</dcterms:modified>
</cp:coreProperties>
</file>