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316" r:id="rId3"/>
    <p:sldId id="317" r:id="rId4"/>
    <p:sldId id="273" r:id="rId5"/>
    <p:sldId id="274" r:id="rId6"/>
    <p:sldId id="275" r:id="rId7"/>
    <p:sldId id="337" r:id="rId8"/>
    <p:sldId id="276" r:id="rId9"/>
    <p:sldId id="278" r:id="rId10"/>
    <p:sldId id="277" r:id="rId11"/>
    <p:sldId id="279" r:id="rId12"/>
    <p:sldId id="284" r:id="rId13"/>
    <p:sldId id="338" r:id="rId14"/>
    <p:sldId id="322" r:id="rId15"/>
    <p:sldId id="323" r:id="rId16"/>
    <p:sldId id="324" r:id="rId17"/>
    <p:sldId id="325" r:id="rId18"/>
    <p:sldId id="327" r:id="rId19"/>
    <p:sldId id="328" r:id="rId20"/>
    <p:sldId id="326" r:id="rId21"/>
    <p:sldId id="321" r:id="rId22"/>
    <p:sldId id="330" r:id="rId23"/>
    <p:sldId id="329" r:id="rId24"/>
    <p:sldId id="258" r:id="rId25"/>
    <p:sldId id="259" r:id="rId26"/>
    <p:sldId id="331" r:id="rId27"/>
    <p:sldId id="281" r:id="rId28"/>
    <p:sldId id="282" r:id="rId29"/>
    <p:sldId id="332" r:id="rId30"/>
    <p:sldId id="271" r:id="rId31"/>
    <p:sldId id="270" r:id="rId32"/>
    <p:sldId id="309" r:id="rId33"/>
    <p:sldId id="310" r:id="rId34"/>
    <p:sldId id="335" r:id="rId35"/>
    <p:sldId id="311" r:id="rId36"/>
    <p:sldId id="312" r:id="rId37"/>
    <p:sldId id="292" r:id="rId38"/>
    <p:sldId id="315" r:id="rId39"/>
    <p:sldId id="293" r:id="rId40"/>
    <p:sldId id="313" r:id="rId41"/>
    <p:sldId id="314" r:id="rId42"/>
    <p:sldId id="294" r:id="rId43"/>
    <p:sldId id="319" r:id="rId44"/>
    <p:sldId id="295" r:id="rId45"/>
    <p:sldId id="320" r:id="rId46"/>
    <p:sldId id="296" r:id="rId47"/>
    <p:sldId id="318" r:id="rId48"/>
    <p:sldId id="272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62" y="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0F11-E1FB-46E1-86AF-72BBD7A9D6CD}" type="datetimeFigureOut">
              <a:rPr lang="en-US" smtClean="0"/>
              <a:t>16/09/2022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97B-E4CA-4DC2-8085-FEE6FC73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7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0F11-E1FB-46E1-86AF-72BBD7A9D6CD}" type="datetimeFigureOut">
              <a:rPr lang="en-US" smtClean="0"/>
              <a:t>16/09/2022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97B-E4CA-4DC2-8085-FEE6FC73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6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0F11-E1FB-46E1-86AF-72BBD7A9D6CD}" type="datetimeFigureOut">
              <a:rPr lang="en-US" smtClean="0"/>
              <a:t>16/09/2022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97B-E4CA-4DC2-8085-FEE6FC73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0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0F11-E1FB-46E1-86AF-72BBD7A9D6CD}" type="datetimeFigureOut">
              <a:rPr lang="en-US" smtClean="0"/>
              <a:t>16/09/2022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97B-E4CA-4DC2-8085-FEE6FC73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7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0F11-E1FB-46E1-86AF-72BBD7A9D6CD}" type="datetimeFigureOut">
              <a:rPr lang="en-US" smtClean="0"/>
              <a:t>16/09/2022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97B-E4CA-4DC2-8085-FEE6FC73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8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0F11-E1FB-46E1-86AF-72BBD7A9D6CD}" type="datetimeFigureOut">
              <a:rPr lang="en-US" smtClean="0"/>
              <a:t>16/09/2022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97B-E4CA-4DC2-8085-FEE6FC73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0F11-E1FB-46E1-86AF-72BBD7A9D6CD}" type="datetimeFigureOut">
              <a:rPr lang="en-US" smtClean="0"/>
              <a:t>16/09/2022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97B-E4CA-4DC2-8085-FEE6FC73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7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0F11-E1FB-46E1-86AF-72BBD7A9D6CD}" type="datetimeFigureOut">
              <a:rPr lang="en-US" smtClean="0"/>
              <a:t>16/09/2022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97B-E4CA-4DC2-8085-FEE6FC73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8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0F11-E1FB-46E1-86AF-72BBD7A9D6CD}" type="datetimeFigureOut">
              <a:rPr lang="en-US" smtClean="0"/>
              <a:t>16/09/2022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97B-E4CA-4DC2-8085-FEE6FC73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14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0F11-E1FB-46E1-86AF-72BBD7A9D6CD}" type="datetimeFigureOut">
              <a:rPr lang="en-US" smtClean="0"/>
              <a:t>16/09/2022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97B-E4CA-4DC2-8085-FEE6FC73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6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0F11-E1FB-46E1-86AF-72BBD7A9D6CD}" type="datetimeFigureOut">
              <a:rPr lang="en-US" smtClean="0"/>
              <a:t>16/09/2022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97B-E4CA-4DC2-8085-FEE6FC73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1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60F11-E1FB-46E1-86AF-72BBD7A9D6CD}" type="datetimeFigureOut">
              <a:rPr lang="en-US" smtClean="0"/>
              <a:t>16/09/2022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B97B-E4CA-4DC2-8085-FEE6FC73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3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HELLO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001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rgbClr val="00B050"/>
                </a:solidFill>
                <a:latin typeface="Algerian" pitchFamily="82" charset="0"/>
              </a:rPr>
              <a:t>WELCOME TO 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00B050"/>
                </a:solidFill>
                <a:latin typeface="Algerian" pitchFamily="82" charset="0"/>
              </a:rPr>
              <a:t>MY CLASS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00B050"/>
                </a:solidFill>
                <a:latin typeface="Algerian" pitchFamily="82" charset="0"/>
              </a:rPr>
              <a:t>SPEAKING 3</a:t>
            </a:r>
            <a:endParaRPr lang="en-US" sz="6000" dirty="0">
              <a:solidFill>
                <a:srgbClr val="00B05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77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1066800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2. </a:t>
            </a:r>
            <a:r>
              <a:rPr lang="en-US" b="1" dirty="0"/>
              <a:t>How can you keep your </a:t>
            </a:r>
            <a:r>
              <a:rPr lang="en-US" b="1" dirty="0" smtClean="0"/>
              <a:t>personal </a:t>
            </a:r>
            <a:r>
              <a:rPr lang="en-US" b="1" dirty="0"/>
              <a:t>information </a:t>
            </a:r>
            <a:r>
              <a:rPr lang="en-US" b="1" dirty="0" smtClean="0"/>
              <a:t>safely?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1828800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3124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3. What should you do if you are a victim of</a:t>
            </a:r>
            <a:br>
              <a:rPr lang="en-US" sz="3200" b="1" dirty="0" smtClean="0"/>
            </a:br>
            <a:r>
              <a:rPr lang="en-US" sz="3200" b="1" dirty="0" smtClean="0"/>
              <a:t> identity theft?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359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60864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3276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85912"/>
            <a:ext cx="265747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1388916"/>
            <a:ext cx="2990850" cy="478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782"/>
            <a:ext cx="8915400" cy="264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5574"/>
            <a:ext cx="91440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199"/>
            <a:ext cx="9144000" cy="22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94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* </a:t>
            </a:r>
            <a:r>
              <a:rPr lang="en-US" sz="3600" dirty="0"/>
              <a:t>Can you share a story of </a:t>
            </a:r>
            <a:r>
              <a:rPr lang="en-US" sz="3600" dirty="0" smtClean="0"/>
              <a:t>stealing information that you </a:t>
            </a:r>
            <a:r>
              <a:rPr lang="en-US" sz="3600" dirty="0"/>
              <a:t>/ your best friend/ your family </a:t>
            </a:r>
            <a:r>
              <a:rPr lang="en-US" sz="3600" dirty="0" smtClean="0"/>
              <a:t>member have / has ever experienced?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85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this activity, you will </a:t>
            </a:r>
            <a:r>
              <a:rPr lang="en-US" b="1" i="1" dirty="0"/>
              <a:t>create and perform a 3-5-minute role play about identity theft. </a:t>
            </a:r>
            <a:endParaRPr lang="en-US" b="1" i="1" dirty="0" smtClean="0"/>
          </a:p>
          <a:p>
            <a:pPr algn="just"/>
            <a:r>
              <a:rPr lang="en-US" b="1" dirty="0" smtClean="0"/>
              <a:t>A </a:t>
            </a:r>
            <a:r>
              <a:rPr lang="en-US" dirty="0"/>
              <a:t>role play is a short performance.  The actors take on roles, or  become characters, and  act  out  a situation.  </a:t>
            </a:r>
            <a:endParaRPr lang="en-US" dirty="0" smtClean="0"/>
          </a:p>
          <a:p>
            <a:pPr algn="just"/>
            <a:r>
              <a:rPr lang="en-US" dirty="0" smtClean="0"/>
              <a:t>Often </a:t>
            </a:r>
            <a:r>
              <a:rPr lang="en-US" dirty="0"/>
              <a:t>the situations are similar to experiences that people might have in real life. </a:t>
            </a:r>
            <a:endParaRPr lang="en-US" dirty="0" smtClean="0"/>
          </a:p>
          <a:p>
            <a:pPr algn="just"/>
            <a:r>
              <a:rPr lang="en-US" dirty="0" smtClean="0"/>
              <a:t>Try </a:t>
            </a:r>
            <a:r>
              <a:rPr lang="en-US" dirty="0"/>
              <a:t>to use the vocabulary, grammar, pronunciation, and language for keeping a conversation going that you learned in the unit.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/>
              <a:t>Work in a group of three. Follow the steps.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Step 1: </a:t>
            </a:r>
            <a:r>
              <a:rPr lang="en-US" dirty="0"/>
              <a:t>Choose a situation for the role play. Choose from the following ideas:</a:t>
            </a:r>
          </a:p>
          <a:p>
            <a:pPr lvl="0"/>
            <a:r>
              <a:rPr lang="en-US" dirty="0"/>
              <a:t>filing a police report</a:t>
            </a:r>
          </a:p>
          <a:p>
            <a:pPr lvl="0"/>
            <a:r>
              <a:rPr lang="en-US" dirty="0"/>
              <a:t>getting a call from a department store about a bill</a:t>
            </a:r>
          </a:p>
          <a:p>
            <a:pPr lvl="0"/>
            <a:r>
              <a:rPr lang="en-US" dirty="0"/>
              <a:t>calling a credit card company about a theft</a:t>
            </a:r>
          </a:p>
          <a:p>
            <a:pPr lvl="0"/>
            <a:r>
              <a:rPr lang="en-US" dirty="0"/>
              <a:t>giving advice to a friend about identity theft</a:t>
            </a:r>
          </a:p>
          <a:p>
            <a:pPr lvl="0"/>
            <a:r>
              <a:rPr lang="en-US" dirty="0"/>
              <a:t>(your own idea)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62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Decide on the place, characters, and story. Choose from the following ideas: </a:t>
            </a:r>
            <a:r>
              <a:rPr lang="en-US" b="1" u="sng" dirty="0"/>
              <a:t>Place</a:t>
            </a:r>
            <a:r>
              <a:rPr lang="en-US" dirty="0"/>
              <a:t>:</a:t>
            </a:r>
          </a:p>
          <a:p>
            <a:pPr lvl="0"/>
            <a:r>
              <a:rPr lang="en-US" dirty="0"/>
              <a:t>at a police station</a:t>
            </a:r>
          </a:p>
          <a:p>
            <a:pPr lvl="0"/>
            <a:r>
              <a:rPr lang="en-US" dirty="0"/>
              <a:t>in a department store</a:t>
            </a:r>
          </a:p>
          <a:p>
            <a:pPr lvl="0"/>
            <a:r>
              <a:rPr lang="en-US" dirty="0"/>
              <a:t>on the phone</a:t>
            </a:r>
          </a:p>
          <a:p>
            <a:pPr marL="0" indent="0" algn="just">
              <a:buNone/>
            </a:pPr>
            <a:r>
              <a:rPr lang="en-US" b="1" u="sng" dirty="0"/>
              <a:t>Characters</a:t>
            </a:r>
            <a:r>
              <a:rPr lang="en-US" dirty="0"/>
              <a:t> (think about age, personality, and feelings about the situation):</a:t>
            </a:r>
          </a:p>
          <a:p>
            <a:pPr lvl="0"/>
            <a:r>
              <a:rPr lang="en-US" dirty="0"/>
              <a:t>identity theft victim</a:t>
            </a:r>
          </a:p>
          <a:p>
            <a:pPr lvl="0"/>
            <a:r>
              <a:rPr lang="en-US" dirty="0"/>
              <a:t>police officer</a:t>
            </a:r>
          </a:p>
          <a:p>
            <a:pPr lvl="0"/>
            <a:r>
              <a:rPr lang="en-US" dirty="0"/>
              <a:t>store employee</a:t>
            </a:r>
          </a:p>
          <a:p>
            <a:pPr lvl="0"/>
            <a:r>
              <a:rPr lang="en-US" dirty="0"/>
              <a:t>identity thief</a:t>
            </a:r>
          </a:p>
          <a:p>
            <a:pPr lvl="0"/>
            <a:r>
              <a:rPr lang="en-US" dirty="0"/>
              <a:t>(your own idea)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5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Autofit/>
          </a:bodyPr>
          <a:lstStyle/>
          <a:p>
            <a:pPr algn="l"/>
            <a:r>
              <a:rPr lang="en-US" sz="2800" b="1" u="sng" dirty="0"/>
              <a:t>Story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b="1" dirty="0"/>
              <a:t>Background</a:t>
            </a:r>
            <a:r>
              <a:rPr lang="en-US" sz="2800" dirty="0"/>
              <a:t> : What happened before the role play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 </a:t>
            </a:r>
            <a:r>
              <a:rPr lang="en-US" sz="2800" dirty="0" smtClean="0"/>
              <a:t>                        starts</a:t>
            </a:r>
            <a:r>
              <a:rPr lang="en-US" sz="2800" dirty="0"/>
              <a:t>?</a:t>
            </a:r>
            <a:br>
              <a:rPr lang="en-US" sz="2800" dirty="0"/>
            </a:br>
            <a:r>
              <a:rPr lang="en-US" sz="2800" b="1" dirty="0"/>
              <a:t>Plot</a:t>
            </a:r>
            <a:r>
              <a:rPr lang="en-US" sz="2800" dirty="0"/>
              <a:t>: What happens during the role play?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/>
          <a:lstStyle/>
          <a:p>
            <a:r>
              <a:rPr lang="en-US" b="1" dirty="0"/>
              <a:t>Step 2: </a:t>
            </a:r>
            <a:r>
              <a:rPr lang="en-US" dirty="0"/>
              <a:t>Create the role play. Act like your character and speak naturally. Practice the role play several times.</a:t>
            </a:r>
          </a:p>
          <a:p>
            <a:r>
              <a:rPr lang="en-US" b="1" dirty="0"/>
              <a:t>Step </a:t>
            </a:r>
            <a:r>
              <a:rPr lang="en-US" dirty="0"/>
              <a:t>3: Perform your role play for the class.</a:t>
            </a:r>
          </a:p>
        </p:txBody>
      </p:sp>
    </p:spTree>
    <p:extLst>
      <p:ext uri="{BB962C8B-B14F-4D97-AF65-F5344CB8AC3E}">
        <p14:creationId xmlns:p14="http://schemas.microsoft.com/office/powerpoint/2010/main" val="21245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Step 1: </a:t>
            </a:r>
            <a:r>
              <a:rPr lang="en-US" dirty="0"/>
              <a:t>Find out more about identity theft. Choose one topic from the box or think of your own.</a:t>
            </a:r>
          </a:p>
          <a:p>
            <a:r>
              <a:rPr lang="en-US" dirty="0"/>
              <a:t>child identity </a:t>
            </a:r>
            <a:r>
              <a:rPr lang="en-US" dirty="0" smtClean="0"/>
              <a:t>theft</a:t>
            </a:r>
          </a:p>
          <a:p>
            <a:r>
              <a:rPr lang="en-US" dirty="0" smtClean="0"/>
              <a:t>dumpster </a:t>
            </a:r>
            <a:r>
              <a:rPr lang="en-US" dirty="0"/>
              <a:t>diving	</a:t>
            </a:r>
            <a:endParaRPr lang="en-US" dirty="0" smtClean="0"/>
          </a:p>
          <a:p>
            <a:r>
              <a:rPr lang="en-US" dirty="0" smtClean="0"/>
              <a:t>shoulder </a:t>
            </a:r>
            <a:r>
              <a:rPr lang="en-US" dirty="0"/>
              <a:t>surfing</a:t>
            </a:r>
          </a:p>
          <a:p>
            <a:r>
              <a:rPr lang="en-US" dirty="0"/>
              <a:t>criminal identity </a:t>
            </a:r>
            <a:r>
              <a:rPr lang="en-US" dirty="0" smtClean="0"/>
              <a:t>theft</a:t>
            </a:r>
          </a:p>
          <a:p>
            <a:r>
              <a:rPr lang="en-US" dirty="0" smtClean="0"/>
              <a:t>mortgage </a:t>
            </a:r>
            <a:r>
              <a:rPr lang="en-US" dirty="0"/>
              <a:t>fraud	skimming</a:t>
            </a:r>
          </a:p>
          <a:p>
            <a:r>
              <a:rPr lang="en-US" dirty="0"/>
              <a:t>data </a:t>
            </a:r>
            <a:r>
              <a:rPr lang="en-US" dirty="0" smtClean="0"/>
              <a:t>theft</a:t>
            </a:r>
          </a:p>
          <a:p>
            <a:r>
              <a:rPr lang="en-US" dirty="0" smtClean="0"/>
              <a:t>phishing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8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638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3: Share your information with the class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2: Research the topic on the Internet or in the library. Use the questions to    guide your </a:t>
            </a:r>
            <a:r>
              <a:rPr lang="en-US" dirty="0" smtClean="0"/>
              <a:t>research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What is</a:t>
            </a:r>
            <a:r>
              <a:rPr lang="en-US" u="sng" dirty="0"/>
              <a:t>	</a:t>
            </a:r>
            <a:r>
              <a:rPr lang="en-US" u="sng" dirty="0" smtClean="0"/>
              <a:t>____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Is it a common way to commit identity theft?</a:t>
            </a:r>
          </a:p>
          <a:p>
            <a:pPr marL="0" indent="0">
              <a:buNone/>
            </a:pPr>
            <a:r>
              <a:rPr lang="en-US" dirty="0"/>
              <a:t>3. What can people do to protect themselves against?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60"/>
            <a:ext cx="9144000" cy="681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989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HOMEWORK: </a:t>
            </a:r>
            <a:r>
              <a:rPr lang="en-US" sz="3600" b="1" i="1" dirty="0" smtClean="0"/>
              <a:t>Make a video (3-4 minus) to present your opinion about </a:t>
            </a:r>
            <a:r>
              <a:rPr lang="en-US" sz="3600" b="1" i="1" u="sng" dirty="0" smtClean="0"/>
              <a:t>one </a:t>
            </a:r>
            <a:r>
              <a:rPr lang="en-US" sz="3600" b="1" i="1" dirty="0" smtClean="0"/>
              <a:t>of the followings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0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Tell </a:t>
            </a:r>
            <a:r>
              <a:rPr lang="en-US" dirty="0"/>
              <a:t>a story about identity theft. It can be from your own experience, or something you heard or read about. Who were the victims? How did the </a:t>
            </a:r>
            <a:r>
              <a:rPr lang="en-US" dirty="0" smtClean="0"/>
              <a:t>thief </a:t>
            </a:r>
            <a:r>
              <a:rPr lang="en-US" dirty="0"/>
              <a:t>steal their identity? What happened after the theft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267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dirty="0" smtClean="0"/>
              <a:t>2. More and more criminals are stealing personal information from computers or over the Internet. How can people protect themselves from this kind of crime?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9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752600"/>
            <a:ext cx="7772400" cy="3200400"/>
          </a:xfrm>
        </p:spPr>
        <p:txBody>
          <a:bodyPr>
            <a:normAutofit/>
          </a:bodyPr>
          <a:lstStyle/>
          <a:p>
            <a:r>
              <a:rPr lang="en-US" sz="4800" b="1" u="sng" dirty="0" smtClean="0"/>
              <a:t>TOPIC</a:t>
            </a:r>
            <a:r>
              <a:rPr lang="en-US" sz="4800" b="1" dirty="0" smtClean="0"/>
              <a:t>: </a:t>
            </a:r>
            <a:br>
              <a:rPr lang="en-US" sz="4800" b="1" dirty="0" smtClean="0"/>
            </a:br>
            <a:r>
              <a:rPr lang="en-US" sz="4800" b="1" dirty="0" smtClean="0"/>
              <a:t>WORDS THAT PERSUADE</a:t>
            </a:r>
            <a:br>
              <a:rPr lang="en-US" sz="4800" b="1" dirty="0" smtClean="0"/>
            </a:b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680460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dirty="0" smtClean="0"/>
              <a:t>1. Where / When do you often hear or see persuasive words?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9491" y="30480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2. What words are often used to persuade somebody?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3058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Look at the photo. What do you think the salesman will say to persuade a customer to buy a car?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75702"/>
            <a:ext cx="8305800" cy="439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205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https://www.youtube.com/watch?v=M6a0Nn8Xjvc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124200"/>
            <a:ext cx="82296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Does the ad have…?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funny situation/ context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 good song / good words/persuasive words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n</a:t>
            </a:r>
            <a:r>
              <a:rPr lang="en-US" dirty="0" smtClean="0"/>
              <a:t>ice-looking people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 famous person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(Other)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 OPINIONS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1143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 smtClean="0"/>
              <a:t>1. When is it OK to use euphemisms or  deceptive language in a corporate context?  When is it not OK?</a:t>
            </a:r>
            <a:endParaRPr lang="en-US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7441" y="4381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3600" dirty="0"/>
              <a:t>2</a:t>
            </a:r>
            <a:r>
              <a:rPr lang="en-US" sz="3600" dirty="0" smtClean="0"/>
              <a:t>. What about euphemisms or deceptive language in personal relationship?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994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Work in groups of 4. Each person in the group speaks from a different point of view:</a:t>
            </a:r>
          </a:p>
          <a:p>
            <a:pPr>
              <a:buFontTx/>
              <a:buChar char="-"/>
            </a:pPr>
            <a:r>
              <a:rPr lang="en-US" sz="2800" dirty="0" smtClean="0"/>
              <a:t>A corporate leader</a:t>
            </a:r>
          </a:p>
          <a:p>
            <a:pPr>
              <a:buFontTx/>
              <a:buChar char="-"/>
            </a:pPr>
            <a:r>
              <a:rPr lang="en-US" sz="2800" dirty="0" smtClean="0"/>
              <a:t>An employee</a:t>
            </a:r>
          </a:p>
          <a:p>
            <a:pPr>
              <a:buFontTx/>
              <a:buChar char="-"/>
            </a:pPr>
            <a:r>
              <a:rPr lang="en-US" sz="2800" dirty="0" smtClean="0"/>
              <a:t>A real estate agent</a:t>
            </a:r>
          </a:p>
          <a:p>
            <a:pPr>
              <a:buFontTx/>
              <a:buChar char="-"/>
            </a:pPr>
            <a:r>
              <a:rPr lang="en-US" sz="2800" dirty="0" smtClean="0"/>
              <a:t>A home buyer</a:t>
            </a:r>
          </a:p>
          <a:p>
            <a:pPr marL="0" indent="0">
              <a:buNone/>
            </a:pPr>
            <a:r>
              <a:rPr lang="en-US" sz="2800" dirty="0" smtClean="0"/>
              <a:t>Take turns completing each statements and giving and an example.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41910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I think that euphemisms (hurt people/ make people feel better). For example,…</a:t>
            </a:r>
          </a:p>
          <a:p>
            <a:pPr marL="0" indent="0">
              <a:buNone/>
            </a:pPr>
            <a:r>
              <a:rPr lang="en-US" dirty="0" smtClean="0"/>
              <a:t>B. I think that euphemisms (are necessary /are used too much) in business. For example,…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80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2239962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b="1" dirty="0" smtClean="0"/>
              <a:t>Look at the pictures of the products. Create a short advertisement for each product with an expressive adjective, a superlative, and an intensifier</a:t>
            </a:r>
            <a:r>
              <a:rPr lang="en-US" dirty="0" smtClean="0"/>
              <a:t>./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27622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819400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dirty="0" smtClean="0"/>
              <a:t>Test drive the </a:t>
            </a:r>
            <a:r>
              <a:rPr lang="en-US" sz="3600" b="1" i="1" dirty="0" smtClean="0"/>
              <a:t>incredible </a:t>
            </a:r>
            <a:r>
              <a:rPr lang="en-US" sz="3600" dirty="0" smtClean="0"/>
              <a:t>X-14. It’s </a:t>
            </a:r>
            <a:r>
              <a:rPr lang="en-US" sz="3600" b="1" i="1" dirty="0" smtClean="0"/>
              <a:t>the most reliable sporty car </a:t>
            </a:r>
            <a:r>
              <a:rPr lang="en-US" sz="3600" dirty="0" smtClean="0"/>
              <a:t>on the road.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76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019425" cy="446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20782"/>
            <a:ext cx="28575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070" y="20782"/>
            <a:ext cx="328093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4662054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She…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30236" y="4814454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These shoes…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63070" y="4765963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Your baby…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8434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4191000" cy="482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185274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Try …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782"/>
            <a:ext cx="4114799" cy="482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87636" y="5299784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Nobody likes 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8732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461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>
            <a:normAutofit/>
          </a:bodyPr>
          <a:lstStyle/>
          <a:p>
            <a:pPr algn="l"/>
            <a:r>
              <a:rPr lang="en-US" sz="4000" b="1" u="sng" dirty="0" smtClean="0"/>
              <a:t>HOMEWORK</a:t>
            </a:r>
            <a:r>
              <a:rPr lang="en-US" sz="4000" b="1" dirty="0" smtClean="0"/>
              <a:t>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505200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AutoNum type="arabicPeriod"/>
            </a:pPr>
            <a:r>
              <a:rPr lang="en-US" b="1" dirty="0" smtClean="0"/>
              <a:t>Think or create a (new) product.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en-US" b="1" dirty="0" smtClean="0"/>
              <a:t>2. Make an advertisement for that product using persuasive words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en-US" b="1" dirty="0" smtClean="0"/>
              <a:t>3. Make a video (3-4 </a:t>
            </a:r>
            <a:r>
              <a:rPr lang="en-US" b="1" dirty="0" err="1" smtClean="0"/>
              <a:t>mins</a:t>
            </a:r>
            <a:r>
              <a:rPr lang="en-US" b="1" dirty="0" smtClean="0"/>
              <a:t>) to perform your advertisement</a:t>
            </a:r>
            <a:endParaRPr lang="en-US" b="1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SOME SUGGESTIONS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11255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1. Choose </a:t>
            </a:r>
            <a:r>
              <a:rPr lang="en-US" dirty="0"/>
              <a:t>the product and target audience for your ad.</a:t>
            </a:r>
          </a:p>
          <a:p>
            <a:pPr marL="0" lvl="0" indent="0">
              <a:buNone/>
            </a:pPr>
            <a:r>
              <a:rPr lang="en-US" dirty="0" smtClean="0"/>
              <a:t>2. Decide </a:t>
            </a:r>
            <a:r>
              <a:rPr lang="en-US" dirty="0"/>
              <a:t>on the appeal you will </a:t>
            </a:r>
            <a:r>
              <a:rPr lang="en-US" dirty="0" smtClean="0"/>
              <a:t>use </a:t>
            </a:r>
            <a:r>
              <a:rPr lang="en-US" dirty="0"/>
              <a:t>and how you will get the consumers' attention.</a:t>
            </a:r>
          </a:p>
          <a:p>
            <a:pPr marL="0" lvl="0" indent="0">
              <a:buNone/>
            </a:pPr>
            <a:r>
              <a:rPr lang="en-US" dirty="0" smtClean="0"/>
              <a:t>3. Discus </a:t>
            </a:r>
            <a:r>
              <a:rPr lang="en-US" dirty="0"/>
              <a:t>other techniques </a:t>
            </a:r>
            <a:r>
              <a:rPr lang="en-US" dirty="0" smtClean="0"/>
              <a:t>/ PERSUASSIVE WORDS you </a:t>
            </a:r>
            <a:r>
              <a:rPr lang="en-US" dirty="0"/>
              <a:t>can use in the ad (music, catchy </a:t>
            </a:r>
            <a:r>
              <a:rPr lang="en-US" dirty="0" smtClean="0"/>
              <a:t>slogan</a:t>
            </a:r>
            <a:r>
              <a:rPr lang="en-US" dirty="0"/>
              <a:t>, sound effects, funny voice).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TOPIC: BEFORE YOU SAY “I DO”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4064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Discuss the questions with the class.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762000"/>
            <a:ext cx="6286500" cy="4162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295400"/>
            <a:ext cx="19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1. What's </a:t>
            </a:r>
            <a:r>
              <a:rPr lang="en-US" sz="2800" dirty="0"/>
              <a:t>happening in the picture?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7300" y="4953000"/>
            <a:ext cx="7581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/>
              <a:t>2</a:t>
            </a:r>
            <a:r>
              <a:rPr lang="en-US" sz="2800" dirty="0" smtClean="0"/>
              <a:t>. </a:t>
            </a:r>
            <a:r>
              <a:rPr lang="en-US" sz="2800" dirty="0"/>
              <a:t>Look at the title of the unit. What happens before you say "I do"? What do you think this unit will be about?</a:t>
            </a:r>
          </a:p>
        </p:txBody>
      </p:sp>
    </p:spTree>
    <p:extLst>
      <p:ext uri="{BB962C8B-B14F-4D97-AF65-F5344CB8AC3E}">
        <p14:creationId xmlns:p14="http://schemas.microsoft.com/office/powerpoint/2010/main" val="115068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30362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/>
              <a:t>Read the following statements about marriage. Do you agree or disagree with them?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76601"/>
            <a:ext cx="82296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To have a happy marriage, the couple must be good friends?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057401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mtClean="0"/>
              <a:t>1. In most marriages, only one person can get what he / she wants?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055" y="46482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3</a:t>
            </a:r>
            <a:r>
              <a:rPr lang="en-US" dirty="0" smtClean="0"/>
              <a:t>. You should choose your spouse carefully before marriage, but after marriage you should accept his / her mistakes.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1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i="1" dirty="0"/>
              <a:t>Discuss the following topic: "Is it </a:t>
            </a:r>
            <a:r>
              <a:rPr lang="en-US" sz="4000" dirty="0"/>
              <a:t>better to </a:t>
            </a:r>
            <a:r>
              <a:rPr lang="en-US" sz="4000" i="1" dirty="0"/>
              <a:t>be married </a:t>
            </a:r>
            <a:r>
              <a:rPr lang="en-US" sz="4000" dirty="0"/>
              <a:t>or </a:t>
            </a:r>
            <a:r>
              <a:rPr lang="en-US" sz="4000" i="1" dirty="0"/>
              <a:t>single?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810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/>
              <a:t>Work in </a:t>
            </a:r>
            <a:r>
              <a:rPr lang="en-US" sz="3600" b="1" i="1" dirty="0" smtClean="0"/>
              <a:t>groups.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375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Choose a topic for your presentation. You may choose one of the following topics or think of your own topic.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1. living </a:t>
            </a:r>
            <a:r>
              <a:rPr lang="en-US" dirty="0"/>
              <a:t>together before marriage</a:t>
            </a:r>
          </a:p>
          <a:p>
            <a:pPr marL="0" lvl="0" indent="0">
              <a:buNone/>
            </a:pPr>
            <a:r>
              <a:rPr lang="en-US" dirty="0" smtClean="0"/>
              <a:t>2. the </a:t>
            </a:r>
            <a:r>
              <a:rPr lang="en-US" dirty="0"/>
              <a:t>rights of unmarried couples</a:t>
            </a:r>
          </a:p>
          <a:p>
            <a:pPr marL="0" lvl="0" indent="0">
              <a:buNone/>
            </a:pPr>
            <a:r>
              <a:rPr lang="en-US" dirty="0" smtClean="0"/>
              <a:t>3. using </a:t>
            </a:r>
            <a:r>
              <a:rPr lang="en-US" dirty="0"/>
              <a:t>dating services to find a spouse (Internet sites, personal ads, speed dating)</a:t>
            </a:r>
          </a:p>
          <a:p>
            <a:pPr marL="0" lvl="0" indent="0">
              <a:buNone/>
            </a:pPr>
            <a:r>
              <a:rPr lang="en-US" dirty="0" smtClean="0"/>
              <a:t>4. arranged </a:t>
            </a:r>
            <a:r>
              <a:rPr lang="en-US" dirty="0"/>
              <a:t>marriages vs. love marriages</a:t>
            </a:r>
          </a:p>
          <a:p>
            <a:pPr marL="0" lvl="0" indent="0">
              <a:buNone/>
            </a:pPr>
            <a:r>
              <a:rPr lang="en-US" dirty="0" smtClean="0"/>
              <a:t>5. mixed </a:t>
            </a:r>
            <a:r>
              <a:rPr lang="en-US" dirty="0"/>
              <a:t>marriages (religion, age, language, culture, race)</a:t>
            </a:r>
          </a:p>
          <a:p>
            <a:pPr marL="0" lvl="0" indent="0">
              <a:buNone/>
            </a:pPr>
            <a:r>
              <a:rPr lang="en-US" dirty="0" smtClean="0"/>
              <a:t>6. types </a:t>
            </a:r>
            <a:r>
              <a:rPr lang="en-US" dirty="0"/>
              <a:t>of families (</a:t>
            </a:r>
            <a:r>
              <a:rPr lang="en-US" dirty="0" smtClean="0"/>
              <a:t>blended, </a:t>
            </a:r>
            <a:r>
              <a:rPr lang="en-US" dirty="0"/>
              <a:t>single parent)</a:t>
            </a:r>
          </a:p>
          <a:p>
            <a:pPr marL="0" lvl="0" indent="0">
              <a:buNone/>
            </a:pPr>
            <a:r>
              <a:rPr lang="en-US" dirty="0" smtClean="0"/>
              <a:t>7. living </a:t>
            </a:r>
            <a:r>
              <a:rPr lang="en-US" dirty="0"/>
              <a:t>situations in marriage (long-distance marriages , living with relatives )</a:t>
            </a:r>
          </a:p>
          <a:p>
            <a:pPr marL="0" lvl="0" indent="0">
              <a:buNone/>
            </a:pPr>
            <a:r>
              <a:rPr lang="en-US" dirty="0" smtClean="0"/>
              <a:t>	8. Divorce</a:t>
            </a:r>
          </a:p>
          <a:p>
            <a:pPr marL="0" lvl="0" indent="0">
              <a:buNone/>
            </a:pPr>
            <a:r>
              <a:rPr lang="en-US" dirty="0" smtClean="0"/>
              <a:t>	9. Gay marriage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2286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TOPIC</a:t>
            </a:r>
            <a:r>
              <a:rPr lang="en-US" b="1" dirty="0" smtClean="0"/>
              <a:t>: </a:t>
            </a:r>
            <a:br>
              <a:rPr lang="en-US" b="1" dirty="0" smtClean="0"/>
            </a:br>
            <a:r>
              <a:rPr lang="en-US" b="1" dirty="0" smtClean="0"/>
              <a:t>REDUCING YOUR </a:t>
            </a:r>
            <a:br>
              <a:rPr lang="en-US" b="1" dirty="0" smtClean="0"/>
            </a:br>
            <a:r>
              <a:rPr lang="en-US" b="1" dirty="0" smtClean="0"/>
              <a:t>CARBON FOOTPRINT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54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SHARE INFORMATION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600" dirty="0" smtClean="0"/>
              <a:t>Your personal carbon footprint is the amount of carbon dioxide (Co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) that you put into the air when you drive a car, fly in an airplane, or use electricity made by burning coal or gas.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378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b="1" dirty="0"/>
              <a:t>Look at the picture. 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5582" y="2514600"/>
            <a:ext cx="32558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1. Look at the photo. Is this something happening now, in the near future, or in the distant future? 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219200"/>
            <a:ext cx="5410199" cy="517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20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6000" b="1" u="sng" dirty="0" smtClean="0"/>
              <a:t>TOPIC</a:t>
            </a:r>
            <a:r>
              <a:rPr lang="en-US" sz="6000" b="1" dirty="0" smtClean="0"/>
              <a:t>: </a:t>
            </a:r>
            <a:br>
              <a:rPr lang="en-US" sz="6000" b="1" dirty="0" smtClean="0"/>
            </a:br>
            <a:r>
              <a:rPr lang="en-US" sz="6000" b="1" dirty="0" smtClean="0"/>
              <a:t>AVOIDING IDENTITY THEFT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9001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1"/>
            <a:ext cx="8229600" cy="25908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2. Over the past 100 years, temperatures and weather patterns around the world have changed. There are more storms, floods, and extreme temperatures. </a:t>
            </a:r>
            <a:endParaRPr lang="en-US" b="1" i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31242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n-US" b="1" i="1" dirty="0" smtClean="0"/>
              <a:t>What extreme weather have you heard about or experienced?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8625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44"/>
            <a:ext cx="8915400" cy="679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5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/>
          <a:lstStyle/>
          <a:p>
            <a:pPr lvl="0" algn="just"/>
            <a:r>
              <a:rPr lang="en-US" dirty="0" smtClean="0"/>
              <a:t>Scientist believe that climate change is caused by global warming. Global warming is an increase in temperatures all over the world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5745" y="3962400"/>
            <a:ext cx="82296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US" b="1" i="1" dirty="0" smtClean="0"/>
              <a:t>What do you think might be some of the causes of global warming?</a:t>
            </a:r>
            <a:endParaRPr lang="en-US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3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GROUPS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447800"/>
            <a:ext cx="3962400" cy="541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 smtClean="0"/>
              <a:t>GROUP A</a:t>
            </a:r>
          </a:p>
          <a:p>
            <a:pPr algn="ctr"/>
            <a:r>
              <a:rPr lang="en-US" sz="4000" dirty="0" smtClean="0"/>
              <a:t>What can individuals do to reduce carbon dioxide emissions?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4876800" y="1461655"/>
            <a:ext cx="3733800" cy="541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 smtClean="0"/>
              <a:t>GROUP B</a:t>
            </a:r>
          </a:p>
          <a:p>
            <a:pPr algn="ctr"/>
            <a:r>
              <a:rPr lang="en-US" sz="4000" dirty="0" smtClean="0"/>
              <a:t>What can government and industry do to reduce carbon dioxide emissions?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466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 OPINIONS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 smtClean="0"/>
              <a:t>Agree / Disagreeing Language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 agree / disagree with the statement because…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 think / don’t think … because….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 think this is / isn’t a good idea because…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2286000" y="4572000"/>
            <a:ext cx="61722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</a:t>
            </a:r>
            <a:r>
              <a:rPr lang="en-US" sz="3600" dirty="0" smtClean="0"/>
              <a:t>ave to/ must/ don’t have to/ must not / can/ can’t / should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487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54102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600" dirty="0" smtClean="0"/>
              <a:t>Build more public transportation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Stop using electricity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Ignore the problem of global warming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Buy / install </a:t>
            </a:r>
            <a:r>
              <a:rPr lang="en-US" sz="3600" dirty="0" smtClean="0"/>
              <a:t>solar panels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Stop </a:t>
            </a:r>
            <a:r>
              <a:rPr lang="en-US" sz="3600" dirty="0" smtClean="0"/>
              <a:t>immediately using </a:t>
            </a:r>
            <a:r>
              <a:rPr lang="en-US" sz="3600" dirty="0" smtClean="0"/>
              <a:t>gasoline-powered cars 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Reduce factory emissions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Drive big cars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Ride bicycles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Walk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522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419600"/>
            <a:ext cx="8458200" cy="68580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2800" dirty="0"/>
              <a:t>4</a:t>
            </a:r>
            <a:r>
              <a:rPr lang="en-US" sz="2800" dirty="0" smtClean="0"/>
              <a:t>. All countries should limit the number of cars on the road and increase public transportation.</a:t>
            </a:r>
            <a:endParaRPr lang="en-US" sz="2800" dirty="0"/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447800"/>
            <a:ext cx="8382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800" dirty="0" smtClean="0"/>
              <a:t>1. New technology will solve the problem of climate.</a:t>
            </a:r>
          </a:p>
          <a:p>
            <a:pPr marL="0" indent="0" algn="just">
              <a:buFont typeface="Arial" pitchFamily="34" charset="0"/>
              <a:buNone/>
            </a:pP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0218" y="3241964"/>
            <a:ext cx="8402782" cy="969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dirty="0" smtClean="0"/>
              <a:t>3. More countries should generate their energy from nuclear power.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0218" y="2168236"/>
            <a:ext cx="8402782" cy="914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dirty="0"/>
              <a:t>2</a:t>
            </a:r>
            <a:r>
              <a:rPr lang="en-US" sz="2800" dirty="0" smtClean="0"/>
              <a:t>. Industries should pay extra for energy that they consume and the emissions that they release.</a:t>
            </a:r>
          </a:p>
          <a:p>
            <a:pPr marL="0" indent="0" algn="just">
              <a:buFont typeface="Arial" pitchFamily="34" charset="0"/>
              <a:buNone/>
            </a:pP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95400" y="5527964"/>
            <a:ext cx="7848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800" dirty="0"/>
              <a:t>5</a:t>
            </a:r>
            <a:r>
              <a:rPr lang="en-US" sz="2800" dirty="0" smtClean="0"/>
              <a:t>. Even if individuals work collectively to reduce their personal carbon footprint, their efforts are still just a drop in the bucket.</a:t>
            </a:r>
          </a:p>
          <a:p>
            <a:pPr marL="0" indent="0" algn="just">
              <a:buFont typeface="Arial" pitchFamily="34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242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 (FINAL TEST)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000" dirty="0" smtClean="0"/>
              <a:t>The earth is getting warmer and warmer. What should we do to reduce the amount of carbon dioxide?</a:t>
            </a:r>
          </a:p>
          <a:p>
            <a:pPr algn="just">
              <a:buFont typeface="Wingdings" pitchFamily="2" charset="2"/>
              <a:buChar char="v"/>
            </a:pPr>
            <a:r>
              <a:rPr lang="en-US" sz="4000" b="1" dirty="0" smtClean="0"/>
              <a:t>Make a video about 3-5 minutes presenting your opinions.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265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8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52399"/>
            <a:ext cx="8686800" cy="4581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0292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What is happening to </a:t>
            </a:r>
            <a:r>
              <a:rPr lang="en-US" sz="3200" dirty="0"/>
              <a:t>the </a:t>
            </a:r>
            <a:r>
              <a:rPr lang="en-US" sz="3200" dirty="0" smtClean="0"/>
              <a:t>woman's </a:t>
            </a:r>
            <a:r>
              <a:rPr lang="en-US" sz="3200" dirty="0"/>
              <a:t>picture? Why</a:t>
            </a:r>
            <a:r>
              <a:rPr lang="en-US" sz="3200" dirty="0" smtClean="0"/>
              <a:t>?</a:t>
            </a:r>
          </a:p>
          <a:p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905000" y="6014085"/>
            <a:ext cx="6266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2. What </a:t>
            </a:r>
            <a:r>
              <a:rPr lang="en-US" sz="3200" dirty="0"/>
              <a:t>does “identity theft” mean?</a:t>
            </a:r>
          </a:p>
        </p:txBody>
      </p:sp>
    </p:spTree>
    <p:extLst>
      <p:ext uri="{BB962C8B-B14F-4D97-AF65-F5344CB8AC3E}">
        <p14:creationId xmlns:p14="http://schemas.microsoft.com/office/powerpoint/2010/main" val="8383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Identity theft is a type of fraud.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332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The thieves </a:t>
            </a:r>
            <a:r>
              <a:rPr lang="en-US" b="1" i="1" dirty="0" smtClean="0"/>
              <a:t>steal personal information</a:t>
            </a:r>
            <a:r>
              <a:rPr lang="en-US" dirty="0" smtClean="0"/>
              <a:t>-such as a person's name, address, driver's license, or passport number-and use it to open bank or credit card accounts in the name of the victim, the person harmed.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4999036"/>
            <a:ext cx="8229600" cy="1881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Victims often find out about the theft when they start getting bills for things they didn't buy.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54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1. </a:t>
            </a:r>
            <a:r>
              <a:rPr lang="en-US" sz="3600" dirty="0" smtClean="0"/>
              <a:t>What </a:t>
            </a:r>
            <a:r>
              <a:rPr lang="en-US" sz="3600" dirty="0"/>
              <a:t>are some ways thieves can steal </a:t>
            </a:r>
            <a:r>
              <a:rPr lang="en-US" sz="3600" dirty="0" smtClean="0"/>
              <a:t>someone’s personal information?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0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pPr lvl="0" algn="just"/>
            <a:r>
              <a:rPr lang="en-US" sz="2800" dirty="0" smtClean="0"/>
              <a:t>1. What </a:t>
            </a:r>
            <a:r>
              <a:rPr lang="en-US" sz="2800" dirty="0"/>
              <a:t>are some ways thieves can steal personal information?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3352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Criminals pretend to work for real companies. 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They </a:t>
            </a:r>
            <a:r>
              <a:rPr lang="en-US" sz="2800" dirty="0"/>
              <a:t>send e-mail messages to thousands of people</a:t>
            </a:r>
            <a:r>
              <a:rPr lang="en-US" sz="28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They </a:t>
            </a:r>
            <a:r>
              <a:rPr lang="en-US" sz="2800" dirty="0"/>
              <a:t>trick people into going to a fraudulent website (</a:t>
            </a:r>
            <a:r>
              <a:rPr lang="en-US" sz="2800" i="1" dirty="0"/>
              <a:t>which looks like a real site</a:t>
            </a:r>
            <a:r>
              <a:rPr lang="en-US" sz="2800" dirty="0"/>
              <a:t>) and  giving out  their personal information. 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Then </a:t>
            </a:r>
            <a:r>
              <a:rPr lang="en-US" sz="2800" dirty="0"/>
              <a:t>the thieves use the information to commit identity theft. </a:t>
            </a:r>
          </a:p>
        </p:txBody>
      </p:sp>
    </p:spTree>
    <p:extLst>
      <p:ext uri="{BB962C8B-B14F-4D97-AF65-F5344CB8AC3E}">
        <p14:creationId xmlns:p14="http://schemas.microsoft.com/office/powerpoint/2010/main" val="192566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How are victims affected </a:t>
            </a:r>
            <a:br>
              <a:rPr lang="en-US" b="1" dirty="0"/>
            </a:br>
            <a:r>
              <a:rPr lang="en-US" b="1" dirty="0"/>
              <a:t>by identity theft?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AutoShape 2" descr="Ý thức về sự đau khổ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68186"/>
            <a:ext cx="314325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1740477"/>
            <a:ext cx="3218561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786" y="1740477"/>
            <a:ext cx="20764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348" y="3435927"/>
            <a:ext cx="22193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65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3252</TotalTime>
  <Words>1580</Words>
  <Application>Microsoft Office PowerPoint</Application>
  <PresentationFormat>On-screen Show (4:3)</PresentationFormat>
  <Paragraphs>163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HELLO</vt:lpstr>
      <vt:lpstr>PowerPoint Presentation</vt:lpstr>
      <vt:lpstr>PowerPoint Presentation</vt:lpstr>
      <vt:lpstr>TOPIC:  AVOIDING IDENTITY THEFT</vt:lpstr>
      <vt:lpstr>PowerPoint Presentation</vt:lpstr>
      <vt:lpstr>SHARE INFORMATION</vt:lpstr>
      <vt:lpstr>1. What are some ways thieves can steal someone’s personal information? </vt:lpstr>
      <vt:lpstr>1. What are some ways thieves can steal personal information? </vt:lpstr>
      <vt:lpstr>How are victims affected  by identity theft? </vt:lpstr>
      <vt:lpstr>3. What should you do if you are a victim of  identity theft?</vt:lpstr>
      <vt:lpstr>PowerPoint Presentation</vt:lpstr>
      <vt:lpstr>PowerPoint Presentation</vt:lpstr>
      <vt:lpstr>* Can you share a story of stealing information that you / your best friend/ your family member have / has ever experienced? </vt:lpstr>
      <vt:lpstr>ROLE PLAY</vt:lpstr>
      <vt:lpstr>Work in a group of three. Follow the steps. </vt:lpstr>
      <vt:lpstr>PowerPoint Presentation</vt:lpstr>
      <vt:lpstr>Story: Background : What happened before the role play                           starts? Plot: What happens during the role play? </vt:lpstr>
      <vt:lpstr>RESEARCH</vt:lpstr>
      <vt:lpstr>Step 3: Share your information with the class  </vt:lpstr>
      <vt:lpstr>HOMEWORK: Make a video (3-4 minus) to present your opinion about one of the followings</vt:lpstr>
      <vt:lpstr>TOPIC:  WORDS THAT PERSUADE </vt:lpstr>
      <vt:lpstr>1. Where / When do you often hear or see persuasive words?</vt:lpstr>
      <vt:lpstr>PowerPoint Presentation</vt:lpstr>
      <vt:lpstr>SHARE INFORMATION</vt:lpstr>
      <vt:lpstr>EXPRESSION OPINIONS</vt:lpstr>
      <vt:lpstr>PowerPoint Presentation</vt:lpstr>
      <vt:lpstr>Look at the pictures of the products. Create a short advertisement for each product with an expressive adjective, a superlative, and an intensifier./</vt:lpstr>
      <vt:lpstr>PowerPoint Presentation</vt:lpstr>
      <vt:lpstr>PowerPoint Presentation</vt:lpstr>
      <vt:lpstr>HOMEWORK:</vt:lpstr>
      <vt:lpstr> SOME SUGGESTIONS </vt:lpstr>
      <vt:lpstr>TOPIC: BEFORE YOU SAY “I DO”</vt:lpstr>
      <vt:lpstr>Discuss the questions with the class. </vt:lpstr>
      <vt:lpstr>Read the following statements about marriage. Do you agree or disagree with them?</vt:lpstr>
      <vt:lpstr>PowerPoint Presentation</vt:lpstr>
      <vt:lpstr>Choose a topic for your presentation. You may choose one of the following topics or think of your own topic. </vt:lpstr>
      <vt:lpstr>TOPIC:  REDUCING YOUR  CARBON FOOTPRINT</vt:lpstr>
      <vt:lpstr>SHARE INFORMATION</vt:lpstr>
      <vt:lpstr>Look at the picture.  </vt:lpstr>
      <vt:lpstr>PowerPoint Presentation</vt:lpstr>
      <vt:lpstr>PowerPoint Presentation</vt:lpstr>
      <vt:lpstr>PowerPoint Presentation</vt:lpstr>
      <vt:lpstr>WORK IN GROUPS</vt:lpstr>
      <vt:lpstr>EXPRESS OPINIONS</vt:lpstr>
      <vt:lpstr>PowerPoint Presentation</vt:lpstr>
      <vt:lpstr>DISCUSSION</vt:lpstr>
      <vt:lpstr>HOMEWORK (FINAL TEST)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 1: ADVERTISING</dc:title>
  <dc:creator>HP</dc:creator>
  <cp:lastModifiedBy>HP</cp:lastModifiedBy>
  <cp:revision>116</cp:revision>
  <dcterms:created xsi:type="dcterms:W3CDTF">2022-01-28T07:16:10Z</dcterms:created>
  <dcterms:modified xsi:type="dcterms:W3CDTF">2022-09-16T13:55:32Z</dcterms:modified>
</cp:coreProperties>
</file>