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80" r:id="rId12"/>
    <p:sldId id="281" r:id="rId13"/>
    <p:sldId id="282" r:id="rId14"/>
    <p:sldId id="283"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4" r:id="rId28"/>
    <p:sldId id="285" r:id="rId29"/>
    <p:sldId id="286" r:id="rId30"/>
    <p:sldId id="287" r:id="rId31"/>
    <p:sldId id="288" r:id="rId32"/>
    <p:sldId id="289" r:id="rId33"/>
    <p:sldId id="290" r:id="rId34"/>
    <p:sldId id="291" r:id="rId35"/>
    <p:sldId id="297" r:id="rId36"/>
    <p:sldId id="298"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292" r:id="rId51"/>
    <p:sldId id="293" r:id="rId52"/>
    <p:sldId id="294" r:id="rId53"/>
    <p:sldId id="295" r:id="rId54"/>
    <p:sldId id="296" r:id="rId55"/>
    <p:sldId id="27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8907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279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1034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14/02/2022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815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60F11-E1FB-46E1-86AF-72BBD7A9D6CD}" type="datetimeFigureOut">
              <a:rPr lang="en-US" smtClean="0"/>
              <a:t>14/02/2022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84048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60F11-E1FB-46E1-86AF-72BBD7A9D6CD}" type="datetimeFigureOut">
              <a:rPr lang="en-US" smtClean="0"/>
              <a:t>14/02/2022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432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60F11-E1FB-46E1-86AF-72BBD7A9D6CD}" type="datetimeFigureOut">
              <a:rPr lang="en-US" smtClean="0"/>
              <a:t>14/02/2022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8247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60F11-E1FB-46E1-86AF-72BBD7A9D6CD}" type="datetimeFigureOut">
              <a:rPr lang="en-US" smtClean="0"/>
              <a:t>14/02/2022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18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0F11-E1FB-46E1-86AF-72BBD7A9D6CD}" type="datetimeFigureOut">
              <a:rPr lang="en-US" smtClean="0"/>
              <a:t>14/02/2022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629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14/02/2022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355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14/02/2022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619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60F11-E1FB-46E1-86AF-72BBD7A9D6CD}" type="datetimeFigureOut">
              <a:rPr lang="en-US" smtClean="0"/>
              <a:t>14/02/2022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B97B-E4CA-4DC2-8085-FEE6FC735C08}" type="slidenum">
              <a:rPr lang="en-US" smtClean="0"/>
              <a:t>‹#›</a:t>
            </a:fld>
            <a:endParaRPr lang="en-US"/>
          </a:p>
        </p:txBody>
      </p:sp>
    </p:spTree>
    <p:extLst>
      <p:ext uri="{BB962C8B-B14F-4D97-AF65-F5344CB8AC3E}">
        <p14:creationId xmlns:p14="http://schemas.microsoft.com/office/powerpoint/2010/main" val="376883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772400" cy="3200400"/>
          </a:xfrm>
        </p:spPr>
        <p:txBody>
          <a:bodyPr>
            <a:normAutofit/>
          </a:bodyPr>
          <a:lstStyle/>
          <a:p>
            <a:r>
              <a:rPr lang="en-US" sz="4800" b="1" dirty="0" smtClean="0"/>
              <a:t>TOPIC: ADVERTISING </a:t>
            </a:r>
            <a:br>
              <a:rPr lang="en-US" sz="4800" b="1" dirty="0" smtClean="0"/>
            </a:br>
            <a:r>
              <a:rPr lang="en-US" sz="4800" b="1" dirty="0" smtClean="0"/>
              <a:t>ON THE AIR</a:t>
            </a:r>
            <a:br>
              <a:rPr lang="en-US" sz="4800" b="1" dirty="0" smtClean="0"/>
            </a:br>
            <a:endParaRPr lang="en-US" sz="4800" b="1" dirty="0"/>
          </a:p>
        </p:txBody>
      </p:sp>
    </p:spTree>
    <p:extLst>
      <p:ext uri="{BB962C8B-B14F-4D97-AF65-F5344CB8AC3E}">
        <p14:creationId xmlns:p14="http://schemas.microsoft.com/office/powerpoint/2010/main" val="271047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Tenses in ads</a:t>
            </a:r>
            <a:endParaRPr lang="en-US" dirty="0"/>
          </a:p>
        </p:txBody>
      </p:sp>
      <p:sp>
        <p:nvSpPr>
          <p:cNvPr id="3" name="TextBox 2"/>
          <p:cNvSpPr txBox="1"/>
          <p:nvPr/>
        </p:nvSpPr>
        <p:spPr>
          <a:xfrm>
            <a:off x="145473" y="1371600"/>
            <a:ext cx="8846127" cy="954107"/>
          </a:xfrm>
          <a:prstGeom prst="rect">
            <a:avLst/>
          </a:prstGeom>
          <a:noFill/>
        </p:spPr>
        <p:txBody>
          <a:bodyPr wrap="square" rtlCol="0">
            <a:spAutoFit/>
          </a:bodyPr>
          <a:lstStyle/>
          <a:p>
            <a:pPr lvl="0"/>
            <a:r>
              <a:rPr lang="en-US" sz="2800" b="1" dirty="0"/>
              <a:t>N OTE:    </a:t>
            </a:r>
            <a:r>
              <a:rPr lang="en-US" sz="2800" dirty="0"/>
              <a:t>Some verbs that describe senses have an action and a non-action </a:t>
            </a:r>
            <a:r>
              <a:rPr lang="en-US" sz="2800" dirty="0" smtClean="0"/>
              <a:t>meaning</a:t>
            </a:r>
            <a:r>
              <a:rPr lang="en-US" sz="2800" dirty="0"/>
              <a:t>. </a:t>
            </a:r>
            <a:r>
              <a:rPr lang="en-US" sz="2800" i="1" dirty="0"/>
              <a:t>( </a:t>
            </a:r>
            <a:r>
              <a:rPr lang="en-US" sz="2800" i="1" dirty="0" smtClean="0"/>
              <a:t>smell</a:t>
            </a:r>
            <a:r>
              <a:rPr lang="en-US" sz="2800" i="1" dirty="0"/>
              <a:t>, taste, </a:t>
            </a:r>
            <a:r>
              <a:rPr lang="en-US" sz="2800" dirty="0"/>
              <a:t>fee/, </a:t>
            </a:r>
            <a:r>
              <a:rPr lang="en-US" sz="2800" i="1" dirty="0"/>
              <a:t>look</a:t>
            </a:r>
            <a:r>
              <a:rPr lang="en-US" sz="2800" i="1" dirty="0" smtClean="0"/>
              <a:t>, think </a:t>
            </a:r>
            <a:r>
              <a:rPr lang="en-US" sz="2800" i="1" dirty="0"/>
              <a:t>)</a:t>
            </a:r>
            <a:endParaRPr lang="en-US" sz="2800" dirty="0"/>
          </a:p>
        </p:txBody>
      </p:sp>
      <p:sp>
        <p:nvSpPr>
          <p:cNvPr id="7" name="TextBox 6"/>
          <p:cNvSpPr txBox="1"/>
          <p:nvPr/>
        </p:nvSpPr>
        <p:spPr>
          <a:xfrm>
            <a:off x="685800" y="2743200"/>
            <a:ext cx="8305800" cy="1815882"/>
          </a:xfrm>
          <a:prstGeom prst="rect">
            <a:avLst/>
          </a:prstGeom>
          <a:noFill/>
        </p:spPr>
        <p:txBody>
          <a:bodyPr wrap="square" rtlCol="0">
            <a:spAutoFit/>
          </a:bodyPr>
          <a:lstStyle/>
          <a:p>
            <a:r>
              <a:rPr lang="en-US" sz="2800" dirty="0" smtClean="0"/>
              <a:t>Action</a:t>
            </a:r>
            <a:r>
              <a:rPr lang="en-US" sz="2800" dirty="0"/>
              <a:t>: </a:t>
            </a:r>
            <a:r>
              <a:rPr lang="en-US" sz="2800" dirty="0" smtClean="0"/>
              <a:t>Martin </a:t>
            </a:r>
            <a:r>
              <a:rPr lang="en-US" sz="2800" b="1" dirty="0"/>
              <a:t>is looking </a:t>
            </a:r>
            <a:r>
              <a:rPr lang="en-US" sz="2800" dirty="0"/>
              <a:t>at an ad for Sunny </a:t>
            </a:r>
            <a:r>
              <a:rPr lang="en-US" sz="2800" dirty="0" smtClean="0"/>
              <a:t>Resorts</a:t>
            </a:r>
            <a:r>
              <a:rPr lang="en-US" sz="2800" dirty="0"/>
              <a:t>. </a:t>
            </a:r>
            <a:endParaRPr lang="en-US" sz="2800" dirty="0" smtClean="0"/>
          </a:p>
          <a:p>
            <a:r>
              <a:rPr lang="en-US" sz="2800" i="1" dirty="0" smtClean="0"/>
              <a:t>(is </a:t>
            </a:r>
            <a:r>
              <a:rPr lang="en-US" sz="2800" i="1" dirty="0"/>
              <a:t>looking </a:t>
            </a:r>
            <a:r>
              <a:rPr lang="en-US" sz="2800" dirty="0"/>
              <a:t>= </a:t>
            </a:r>
            <a:r>
              <a:rPr lang="en-US" sz="2800" i="1" dirty="0"/>
              <a:t>is reading)</a:t>
            </a:r>
            <a:endParaRPr lang="en-US" sz="2800" dirty="0"/>
          </a:p>
          <a:p>
            <a:r>
              <a:rPr lang="en-US" sz="2800" dirty="0"/>
              <a:t>Non-action:  Mart i n </a:t>
            </a:r>
            <a:r>
              <a:rPr lang="en-US" sz="2800" b="1" dirty="0"/>
              <a:t>looks </a:t>
            </a:r>
            <a:r>
              <a:rPr lang="en-US" sz="2800" dirty="0"/>
              <a:t>tired</a:t>
            </a:r>
            <a:r>
              <a:rPr lang="en-US" sz="2800" dirty="0" smtClean="0"/>
              <a:t>.</a:t>
            </a:r>
          </a:p>
          <a:p>
            <a:r>
              <a:rPr lang="en-US" sz="2800" dirty="0" smtClean="0"/>
              <a:t> </a:t>
            </a:r>
            <a:r>
              <a:rPr lang="en-US" sz="2800" i="1" dirty="0"/>
              <a:t>(looks  </a:t>
            </a:r>
            <a:r>
              <a:rPr lang="en-US" sz="2800" dirty="0" smtClean="0"/>
              <a:t>= seems </a:t>
            </a:r>
            <a:r>
              <a:rPr lang="en-US" sz="2800" i="1" dirty="0"/>
              <a:t>I appears)</a:t>
            </a:r>
            <a:endParaRPr lang="en-US" sz="2800" dirty="0"/>
          </a:p>
        </p:txBody>
      </p:sp>
    </p:spTree>
    <p:extLst>
      <p:ext uri="{BB962C8B-B14F-4D97-AF65-F5344CB8AC3E}">
        <p14:creationId xmlns:p14="http://schemas.microsoft.com/office/powerpoint/2010/main" val="23011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pPr lvl="1"/>
            <a:r>
              <a:rPr lang="en-US" sz="2800" i="1" dirty="0" smtClean="0"/>
              <a:t/>
            </a:r>
            <a:br>
              <a:rPr lang="en-US" sz="2800" i="1" dirty="0" smtClean="0"/>
            </a:br>
            <a:r>
              <a:rPr lang="en-US" sz="2800" i="1" dirty="0" smtClean="0"/>
              <a:t>Work </a:t>
            </a:r>
            <a:r>
              <a:rPr lang="en-US" sz="2800" i="1" dirty="0"/>
              <a:t>with a </a:t>
            </a:r>
            <a:r>
              <a:rPr lang="en-US" sz="2800" i="1" dirty="0" smtClean="0"/>
              <a:t>partner. Take </a:t>
            </a:r>
            <a:r>
              <a:rPr lang="en-US" sz="2800" i="1" dirty="0"/>
              <a:t>turns </a:t>
            </a:r>
            <a:r>
              <a:rPr lang="en-US" sz="2800" i="1" dirty="0" smtClean="0"/>
              <a:t>describing </a:t>
            </a:r>
            <a:r>
              <a:rPr lang="en-US" sz="2800" i="1" dirty="0"/>
              <a:t>what is happening in each ad. Use the simple present and present progressive and the verbs provided.</a:t>
            </a:r>
            <a:r>
              <a:rPr lang="en-US" sz="2800" dirty="0"/>
              <a:t/>
            </a:r>
            <a:br>
              <a:rPr lang="en-US" sz="2800" dirty="0"/>
            </a:br>
            <a:r>
              <a:rPr lang="en-US" sz="2800" i="1" dirty="0"/>
              <a:t> </a:t>
            </a:r>
            <a:r>
              <a:rPr lang="en-US" sz="2800" dirty="0"/>
              <a:t/>
            </a:r>
            <a:br>
              <a:rPr lang="en-US" sz="2800" dirty="0"/>
            </a:b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752600"/>
            <a:ext cx="61722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99909" y="1961197"/>
            <a:ext cx="2944091" cy="2215991"/>
          </a:xfrm>
          <a:prstGeom prst="rect">
            <a:avLst/>
          </a:prstGeom>
          <a:noFill/>
        </p:spPr>
        <p:txBody>
          <a:bodyPr wrap="square" rtlCol="0">
            <a:spAutoFit/>
          </a:bodyPr>
          <a:lstStyle/>
          <a:p>
            <a:r>
              <a:rPr lang="en-US" sz="2400" b="1" dirty="0"/>
              <a:t>Example</a:t>
            </a:r>
            <a:endParaRPr lang="en-US" sz="2400" dirty="0"/>
          </a:p>
          <a:p>
            <a:endParaRPr lang="en-US" sz="2400" dirty="0" smtClean="0"/>
          </a:p>
          <a:p>
            <a:pPr algn="just"/>
            <a:r>
              <a:rPr lang="en-US" sz="2400" dirty="0" smtClean="0"/>
              <a:t>STUDENT </a:t>
            </a:r>
            <a:r>
              <a:rPr lang="en-US" sz="2400" b="1" dirty="0"/>
              <a:t>A: </a:t>
            </a:r>
            <a:r>
              <a:rPr lang="en-US" sz="2400" dirty="0"/>
              <a:t>The mother is holding the baby.</a:t>
            </a:r>
          </a:p>
          <a:p>
            <a:endParaRPr lang="en-US" dirty="0"/>
          </a:p>
        </p:txBody>
      </p:sp>
      <p:sp>
        <p:nvSpPr>
          <p:cNvPr id="6" name="TextBox 5"/>
          <p:cNvSpPr txBox="1"/>
          <p:nvPr/>
        </p:nvSpPr>
        <p:spPr>
          <a:xfrm>
            <a:off x="3408218" y="5124450"/>
            <a:ext cx="5126182" cy="1107996"/>
          </a:xfrm>
          <a:prstGeom prst="rect">
            <a:avLst/>
          </a:prstGeom>
          <a:noFill/>
        </p:spPr>
        <p:txBody>
          <a:bodyPr wrap="square" rtlCol="0">
            <a:spAutoFit/>
          </a:bodyPr>
          <a:lstStyle/>
          <a:p>
            <a:endParaRPr lang="en-US" sz="2400" dirty="0" smtClean="0"/>
          </a:p>
          <a:p>
            <a:pPr algn="just"/>
            <a:r>
              <a:rPr lang="en-US" sz="2400" dirty="0"/>
              <a:t>STUDENT </a:t>
            </a:r>
            <a:r>
              <a:rPr lang="en-US" sz="2400" b="1" dirty="0"/>
              <a:t>B: </a:t>
            </a:r>
            <a:r>
              <a:rPr lang="en-US" sz="2400" dirty="0"/>
              <a:t>She loves the baby</a:t>
            </a:r>
            <a:r>
              <a:rPr lang="en-US" sz="2400" dirty="0" smtClean="0"/>
              <a:t>.</a:t>
            </a:r>
            <a:endParaRPr lang="en-US" sz="2400" dirty="0"/>
          </a:p>
          <a:p>
            <a:endParaRPr lang="en-US" dirty="0"/>
          </a:p>
        </p:txBody>
      </p:sp>
    </p:spTree>
    <p:extLst>
      <p:ext uri="{BB962C8B-B14F-4D97-AF65-F5344CB8AC3E}">
        <p14:creationId xmlns:p14="http://schemas.microsoft.com/office/powerpoint/2010/main" val="3653853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730"/>
            <a:ext cx="7848600" cy="635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25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88" y="228600"/>
            <a:ext cx="7420479"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349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84" y="152400"/>
            <a:ext cx="7835016" cy="637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34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Discuss </a:t>
            </a:r>
            <a:r>
              <a:rPr lang="en-US" dirty="0"/>
              <a:t>one of </a:t>
            </a:r>
            <a:r>
              <a:rPr lang="en-US" i="1" dirty="0"/>
              <a:t>the topics</a:t>
            </a:r>
            <a:endParaRPr lang="en-US" dirty="0"/>
          </a:p>
        </p:txBody>
      </p:sp>
      <p:sp>
        <p:nvSpPr>
          <p:cNvPr id="3" name="Content Placeholder 2"/>
          <p:cNvSpPr>
            <a:spLocks noGrp="1"/>
          </p:cNvSpPr>
          <p:nvPr>
            <p:ph idx="1"/>
          </p:nvPr>
        </p:nvSpPr>
        <p:spPr>
          <a:xfrm>
            <a:off x="457200" y="1600200"/>
            <a:ext cx="8229600" cy="3200400"/>
          </a:xfrm>
        </p:spPr>
        <p:txBody>
          <a:bodyPr>
            <a:normAutofit/>
          </a:bodyPr>
          <a:lstStyle/>
          <a:p>
            <a:pPr marL="514350" indent="-514350" algn="just">
              <a:buAutoNum type="arabicPeriod"/>
            </a:pPr>
            <a:r>
              <a:rPr lang="en-US" dirty="0" smtClean="0"/>
              <a:t>There </a:t>
            </a:r>
            <a:r>
              <a:rPr lang="en-US" dirty="0"/>
              <a:t>are many unusual places to advertise aside from TV, radio, and magazines. For example, one company covered the wall of a train station in Tokyo with pictures of its product. People could peel the pictures off the wall and take them home. </a:t>
            </a:r>
            <a:endParaRPr lang="en-US" dirty="0" smtClean="0"/>
          </a:p>
          <a:p>
            <a:pPr marL="0" indent="0" algn="just">
              <a:buNone/>
            </a:pPr>
            <a:endParaRPr lang="en-US" dirty="0" smtClean="0"/>
          </a:p>
          <a:p>
            <a:endParaRPr lang="en-US" dirty="0"/>
          </a:p>
        </p:txBody>
      </p:sp>
      <p:sp>
        <p:nvSpPr>
          <p:cNvPr id="4" name="Content Placeholder 2"/>
          <p:cNvSpPr txBox="1">
            <a:spLocks/>
          </p:cNvSpPr>
          <p:nvPr/>
        </p:nvSpPr>
        <p:spPr>
          <a:xfrm>
            <a:off x="623455" y="4876800"/>
            <a:ext cx="8229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n-US" b="1" i="1" dirty="0" smtClean="0"/>
              <a:t>Make a list of unusual methods of advertising that you have seen. Which is the most unusual? Why are advertisers doing this?</a:t>
            </a:r>
          </a:p>
          <a:p>
            <a:endParaRPr lang="en-US" dirty="0"/>
          </a:p>
        </p:txBody>
      </p:sp>
    </p:spTree>
    <p:extLst>
      <p:ext uri="{BB962C8B-B14F-4D97-AF65-F5344CB8AC3E}">
        <p14:creationId xmlns:p14="http://schemas.microsoft.com/office/powerpoint/2010/main" val="35637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Discuss </a:t>
            </a:r>
            <a:r>
              <a:rPr lang="en-US" dirty="0"/>
              <a:t>one of </a:t>
            </a:r>
            <a:r>
              <a:rPr lang="en-US" i="1" dirty="0"/>
              <a:t>the topics</a:t>
            </a:r>
            <a:endParaRPr lang="en-US" dirty="0"/>
          </a:p>
        </p:txBody>
      </p:sp>
      <p:sp>
        <p:nvSpPr>
          <p:cNvPr id="3" name="Content Placeholder 2"/>
          <p:cNvSpPr>
            <a:spLocks noGrp="1"/>
          </p:cNvSpPr>
          <p:nvPr>
            <p:ph idx="1"/>
          </p:nvPr>
        </p:nvSpPr>
        <p:spPr>
          <a:xfrm>
            <a:off x="381000" y="1371600"/>
            <a:ext cx="8229600" cy="4419600"/>
          </a:xfrm>
        </p:spPr>
        <p:txBody>
          <a:bodyPr>
            <a:normAutofit/>
          </a:bodyPr>
          <a:lstStyle/>
          <a:p>
            <a:pPr marL="0" indent="0" algn="just">
              <a:buNone/>
            </a:pPr>
            <a:r>
              <a:rPr lang="en-US" dirty="0"/>
              <a:t>2. Children are a big target audience for </a:t>
            </a:r>
            <a:r>
              <a:rPr lang="en-US" dirty="0" smtClean="0"/>
              <a:t>advertisers. </a:t>
            </a:r>
            <a:r>
              <a:rPr lang="en-US" dirty="0"/>
              <a:t>Companies hope that if they start selling product to children at an early age, children will continue to buy the products when they are adult. Some people are against advertising to children. They say that children should not be targets because they are too easily affected by advertising. </a:t>
            </a:r>
            <a:endParaRPr lang="en-US" dirty="0" smtClean="0"/>
          </a:p>
          <a:p>
            <a:pPr marL="0" indent="0" algn="just">
              <a:buNone/>
            </a:pPr>
            <a:endParaRPr lang="en-US" dirty="0" smtClean="0"/>
          </a:p>
          <a:p>
            <a:endParaRPr lang="en-US" dirty="0"/>
          </a:p>
        </p:txBody>
      </p:sp>
      <p:sp>
        <p:nvSpPr>
          <p:cNvPr id="4" name="Content Placeholder 2"/>
          <p:cNvSpPr txBox="1">
            <a:spLocks/>
          </p:cNvSpPr>
          <p:nvPr/>
        </p:nvSpPr>
        <p:spPr>
          <a:xfrm>
            <a:off x="914400" y="53340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n-US" b="1" i="1" dirty="0" smtClean="0"/>
              <a:t>What is your opinion? Should advertisers be allowed to advertise to children? Why or why not?</a:t>
            </a:r>
          </a:p>
          <a:p>
            <a:endParaRPr lang="en-US" dirty="0"/>
          </a:p>
        </p:txBody>
      </p:sp>
    </p:spTree>
    <p:extLst>
      <p:ext uri="{BB962C8B-B14F-4D97-AF65-F5344CB8AC3E}">
        <p14:creationId xmlns:p14="http://schemas.microsoft.com/office/powerpoint/2010/main" val="28852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a:t>
            </a:r>
            <a:endParaRPr lang="en-US" dirty="0"/>
          </a:p>
        </p:txBody>
      </p:sp>
      <p:sp>
        <p:nvSpPr>
          <p:cNvPr id="3" name="Content Placeholder 2"/>
          <p:cNvSpPr>
            <a:spLocks noGrp="1"/>
          </p:cNvSpPr>
          <p:nvPr>
            <p:ph idx="1"/>
          </p:nvPr>
        </p:nvSpPr>
        <p:spPr>
          <a:xfrm>
            <a:off x="457200" y="1600201"/>
            <a:ext cx="8229600" cy="1219200"/>
          </a:xfrm>
        </p:spPr>
        <p:txBody>
          <a:bodyPr>
            <a:normAutofit/>
          </a:bodyPr>
          <a:lstStyle/>
          <a:p>
            <a:pPr marL="0" indent="0">
              <a:buNone/>
            </a:pPr>
            <a:r>
              <a:rPr lang="en-US" b="1" dirty="0"/>
              <a:t>Step 1: </a:t>
            </a:r>
            <a:r>
              <a:rPr lang="en-US" dirty="0"/>
              <a:t>Find three magazine ads that grab your attention and bring them to class.</a:t>
            </a:r>
          </a:p>
          <a:p>
            <a:pPr marL="0" indent="0">
              <a:buNone/>
            </a:pPr>
            <a:endParaRPr lang="en-US" dirty="0"/>
          </a:p>
        </p:txBody>
      </p:sp>
      <p:sp>
        <p:nvSpPr>
          <p:cNvPr id="4" name="Content Placeholder 2"/>
          <p:cNvSpPr txBox="1">
            <a:spLocks/>
          </p:cNvSpPr>
          <p:nvPr/>
        </p:nvSpPr>
        <p:spPr>
          <a:xfrm>
            <a:off x="533400" y="2743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Step 2: </a:t>
            </a:r>
            <a:r>
              <a:rPr lang="en-US" dirty="0" smtClean="0"/>
              <a:t>Work in small groups. Show your ad to the group and discuss the questions.</a:t>
            </a:r>
          </a:p>
          <a:p>
            <a:r>
              <a:rPr lang="en-US" dirty="0" smtClean="0"/>
              <a:t>Who is the target audience?</a:t>
            </a:r>
          </a:p>
          <a:p>
            <a:r>
              <a:rPr lang="en-US" dirty="0" smtClean="0"/>
              <a:t>What techniques does the advertiser use to sell the product?</a:t>
            </a:r>
          </a:p>
          <a:p>
            <a:r>
              <a:rPr lang="en-US" dirty="0" smtClean="0"/>
              <a:t>Do you think this ad is effective? Why or why not?</a:t>
            </a:r>
          </a:p>
          <a:p>
            <a:pPr marL="0" indent="0">
              <a:buFont typeface="Arial" pitchFamily="34" charset="0"/>
              <a:buNone/>
            </a:pPr>
            <a:endParaRPr lang="en-US" dirty="0"/>
          </a:p>
        </p:txBody>
      </p:sp>
    </p:spTree>
    <p:extLst>
      <p:ext uri="{BB962C8B-B14F-4D97-AF65-F5344CB8AC3E}">
        <p14:creationId xmlns:p14="http://schemas.microsoft.com/office/powerpoint/2010/main" val="31857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
            </a:r>
            <a:br>
              <a:rPr lang="en-US" dirty="0" smtClean="0"/>
            </a:br>
            <a:r>
              <a:rPr lang="en-US" dirty="0" smtClean="0"/>
              <a:t>HOMEWORK</a:t>
            </a:r>
            <a:br>
              <a:rPr lang="en-US" dirty="0" smtClean="0"/>
            </a:br>
            <a:r>
              <a:rPr lang="en-US" i="1" dirty="0"/>
              <a:t>Work in a group </a:t>
            </a:r>
            <a:r>
              <a:rPr lang="en-US" dirty="0"/>
              <a:t>of </a:t>
            </a:r>
            <a:r>
              <a:rPr lang="en-US" i="1" dirty="0"/>
              <a:t>four or five. Follow the steps.</a:t>
            </a:r>
            <a:r>
              <a:rPr lang="en-US" dirty="0"/>
              <a:t/>
            </a:r>
            <a:br>
              <a:rPr lang="en-US" dirty="0"/>
            </a:br>
            <a:endParaRPr lang="en-US" dirty="0"/>
          </a:p>
        </p:txBody>
      </p:sp>
      <p:sp>
        <p:nvSpPr>
          <p:cNvPr id="3" name="Content Placeholder 2"/>
          <p:cNvSpPr>
            <a:spLocks noGrp="1"/>
          </p:cNvSpPr>
          <p:nvPr>
            <p:ph idx="1"/>
          </p:nvPr>
        </p:nvSpPr>
        <p:spPr>
          <a:xfrm>
            <a:off x="533400" y="2311255"/>
            <a:ext cx="8229600" cy="4525963"/>
          </a:xfrm>
        </p:spPr>
        <p:txBody>
          <a:bodyPr/>
          <a:lstStyle/>
          <a:p>
            <a:r>
              <a:rPr lang="en-US" b="1" dirty="0"/>
              <a:t>Step 1: </a:t>
            </a:r>
            <a:r>
              <a:rPr lang="en-US" dirty="0"/>
              <a:t>Plan the ad.</a:t>
            </a:r>
          </a:p>
          <a:p>
            <a:pPr lvl="0"/>
            <a:r>
              <a:rPr lang="en-US" dirty="0"/>
              <a:t>Choose the product and target audience for your ad.</a:t>
            </a:r>
          </a:p>
          <a:p>
            <a:pPr lvl="0"/>
            <a:r>
              <a:rPr lang="en-US" dirty="0"/>
              <a:t>Decide on the appeal you will </a:t>
            </a:r>
            <a:r>
              <a:rPr lang="en-US" dirty="0" smtClean="0"/>
              <a:t>use </a:t>
            </a:r>
            <a:r>
              <a:rPr lang="en-US" dirty="0"/>
              <a:t>and how you will get the consumers' attention.</a:t>
            </a:r>
          </a:p>
          <a:p>
            <a:pPr lvl="0"/>
            <a:r>
              <a:rPr lang="en-US" dirty="0"/>
              <a:t>Discus other techniques you can use in the ad (music, catchy </a:t>
            </a:r>
            <a:r>
              <a:rPr lang="en-US" dirty="0" smtClean="0"/>
              <a:t>slogan</a:t>
            </a:r>
            <a:r>
              <a:rPr lang="en-US" dirty="0"/>
              <a:t>, sound effects, funny voice).</a:t>
            </a:r>
          </a:p>
          <a:p>
            <a:pPr marL="0" indent="0">
              <a:buNone/>
            </a:pPr>
            <a:endParaRPr lang="en-US" dirty="0"/>
          </a:p>
        </p:txBody>
      </p:sp>
    </p:spTree>
    <p:extLst>
      <p:ext uri="{BB962C8B-B14F-4D97-AF65-F5344CB8AC3E}">
        <p14:creationId xmlns:p14="http://schemas.microsoft.com/office/powerpoint/2010/main" val="300996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849562"/>
          </a:xfrm>
        </p:spPr>
        <p:txBody>
          <a:bodyPr>
            <a:normAutofit/>
          </a:bodyPr>
          <a:lstStyle/>
          <a:p>
            <a:pPr algn="l"/>
            <a:r>
              <a:rPr lang="en-US" sz="2800" b="1" dirty="0"/>
              <a:t>Step 2: </a:t>
            </a:r>
            <a:r>
              <a:rPr lang="en-US" sz="2800" dirty="0"/>
              <a:t>Write a script and practice the ad.</a:t>
            </a:r>
            <a:br>
              <a:rPr lang="en-US" sz="2800" dirty="0"/>
            </a:br>
            <a:r>
              <a:rPr lang="en-US" sz="2800" dirty="0"/>
              <a:t>Make sure that each group member has a speaking part and a copy of the script</a:t>
            </a:r>
            <a:r>
              <a:rPr lang="en-US" sz="2800" dirty="0" smtClean="0"/>
              <a:t>.</a:t>
            </a:r>
            <a:br>
              <a:rPr lang="en-US" sz="2800" dirty="0" smtClean="0"/>
            </a:br>
            <a:r>
              <a:rPr lang="en-US" sz="2800" dirty="0"/>
              <a:t/>
            </a:r>
            <a:br>
              <a:rPr lang="en-US" sz="2800" dirty="0"/>
            </a:br>
            <a:endParaRPr lang="en-US" sz="2800" dirty="0"/>
          </a:p>
        </p:txBody>
      </p:sp>
      <p:sp>
        <p:nvSpPr>
          <p:cNvPr id="3" name="Content Placeholder 2"/>
          <p:cNvSpPr>
            <a:spLocks noGrp="1"/>
          </p:cNvSpPr>
          <p:nvPr>
            <p:ph idx="1"/>
          </p:nvPr>
        </p:nvSpPr>
        <p:spPr>
          <a:xfrm>
            <a:off x="457200" y="2667000"/>
            <a:ext cx="8229600" cy="2239963"/>
          </a:xfrm>
        </p:spPr>
        <p:txBody>
          <a:bodyPr/>
          <a:lstStyle/>
          <a:p>
            <a:pPr marL="0" indent="0">
              <a:buNone/>
            </a:pPr>
            <a:r>
              <a:rPr lang="en-US" b="1" dirty="0"/>
              <a:t>Step 3: </a:t>
            </a:r>
            <a:r>
              <a:rPr lang="en-US" dirty="0" smtClean="0"/>
              <a:t>Make a video. </a:t>
            </a:r>
            <a:r>
              <a:rPr lang="en-US" dirty="0"/>
              <a:t>Give a brief introduction about the product and  target audience. Then perform the ad.</a:t>
            </a:r>
          </a:p>
          <a:p>
            <a:endParaRPr lang="en-US" dirty="0"/>
          </a:p>
        </p:txBody>
      </p:sp>
    </p:spTree>
    <p:extLst>
      <p:ext uri="{BB962C8B-B14F-4D97-AF65-F5344CB8AC3E}">
        <p14:creationId xmlns:p14="http://schemas.microsoft.com/office/powerpoint/2010/main" val="290879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7772400" cy="1828800"/>
          </a:xfrm>
        </p:spPr>
        <p:txBody>
          <a:bodyPr>
            <a:normAutofit/>
          </a:bodyPr>
          <a:lstStyle/>
          <a:p>
            <a:pPr algn="just"/>
            <a:r>
              <a:rPr lang="en-US" sz="2800" b="1" dirty="0" smtClean="0"/>
              <a:t>1. Look at the picture. What product do you think this company is advertising?</a:t>
            </a:r>
            <a:endParaRPr lang="en-US" sz="2800" b="1" dirty="0"/>
          </a:p>
        </p:txBody>
      </p:sp>
      <p:pic>
        <p:nvPicPr>
          <p:cNvPr id="3" name="Picture 2"/>
          <p:cNvPicPr/>
          <p:nvPr/>
        </p:nvPicPr>
        <p:blipFill>
          <a:blip r:embed="rId2"/>
          <a:stretch>
            <a:fillRect/>
          </a:stretch>
        </p:blipFill>
        <p:spPr>
          <a:xfrm>
            <a:off x="5715000" y="1253836"/>
            <a:ext cx="3352800" cy="3179445"/>
          </a:xfrm>
          <a:prstGeom prst="rect">
            <a:avLst/>
          </a:prstGeom>
        </p:spPr>
      </p:pic>
      <p:sp>
        <p:nvSpPr>
          <p:cNvPr id="4" name="Title 1"/>
          <p:cNvSpPr txBox="1">
            <a:spLocks/>
          </p:cNvSpPr>
          <p:nvPr/>
        </p:nvSpPr>
        <p:spPr>
          <a:xfrm>
            <a:off x="284018" y="2133600"/>
            <a:ext cx="5112327"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a:t>2</a:t>
            </a:r>
            <a:r>
              <a:rPr lang="en-US" sz="2800" b="1" dirty="0" smtClean="0"/>
              <a:t>. Do you think this is a good ad? Would you buy the product? Why / why not?</a:t>
            </a:r>
            <a:endParaRPr lang="en-US" sz="2800" b="1" dirty="0"/>
          </a:p>
        </p:txBody>
      </p:sp>
      <p:sp>
        <p:nvSpPr>
          <p:cNvPr id="6" name="Title 1"/>
          <p:cNvSpPr txBox="1">
            <a:spLocks/>
          </p:cNvSpPr>
          <p:nvPr/>
        </p:nvSpPr>
        <p:spPr>
          <a:xfrm>
            <a:off x="471054" y="4433281"/>
            <a:ext cx="8291946"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smtClean="0"/>
              <a:t>3. Look at the title of the unit? What kind of advertising do you think this unit will be about? (Advertising on the Air)</a:t>
            </a:r>
            <a:endParaRPr lang="en-US" sz="2800" b="1" dirty="0"/>
          </a:p>
        </p:txBody>
      </p:sp>
    </p:spTree>
    <p:extLst>
      <p:ext uri="{BB962C8B-B14F-4D97-AF65-F5344CB8AC3E}">
        <p14:creationId xmlns:p14="http://schemas.microsoft.com/office/powerpoint/2010/main" val="264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rmAutofit/>
          </a:bodyPr>
          <a:lstStyle/>
          <a:p>
            <a:r>
              <a:rPr lang="en-US" sz="6000" b="1" dirty="0" smtClean="0"/>
              <a:t>TOPIC: IDENTITY THEFT</a:t>
            </a:r>
            <a:endParaRPr lang="en-US" sz="6000" b="1" dirty="0"/>
          </a:p>
        </p:txBody>
      </p:sp>
    </p:spTree>
    <p:extLst>
      <p:ext uri="{BB962C8B-B14F-4D97-AF65-F5344CB8AC3E}">
        <p14:creationId xmlns:p14="http://schemas.microsoft.com/office/powerpoint/2010/main" val="49001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152399"/>
            <a:ext cx="8686800" cy="4581525"/>
          </a:xfrm>
          <a:prstGeom prst="rect">
            <a:avLst/>
          </a:prstGeom>
        </p:spPr>
      </p:pic>
      <p:sp>
        <p:nvSpPr>
          <p:cNvPr id="5" name="TextBox 4"/>
          <p:cNvSpPr txBox="1"/>
          <p:nvPr/>
        </p:nvSpPr>
        <p:spPr>
          <a:xfrm>
            <a:off x="381000" y="5029200"/>
            <a:ext cx="8153400" cy="1569660"/>
          </a:xfrm>
          <a:prstGeom prst="rect">
            <a:avLst/>
          </a:prstGeom>
          <a:noFill/>
        </p:spPr>
        <p:txBody>
          <a:bodyPr wrap="square" rtlCol="0">
            <a:spAutoFit/>
          </a:bodyPr>
          <a:lstStyle/>
          <a:p>
            <a:pPr marL="342900" indent="-342900">
              <a:buAutoNum type="arabicPeriod"/>
            </a:pPr>
            <a:r>
              <a:rPr lang="en-US" sz="3200" dirty="0" smtClean="0"/>
              <a:t>What is happening to </a:t>
            </a:r>
            <a:r>
              <a:rPr lang="en-US" sz="3200" dirty="0"/>
              <a:t>the </a:t>
            </a:r>
            <a:r>
              <a:rPr lang="en-US" sz="3200" dirty="0" smtClean="0"/>
              <a:t>woman's </a:t>
            </a:r>
            <a:r>
              <a:rPr lang="en-US" sz="3200" dirty="0"/>
              <a:t>picture? Why</a:t>
            </a:r>
            <a:r>
              <a:rPr lang="en-US" sz="3200" dirty="0" smtClean="0"/>
              <a:t>?</a:t>
            </a:r>
          </a:p>
          <a:p>
            <a:endParaRPr lang="en-US" sz="3200" dirty="0"/>
          </a:p>
        </p:txBody>
      </p:sp>
      <p:sp>
        <p:nvSpPr>
          <p:cNvPr id="6" name="Rectangle 5"/>
          <p:cNvSpPr/>
          <p:nvPr/>
        </p:nvSpPr>
        <p:spPr>
          <a:xfrm>
            <a:off x="1905000" y="6014085"/>
            <a:ext cx="6266331" cy="584775"/>
          </a:xfrm>
          <a:prstGeom prst="rect">
            <a:avLst/>
          </a:prstGeom>
        </p:spPr>
        <p:txBody>
          <a:bodyPr wrap="none">
            <a:spAutoFit/>
          </a:bodyPr>
          <a:lstStyle/>
          <a:p>
            <a:pPr algn="ctr"/>
            <a:r>
              <a:rPr lang="en-US" sz="3200" dirty="0" smtClean="0"/>
              <a:t>2. What </a:t>
            </a:r>
            <a:r>
              <a:rPr lang="en-US" sz="3200" dirty="0"/>
              <a:t>does “identity theft” mean?</a:t>
            </a:r>
          </a:p>
        </p:txBody>
      </p:sp>
    </p:spTree>
    <p:extLst>
      <p:ext uri="{BB962C8B-B14F-4D97-AF65-F5344CB8AC3E}">
        <p14:creationId xmlns:p14="http://schemas.microsoft.com/office/powerpoint/2010/main" val="838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INFORMATION</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pPr algn="just"/>
            <a:r>
              <a:rPr lang="en-US" dirty="0"/>
              <a:t>Identity theft is a type of fraud. </a:t>
            </a:r>
            <a:endParaRPr lang="en-US" dirty="0" smtClean="0"/>
          </a:p>
          <a:p>
            <a:pPr marL="0" indent="0">
              <a:buNone/>
            </a:pPr>
            <a:endParaRPr lang="en-US" dirty="0"/>
          </a:p>
        </p:txBody>
      </p:sp>
      <p:sp>
        <p:nvSpPr>
          <p:cNvPr id="4" name="Content Placeholder 2"/>
          <p:cNvSpPr txBox="1">
            <a:spLocks/>
          </p:cNvSpPr>
          <p:nvPr/>
        </p:nvSpPr>
        <p:spPr>
          <a:xfrm>
            <a:off x="457200" y="23320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t>The thieves </a:t>
            </a:r>
            <a:r>
              <a:rPr lang="en-US" b="1" i="1" dirty="0" smtClean="0"/>
              <a:t>steal personal information</a:t>
            </a:r>
            <a:r>
              <a:rPr lang="en-US" dirty="0" smtClean="0"/>
              <a:t>-such as a person's name, address, driver's license, or passport number-and use it to open bank or credit card accounts in the name of the victim, the person harmed. </a:t>
            </a:r>
          </a:p>
          <a:p>
            <a:pPr marL="0" indent="0">
              <a:buNone/>
            </a:pPr>
            <a:endParaRPr lang="en-US" dirty="0"/>
          </a:p>
        </p:txBody>
      </p:sp>
      <p:sp>
        <p:nvSpPr>
          <p:cNvPr id="5" name="Content Placeholder 2"/>
          <p:cNvSpPr txBox="1">
            <a:spLocks/>
          </p:cNvSpPr>
          <p:nvPr/>
        </p:nvSpPr>
        <p:spPr>
          <a:xfrm>
            <a:off x="914400" y="4999036"/>
            <a:ext cx="8229600" cy="1881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t>Victims often find out about the theft when they start getting bills for things they didn't buy.</a:t>
            </a:r>
          </a:p>
          <a:p>
            <a:endParaRPr lang="en-US" dirty="0"/>
          </a:p>
        </p:txBody>
      </p:sp>
    </p:spTree>
    <p:extLst>
      <p:ext uri="{BB962C8B-B14F-4D97-AF65-F5344CB8AC3E}">
        <p14:creationId xmlns:p14="http://schemas.microsoft.com/office/powerpoint/2010/main" val="15295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lvl="0" algn="just"/>
            <a:r>
              <a:rPr lang="en-US" sz="2800" dirty="0" smtClean="0"/>
              <a:t>1. What </a:t>
            </a:r>
            <a:r>
              <a:rPr lang="en-US" sz="2800" dirty="0"/>
              <a:t>are some ways thieves can steal personal information?</a:t>
            </a:r>
            <a:br>
              <a:rPr lang="en-US" sz="2800" dirty="0"/>
            </a:br>
            <a:endParaRPr lang="en-US" sz="2800" dirty="0"/>
          </a:p>
        </p:txBody>
      </p:sp>
      <p:sp>
        <p:nvSpPr>
          <p:cNvPr id="3" name="Content Placeholder 2"/>
          <p:cNvSpPr>
            <a:spLocks noGrp="1"/>
          </p:cNvSpPr>
          <p:nvPr>
            <p:ph idx="1"/>
          </p:nvPr>
        </p:nvSpPr>
        <p:spPr>
          <a:xfrm>
            <a:off x="533400" y="2286000"/>
            <a:ext cx="8229600" cy="3352800"/>
          </a:xfrm>
        </p:spPr>
        <p:txBody>
          <a:bodyPr>
            <a:noAutofit/>
          </a:bodyPr>
          <a:lstStyle/>
          <a:p>
            <a:pPr>
              <a:buFont typeface="Wingdings" pitchFamily="2" charset="2"/>
              <a:buChar char="Ø"/>
            </a:pPr>
            <a:r>
              <a:rPr lang="en-US" sz="2800" dirty="0"/>
              <a:t>Criminals pretend to work for real companies. </a:t>
            </a:r>
            <a:endParaRPr lang="en-US" sz="2800" dirty="0" smtClean="0"/>
          </a:p>
          <a:p>
            <a:pPr>
              <a:buFont typeface="Wingdings" pitchFamily="2" charset="2"/>
              <a:buChar char="Ø"/>
            </a:pPr>
            <a:r>
              <a:rPr lang="en-US" sz="2800" dirty="0" smtClean="0"/>
              <a:t>They </a:t>
            </a:r>
            <a:r>
              <a:rPr lang="en-US" sz="2800" dirty="0"/>
              <a:t>send e-mail messages to thousands of people</a:t>
            </a:r>
            <a:r>
              <a:rPr lang="en-US" sz="2800" dirty="0" smtClean="0"/>
              <a:t>.</a:t>
            </a:r>
          </a:p>
          <a:p>
            <a:pPr>
              <a:buFont typeface="Wingdings" pitchFamily="2" charset="2"/>
              <a:buChar char="Ø"/>
            </a:pPr>
            <a:r>
              <a:rPr lang="en-US" sz="2800" dirty="0" smtClean="0"/>
              <a:t>They </a:t>
            </a:r>
            <a:r>
              <a:rPr lang="en-US" sz="2800" dirty="0"/>
              <a:t>trick people into going to a fraudulent website (which looks like a real site) and  giving out  their personal information. </a:t>
            </a:r>
            <a:endParaRPr lang="en-US" sz="2800" dirty="0" smtClean="0"/>
          </a:p>
          <a:p>
            <a:pPr>
              <a:buFont typeface="Wingdings" pitchFamily="2" charset="2"/>
              <a:buChar char="Ø"/>
            </a:pPr>
            <a:r>
              <a:rPr lang="en-US" sz="2800" dirty="0" smtClean="0"/>
              <a:t>Then </a:t>
            </a:r>
            <a:r>
              <a:rPr lang="en-US" sz="2800" dirty="0"/>
              <a:t>the thieves use the information to commit identity theft. </a:t>
            </a:r>
          </a:p>
        </p:txBody>
      </p:sp>
    </p:spTree>
    <p:extLst>
      <p:ext uri="{BB962C8B-B14F-4D97-AF65-F5344CB8AC3E}">
        <p14:creationId xmlns:p14="http://schemas.microsoft.com/office/powerpoint/2010/main" val="19256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1066800"/>
          </a:xfrm>
        </p:spPr>
        <p:txBody>
          <a:bodyPr/>
          <a:lstStyle/>
          <a:p>
            <a:pPr marL="0" lvl="0" indent="0">
              <a:buNone/>
            </a:pPr>
            <a:r>
              <a:rPr lang="en-US" dirty="0" smtClean="0"/>
              <a:t>2. </a:t>
            </a:r>
            <a:r>
              <a:rPr lang="en-US" dirty="0"/>
              <a:t>How can you keep your </a:t>
            </a:r>
            <a:r>
              <a:rPr lang="en-US" dirty="0" smtClean="0"/>
              <a:t>personal </a:t>
            </a:r>
            <a:r>
              <a:rPr lang="en-US" dirty="0"/>
              <a:t>information safe?</a:t>
            </a:r>
          </a:p>
          <a:p>
            <a:pPr marL="0" indent="0">
              <a:buNone/>
            </a:pPr>
            <a:endParaRPr lang="en-US" dirty="0"/>
          </a:p>
        </p:txBody>
      </p:sp>
      <p:sp>
        <p:nvSpPr>
          <p:cNvPr id="4" name="Title 1"/>
          <p:cNvSpPr txBox="1">
            <a:spLocks/>
          </p:cNvSpPr>
          <p:nvPr/>
        </p:nvSpPr>
        <p:spPr>
          <a:xfrm>
            <a:off x="228600" y="1828800"/>
            <a:ext cx="82296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just">
              <a:buFont typeface="Wingdings" pitchFamily="2" charset="2"/>
              <a:buChar char="ü"/>
            </a:pPr>
            <a:r>
              <a:rPr lang="en-US" sz="2800" dirty="0"/>
              <a:t>Be careful about e-mail messages and websites that ask for personal information. Don't give out information that a thief could use as </a:t>
            </a:r>
            <a:r>
              <a:rPr lang="en-US" sz="2800" b="1" dirty="0"/>
              <a:t>proof of identification, </a:t>
            </a:r>
            <a:r>
              <a:rPr lang="en-US" sz="2800" dirty="0"/>
              <a:t>such as a driver's license or passport number.</a:t>
            </a:r>
          </a:p>
          <a:p>
            <a:pPr algn="just"/>
            <a:r>
              <a:rPr lang="en-US" sz="2800" dirty="0" smtClean="0"/>
              <a:t/>
            </a:r>
            <a:br>
              <a:rPr lang="en-US" sz="2800" dirty="0" smtClean="0"/>
            </a:br>
            <a:endParaRPr lang="en-US" sz="2800" dirty="0"/>
          </a:p>
        </p:txBody>
      </p:sp>
      <p:sp>
        <p:nvSpPr>
          <p:cNvPr id="6" name="Title 1"/>
          <p:cNvSpPr txBox="1">
            <a:spLocks/>
          </p:cNvSpPr>
          <p:nvPr/>
        </p:nvSpPr>
        <p:spPr>
          <a:xfrm>
            <a:off x="685800" y="3962400"/>
            <a:ext cx="82296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just">
              <a:buFont typeface="Wingdings" pitchFamily="2" charset="2"/>
              <a:buChar char="v"/>
            </a:pPr>
            <a:r>
              <a:rPr lang="en-US" sz="2800" dirty="0"/>
              <a:t>If you think you have been a victim of phishing, </a:t>
            </a:r>
            <a:r>
              <a:rPr lang="en-US" sz="2800" b="1" dirty="0"/>
              <a:t>deal with </a:t>
            </a:r>
            <a:r>
              <a:rPr lang="en-US" sz="2800" dirty="0"/>
              <a:t>it right away by· calling your bank and the police. Don't wait until you start getting bills.</a:t>
            </a:r>
          </a:p>
          <a:p>
            <a:pPr algn="just"/>
            <a:r>
              <a:rPr lang="en-US" sz="2800" dirty="0" smtClean="0"/>
              <a:t/>
            </a:r>
            <a:br>
              <a:rPr lang="en-US" sz="2800" dirty="0" smtClean="0"/>
            </a:br>
            <a:endParaRPr lang="en-US" sz="2800" dirty="0"/>
          </a:p>
        </p:txBody>
      </p:sp>
    </p:spTree>
    <p:extLst>
      <p:ext uri="{BB962C8B-B14F-4D97-AF65-F5344CB8AC3E}">
        <p14:creationId xmlns:p14="http://schemas.microsoft.com/office/powerpoint/2010/main" val="2535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lvl="0"/>
            <a:r>
              <a:rPr lang="en-US" b="1" dirty="0"/>
              <a:t>How are victims affected </a:t>
            </a:r>
            <a:br>
              <a:rPr lang="en-US" b="1" dirty="0"/>
            </a:br>
            <a:r>
              <a:rPr lang="en-US" b="1" dirty="0"/>
              <a:t>by identity theft?</a:t>
            </a:r>
            <a:br>
              <a:rPr lang="en-US" b="1" dirty="0"/>
            </a:br>
            <a:endParaRPr lang="en-US" dirty="0"/>
          </a:p>
        </p:txBody>
      </p:sp>
      <p:sp>
        <p:nvSpPr>
          <p:cNvPr id="4" name="AutoShape 2" descr="Ý thức về sự đau khổ"/>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68186"/>
            <a:ext cx="31432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1740477"/>
            <a:ext cx="321856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786" y="1740477"/>
            <a:ext cx="20764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348" y="3435927"/>
            <a:ext cx="22193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656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086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3276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85912"/>
            <a:ext cx="265747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1388916"/>
            <a:ext cx="2990850" cy="478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57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82"/>
            <a:ext cx="8915400" cy="264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5574"/>
            <a:ext cx="9144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199"/>
            <a:ext cx="91440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anim calcmode="lin" valueType="num">
                                      <p:cBhvr>
                                        <p:cTn id="13" dur="2000" fill="hold"/>
                                        <p:tgtEl>
                                          <p:spTgt spid="7172"/>
                                        </p:tgtEl>
                                        <p:attrNameLst>
                                          <p:attrName>ppt_w</p:attrName>
                                        </p:attrNameLst>
                                      </p:cBhvr>
                                      <p:tavLst>
                                        <p:tav tm="0" fmla="#ppt_w*sin(2.5*pi*$)">
                                          <p:val>
                                            <p:fltVal val="0"/>
                                          </p:val>
                                        </p:tav>
                                        <p:tav tm="100000">
                                          <p:val>
                                            <p:fltVal val="1"/>
                                          </p:val>
                                        </p:tav>
                                      </p:tavLst>
                                    </p:anim>
                                    <p:anim calcmode="lin" valueType="num">
                                      <p:cBhvr>
                                        <p:cTn id="14" dur="2000" fill="hold"/>
                                        <p:tgtEl>
                                          <p:spTgt spid="7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PLAY</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this activity, you will </a:t>
            </a:r>
            <a:r>
              <a:rPr lang="en-US" b="1" i="1" dirty="0"/>
              <a:t>create and perform a 3-5-minute role play about identity theft. </a:t>
            </a:r>
            <a:endParaRPr lang="en-US" b="1" i="1" dirty="0" smtClean="0"/>
          </a:p>
          <a:p>
            <a:pPr algn="just"/>
            <a:r>
              <a:rPr lang="en-US" b="1" dirty="0" smtClean="0"/>
              <a:t>A </a:t>
            </a:r>
            <a:r>
              <a:rPr lang="en-US" dirty="0"/>
              <a:t>role play is a short performance.  The actors take on roles, or  become characters, and  act  out  a situation.  </a:t>
            </a:r>
            <a:endParaRPr lang="en-US" dirty="0" smtClean="0"/>
          </a:p>
          <a:p>
            <a:pPr algn="just"/>
            <a:r>
              <a:rPr lang="en-US" dirty="0" smtClean="0"/>
              <a:t>Often </a:t>
            </a:r>
            <a:r>
              <a:rPr lang="en-US" dirty="0"/>
              <a:t>the situations are similar to experiences that people might have in real life. </a:t>
            </a:r>
            <a:endParaRPr lang="en-US" dirty="0" smtClean="0"/>
          </a:p>
          <a:p>
            <a:pPr algn="just"/>
            <a:r>
              <a:rPr lang="en-US" dirty="0" smtClean="0"/>
              <a:t>Try </a:t>
            </a:r>
            <a:r>
              <a:rPr lang="en-US" dirty="0"/>
              <a:t>to use the vocabulary, grammar, pronunciation, and language for keeping a conversation going that you learned in the unit.</a:t>
            </a:r>
          </a:p>
          <a:p>
            <a:endParaRPr lang="en-US" dirty="0"/>
          </a:p>
        </p:txBody>
      </p:sp>
    </p:spTree>
    <p:extLst>
      <p:ext uri="{BB962C8B-B14F-4D97-AF65-F5344CB8AC3E}">
        <p14:creationId xmlns:p14="http://schemas.microsoft.com/office/powerpoint/2010/main" val="3097121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Work in a group of three. Follow the steps.</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marL="0" indent="0">
              <a:buNone/>
            </a:pPr>
            <a:r>
              <a:rPr lang="en-US" b="1" dirty="0"/>
              <a:t>Step 1: </a:t>
            </a:r>
            <a:r>
              <a:rPr lang="en-US" dirty="0"/>
              <a:t>Choose a situation for the role play. Choose from the following ideas:</a:t>
            </a:r>
          </a:p>
          <a:p>
            <a:pPr lvl="0"/>
            <a:r>
              <a:rPr lang="en-US" dirty="0"/>
              <a:t>filing a police report</a:t>
            </a:r>
          </a:p>
          <a:p>
            <a:pPr lvl="0"/>
            <a:r>
              <a:rPr lang="en-US" dirty="0"/>
              <a:t>getting a call from a department store about a bill</a:t>
            </a:r>
          </a:p>
          <a:p>
            <a:pPr lvl="0"/>
            <a:r>
              <a:rPr lang="en-US" dirty="0"/>
              <a:t>calling a credit card company about a theft</a:t>
            </a:r>
          </a:p>
          <a:p>
            <a:pPr lvl="0"/>
            <a:r>
              <a:rPr lang="en-US" dirty="0"/>
              <a:t>giving advice to a friend about identity theft</a:t>
            </a:r>
          </a:p>
          <a:p>
            <a:pPr lvl="0"/>
            <a:r>
              <a:rPr lang="en-US" dirty="0"/>
              <a:t>(your own idea)</a:t>
            </a:r>
          </a:p>
          <a:p>
            <a:endParaRPr lang="en-US" dirty="0"/>
          </a:p>
        </p:txBody>
      </p:sp>
    </p:spTree>
    <p:extLst>
      <p:ext uri="{BB962C8B-B14F-4D97-AF65-F5344CB8AC3E}">
        <p14:creationId xmlns:p14="http://schemas.microsoft.com/office/powerpoint/2010/main" val="235900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INFORMATION</a:t>
            </a:r>
            <a:endParaRPr lang="en-US" dirty="0"/>
          </a:p>
        </p:txBody>
      </p:sp>
      <p:sp>
        <p:nvSpPr>
          <p:cNvPr id="3" name="Content Placeholder 2"/>
          <p:cNvSpPr>
            <a:spLocks noGrp="1"/>
          </p:cNvSpPr>
          <p:nvPr>
            <p:ph idx="1"/>
          </p:nvPr>
        </p:nvSpPr>
        <p:spPr>
          <a:xfrm>
            <a:off x="457200" y="1600201"/>
            <a:ext cx="8229600" cy="1219200"/>
          </a:xfrm>
        </p:spPr>
        <p:txBody>
          <a:bodyPr/>
          <a:lstStyle/>
          <a:p>
            <a:pPr marL="0" indent="0">
              <a:buNone/>
            </a:pPr>
            <a:r>
              <a:rPr lang="en-US" dirty="0" smtClean="0"/>
              <a:t>https://www.youtube.com/watch?v=M6a0Nn8Xjvc</a:t>
            </a:r>
            <a:endParaRPr lang="en-US" dirty="0"/>
          </a:p>
        </p:txBody>
      </p:sp>
      <p:sp>
        <p:nvSpPr>
          <p:cNvPr id="4" name="Content Placeholder 2"/>
          <p:cNvSpPr txBox="1">
            <a:spLocks/>
          </p:cNvSpPr>
          <p:nvPr/>
        </p:nvSpPr>
        <p:spPr>
          <a:xfrm>
            <a:off x="609600" y="3124200"/>
            <a:ext cx="8229600" cy="3429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Does the ad have…?</a:t>
            </a:r>
          </a:p>
          <a:p>
            <a:pPr marL="514350" indent="-514350">
              <a:buFont typeface="Arial" pitchFamily="34" charset="0"/>
              <a:buAutoNum type="arabicPeriod"/>
            </a:pPr>
            <a:r>
              <a:rPr lang="en-US" dirty="0" smtClean="0"/>
              <a:t>a funny situation</a:t>
            </a:r>
          </a:p>
          <a:p>
            <a:pPr marL="514350" indent="-514350">
              <a:buFont typeface="Arial" pitchFamily="34" charset="0"/>
              <a:buAutoNum type="arabicPeriod"/>
            </a:pPr>
            <a:r>
              <a:rPr lang="en-US" dirty="0"/>
              <a:t>a</a:t>
            </a:r>
            <a:r>
              <a:rPr lang="en-US" dirty="0" smtClean="0"/>
              <a:t> good song</a:t>
            </a:r>
          </a:p>
          <a:p>
            <a:pPr marL="514350" indent="-514350">
              <a:buFont typeface="Arial" pitchFamily="34" charset="0"/>
              <a:buAutoNum type="arabicPeriod"/>
            </a:pPr>
            <a:r>
              <a:rPr lang="en-US" dirty="0"/>
              <a:t>n</a:t>
            </a:r>
            <a:r>
              <a:rPr lang="en-US" dirty="0" smtClean="0"/>
              <a:t>ice-looking people</a:t>
            </a:r>
          </a:p>
          <a:p>
            <a:pPr marL="514350" indent="-514350">
              <a:buFont typeface="Arial" pitchFamily="34" charset="0"/>
              <a:buAutoNum type="arabicPeriod"/>
            </a:pPr>
            <a:r>
              <a:rPr lang="en-US" dirty="0"/>
              <a:t>a</a:t>
            </a:r>
            <a:r>
              <a:rPr lang="en-US" dirty="0" smtClean="0"/>
              <a:t> famous person</a:t>
            </a:r>
          </a:p>
          <a:p>
            <a:pPr marL="514350" indent="-514350">
              <a:buFont typeface="Arial" pitchFamily="34" charset="0"/>
              <a:buAutoNum type="arabicPeriod"/>
            </a:pPr>
            <a:r>
              <a:rPr lang="en-US" dirty="0" smtClean="0"/>
              <a:t>(Other)</a:t>
            </a:r>
          </a:p>
          <a:p>
            <a:pPr marL="514350" indent="-514350">
              <a:buFont typeface="Arial" pitchFamily="34" charset="0"/>
              <a:buAutoNum type="arabicPeriod"/>
            </a:pPr>
            <a:endParaRPr lang="en-US" dirty="0"/>
          </a:p>
        </p:txBody>
      </p:sp>
    </p:spTree>
    <p:extLst>
      <p:ext uri="{BB962C8B-B14F-4D97-AF65-F5344CB8AC3E}">
        <p14:creationId xmlns:p14="http://schemas.microsoft.com/office/powerpoint/2010/main" val="176843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10000"/>
          </a:bodyPr>
          <a:lstStyle/>
          <a:p>
            <a:pPr marL="0" indent="0">
              <a:buNone/>
            </a:pPr>
            <a:r>
              <a:rPr lang="en-US" dirty="0"/>
              <a:t>Decide on the place, characters, and story. Choose from the following ideas: Place:</a:t>
            </a:r>
          </a:p>
          <a:p>
            <a:pPr lvl="0"/>
            <a:r>
              <a:rPr lang="en-US" dirty="0"/>
              <a:t>at a police station</a:t>
            </a:r>
          </a:p>
          <a:p>
            <a:pPr lvl="0"/>
            <a:r>
              <a:rPr lang="en-US" dirty="0"/>
              <a:t>in a department store</a:t>
            </a:r>
          </a:p>
          <a:p>
            <a:pPr lvl="0"/>
            <a:r>
              <a:rPr lang="en-US" dirty="0"/>
              <a:t>on the phone</a:t>
            </a:r>
          </a:p>
          <a:p>
            <a:pPr algn="just"/>
            <a:r>
              <a:rPr lang="en-US" dirty="0"/>
              <a:t>Characters (think about age, personality, and feelings about the situation):</a:t>
            </a:r>
          </a:p>
          <a:p>
            <a:pPr lvl="0"/>
            <a:r>
              <a:rPr lang="en-US" dirty="0"/>
              <a:t>identity theft victim</a:t>
            </a:r>
          </a:p>
          <a:p>
            <a:pPr lvl="0"/>
            <a:r>
              <a:rPr lang="en-US" dirty="0"/>
              <a:t>police officer</a:t>
            </a:r>
          </a:p>
          <a:p>
            <a:pPr lvl="0"/>
            <a:r>
              <a:rPr lang="en-US" dirty="0"/>
              <a:t>store employee</a:t>
            </a:r>
          </a:p>
          <a:p>
            <a:pPr lvl="0"/>
            <a:r>
              <a:rPr lang="en-US" dirty="0"/>
              <a:t>identity thief</a:t>
            </a:r>
          </a:p>
          <a:p>
            <a:pPr lvl="0"/>
            <a:r>
              <a:rPr lang="en-US" dirty="0"/>
              <a:t>(your own idea)</a:t>
            </a:r>
          </a:p>
          <a:p>
            <a:endParaRPr lang="en-US" dirty="0"/>
          </a:p>
        </p:txBody>
      </p:sp>
    </p:spTree>
    <p:extLst>
      <p:ext uri="{BB962C8B-B14F-4D97-AF65-F5344CB8AC3E}">
        <p14:creationId xmlns:p14="http://schemas.microsoft.com/office/powerpoint/2010/main" val="3613725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r>
              <a:rPr lang="en-US" sz="2800" dirty="0"/>
              <a:t>Story:</a:t>
            </a:r>
            <a:br>
              <a:rPr lang="en-US" sz="2800" dirty="0"/>
            </a:br>
            <a:r>
              <a:rPr lang="en-US" sz="2800" dirty="0"/>
              <a:t>Background : What happened before the role play starts?</a:t>
            </a:r>
            <a:br>
              <a:rPr lang="en-US" sz="2800" dirty="0"/>
            </a:br>
            <a:r>
              <a:rPr lang="en-US" sz="2800" dirty="0"/>
              <a:t>Plot: What happens during the role play?</a:t>
            </a:r>
            <a:br>
              <a:rPr lang="en-US" sz="2800" dirty="0"/>
            </a:br>
            <a:endParaRPr lang="en-US" sz="2800" dirty="0"/>
          </a:p>
        </p:txBody>
      </p:sp>
      <p:sp>
        <p:nvSpPr>
          <p:cNvPr id="3" name="Content Placeholder 2"/>
          <p:cNvSpPr>
            <a:spLocks noGrp="1"/>
          </p:cNvSpPr>
          <p:nvPr>
            <p:ph idx="1"/>
          </p:nvPr>
        </p:nvSpPr>
        <p:spPr>
          <a:xfrm>
            <a:off x="457200" y="2971800"/>
            <a:ext cx="8229600" cy="3154363"/>
          </a:xfrm>
        </p:spPr>
        <p:txBody>
          <a:bodyPr/>
          <a:lstStyle/>
          <a:p>
            <a:r>
              <a:rPr lang="en-US" b="1" dirty="0"/>
              <a:t>Step 2: </a:t>
            </a:r>
            <a:r>
              <a:rPr lang="en-US" dirty="0"/>
              <a:t>Create the role play. Act like your character and speak naturally. Practice the role play several times.</a:t>
            </a:r>
          </a:p>
          <a:p>
            <a:r>
              <a:rPr lang="en-US" b="1" dirty="0"/>
              <a:t>Step </a:t>
            </a:r>
            <a:r>
              <a:rPr lang="en-US" dirty="0"/>
              <a:t>3: Perform your role play for the class.</a:t>
            </a:r>
          </a:p>
        </p:txBody>
      </p:sp>
    </p:spTree>
    <p:extLst>
      <p:ext uri="{BB962C8B-B14F-4D97-AF65-F5344CB8AC3E}">
        <p14:creationId xmlns:p14="http://schemas.microsoft.com/office/powerpoint/2010/main" val="877702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Discuss one </a:t>
            </a:r>
            <a:r>
              <a:rPr lang="en-US" dirty="0"/>
              <a:t>of </a:t>
            </a:r>
            <a:r>
              <a:rPr lang="en-US" i="1" dirty="0"/>
              <a:t>the topics. Use the vocabulary and grammar </a:t>
            </a:r>
            <a:r>
              <a:rPr lang="en-US" dirty="0"/>
              <a:t>from </a:t>
            </a:r>
            <a:r>
              <a:rPr lang="en-US" i="1" dirty="0"/>
              <a:t>the unit</a:t>
            </a:r>
            <a:endParaRPr lang="en-US" dirty="0"/>
          </a:p>
        </p:txBody>
      </p:sp>
      <p:sp>
        <p:nvSpPr>
          <p:cNvPr id="3" name="Content Placeholder 2"/>
          <p:cNvSpPr>
            <a:spLocks noGrp="1"/>
          </p:cNvSpPr>
          <p:nvPr>
            <p:ph idx="1"/>
          </p:nvPr>
        </p:nvSpPr>
        <p:spPr>
          <a:xfrm>
            <a:off x="457200" y="1600201"/>
            <a:ext cx="8229600" cy="2667000"/>
          </a:xfrm>
        </p:spPr>
        <p:txBody>
          <a:bodyPr>
            <a:normAutofit/>
          </a:bodyPr>
          <a:lstStyle/>
          <a:p>
            <a:pPr marL="514350" indent="-514350">
              <a:buAutoNum type="arabicPeriod"/>
            </a:pPr>
            <a:r>
              <a:rPr lang="en-US" dirty="0" smtClean="0"/>
              <a:t>Tell </a:t>
            </a:r>
            <a:r>
              <a:rPr lang="en-US" dirty="0"/>
              <a:t>a story about identity theft. It can be from your own experience, or something you heard or read about. Who were the victims? How did the thieve steal their identity? What happened after the theft</a:t>
            </a:r>
            <a:r>
              <a:rPr lang="en-US" dirty="0" smtClean="0"/>
              <a:t>?</a:t>
            </a:r>
          </a:p>
          <a:p>
            <a:pPr marL="0" indent="0">
              <a:buNone/>
            </a:pPr>
            <a:endParaRPr lang="en-US" dirty="0"/>
          </a:p>
          <a:p>
            <a:endParaRPr lang="en-US" dirty="0"/>
          </a:p>
        </p:txBody>
      </p:sp>
      <p:sp>
        <p:nvSpPr>
          <p:cNvPr id="4" name="Content Placeholder 2"/>
          <p:cNvSpPr txBox="1">
            <a:spLocks/>
          </p:cNvSpPr>
          <p:nvPr/>
        </p:nvSpPr>
        <p:spPr>
          <a:xfrm>
            <a:off x="838200" y="4267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smtClean="0"/>
              <a:t>2. More and more criminals are stealing personal information from computers or over the Internet. How can people protect themselves from this kind of crime?</a:t>
            </a:r>
          </a:p>
          <a:p>
            <a:endParaRPr lang="en-US" dirty="0"/>
          </a:p>
        </p:txBody>
      </p:sp>
    </p:spTree>
    <p:extLst>
      <p:ext uri="{BB962C8B-B14F-4D97-AF65-F5344CB8AC3E}">
        <p14:creationId xmlns:p14="http://schemas.microsoft.com/office/powerpoint/2010/main" val="12104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Step 1: </a:t>
            </a:r>
            <a:r>
              <a:rPr lang="en-US" dirty="0"/>
              <a:t>Find out more about identity theft. Choose one topic from the box or think of your own.</a:t>
            </a:r>
          </a:p>
          <a:p>
            <a:r>
              <a:rPr lang="en-US" dirty="0"/>
              <a:t>child identity </a:t>
            </a:r>
            <a:r>
              <a:rPr lang="en-US" dirty="0" smtClean="0"/>
              <a:t>theft</a:t>
            </a:r>
          </a:p>
          <a:p>
            <a:r>
              <a:rPr lang="en-US" dirty="0" smtClean="0"/>
              <a:t>dumpster </a:t>
            </a:r>
            <a:r>
              <a:rPr lang="en-US" dirty="0"/>
              <a:t>diving	</a:t>
            </a:r>
            <a:endParaRPr lang="en-US" dirty="0" smtClean="0"/>
          </a:p>
          <a:p>
            <a:r>
              <a:rPr lang="en-US" dirty="0" smtClean="0"/>
              <a:t>shoulder </a:t>
            </a:r>
            <a:r>
              <a:rPr lang="en-US" dirty="0"/>
              <a:t>surfing</a:t>
            </a:r>
          </a:p>
          <a:p>
            <a:r>
              <a:rPr lang="en-US" dirty="0"/>
              <a:t>criminal identity </a:t>
            </a:r>
            <a:r>
              <a:rPr lang="en-US" dirty="0" smtClean="0"/>
              <a:t>theft</a:t>
            </a:r>
          </a:p>
          <a:p>
            <a:r>
              <a:rPr lang="en-US" dirty="0" smtClean="0"/>
              <a:t>mortgage </a:t>
            </a:r>
            <a:r>
              <a:rPr lang="en-US" dirty="0"/>
              <a:t>fraud	skimming</a:t>
            </a:r>
          </a:p>
          <a:p>
            <a:r>
              <a:rPr lang="en-US" dirty="0"/>
              <a:t>data </a:t>
            </a:r>
            <a:r>
              <a:rPr lang="en-US" dirty="0" smtClean="0"/>
              <a:t>theft</a:t>
            </a:r>
          </a:p>
          <a:p>
            <a:r>
              <a:rPr lang="en-US" dirty="0" smtClean="0"/>
              <a:t>phishing</a:t>
            </a:r>
            <a:endParaRPr lang="en-US" dirty="0"/>
          </a:p>
          <a:p>
            <a:endParaRPr lang="en-US" dirty="0"/>
          </a:p>
        </p:txBody>
      </p:sp>
    </p:spTree>
    <p:extLst>
      <p:ext uri="{BB962C8B-B14F-4D97-AF65-F5344CB8AC3E}">
        <p14:creationId xmlns:p14="http://schemas.microsoft.com/office/powerpoint/2010/main" val="222711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38800"/>
            <a:ext cx="8229600" cy="533400"/>
          </a:xfrm>
        </p:spPr>
        <p:txBody>
          <a:bodyPr>
            <a:normAutofit fontScale="90000"/>
          </a:bodyPr>
          <a:lstStyle/>
          <a:p>
            <a:r>
              <a:rPr lang="en-US" dirty="0"/>
              <a:t>Step 3: Share your information with the class</a:t>
            </a:r>
            <a:br>
              <a:rPr lang="en-US" dirty="0"/>
            </a:br>
            <a:r>
              <a:rPr lang="en-US" dirty="0"/>
              <a:t/>
            </a:r>
            <a:br>
              <a:rPr lang="en-US" dirty="0"/>
            </a:br>
            <a:endParaRPr lang="en-US" dirty="0"/>
          </a:p>
        </p:txBody>
      </p:sp>
      <p:sp>
        <p:nvSpPr>
          <p:cNvPr id="3" name="Content Placeholder 2"/>
          <p:cNvSpPr>
            <a:spLocks noGrp="1"/>
          </p:cNvSpPr>
          <p:nvPr>
            <p:ph idx="1"/>
          </p:nvPr>
        </p:nvSpPr>
        <p:spPr>
          <a:xfrm>
            <a:off x="76200" y="152400"/>
            <a:ext cx="8229600" cy="4525963"/>
          </a:xfrm>
        </p:spPr>
        <p:txBody>
          <a:bodyPr/>
          <a:lstStyle/>
          <a:p>
            <a:pPr marL="0" indent="0">
              <a:buNone/>
            </a:pPr>
            <a:r>
              <a:rPr lang="en-US" dirty="0"/>
              <a:t>Step 2: Research the topic on the Internet or in the library. Use the questions to    guide your </a:t>
            </a:r>
            <a:r>
              <a:rPr lang="en-US" dirty="0" smtClean="0"/>
              <a:t>research</a:t>
            </a:r>
          </a:p>
          <a:p>
            <a:pPr marL="0" indent="0">
              <a:buNone/>
            </a:pPr>
            <a:endParaRPr lang="en-US" dirty="0"/>
          </a:p>
          <a:p>
            <a:pPr marL="0" indent="0">
              <a:buNone/>
            </a:pPr>
            <a:r>
              <a:rPr lang="en-US" dirty="0"/>
              <a:t>1. What is</a:t>
            </a:r>
            <a:r>
              <a:rPr lang="en-US" u="sng" dirty="0"/>
              <a:t>	</a:t>
            </a:r>
            <a:r>
              <a:rPr lang="en-US" u="sng" dirty="0" smtClean="0"/>
              <a:t>____</a:t>
            </a:r>
            <a:r>
              <a:rPr lang="en-US" dirty="0" smtClean="0"/>
              <a:t>?</a:t>
            </a:r>
            <a:endParaRPr lang="en-US" dirty="0"/>
          </a:p>
          <a:p>
            <a:pPr marL="0" indent="0">
              <a:buNone/>
            </a:pPr>
            <a:r>
              <a:rPr lang="en-US" dirty="0"/>
              <a:t>2. Is it a common way to commit identity theft?</a:t>
            </a:r>
          </a:p>
          <a:p>
            <a:pPr marL="0" indent="0">
              <a:buNone/>
            </a:pPr>
            <a:r>
              <a:rPr lang="en-US" dirty="0"/>
              <a:t>3. What can people do to protect themselves against?</a:t>
            </a:r>
          </a:p>
          <a:p>
            <a:endParaRPr lang="en-US" dirty="0" smtClean="0"/>
          </a:p>
          <a:p>
            <a:endParaRPr lang="en-US" dirty="0"/>
          </a:p>
        </p:txBody>
      </p:sp>
    </p:spTree>
    <p:extLst>
      <p:ext uri="{BB962C8B-B14F-4D97-AF65-F5344CB8AC3E}">
        <p14:creationId xmlns:p14="http://schemas.microsoft.com/office/powerpoint/2010/main" val="1061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t>TOPIC: THE ART OF STORYTELLING</a:t>
            </a:r>
            <a:endParaRPr lang="en-US" b="1" dirty="0"/>
          </a:p>
        </p:txBody>
      </p:sp>
    </p:spTree>
    <p:extLst>
      <p:ext uri="{BB962C8B-B14F-4D97-AF65-F5344CB8AC3E}">
        <p14:creationId xmlns:p14="http://schemas.microsoft.com/office/powerpoint/2010/main" val="2033588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PREDICT</a:t>
            </a:r>
            <a:endParaRPr lang="en-US" b="1" dirty="0"/>
          </a:p>
        </p:txBody>
      </p:sp>
      <p:pic>
        <p:nvPicPr>
          <p:cNvPr id="4" name="Content Placeholder 3"/>
          <p:cNvPicPr>
            <a:picLocks noGrp="1"/>
          </p:cNvPicPr>
          <p:nvPr>
            <p:ph idx="1"/>
          </p:nvPr>
        </p:nvPicPr>
        <p:blipFill>
          <a:blip r:embed="rId2"/>
          <a:stretch>
            <a:fillRect/>
          </a:stretch>
        </p:blipFill>
        <p:spPr>
          <a:xfrm>
            <a:off x="0" y="1447800"/>
            <a:ext cx="4038600" cy="5334000"/>
          </a:xfrm>
          <a:prstGeom prst="rect">
            <a:avLst/>
          </a:prstGeom>
        </p:spPr>
      </p:pic>
      <p:sp>
        <p:nvSpPr>
          <p:cNvPr id="5" name="TextBox 4"/>
          <p:cNvSpPr txBox="1"/>
          <p:nvPr/>
        </p:nvSpPr>
        <p:spPr>
          <a:xfrm>
            <a:off x="4572000" y="1524000"/>
            <a:ext cx="4495800" cy="1384995"/>
          </a:xfrm>
          <a:prstGeom prst="rect">
            <a:avLst/>
          </a:prstGeom>
          <a:noFill/>
        </p:spPr>
        <p:txBody>
          <a:bodyPr wrap="square" rtlCol="0">
            <a:spAutoFit/>
          </a:bodyPr>
          <a:lstStyle/>
          <a:p>
            <a:pPr lvl="0"/>
            <a:r>
              <a:rPr lang="en-US" sz="2800" dirty="0" smtClean="0"/>
              <a:t>1. </a:t>
            </a:r>
            <a:r>
              <a:rPr lang="en-US" sz="2800" dirty="0"/>
              <a:t>What's happening in the photo?</a:t>
            </a:r>
          </a:p>
          <a:p>
            <a:endParaRPr lang="en-US" sz="2800" dirty="0"/>
          </a:p>
        </p:txBody>
      </p:sp>
      <p:sp>
        <p:nvSpPr>
          <p:cNvPr id="6" name="TextBox 5"/>
          <p:cNvSpPr txBox="1"/>
          <p:nvPr/>
        </p:nvSpPr>
        <p:spPr>
          <a:xfrm>
            <a:off x="4572000" y="3061395"/>
            <a:ext cx="4495800" cy="2677656"/>
          </a:xfrm>
          <a:prstGeom prst="rect">
            <a:avLst/>
          </a:prstGeom>
          <a:noFill/>
        </p:spPr>
        <p:txBody>
          <a:bodyPr wrap="square" rtlCol="0">
            <a:spAutoFit/>
          </a:bodyPr>
          <a:lstStyle/>
          <a:p>
            <a:pPr algn="just"/>
            <a:r>
              <a:rPr lang="en-US" sz="2800" dirty="0"/>
              <a:t>2</a:t>
            </a:r>
            <a:r>
              <a:rPr lang="en-US" sz="2800" dirty="0" smtClean="0"/>
              <a:t>. </a:t>
            </a:r>
            <a:r>
              <a:rPr lang="en-US" sz="2800" dirty="0"/>
              <a:t>Read the title of the unit. Why is storytelling an art? How is it similar to the art of painting or dancing?</a:t>
            </a:r>
          </a:p>
          <a:p>
            <a:pPr lvl="0"/>
            <a:endParaRPr lang="en-US" sz="2800" dirty="0"/>
          </a:p>
          <a:p>
            <a:endParaRPr lang="en-US" sz="2800" dirty="0"/>
          </a:p>
        </p:txBody>
      </p:sp>
    </p:spTree>
    <p:extLst>
      <p:ext uri="{BB962C8B-B14F-4D97-AF65-F5344CB8AC3E}">
        <p14:creationId xmlns:p14="http://schemas.microsoft.com/office/powerpoint/2010/main" val="15188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INFORMATION</a:t>
            </a:r>
            <a:endParaRPr lang="en-US" dirty="0"/>
          </a:p>
        </p:txBody>
      </p:sp>
      <p:sp>
        <p:nvSpPr>
          <p:cNvPr id="3" name="Content Placeholder 2"/>
          <p:cNvSpPr>
            <a:spLocks noGrp="1"/>
          </p:cNvSpPr>
          <p:nvPr>
            <p:ph idx="1"/>
          </p:nvPr>
        </p:nvSpPr>
        <p:spPr>
          <a:xfrm>
            <a:off x="457200" y="1600201"/>
            <a:ext cx="8229600" cy="1676400"/>
          </a:xfrm>
        </p:spPr>
        <p:txBody>
          <a:bodyPr/>
          <a:lstStyle/>
          <a:p>
            <a:pPr marL="0" lvl="0" indent="0" algn="just">
              <a:buNone/>
            </a:pPr>
            <a:r>
              <a:rPr lang="en-US" dirty="0" smtClean="0"/>
              <a:t>1. Did </a:t>
            </a:r>
            <a:r>
              <a:rPr lang="en-US" dirty="0"/>
              <a:t>anyone tell you stories when you were a child? Who </a:t>
            </a:r>
            <a:r>
              <a:rPr lang="en-US" i="1" dirty="0"/>
              <a:t>told </a:t>
            </a:r>
            <a:r>
              <a:rPr lang="en-US" dirty="0"/>
              <a:t>the stories? What kind of stories did you hear?</a:t>
            </a:r>
          </a:p>
          <a:p>
            <a:endParaRPr lang="en-US" dirty="0"/>
          </a:p>
        </p:txBody>
      </p:sp>
      <p:sp>
        <p:nvSpPr>
          <p:cNvPr id="4" name="Content Placeholder 2"/>
          <p:cNvSpPr txBox="1">
            <a:spLocks/>
          </p:cNvSpPr>
          <p:nvPr/>
        </p:nvSpPr>
        <p:spPr>
          <a:xfrm>
            <a:off x="602672" y="3581400"/>
            <a:ext cx="8388927" cy="2514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dirty="0" smtClean="0"/>
              <a:t>2. What </a:t>
            </a:r>
            <a:r>
              <a:rPr lang="en-US" dirty="0"/>
              <a:t>do you like about different kind of storytelling? Which types do you like best? Why?</a:t>
            </a:r>
          </a:p>
          <a:p>
            <a:pPr lvl="0"/>
            <a:r>
              <a:rPr lang="en-US" dirty="0"/>
              <a:t>listening to someone tell a story</a:t>
            </a:r>
          </a:p>
          <a:p>
            <a:pPr lvl="0"/>
            <a:r>
              <a:rPr lang="en-US" dirty="0"/>
              <a:t>reading a book</a:t>
            </a:r>
          </a:p>
          <a:p>
            <a:pPr lvl="0"/>
            <a:r>
              <a:rPr lang="en-US" dirty="0"/>
              <a:t>seeing a movie</a:t>
            </a:r>
          </a:p>
          <a:p>
            <a:pPr lvl="0"/>
            <a:r>
              <a:rPr lang="en-US" dirty="0"/>
              <a:t>watching a play</a:t>
            </a:r>
          </a:p>
          <a:p>
            <a:endParaRPr lang="en-US" dirty="0"/>
          </a:p>
        </p:txBody>
      </p:sp>
    </p:spTree>
    <p:extLst>
      <p:ext uri="{BB962C8B-B14F-4D97-AF65-F5344CB8AC3E}">
        <p14:creationId xmlns:p14="http://schemas.microsoft.com/office/powerpoint/2010/main" val="7913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Infinitives of Purpose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7162800" cy="20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6105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6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anim calcmode="lin" valueType="num">
                                      <p:cBhvr>
                                        <p:cTn id="26" dur="1000" fill="hold"/>
                                        <p:tgtEl>
                                          <p:spTgt spid="1027"/>
                                        </p:tgtEl>
                                        <p:attrNameLst>
                                          <p:attrName>ppt_x</p:attrName>
                                        </p:attrNameLst>
                                      </p:cBhvr>
                                      <p:tavLst>
                                        <p:tav tm="0">
                                          <p:val>
                                            <p:strVal val="#ppt_x"/>
                                          </p:val>
                                        </p:tav>
                                        <p:tav tm="100000">
                                          <p:val>
                                            <p:strVal val="#ppt_x"/>
                                          </p:val>
                                        </p:tav>
                                      </p:tavLst>
                                    </p:anim>
                                    <p:anim calcmode="lin" valueType="num">
                                      <p:cBhvr>
                                        <p:cTn id="2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Infinitives of Purpose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399"/>
            <a:ext cx="7924800" cy="289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495800"/>
            <a:ext cx="762648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00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ad?</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a:t>Advertising </a:t>
            </a:r>
            <a:r>
              <a:rPr lang="en-US" dirty="0" smtClean="0"/>
              <a:t>is </a:t>
            </a:r>
            <a:r>
              <a:rPr lang="en-US" dirty="0"/>
              <a:t>a way </a:t>
            </a:r>
            <a:r>
              <a:rPr lang="en-US" dirty="0" smtClean="0"/>
              <a:t>companies </a:t>
            </a:r>
            <a:r>
              <a:rPr lang="en-US" dirty="0"/>
              <a:t>get </a:t>
            </a:r>
            <a:r>
              <a:rPr lang="en-US" b="1" dirty="0"/>
              <a:t>consumers </a:t>
            </a:r>
            <a:r>
              <a:rPr lang="en-US" dirty="0"/>
              <a:t>to buy their </a:t>
            </a:r>
            <a:r>
              <a:rPr lang="en-US" dirty="0" smtClean="0"/>
              <a:t>products.</a:t>
            </a:r>
            <a:endParaRPr lang="en-US" dirty="0"/>
          </a:p>
        </p:txBody>
      </p:sp>
      <p:sp>
        <p:nvSpPr>
          <p:cNvPr id="4" name="Title 1"/>
          <p:cNvSpPr txBox="1">
            <a:spLocks/>
          </p:cNvSpPr>
          <p:nvPr/>
        </p:nvSpPr>
        <p:spPr>
          <a:xfrm>
            <a:off x="457200" y="2743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Where can you see an ad?</a:t>
            </a:r>
            <a:endParaRPr lang="en-US" dirty="0"/>
          </a:p>
        </p:txBody>
      </p:sp>
      <p:sp>
        <p:nvSpPr>
          <p:cNvPr id="6" name="Content Placeholder 2"/>
          <p:cNvSpPr txBox="1">
            <a:spLocks/>
          </p:cNvSpPr>
          <p:nvPr/>
        </p:nvSpPr>
        <p:spPr>
          <a:xfrm>
            <a:off x="609600" y="3886200"/>
            <a:ext cx="8229600" cy="2286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TV 				</a:t>
            </a:r>
          </a:p>
          <a:p>
            <a:r>
              <a:rPr lang="en-US" dirty="0" smtClean="0"/>
              <a:t>Magazines</a:t>
            </a:r>
          </a:p>
          <a:p>
            <a:r>
              <a:rPr lang="en-US" dirty="0" smtClean="0"/>
              <a:t>Newspaper</a:t>
            </a:r>
          </a:p>
          <a:p>
            <a:r>
              <a:rPr lang="en-US" dirty="0" smtClean="0"/>
              <a:t>Streets</a:t>
            </a:r>
          </a:p>
          <a:p>
            <a:r>
              <a:rPr lang="en-US" dirty="0" smtClean="0"/>
              <a:t>Walls …</a:t>
            </a:r>
            <a:endParaRPr lang="en-US" dirty="0"/>
          </a:p>
        </p:txBody>
      </p:sp>
    </p:spTree>
    <p:extLst>
      <p:ext uri="{BB962C8B-B14F-4D97-AF65-F5344CB8AC3E}">
        <p14:creationId xmlns:p14="http://schemas.microsoft.com/office/powerpoint/2010/main" val="13999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Infinitives of Purpose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31769"/>
            <a:ext cx="7848600" cy="27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4343400"/>
            <a:ext cx="813880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2673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1"/>
            <a:ext cx="8686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2" y="4876800"/>
            <a:ext cx="836121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616" y="5943600"/>
            <a:ext cx="80953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61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heel(1)">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704850"/>
            <a:ext cx="192881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670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91804"/>
            <a:ext cx="7010400" cy="88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1" y="4876800"/>
            <a:ext cx="7027069" cy="92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1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anim calcmode="lin" valueType="num">
                                      <p:cBhvr>
                                        <p:cTn id="12" dur="1000" fill="hold"/>
                                        <p:tgtEl>
                                          <p:spTgt spid="2051"/>
                                        </p:tgtEl>
                                        <p:attrNameLst>
                                          <p:attrName>ppt_x</p:attrName>
                                        </p:attrNameLst>
                                      </p:cBhvr>
                                      <p:tavLst>
                                        <p:tav tm="0">
                                          <p:val>
                                            <p:strVal val="#ppt_x"/>
                                          </p:val>
                                        </p:tav>
                                        <p:tav tm="100000">
                                          <p:val>
                                            <p:strVal val="#ppt_x"/>
                                          </p:val>
                                        </p:tav>
                                      </p:tavLst>
                                    </p:anim>
                                    <p:anim calcmode="lin" valueType="num">
                                      <p:cBhvr>
                                        <p:cTn id="1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1000"/>
                                        <p:tgtEl>
                                          <p:spTgt spid="2053"/>
                                        </p:tgtEl>
                                      </p:cBhvr>
                                    </p:animEffect>
                                    <p:anim calcmode="lin" valueType="num">
                                      <p:cBhvr>
                                        <p:cTn id="19" dur="1000" fill="hold"/>
                                        <p:tgtEl>
                                          <p:spTgt spid="2053"/>
                                        </p:tgtEl>
                                        <p:attrNameLst>
                                          <p:attrName>ppt_x</p:attrName>
                                        </p:attrNameLst>
                                      </p:cBhvr>
                                      <p:tavLst>
                                        <p:tav tm="0">
                                          <p:val>
                                            <p:strVal val="#ppt_x"/>
                                          </p:val>
                                        </p:tav>
                                        <p:tav tm="100000">
                                          <p:val>
                                            <p:strVal val="#ppt_x"/>
                                          </p:val>
                                        </p:tav>
                                      </p:tavLst>
                                    </p:anim>
                                    <p:anim calcmode="lin" valueType="num">
                                      <p:cBhvr>
                                        <p:cTn id="2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circle(in)">
                                      <p:cBhvr>
                                        <p:cTn id="25" dur="20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55"/>
                                        </p:tgtEl>
                                        <p:attrNameLst>
                                          <p:attrName>style.visibility</p:attrName>
                                        </p:attrNameLst>
                                      </p:cBhvr>
                                      <p:to>
                                        <p:strVal val="visible"/>
                                      </p:to>
                                    </p:set>
                                    <p:animEffect transition="in" filter="wheel(1)">
                                      <p:cBhvr>
                                        <p:cTn id="30"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18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7848600" cy="147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7848600" cy="138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419600"/>
            <a:ext cx="5943600"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926" y="6019799"/>
            <a:ext cx="7079673"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0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ppt_w</p:attrName>
                                        </p:attrNameLst>
                                      </p:cBhvr>
                                      <p:tavLst>
                                        <p:tav tm="0">
                                          <p:val>
                                            <p:fltVal val="0"/>
                                          </p:val>
                                        </p:tav>
                                        <p:tav tm="100000">
                                          <p:val>
                                            <p:strVal val="#ppt_w"/>
                                          </p:val>
                                        </p:tav>
                                      </p:tavLst>
                                    </p:anim>
                                    <p:anim calcmode="lin" valueType="num">
                                      <p:cBhvr>
                                        <p:cTn id="15" dur="500" fill="hold"/>
                                        <p:tgtEl>
                                          <p:spTgt spid="3076"/>
                                        </p:tgtEl>
                                        <p:attrNameLst>
                                          <p:attrName>ppt_h</p:attrName>
                                        </p:attrNameLst>
                                      </p:cBhvr>
                                      <p:tavLst>
                                        <p:tav tm="0">
                                          <p:val>
                                            <p:fltVal val="0"/>
                                          </p:val>
                                        </p:tav>
                                        <p:tav tm="100000">
                                          <p:val>
                                            <p:strVal val="#ppt_h"/>
                                          </p:val>
                                        </p:tav>
                                      </p:tavLst>
                                    </p:anim>
                                    <p:animEffect transition="in" filter="fade">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 calcmode="lin" valueType="num">
                                      <p:cBhvr>
                                        <p:cTn id="21" dur="1000" fill="hold"/>
                                        <p:tgtEl>
                                          <p:spTgt spid="3077"/>
                                        </p:tgtEl>
                                        <p:attrNameLst>
                                          <p:attrName>ppt_w</p:attrName>
                                        </p:attrNameLst>
                                      </p:cBhvr>
                                      <p:tavLst>
                                        <p:tav tm="0">
                                          <p:val>
                                            <p:fltVal val="0"/>
                                          </p:val>
                                        </p:tav>
                                        <p:tav tm="100000">
                                          <p:val>
                                            <p:strVal val="#ppt_w"/>
                                          </p:val>
                                        </p:tav>
                                      </p:tavLst>
                                    </p:anim>
                                    <p:anim calcmode="lin" valueType="num">
                                      <p:cBhvr>
                                        <p:cTn id="22" dur="1000" fill="hold"/>
                                        <p:tgtEl>
                                          <p:spTgt spid="3077"/>
                                        </p:tgtEl>
                                        <p:attrNameLst>
                                          <p:attrName>ppt_h</p:attrName>
                                        </p:attrNameLst>
                                      </p:cBhvr>
                                      <p:tavLst>
                                        <p:tav tm="0">
                                          <p:val>
                                            <p:fltVal val="0"/>
                                          </p:val>
                                        </p:tav>
                                        <p:tav tm="100000">
                                          <p:val>
                                            <p:strVal val="#ppt_h"/>
                                          </p:val>
                                        </p:tav>
                                      </p:tavLst>
                                    </p:anim>
                                    <p:anim calcmode="lin" valueType="num">
                                      <p:cBhvr>
                                        <p:cTn id="23" dur="1000" fill="hold"/>
                                        <p:tgtEl>
                                          <p:spTgt spid="3077"/>
                                        </p:tgtEl>
                                        <p:attrNameLst>
                                          <p:attrName>style.rotation</p:attrName>
                                        </p:attrNameLst>
                                      </p:cBhvr>
                                      <p:tavLst>
                                        <p:tav tm="0">
                                          <p:val>
                                            <p:fltVal val="90"/>
                                          </p:val>
                                        </p:tav>
                                        <p:tav tm="100000">
                                          <p:val>
                                            <p:fltVal val="0"/>
                                          </p:val>
                                        </p:tav>
                                      </p:tavLst>
                                    </p:anim>
                                    <p:animEffect transition="in" filter="fade">
                                      <p:cBhvr>
                                        <p:cTn id="24" dur="1000"/>
                                        <p:tgtEl>
                                          <p:spTgt spid="307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p:cTn id="29" dur="1000" fill="hold"/>
                                        <p:tgtEl>
                                          <p:spTgt spid="3078"/>
                                        </p:tgtEl>
                                        <p:attrNameLst>
                                          <p:attrName>ppt_w</p:attrName>
                                        </p:attrNameLst>
                                      </p:cBhvr>
                                      <p:tavLst>
                                        <p:tav tm="0">
                                          <p:val>
                                            <p:fltVal val="0"/>
                                          </p:val>
                                        </p:tav>
                                        <p:tav tm="100000">
                                          <p:val>
                                            <p:strVal val="#ppt_w"/>
                                          </p:val>
                                        </p:tav>
                                      </p:tavLst>
                                    </p:anim>
                                    <p:anim calcmode="lin" valueType="num">
                                      <p:cBhvr>
                                        <p:cTn id="30" dur="1000" fill="hold"/>
                                        <p:tgtEl>
                                          <p:spTgt spid="3078"/>
                                        </p:tgtEl>
                                        <p:attrNameLst>
                                          <p:attrName>ppt_h</p:attrName>
                                        </p:attrNameLst>
                                      </p:cBhvr>
                                      <p:tavLst>
                                        <p:tav tm="0">
                                          <p:val>
                                            <p:fltVal val="0"/>
                                          </p:val>
                                        </p:tav>
                                        <p:tav tm="100000">
                                          <p:val>
                                            <p:strVal val="#ppt_h"/>
                                          </p:val>
                                        </p:tav>
                                      </p:tavLst>
                                    </p:anim>
                                    <p:anim calcmode="lin" valueType="num">
                                      <p:cBhvr>
                                        <p:cTn id="31" dur="1000" fill="hold"/>
                                        <p:tgtEl>
                                          <p:spTgt spid="3078"/>
                                        </p:tgtEl>
                                        <p:attrNameLst>
                                          <p:attrName>style.rotation</p:attrName>
                                        </p:attrNameLst>
                                      </p:cBhvr>
                                      <p:tavLst>
                                        <p:tav tm="0">
                                          <p:val>
                                            <p:fltVal val="90"/>
                                          </p:val>
                                        </p:tav>
                                        <p:tav tm="100000">
                                          <p:val>
                                            <p:fltVal val="0"/>
                                          </p:val>
                                        </p:tav>
                                      </p:tavLst>
                                    </p:anim>
                                    <p:animEffect transition="in" filter="fade">
                                      <p:cBhvr>
                                        <p:cTn id="32"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Discuss one of the topics. Use the vocabulary and grammar from the unit.</a:t>
            </a:r>
            <a:r>
              <a:rPr lang="en-US" sz="3200" dirty="0"/>
              <a:t/>
            </a:r>
            <a:br>
              <a:rPr lang="en-US" sz="3200" dirty="0"/>
            </a:br>
            <a:endParaRPr lang="en-US" sz="3200" dirty="0"/>
          </a:p>
        </p:txBody>
      </p:sp>
      <p:sp>
        <p:nvSpPr>
          <p:cNvPr id="3" name="Content Placeholder 2"/>
          <p:cNvSpPr>
            <a:spLocks noGrp="1"/>
          </p:cNvSpPr>
          <p:nvPr>
            <p:ph idx="1"/>
          </p:nvPr>
        </p:nvSpPr>
        <p:spPr>
          <a:xfrm>
            <a:off x="228600" y="1143000"/>
            <a:ext cx="8229600" cy="3048000"/>
          </a:xfrm>
        </p:spPr>
        <p:txBody>
          <a:bodyPr/>
          <a:lstStyle/>
          <a:p>
            <a:pPr marL="0" lvl="0" indent="0" algn="just">
              <a:buNone/>
            </a:pPr>
            <a:r>
              <a:rPr lang="en-US" sz="2800" dirty="0" smtClean="0"/>
              <a:t>1. Today</a:t>
            </a:r>
            <a:r>
              <a:rPr lang="en-US" sz="2800" dirty="0"/>
              <a:t>, most stories are told through book and movies rather than through oral storytelling. What will people lo e if the tradition of oral storytelling end? What are the advantages and disadvantages of modern storytelling through book and movies?</a:t>
            </a:r>
          </a:p>
          <a:p>
            <a:endParaRPr lang="en-US" dirty="0"/>
          </a:p>
        </p:txBody>
      </p:sp>
      <p:sp>
        <p:nvSpPr>
          <p:cNvPr id="4" name="Content Placeholder 2"/>
          <p:cNvSpPr txBox="1">
            <a:spLocks/>
          </p:cNvSpPr>
          <p:nvPr/>
        </p:nvSpPr>
        <p:spPr>
          <a:xfrm>
            <a:off x="450273" y="3581400"/>
            <a:ext cx="82296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en-US" dirty="0"/>
              <a:t>2</a:t>
            </a:r>
            <a:r>
              <a:rPr lang="en-US" dirty="0" smtClean="0"/>
              <a:t>. </a:t>
            </a:r>
            <a:r>
              <a:rPr lang="en-US" dirty="0"/>
              <a:t>There are some stories that are very similar from one culture to another. For example, almost every country in the world has a version of "Cinderella”, a story about a poor girl who marries a prince. What do you think is the reason for this?</a:t>
            </a:r>
          </a:p>
          <a:p>
            <a:endParaRPr lang="en-US" dirty="0"/>
          </a:p>
        </p:txBody>
      </p:sp>
    </p:spTree>
    <p:extLst>
      <p:ext uri="{BB962C8B-B14F-4D97-AF65-F5344CB8AC3E}">
        <p14:creationId xmlns:p14="http://schemas.microsoft.com/office/powerpoint/2010/main" val="11310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sz="4000" b="1" dirty="0" smtClean="0"/>
              <a:t>Make a video</a:t>
            </a:r>
          </a:p>
          <a:p>
            <a:pPr lvl="0" algn="just">
              <a:buFont typeface="Wingdings" pitchFamily="2" charset="2"/>
              <a:buChar char="Ø"/>
            </a:pPr>
            <a:r>
              <a:rPr lang="en-US" sz="4000" dirty="0" smtClean="0"/>
              <a:t>You </a:t>
            </a:r>
            <a:r>
              <a:rPr lang="en-US" sz="4000" dirty="0"/>
              <a:t>will </a:t>
            </a:r>
            <a:r>
              <a:rPr lang="en-US" sz="4000" b="1" i="1" dirty="0"/>
              <a:t>prepare a </a:t>
            </a:r>
            <a:r>
              <a:rPr lang="en-US" sz="4000" b="1" dirty="0"/>
              <a:t>story </a:t>
            </a:r>
            <a:r>
              <a:rPr lang="en-US" sz="4000" b="1" i="1" dirty="0"/>
              <a:t>and tell </a:t>
            </a:r>
            <a:r>
              <a:rPr lang="en-US" sz="4000" b="1" i="1" dirty="0" smtClean="0"/>
              <a:t>it. </a:t>
            </a:r>
            <a:r>
              <a:rPr lang="en-US" sz="4000" dirty="0"/>
              <a:t>The  story could be </a:t>
            </a:r>
            <a:r>
              <a:rPr lang="en-US" sz="4000" b="1" i="1" dirty="0"/>
              <a:t>from your culture or</a:t>
            </a:r>
            <a:r>
              <a:rPr lang="en-US" sz="4000" dirty="0"/>
              <a:t> one that </a:t>
            </a:r>
            <a:r>
              <a:rPr lang="en-US" sz="4000" b="1" i="1" dirty="0"/>
              <a:t>you make up yourself</a:t>
            </a:r>
            <a:r>
              <a:rPr lang="en-US" sz="4000" dirty="0" smtClean="0"/>
              <a:t>.</a:t>
            </a:r>
          </a:p>
          <a:p>
            <a:pPr lvl="0" algn="just">
              <a:buFont typeface="Wingdings" pitchFamily="2" charset="2"/>
              <a:buChar char="Ø"/>
            </a:pPr>
            <a:r>
              <a:rPr lang="en-US" sz="4000" dirty="0" smtClean="0"/>
              <a:t> </a:t>
            </a:r>
            <a:r>
              <a:rPr lang="en-US" sz="4000" dirty="0"/>
              <a:t>Try to use the vocabulary, grammar, pronunciation, and transitions you learned in the unit.</a:t>
            </a:r>
          </a:p>
          <a:p>
            <a:endParaRPr lang="en-US" dirty="0"/>
          </a:p>
        </p:txBody>
      </p:sp>
    </p:spTree>
    <p:extLst>
      <p:ext uri="{BB962C8B-B14F-4D97-AF65-F5344CB8AC3E}">
        <p14:creationId xmlns:p14="http://schemas.microsoft.com/office/powerpoint/2010/main" val="13922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b="1" dirty="0" smtClean="0"/>
              <a:t>TOPIC: BEFORE YOU SAY “I DO”</a:t>
            </a:r>
            <a:endParaRPr lang="en-US" sz="4800" b="1" dirty="0"/>
          </a:p>
        </p:txBody>
      </p:sp>
    </p:spTree>
    <p:extLst>
      <p:ext uri="{BB962C8B-B14F-4D97-AF65-F5344CB8AC3E}">
        <p14:creationId xmlns:p14="http://schemas.microsoft.com/office/powerpoint/2010/main" val="1406466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Discuss the questions with the class.</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2514600" y="762000"/>
            <a:ext cx="6286500" cy="4162425"/>
          </a:xfrm>
          <a:prstGeom prst="rect">
            <a:avLst/>
          </a:prstGeom>
        </p:spPr>
      </p:pic>
      <p:sp>
        <p:nvSpPr>
          <p:cNvPr id="5" name="TextBox 4"/>
          <p:cNvSpPr txBox="1"/>
          <p:nvPr/>
        </p:nvSpPr>
        <p:spPr>
          <a:xfrm>
            <a:off x="304800" y="1295400"/>
            <a:ext cx="1905000" cy="1815882"/>
          </a:xfrm>
          <a:prstGeom prst="rect">
            <a:avLst/>
          </a:prstGeom>
          <a:noFill/>
        </p:spPr>
        <p:txBody>
          <a:bodyPr wrap="square" rtlCol="0">
            <a:spAutoFit/>
          </a:bodyPr>
          <a:lstStyle/>
          <a:p>
            <a:pPr lvl="0"/>
            <a:r>
              <a:rPr lang="en-US" sz="2800" dirty="0" smtClean="0"/>
              <a:t>1. What's </a:t>
            </a:r>
            <a:r>
              <a:rPr lang="en-US" sz="2800" dirty="0"/>
              <a:t>happening in the picture?</a:t>
            </a:r>
          </a:p>
        </p:txBody>
      </p:sp>
      <p:sp>
        <p:nvSpPr>
          <p:cNvPr id="6" name="TextBox 5"/>
          <p:cNvSpPr txBox="1"/>
          <p:nvPr/>
        </p:nvSpPr>
        <p:spPr>
          <a:xfrm>
            <a:off x="1257300" y="4953000"/>
            <a:ext cx="7581900" cy="1384995"/>
          </a:xfrm>
          <a:prstGeom prst="rect">
            <a:avLst/>
          </a:prstGeom>
          <a:noFill/>
        </p:spPr>
        <p:txBody>
          <a:bodyPr wrap="square" rtlCol="0">
            <a:spAutoFit/>
          </a:bodyPr>
          <a:lstStyle/>
          <a:p>
            <a:pPr lvl="0" algn="just"/>
            <a:r>
              <a:rPr lang="en-US" sz="2800" dirty="0"/>
              <a:t>2</a:t>
            </a:r>
            <a:r>
              <a:rPr lang="en-US" sz="2800" dirty="0" smtClean="0"/>
              <a:t>. </a:t>
            </a:r>
            <a:r>
              <a:rPr lang="en-US" sz="2800" dirty="0"/>
              <a:t>Look at the title of the unit. What happens before you say "I do"? What do you think this unit will be about?</a:t>
            </a:r>
          </a:p>
        </p:txBody>
      </p:sp>
    </p:spTree>
    <p:extLst>
      <p:ext uri="{BB962C8B-B14F-4D97-AF65-F5344CB8AC3E}">
        <p14:creationId xmlns:p14="http://schemas.microsoft.com/office/powerpoint/2010/main" val="11506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i="1" dirty="0"/>
              <a:t>Discuss the following topic: "Is it </a:t>
            </a:r>
            <a:r>
              <a:rPr lang="en-US" sz="4000" dirty="0"/>
              <a:t>better to </a:t>
            </a:r>
            <a:r>
              <a:rPr lang="en-US" sz="4000" i="1" dirty="0"/>
              <a:t>be married </a:t>
            </a:r>
            <a:r>
              <a:rPr lang="en-US" sz="4000" dirty="0"/>
              <a:t>or </a:t>
            </a:r>
            <a:r>
              <a:rPr lang="en-US" sz="4000" i="1" dirty="0"/>
              <a:t>single?</a:t>
            </a:r>
            <a:endParaRPr lang="en-US" sz="4000" dirty="0"/>
          </a:p>
        </p:txBody>
      </p:sp>
      <p:sp>
        <p:nvSpPr>
          <p:cNvPr id="4" name="TextBox 3"/>
          <p:cNvSpPr txBox="1"/>
          <p:nvPr/>
        </p:nvSpPr>
        <p:spPr>
          <a:xfrm>
            <a:off x="1066800" y="381000"/>
            <a:ext cx="6172200" cy="646331"/>
          </a:xfrm>
          <a:prstGeom prst="rect">
            <a:avLst/>
          </a:prstGeom>
          <a:noFill/>
        </p:spPr>
        <p:txBody>
          <a:bodyPr wrap="square" rtlCol="0">
            <a:spAutoFit/>
          </a:bodyPr>
          <a:lstStyle/>
          <a:p>
            <a:r>
              <a:rPr lang="en-US" sz="3600" b="1" i="1" dirty="0"/>
              <a:t>Work in a small group. </a:t>
            </a:r>
            <a:endParaRPr lang="en-US" sz="3600" b="1" dirty="0"/>
          </a:p>
        </p:txBody>
      </p:sp>
    </p:spTree>
    <p:extLst>
      <p:ext uri="{BB962C8B-B14F-4D97-AF65-F5344CB8AC3E}">
        <p14:creationId xmlns:p14="http://schemas.microsoft.com/office/powerpoint/2010/main" val="2437574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Choose a topic for your presentation. You may choose one of the following topics or think of your own topic.</a:t>
            </a:r>
            <a:br>
              <a:rPr lang="en-US" sz="2800" b="1" dirty="0"/>
            </a:br>
            <a:endParaRPr lang="en-US" sz="2800" b="1" dirty="0"/>
          </a:p>
        </p:txBody>
      </p:sp>
      <p:sp>
        <p:nvSpPr>
          <p:cNvPr id="3" name="Content Placeholder 2"/>
          <p:cNvSpPr>
            <a:spLocks noGrp="1"/>
          </p:cNvSpPr>
          <p:nvPr>
            <p:ph idx="1"/>
          </p:nvPr>
        </p:nvSpPr>
        <p:spPr/>
        <p:txBody>
          <a:bodyPr>
            <a:normAutofit fontScale="85000" lnSpcReduction="20000"/>
          </a:bodyPr>
          <a:lstStyle/>
          <a:p>
            <a:pPr lvl="0"/>
            <a:r>
              <a:rPr lang="en-US" dirty="0"/>
              <a:t>living together before marriage</a:t>
            </a:r>
          </a:p>
          <a:p>
            <a:pPr lvl="0"/>
            <a:r>
              <a:rPr lang="en-US" dirty="0"/>
              <a:t>the rights of unmarried couples</a:t>
            </a:r>
          </a:p>
          <a:p>
            <a:pPr lvl="0"/>
            <a:r>
              <a:rPr lang="en-US" dirty="0"/>
              <a:t>using dating services to find a spouse (Internet sites, personal ads, speed dating)</a:t>
            </a:r>
          </a:p>
          <a:p>
            <a:pPr lvl="0"/>
            <a:r>
              <a:rPr lang="en-US" dirty="0"/>
              <a:t>arranged marriages vs. love marriages</a:t>
            </a:r>
          </a:p>
          <a:p>
            <a:pPr lvl="0"/>
            <a:r>
              <a:rPr lang="en-US" dirty="0"/>
              <a:t>mixed marriages (religion, age, language, culture, race)</a:t>
            </a:r>
          </a:p>
          <a:p>
            <a:pPr lvl="0"/>
            <a:r>
              <a:rPr lang="en-US" dirty="0"/>
              <a:t>types of families </a:t>
            </a:r>
            <a:r>
              <a:rPr lang="en-US"/>
              <a:t>(</a:t>
            </a:r>
            <a:r>
              <a:rPr lang="en-US" smtClean="0"/>
              <a:t>blended, </a:t>
            </a:r>
            <a:r>
              <a:rPr lang="en-US" dirty="0"/>
              <a:t>single parent)</a:t>
            </a:r>
          </a:p>
          <a:p>
            <a:pPr lvl="0"/>
            <a:r>
              <a:rPr lang="en-US" dirty="0"/>
              <a:t>living situations in marriage (long-distance marriages , living with relatives )</a:t>
            </a:r>
          </a:p>
          <a:p>
            <a:pPr lvl="0"/>
            <a:r>
              <a:rPr lang="en-US" dirty="0"/>
              <a:t>divorce</a:t>
            </a:r>
          </a:p>
          <a:p>
            <a:pPr lvl="0"/>
            <a:r>
              <a:rPr lang="en-US" dirty="0"/>
              <a:t>Other:</a:t>
            </a:r>
            <a:r>
              <a:rPr lang="en-US" u="sng" dirty="0"/>
              <a:t>	</a:t>
            </a:r>
            <a:endParaRPr lang="en-US" dirty="0"/>
          </a:p>
          <a:p>
            <a:endParaRPr lang="en-US" dirty="0"/>
          </a:p>
        </p:txBody>
      </p:sp>
    </p:spTree>
    <p:extLst>
      <p:ext uri="{BB962C8B-B14F-4D97-AF65-F5344CB8AC3E}">
        <p14:creationId xmlns:p14="http://schemas.microsoft.com/office/powerpoint/2010/main" val="258241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get our attention, an ad can be added techniques </a:t>
            </a:r>
            <a:endParaRPr lang="en-US" dirty="0"/>
          </a:p>
        </p:txBody>
      </p:sp>
      <p:sp>
        <p:nvSpPr>
          <p:cNvPr id="3" name="Content Placeholder 2"/>
          <p:cNvSpPr>
            <a:spLocks noGrp="1"/>
          </p:cNvSpPr>
          <p:nvPr>
            <p:ph idx="1"/>
          </p:nvPr>
        </p:nvSpPr>
        <p:spPr>
          <a:xfrm>
            <a:off x="457200" y="1600201"/>
            <a:ext cx="8229600" cy="3124199"/>
          </a:xfrm>
        </p:spPr>
        <p:txBody>
          <a:bodyPr/>
          <a:lstStyle/>
          <a:p>
            <a:pPr marL="0" indent="0">
              <a:buNone/>
            </a:pPr>
            <a:r>
              <a:rPr lang="en-US" dirty="0" smtClean="0"/>
              <a:t>For example:</a:t>
            </a:r>
          </a:p>
          <a:p>
            <a:r>
              <a:rPr lang="en-US" dirty="0" smtClean="0"/>
              <a:t>Sound effects (a crying baby, breaking glass..)</a:t>
            </a:r>
          </a:p>
          <a:p>
            <a:r>
              <a:rPr lang="en-US" dirty="0" smtClean="0"/>
              <a:t>“product placement”</a:t>
            </a:r>
          </a:p>
          <a:p>
            <a:r>
              <a:rPr lang="en-US" dirty="0" smtClean="0"/>
              <a:t>Good </a:t>
            </a:r>
            <a:r>
              <a:rPr lang="en-US" dirty="0" err="1" smtClean="0"/>
              <a:t>immages</a:t>
            </a:r>
            <a:endParaRPr lang="en-US" dirty="0" smtClean="0"/>
          </a:p>
          <a:p>
            <a:r>
              <a:rPr lang="en-US" dirty="0" smtClean="0"/>
              <a:t>Famous / hot person</a:t>
            </a:r>
            <a:endParaRPr lang="en-US" dirty="0"/>
          </a:p>
        </p:txBody>
      </p:sp>
    </p:spTree>
    <p:extLst>
      <p:ext uri="{BB962C8B-B14F-4D97-AF65-F5344CB8AC3E}">
        <p14:creationId xmlns:p14="http://schemas.microsoft.com/office/powerpoint/2010/main" val="21454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600200"/>
          </a:xfrm>
        </p:spPr>
        <p:txBody>
          <a:bodyPr>
            <a:normAutofit/>
          </a:bodyPr>
          <a:lstStyle/>
          <a:p>
            <a:r>
              <a:rPr lang="en-US" b="1" dirty="0" smtClean="0"/>
              <a:t>TOPIC: TO SPANK OR </a:t>
            </a:r>
            <a:br>
              <a:rPr lang="en-US" b="1" dirty="0" smtClean="0"/>
            </a:br>
            <a:r>
              <a:rPr lang="en-US" b="1" dirty="0" smtClean="0"/>
              <a:t>NOT TO SPANK</a:t>
            </a:r>
            <a:endParaRPr lang="en-US" b="1" dirty="0"/>
          </a:p>
        </p:txBody>
      </p:sp>
    </p:spTree>
    <p:extLst>
      <p:ext uri="{BB962C8B-B14F-4D97-AF65-F5344CB8AC3E}">
        <p14:creationId xmlns:p14="http://schemas.microsoft.com/office/powerpoint/2010/main" val="3355488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a:t>Look at the picture. </a:t>
            </a:r>
            <a:br>
              <a:rPr lang="en-US" sz="3600" b="1" dirty="0"/>
            </a:br>
            <a:endParaRPr lang="en-US" sz="3600" b="1" dirty="0"/>
          </a:p>
        </p:txBody>
      </p:sp>
      <p:pic>
        <p:nvPicPr>
          <p:cNvPr id="4" name="Content Placeholder 3"/>
          <p:cNvPicPr>
            <a:picLocks noGrp="1"/>
          </p:cNvPicPr>
          <p:nvPr>
            <p:ph idx="1"/>
          </p:nvPr>
        </p:nvPicPr>
        <p:blipFill>
          <a:blip r:embed="rId2"/>
          <a:stretch>
            <a:fillRect/>
          </a:stretch>
        </p:blipFill>
        <p:spPr>
          <a:xfrm>
            <a:off x="3657600" y="1676400"/>
            <a:ext cx="5143500" cy="3933825"/>
          </a:xfrm>
          <a:prstGeom prst="rect">
            <a:avLst/>
          </a:prstGeom>
        </p:spPr>
      </p:pic>
      <p:sp>
        <p:nvSpPr>
          <p:cNvPr id="5" name="TextBox 4"/>
          <p:cNvSpPr txBox="1"/>
          <p:nvPr/>
        </p:nvSpPr>
        <p:spPr>
          <a:xfrm>
            <a:off x="325582" y="1219200"/>
            <a:ext cx="2895600" cy="954107"/>
          </a:xfrm>
          <a:prstGeom prst="rect">
            <a:avLst/>
          </a:prstGeom>
          <a:noFill/>
        </p:spPr>
        <p:txBody>
          <a:bodyPr wrap="square" rtlCol="0">
            <a:spAutoFit/>
          </a:bodyPr>
          <a:lstStyle/>
          <a:p>
            <a:pPr algn="just"/>
            <a:r>
              <a:rPr lang="en-US" sz="2800" dirty="0" smtClean="0"/>
              <a:t>1. </a:t>
            </a:r>
            <a:r>
              <a:rPr lang="en-US" sz="2800" dirty="0"/>
              <a:t>What did the child do? </a:t>
            </a:r>
          </a:p>
        </p:txBody>
      </p:sp>
      <p:sp>
        <p:nvSpPr>
          <p:cNvPr id="6" name="TextBox 5"/>
          <p:cNvSpPr txBox="1"/>
          <p:nvPr/>
        </p:nvSpPr>
        <p:spPr>
          <a:xfrm>
            <a:off x="297873" y="4114800"/>
            <a:ext cx="3484418" cy="1815882"/>
          </a:xfrm>
          <a:prstGeom prst="rect">
            <a:avLst/>
          </a:prstGeom>
          <a:noFill/>
        </p:spPr>
        <p:txBody>
          <a:bodyPr wrap="square" rtlCol="0">
            <a:spAutoFit/>
          </a:bodyPr>
          <a:lstStyle/>
          <a:p>
            <a:r>
              <a:rPr lang="en-US" sz="2800" dirty="0" smtClean="0"/>
              <a:t>3. Do </a:t>
            </a:r>
            <a:r>
              <a:rPr lang="en-US" sz="2800" dirty="0"/>
              <a:t>you think corporal </a:t>
            </a:r>
            <a:r>
              <a:rPr lang="en-US" sz="2800" dirty="0" smtClean="0"/>
              <a:t>punishment </a:t>
            </a:r>
            <a:r>
              <a:rPr lang="en-US" sz="2800" dirty="0"/>
              <a:t>is a good punishment in this case?</a:t>
            </a:r>
          </a:p>
        </p:txBody>
      </p:sp>
      <p:sp>
        <p:nvSpPr>
          <p:cNvPr id="7" name="TextBox 6"/>
          <p:cNvSpPr txBox="1"/>
          <p:nvPr/>
        </p:nvSpPr>
        <p:spPr>
          <a:xfrm>
            <a:off x="297873" y="2376523"/>
            <a:ext cx="3098908" cy="1384995"/>
          </a:xfrm>
          <a:prstGeom prst="rect">
            <a:avLst/>
          </a:prstGeom>
          <a:noFill/>
        </p:spPr>
        <p:txBody>
          <a:bodyPr wrap="square" rtlCol="0">
            <a:spAutoFit/>
          </a:bodyPr>
          <a:lstStyle/>
          <a:p>
            <a:r>
              <a:rPr lang="en-US" sz="2800" dirty="0"/>
              <a:t>2</a:t>
            </a:r>
            <a:r>
              <a:rPr lang="en-US" sz="2800" dirty="0" smtClean="0"/>
              <a:t>. </a:t>
            </a:r>
            <a:r>
              <a:rPr lang="en-US" sz="2800" dirty="0"/>
              <a:t>Why do you think the parent is spanking the child?</a:t>
            </a:r>
          </a:p>
        </p:txBody>
      </p:sp>
    </p:spTree>
    <p:extLst>
      <p:ext uri="{BB962C8B-B14F-4D97-AF65-F5344CB8AC3E}">
        <p14:creationId xmlns:p14="http://schemas.microsoft.com/office/powerpoint/2010/main" val="36192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INFORMATION</a:t>
            </a:r>
            <a:endParaRPr lang="en-US" dirty="0"/>
          </a:p>
        </p:txBody>
      </p:sp>
      <p:sp>
        <p:nvSpPr>
          <p:cNvPr id="3" name="Content Placeholder 2"/>
          <p:cNvSpPr>
            <a:spLocks noGrp="1"/>
          </p:cNvSpPr>
          <p:nvPr>
            <p:ph idx="1"/>
          </p:nvPr>
        </p:nvSpPr>
        <p:spPr>
          <a:xfrm>
            <a:off x="457200" y="1600201"/>
            <a:ext cx="8229600" cy="2133600"/>
          </a:xfrm>
        </p:spPr>
        <p:txBody>
          <a:bodyPr/>
          <a:lstStyle/>
          <a:p>
            <a:pPr lvl="0" algn="just"/>
            <a:r>
              <a:rPr lang="en-US" dirty="0"/>
              <a:t>How did your parents punish you when you were a child? How did you feel about the punishment then? How do you feel about it now?</a:t>
            </a:r>
          </a:p>
          <a:p>
            <a:endParaRPr lang="en-US" dirty="0"/>
          </a:p>
        </p:txBody>
      </p:sp>
      <p:sp>
        <p:nvSpPr>
          <p:cNvPr id="4" name="Content Placeholder 2"/>
          <p:cNvSpPr txBox="1">
            <a:spLocks/>
          </p:cNvSpPr>
          <p:nvPr/>
        </p:nvSpPr>
        <p:spPr>
          <a:xfrm>
            <a:off x="595745" y="3962400"/>
            <a:ext cx="8229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US" dirty="0"/>
              <a:t>As a child, how did you learn right from wrong?</a:t>
            </a:r>
          </a:p>
          <a:p>
            <a:endParaRPr lang="en-US" dirty="0"/>
          </a:p>
        </p:txBody>
      </p:sp>
    </p:spTree>
    <p:extLst>
      <p:ext uri="{BB962C8B-B14F-4D97-AF65-F5344CB8AC3E}">
        <p14:creationId xmlns:p14="http://schemas.microsoft.com/office/powerpoint/2010/main" val="6584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OPINIONS</a:t>
            </a:r>
            <a:endParaRPr lang="en-US" dirty="0"/>
          </a:p>
        </p:txBody>
      </p:sp>
      <p:sp>
        <p:nvSpPr>
          <p:cNvPr id="3" name="Content Placeholder 2"/>
          <p:cNvSpPr>
            <a:spLocks noGrp="1"/>
          </p:cNvSpPr>
          <p:nvPr>
            <p:ph idx="1"/>
          </p:nvPr>
        </p:nvSpPr>
        <p:spPr>
          <a:xfrm>
            <a:off x="533400" y="3733800"/>
            <a:ext cx="8229600" cy="2286000"/>
          </a:xfrm>
        </p:spPr>
        <p:txBody>
          <a:bodyPr/>
          <a:lstStyle/>
          <a:p>
            <a:r>
              <a:rPr lang="en-US" dirty="0" smtClean="0"/>
              <a:t>Why </a:t>
            </a:r>
            <a:r>
              <a:rPr lang="en-US" dirty="0" smtClean="0"/>
              <a:t>are they effective?</a:t>
            </a:r>
            <a:endParaRPr lang="en-US" dirty="0"/>
          </a:p>
        </p:txBody>
      </p:sp>
      <p:sp>
        <p:nvSpPr>
          <p:cNvPr id="5" name="Content Placeholder 2"/>
          <p:cNvSpPr txBox="1">
            <a:spLocks/>
          </p:cNvSpPr>
          <p:nvPr/>
        </p:nvSpPr>
        <p:spPr>
          <a:xfrm>
            <a:off x="609600" y="19050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are some effective ways to discipline a child?</a:t>
            </a:r>
          </a:p>
        </p:txBody>
      </p:sp>
    </p:spTree>
    <p:extLst>
      <p:ext uri="{BB962C8B-B14F-4D97-AF65-F5344CB8AC3E}">
        <p14:creationId xmlns:p14="http://schemas.microsoft.com/office/powerpoint/2010/main" val="20848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DEBATE</a:t>
            </a:r>
            <a:endParaRPr lang="en-US" b="1" dirty="0"/>
          </a:p>
        </p:txBody>
      </p:sp>
      <p:sp>
        <p:nvSpPr>
          <p:cNvPr id="3" name="Content Placeholder 2"/>
          <p:cNvSpPr>
            <a:spLocks noGrp="1"/>
          </p:cNvSpPr>
          <p:nvPr>
            <p:ph idx="1"/>
          </p:nvPr>
        </p:nvSpPr>
        <p:spPr>
          <a:xfrm>
            <a:off x="609600" y="4953000"/>
            <a:ext cx="8229600" cy="685800"/>
          </a:xfrm>
        </p:spPr>
        <p:txBody>
          <a:bodyPr>
            <a:noAutofit/>
          </a:bodyPr>
          <a:lstStyle/>
          <a:p>
            <a:pPr marL="0" lvl="0" indent="0">
              <a:buNone/>
            </a:pPr>
            <a:r>
              <a:rPr lang="en-US" sz="2800" dirty="0"/>
              <a:t>4</a:t>
            </a:r>
            <a:r>
              <a:rPr lang="en-US" sz="2800" dirty="0" smtClean="0"/>
              <a:t>. </a:t>
            </a:r>
            <a:r>
              <a:rPr lang="en-US" sz="2800" dirty="0"/>
              <a:t>Parents should be punished when their children do something wrong</a:t>
            </a:r>
            <a:r>
              <a:rPr lang="en-US" sz="2800" dirty="0" smtClean="0"/>
              <a:t>.</a:t>
            </a:r>
            <a:endParaRPr lang="en-US" sz="2800" dirty="0"/>
          </a:p>
          <a:p>
            <a:pPr marL="0" indent="0">
              <a:buNone/>
            </a:pPr>
            <a:endParaRPr lang="en-US" sz="2800" dirty="0"/>
          </a:p>
        </p:txBody>
      </p:sp>
      <p:sp>
        <p:nvSpPr>
          <p:cNvPr id="4" name="Content Placeholder 2"/>
          <p:cNvSpPr txBox="1">
            <a:spLocks/>
          </p:cNvSpPr>
          <p:nvPr/>
        </p:nvSpPr>
        <p:spPr>
          <a:xfrm>
            <a:off x="381000" y="14478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1. Teenagers should be punished as adults.</a:t>
            </a:r>
          </a:p>
          <a:p>
            <a:pPr marL="0" indent="0">
              <a:buFont typeface="Arial" pitchFamily="34" charset="0"/>
              <a:buNone/>
            </a:pPr>
            <a:endParaRPr lang="en-US" sz="2800" dirty="0"/>
          </a:p>
        </p:txBody>
      </p:sp>
      <p:sp>
        <p:nvSpPr>
          <p:cNvPr id="5" name="Content Placeholder 2"/>
          <p:cNvSpPr txBox="1">
            <a:spLocks/>
          </p:cNvSpPr>
          <p:nvPr/>
        </p:nvSpPr>
        <p:spPr>
          <a:xfrm>
            <a:off x="408709" y="3678382"/>
            <a:ext cx="8229600" cy="9698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3</a:t>
            </a:r>
            <a:r>
              <a:rPr lang="en-US" sz="2800" dirty="0" smtClean="0"/>
              <a:t>. </a:t>
            </a:r>
            <a:r>
              <a:rPr lang="en-US" sz="2800" dirty="0"/>
              <a:t>Governments should use corporal punishment to punish </a:t>
            </a:r>
            <a:r>
              <a:rPr lang="en-US" sz="2800" dirty="0" smtClean="0"/>
              <a:t>criminals.</a:t>
            </a:r>
            <a:endParaRPr lang="en-US" sz="2800" dirty="0"/>
          </a:p>
        </p:txBody>
      </p:sp>
      <p:sp>
        <p:nvSpPr>
          <p:cNvPr id="6" name="Content Placeholder 2"/>
          <p:cNvSpPr txBox="1">
            <a:spLocks/>
          </p:cNvSpPr>
          <p:nvPr/>
        </p:nvSpPr>
        <p:spPr>
          <a:xfrm>
            <a:off x="381000" y="2362200"/>
            <a:ext cx="8229600" cy="91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2</a:t>
            </a:r>
            <a:r>
              <a:rPr lang="en-US" sz="2800" dirty="0" smtClean="0"/>
              <a:t>. </a:t>
            </a:r>
            <a:r>
              <a:rPr lang="en-US" sz="2800" dirty="0"/>
              <a:t>Teachers should be able to use spanking to discipline their students</a:t>
            </a:r>
            <a:r>
              <a:rPr lang="en-US" sz="2800" dirty="0" smtClean="0"/>
              <a:t>.</a:t>
            </a:r>
          </a:p>
          <a:p>
            <a:pPr marL="0" indent="0">
              <a:buFont typeface="Arial" pitchFamily="34" charset="0"/>
              <a:buNone/>
            </a:pPr>
            <a:endParaRPr lang="en-US" sz="2800" dirty="0"/>
          </a:p>
        </p:txBody>
      </p:sp>
    </p:spTree>
    <p:extLst>
      <p:ext uri="{BB962C8B-B14F-4D97-AF65-F5344CB8AC3E}">
        <p14:creationId xmlns:p14="http://schemas.microsoft.com/office/powerpoint/2010/main" val="29524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8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11582" y="2514600"/>
            <a:ext cx="3657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factors</a:t>
            </a:r>
            <a:endParaRPr lang="en-US" sz="3600" b="1" dirty="0"/>
          </a:p>
        </p:txBody>
      </p:sp>
      <p:sp>
        <p:nvSpPr>
          <p:cNvPr id="8" name="TextBox 7"/>
          <p:cNvSpPr txBox="1"/>
          <p:nvPr/>
        </p:nvSpPr>
        <p:spPr>
          <a:xfrm>
            <a:off x="1066800" y="4520907"/>
            <a:ext cx="1828800" cy="584775"/>
          </a:xfrm>
          <a:prstGeom prst="rect">
            <a:avLst/>
          </a:prstGeom>
          <a:noFill/>
        </p:spPr>
        <p:txBody>
          <a:bodyPr wrap="square" rtlCol="0">
            <a:spAutoFit/>
          </a:bodyPr>
          <a:lstStyle/>
          <a:p>
            <a:r>
              <a:rPr lang="en-US" sz="3200" dirty="0" smtClean="0"/>
              <a:t>needs</a:t>
            </a:r>
            <a:endParaRPr lang="en-US" sz="3200" dirty="0"/>
          </a:p>
        </p:txBody>
      </p:sp>
      <p:sp>
        <p:nvSpPr>
          <p:cNvPr id="9" name="TextBox 8"/>
          <p:cNvSpPr txBox="1"/>
          <p:nvPr/>
        </p:nvSpPr>
        <p:spPr>
          <a:xfrm>
            <a:off x="7107382" y="3124200"/>
            <a:ext cx="1828800" cy="584775"/>
          </a:xfrm>
          <a:prstGeom prst="rect">
            <a:avLst/>
          </a:prstGeom>
          <a:noFill/>
        </p:spPr>
        <p:txBody>
          <a:bodyPr wrap="square" rtlCol="0">
            <a:spAutoFit/>
          </a:bodyPr>
          <a:lstStyle/>
          <a:p>
            <a:r>
              <a:rPr lang="en-US" sz="3200" dirty="0" smtClean="0"/>
              <a:t>genders</a:t>
            </a:r>
            <a:endParaRPr lang="en-US" sz="3200" dirty="0"/>
          </a:p>
        </p:txBody>
      </p:sp>
      <p:sp>
        <p:nvSpPr>
          <p:cNvPr id="10" name="TextBox 9"/>
          <p:cNvSpPr txBox="1"/>
          <p:nvPr/>
        </p:nvSpPr>
        <p:spPr>
          <a:xfrm>
            <a:off x="6283037" y="4191000"/>
            <a:ext cx="2819400" cy="584775"/>
          </a:xfrm>
          <a:prstGeom prst="rect">
            <a:avLst/>
          </a:prstGeom>
          <a:noFill/>
        </p:spPr>
        <p:txBody>
          <a:bodyPr wrap="square" rtlCol="0">
            <a:spAutoFit/>
          </a:bodyPr>
          <a:lstStyle/>
          <a:p>
            <a:r>
              <a:rPr lang="en-US" sz="3200" dirty="0" smtClean="0"/>
              <a:t>places</a:t>
            </a:r>
            <a:endParaRPr lang="en-US" sz="3200" dirty="0"/>
          </a:p>
        </p:txBody>
      </p:sp>
      <p:sp>
        <p:nvSpPr>
          <p:cNvPr id="4" name="Title 3"/>
          <p:cNvSpPr>
            <a:spLocks noGrp="1"/>
          </p:cNvSpPr>
          <p:nvPr>
            <p:ph type="title"/>
          </p:nvPr>
        </p:nvSpPr>
        <p:spPr/>
        <p:txBody>
          <a:bodyPr/>
          <a:lstStyle/>
          <a:p>
            <a:endParaRPr lang="en-US"/>
          </a:p>
        </p:txBody>
      </p:sp>
      <p:sp>
        <p:nvSpPr>
          <p:cNvPr id="13" name="TextBox 12"/>
          <p:cNvSpPr txBox="1"/>
          <p:nvPr/>
        </p:nvSpPr>
        <p:spPr>
          <a:xfrm>
            <a:off x="533400" y="2479963"/>
            <a:ext cx="1828800" cy="584775"/>
          </a:xfrm>
          <a:prstGeom prst="rect">
            <a:avLst/>
          </a:prstGeom>
          <a:noFill/>
        </p:spPr>
        <p:txBody>
          <a:bodyPr wrap="square" rtlCol="0">
            <a:spAutoFit/>
          </a:bodyPr>
          <a:lstStyle/>
          <a:p>
            <a:r>
              <a:rPr lang="en-US" sz="3200" dirty="0" smtClean="0"/>
              <a:t>culture</a:t>
            </a:r>
            <a:endParaRPr lang="en-US" sz="3200" dirty="0"/>
          </a:p>
        </p:txBody>
      </p:sp>
      <p:sp>
        <p:nvSpPr>
          <p:cNvPr id="14" name="TextBox 13"/>
          <p:cNvSpPr txBox="1"/>
          <p:nvPr/>
        </p:nvSpPr>
        <p:spPr>
          <a:xfrm>
            <a:off x="533400" y="3416587"/>
            <a:ext cx="2078182" cy="584775"/>
          </a:xfrm>
          <a:prstGeom prst="rect">
            <a:avLst/>
          </a:prstGeom>
          <a:noFill/>
        </p:spPr>
        <p:txBody>
          <a:bodyPr wrap="square" rtlCol="0">
            <a:spAutoFit/>
          </a:bodyPr>
          <a:lstStyle/>
          <a:p>
            <a:r>
              <a:rPr lang="en-US" sz="3200" dirty="0"/>
              <a:t>s</a:t>
            </a:r>
            <a:r>
              <a:rPr lang="en-US" sz="3200" dirty="0" smtClean="0"/>
              <a:t>ocial class</a:t>
            </a:r>
            <a:endParaRPr lang="en-US" sz="3200" dirty="0"/>
          </a:p>
        </p:txBody>
      </p:sp>
      <p:sp>
        <p:nvSpPr>
          <p:cNvPr id="15" name="TextBox 14"/>
          <p:cNvSpPr txBox="1"/>
          <p:nvPr/>
        </p:nvSpPr>
        <p:spPr>
          <a:xfrm>
            <a:off x="3815196" y="4768848"/>
            <a:ext cx="1828800" cy="584775"/>
          </a:xfrm>
          <a:prstGeom prst="rect">
            <a:avLst/>
          </a:prstGeom>
          <a:noFill/>
        </p:spPr>
        <p:txBody>
          <a:bodyPr wrap="square" rtlCol="0">
            <a:spAutoFit/>
          </a:bodyPr>
          <a:lstStyle/>
          <a:p>
            <a:r>
              <a:rPr lang="en-US" sz="3200" dirty="0" smtClean="0"/>
              <a:t>jobs</a:t>
            </a:r>
            <a:endParaRPr lang="en-US" sz="3200" dirty="0"/>
          </a:p>
        </p:txBody>
      </p:sp>
      <p:sp>
        <p:nvSpPr>
          <p:cNvPr id="16" name="TextBox 15"/>
          <p:cNvSpPr txBox="1"/>
          <p:nvPr/>
        </p:nvSpPr>
        <p:spPr>
          <a:xfrm>
            <a:off x="3236768" y="1600200"/>
            <a:ext cx="2407228" cy="584775"/>
          </a:xfrm>
          <a:prstGeom prst="rect">
            <a:avLst/>
          </a:prstGeom>
          <a:noFill/>
        </p:spPr>
        <p:txBody>
          <a:bodyPr wrap="square" rtlCol="0">
            <a:spAutoFit/>
          </a:bodyPr>
          <a:lstStyle/>
          <a:p>
            <a:r>
              <a:rPr lang="en-US" sz="3200" dirty="0"/>
              <a:t>l</a:t>
            </a:r>
            <a:r>
              <a:rPr lang="en-US" sz="3200" dirty="0" smtClean="0"/>
              <a:t>ife standard</a:t>
            </a:r>
            <a:endParaRPr lang="en-US" sz="3200" dirty="0"/>
          </a:p>
        </p:txBody>
      </p:sp>
      <p:sp>
        <p:nvSpPr>
          <p:cNvPr id="17" name="TextBox 16"/>
          <p:cNvSpPr txBox="1"/>
          <p:nvPr/>
        </p:nvSpPr>
        <p:spPr>
          <a:xfrm>
            <a:off x="7353300" y="2069812"/>
            <a:ext cx="1828800" cy="584775"/>
          </a:xfrm>
          <a:prstGeom prst="rect">
            <a:avLst/>
          </a:prstGeom>
          <a:noFill/>
        </p:spPr>
        <p:txBody>
          <a:bodyPr wrap="square" rtlCol="0">
            <a:spAutoFit/>
          </a:bodyPr>
          <a:lstStyle/>
          <a:p>
            <a:r>
              <a:rPr lang="en-US" sz="3200" dirty="0" smtClean="0"/>
              <a:t>ages</a:t>
            </a:r>
            <a:endParaRPr lang="en-US" sz="3200" dirty="0"/>
          </a:p>
        </p:txBody>
      </p:sp>
    </p:spTree>
    <p:extLst>
      <p:ext uri="{BB962C8B-B14F-4D97-AF65-F5344CB8AC3E}">
        <p14:creationId xmlns:p14="http://schemas.microsoft.com/office/powerpoint/2010/main" val="19636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Tenses in ads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11935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8534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2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Tenses in ads</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1253402"/>
            <a:ext cx="8354291" cy="25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0109" y="3809999"/>
            <a:ext cx="8354291" cy="954107"/>
          </a:xfrm>
          <a:prstGeom prst="rect">
            <a:avLst/>
          </a:prstGeom>
          <a:noFill/>
        </p:spPr>
        <p:txBody>
          <a:bodyPr wrap="square" rtlCol="0">
            <a:spAutoFit/>
          </a:bodyPr>
          <a:lstStyle/>
          <a:p>
            <a:r>
              <a:rPr lang="en-US" sz="2800" dirty="0" smtClean="0"/>
              <a:t>2. </a:t>
            </a:r>
            <a:r>
              <a:rPr lang="en-US" sz="2800" dirty="0"/>
              <a:t>Use the </a:t>
            </a:r>
            <a:r>
              <a:rPr lang="en-US" sz="2800" b="1" dirty="0"/>
              <a:t>present progressive </a:t>
            </a:r>
            <a:r>
              <a:rPr lang="en-US" sz="2800" dirty="0"/>
              <a:t>to tell about </a:t>
            </a:r>
            <a:r>
              <a:rPr lang="en-US" sz="2800" dirty="0" smtClean="0"/>
              <a:t>something </a:t>
            </a:r>
            <a:r>
              <a:rPr lang="en-US" sz="2800" dirty="0"/>
              <a:t>that is happening  right  </a:t>
            </a:r>
            <a:r>
              <a:rPr lang="en-US" sz="2800" dirty="0" smtClean="0"/>
              <a:t>now</a:t>
            </a:r>
            <a:r>
              <a:rPr lang="en-US" sz="2800" dirty="0"/>
              <a:t>.</a:t>
            </a:r>
          </a:p>
        </p:txBody>
      </p:sp>
      <p:sp>
        <p:nvSpPr>
          <p:cNvPr id="7" name="TextBox 6"/>
          <p:cNvSpPr txBox="1"/>
          <p:nvPr/>
        </p:nvSpPr>
        <p:spPr>
          <a:xfrm>
            <a:off x="1219200" y="5237018"/>
            <a:ext cx="8354291" cy="954107"/>
          </a:xfrm>
          <a:prstGeom prst="rect">
            <a:avLst/>
          </a:prstGeom>
          <a:noFill/>
        </p:spPr>
        <p:txBody>
          <a:bodyPr wrap="square" rtlCol="0">
            <a:spAutoFit/>
          </a:bodyPr>
          <a:lstStyle/>
          <a:p>
            <a:r>
              <a:rPr lang="en-US" sz="2800" dirty="0" smtClean="0"/>
              <a:t>- Mart in </a:t>
            </a:r>
            <a:r>
              <a:rPr lang="en-US" sz="2800" b="1" dirty="0"/>
              <a:t>is sitting </a:t>
            </a:r>
            <a:r>
              <a:rPr lang="en-US" sz="2800" dirty="0"/>
              <a:t>on the </a:t>
            </a:r>
            <a:r>
              <a:rPr lang="en-US" sz="2800" dirty="0" smtClean="0"/>
              <a:t>beach. </a:t>
            </a:r>
          </a:p>
          <a:p>
            <a:r>
              <a:rPr lang="en-US" sz="2800" dirty="0" smtClean="0"/>
              <a:t>- He </a:t>
            </a:r>
            <a:r>
              <a:rPr lang="en-US" sz="2800" b="1" dirty="0"/>
              <a:t>isn't reading </a:t>
            </a:r>
            <a:r>
              <a:rPr lang="en-US" sz="2800" dirty="0" smtClean="0"/>
              <a:t>e-mail</a:t>
            </a:r>
            <a:r>
              <a:rPr lang="en-US" sz="2800" dirty="0"/>
              <a:t>.</a:t>
            </a:r>
          </a:p>
        </p:txBody>
      </p:sp>
    </p:spTree>
    <p:extLst>
      <p:ext uri="{BB962C8B-B14F-4D97-AF65-F5344CB8AC3E}">
        <p14:creationId xmlns:p14="http://schemas.microsoft.com/office/powerpoint/2010/main" val="40036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Tenses in ads</a:t>
            </a:r>
            <a:endParaRPr lang="en-US" dirty="0"/>
          </a:p>
        </p:txBody>
      </p:sp>
      <p:sp>
        <p:nvSpPr>
          <p:cNvPr id="3" name="TextBox 2"/>
          <p:cNvSpPr txBox="1"/>
          <p:nvPr/>
        </p:nvSpPr>
        <p:spPr>
          <a:xfrm>
            <a:off x="145473" y="1371600"/>
            <a:ext cx="4177145" cy="4893647"/>
          </a:xfrm>
          <a:prstGeom prst="rect">
            <a:avLst/>
          </a:prstGeom>
          <a:noFill/>
        </p:spPr>
        <p:txBody>
          <a:bodyPr wrap="square" rtlCol="0">
            <a:spAutoFit/>
          </a:bodyPr>
          <a:lstStyle/>
          <a:p>
            <a:pPr lvl="0"/>
            <a:r>
              <a:rPr lang="en-US" sz="2400" dirty="0" smtClean="0"/>
              <a:t>3. Use </a:t>
            </a:r>
            <a:r>
              <a:rPr lang="en-US" sz="2400" dirty="0"/>
              <a:t>the </a:t>
            </a:r>
            <a:r>
              <a:rPr lang="en-US" sz="2400" b="1" dirty="0"/>
              <a:t>simple present </a:t>
            </a:r>
            <a:r>
              <a:rPr lang="en-US" sz="2400" dirty="0"/>
              <a:t>wit h </a:t>
            </a:r>
            <a:r>
              <a:rPr lang="en-US" sz="2400" b="1" dirty="0"/>
              <a:t>non-action </a:t>
            </a:r>
            <a:r>
              <a:rPr lang="en-US" sz="2400" b="1" dirty="0" smtClean="0"/>
              <a:t>verbs</a:t>
            </a:r>
            <a:r>
              <a:rPr lang="en-US" sz="2400" b="1" dirty="0"/>
              <a:t>. </a:t>
            </a:r>
            <a:r>
              <a:rPr lang="en-US" sz="2400" dirty="0" smtClean="0"/>
              <a:t>Non-action </a:t>
            </a:r>
            <a:r>
              <a:rPr lang="en-US" sz="2400" dirty="0"/>
              <a:t>verbs </a:t>
            </a:r>
            <a:r>
              <a:rPr lang="en-US" sz="2400" dirty="0" smtClean="0"/>
              <a:t>describe states </a:t>
            </a:r>
            <a:r>
              <a:rPr lang="en-US" sz="2400" dirty="0"/>
              <a:t>or </a:t>
            </a:r>
            <a:r>
              <a:rPr lang="en-US" sz="2400" dirty="0" err="1" smtClean="0"/>
              <a:t>situatio</a:t>
            </a:r>
            <a:r>
              <a:rPr lang="en-US" sz="2400" dirty="0" smtClean="0"/>
              <a:t> </a:t>
            </a:r>
            <a:r>
              <a:rPr lang="en-US" sz="2400" dirty="0"/>
              <a:t>ns, not </a:t>
            </a:r>
            <a:r>
              <a:rPr lang="en-US" sz="2400" dirty="0" smtClean="0"/>
              <a:t>actions </a:t>
            </a:r>
            <a:r>
              <a:rPr lang="en-US" sz="2400" dirty="0"/>
              <a:t>.</a:t>
            </a:r>
          </a:p>
          <a:p>
            <a:r>
              <a:rPr lang="en-US" sz="2400" dirty="0"/>
              <a:t>They can:</a:t>
            </a:r>
          </a:p>
          <a:p>
            <a:r>
              <a:rPr lang="en-US" sz="2400" b="1" dirty="0"/>
              <a:t>a . </a:t>
            </a:r>
            <a:r>
              <a:rPr lang="en-US" sz="2400" dirty="0"/>
              <a:t>show emotions </a:t>
            </a:r>
            <a:r>
              <a:rPr lang="en-US" sz="2400" i="1" dirty="0"/>
              <a:t>( hate, </a:t>
            </a:r>
            <a:r>
              <a:rPr lang="en-US" sz="2400" i="1" dirty="0" err="1"/>
              <a:t>lik</a:t>
            </a:r>
            <a:r>
              <a:rPr lang="en-US" sz="2400" i="1" dirty="0"/>
              <a:t> e, love, want, wish )</a:t>
            </a:r>
            <a:endParaRPr lang="en-US" sz="2400" dirty="0"/>
          </a:p>
          <a:p>
            <a:pPr lvl="1"/>
            <a:r>
              <a:rPr lang="en-US" sz="2400" dirty="0"/>
              <a:t>show mental states </a:t>
            </a:r>
            <a:r>
              <a:rPr lang="en-US" sz="2400" i="1" dirty="0"/>
              <a:t>( know , believe, remember,</a:t>
            </a:r>
            <a:endParaRPr lang="en-US" sz="2400" dirty="0"/>
          </a:p>
          <a:p>
            <a:r>
              <a:rPr lang="en-US" sz="2400" dirty="0"/>
              <a:t>forget)</a:t>
            </a:r>
          </a:p>
          <a:p>
            <a:pPr lvl="1"/>
            <a:r>
              <a:rPr lang="en-US" sz="2400" dirty="0"/>
              <a:t>show possess </a:t>
            </a:r>
            <a:r>
              <a:rPr lang="en-US" sz="2400" dirty="0" err="1"/>
              <a:t>io</a:t>
            </a:r>
            <a:r>
              <a:rPr lang="en-US" sz="2400" dirty="0"/>
              <a:t>  n </a:t>
            </a:r>
            <a:r>
              <a:rPr lang="en-US" sz="2400" i="1" dirty="0"/>
              <a:t>( have, own, belong)</a:t>
            </a:r>
            <a:endParaRPr lang="en-US" sz="2400" dirty="0"/>
          </a:p>
          <a:p>
            <a:pPr lvl="1"/>
            <a:r>
              <a:rPr lang="en-US" sz="2400" dirty="0" err="1"/>
              <a:t>desc</a:t>
            </a:r>
            <a:r>
              <a:rPr lang="en-US" sz="2400" dirty="0"/>
              <a:t> </a:t>
            </a:r>
            <a:r>
              <a:rPr lang="en-US" sz="2400" dirty="0" err="1"/>
              <a:t>ri</a:t>
            </a:r>
            <a:r>
              <a:rPr lang="en-US" sz="2400" dirty="0"/>
              <a:t> be senses </a:t>
            </a:r>
            <a:r>
              <a:rPr lang="en-US" sz="2400" i="1" dirty="0"/>
              <a:t>( </a:t>
            </a:r>
            <a:r>
              <a:rPr lang="en-US" sz="2400" i="1" dirty="0" err="1"/>
              <a:t>hear,</a:t>
            </a:r>
            <a:r>
              <a:rPr lang="en-US" sz="2400" dirty="0" err="1"/>
              <a:t>see</a:t>
            </a:r>
            <a:r>
              <a:rPr lang="en-US" sz="2400" dirty="0"/>
              <a:t>)</a:t>
            </a:r>
          </a:p>
        </p:txBody>
      </p:sp>
      <p:sp>
        <p:nvSpPr>
          <p:cNvPr id="7" name="TextBox 6"/>
          <p:cNvSpPr txBox="1"/>
          <p:nvPr/>
        </p:nvSpPr>
        <p:spPr>
          <a:xfrm>
            <a:off x="4724399" y="1447800"/>
            <a:ext cx="4419601" cy="3539430"/>
          </a:xfrm>
          <a:prstGeom prst="rect">
            <a:avLst/>
          </a:prstGeom>
          <a:noFill/>
        </p:spPr>
        <p:txBody>
          <a:bodyPr wrap="square" rtlCol="0">
            <a:spAutoFit/>
          </a:bodyPr>
          <a:lstStyle/>
          <a:p>
            <a:r>
              <a:rPr lang="en-US" sz="2800" dirty="0" smtClean="0"/>
              <a:t>- Mart </a:t>
            </a:r>
            <a:r>
              <a:rPr lang="en-US" sz="2800" dirty="0"/>
              <a:t>i n </a:t>
            </a:r>
            <a:r>
              <a:rPr lang="en-US" sz="2800" b="1" dirty="0"/>
              <a:t>wants </a:t>
            </a:r>
            <a:r>
              <a:rPr lang="en-US" sz="2800" dirty="0"/>
              <a:t>a new </a:t>
            </a:r>
            <a:r>
              <a:rPr lang="en-US" sz="2800" dirty="0" smtClean="0"/>
              <a:t>job</a:t>
            </a:r>
            <a:r>
              <a:rPr lang="en-US" sz="2800" dirty="0"/>
              <a:t>. </a:t>
            </a:r>
            <a:r>
              <a:rPr lang="en-US" sz="2800" dirty="0" smtClean="0"/>
              <a:t>- - Martin </a:t>
            </a:r>
            <a:r>
              <a:rPr lang="en-US" sz="2800" b="1" dirty="0"/>
              <a:t>loves </a:t>
            </a:r>
            <a:r>
              <a:rPr lang="en-US" sz="2800" dirty="0"/>
              <a:t>Sunny Resorts.</a:t>
            </a:r>
          </a:p>
          <a:p>
            <a:pPr marL="457200" indent="-457200">
              <a:buFontTx/>
              <a:buChar char="-"/>
            </a:pPr>
            <a:r>
              <a:rPr lang="en-US" sz="2800" dirty="0" smtClean="0"/>
              <a:t>He </a:t>
            </a:r>
            <a:r>
              <a:rPr lang="en-US" sz="2800" b="1" dirty="0"/>
              <a:t>remembers </a:t>
            </a:r>
            <a:r>
              <a:rPr lang="en-US" sz="2800" dirty="0"/>
              <a:t>the office as a bad dream. </a:t>
            </a:r>
            <a:endParaRPr lang="en-US" sz="2800" dirty="0" smtClean="0"/>
          </a:p>
          <a:p>
            <a:pPr marL="457200" indent="-457200">
              <a:buFontTx/>
              <a:buChar char="-"/>
            </a:pPr>
            <a:r>
              <a:rPr lang="en-US" sz="2800" dirty="0" smtClean="0"/>
              <a:t>He </a:t>
            </a:r>
            <a:r>
              <a:rPr lang="en-US" sz="2800" b="1" dirty="0"/>
              <a:t>has </a:t>
            </a:r>
            <a:r>
              <a:rPr lang="en-US" sz="2800" dirty="0"/>
              <a:t>all the time he need s.</a:t>
            </a:r>
          </a:p>
          <a:p>
            <a:r>
              <a:rPr lang="en-US" sz="2800" dirty="0" smtClean="0"/>
              <a:t>- He </a:t>
            </a:r>
            <a:r>
              <a:rPr lang="en-US" sz="2800" b="1" dirty="0"/>
              <a:t>sees </a:t>
            </a:r>
            <a:r>
              <a:rPr lang="en-US" sz="2800" dirty="0" smtClean="0"/>
              <a:t>nothing </a:t>
            </a:r>
            <a:r>
              <a:rPr lang="en-US" sz="2800" dirty="0"/>
              <a:t>but blue </a:t>
            </a:r>
            <a:r>
              <a:rPr lang="en-US" sz="2800" dirty="0" smtClean="0"/>
              <a:t>skies</a:t>
            </a:r>
            <a:r>
              <a:rPr lang="en-US" sz="2800" dirty="0"/>
              <a:t>.</a:t>
            </a:r>
          </a:p>
        </p:txBody>
      </p:sp>
    </p:spTree>
    <p:extLst>
      <p:ext uri="{BB962C8B-B14F-4D97-AF65-F5344CB8AC3E}">
        <p14:creationId xmlns:p14="http://schemas.microsoft.com/office/powerpoint/2010/main" val="34407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1946</Words>
  <Application>Microsoft Office PowerPoint</Application>
  <PresentationFormat>On-screen Show (4:3)</PresentationFormat>
  <Paragraphs>197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TOPIC: ADVERTISING  ON THE AIR </vt:lpstr>
      <vt:lpstr>1. Look at the picture. What product do you think this company is advertising?</vt:lpstr>
      <vt:lpstr>SHARE INFORMATION</vt:lpstr>
      <vt:lpstr>What is an ad?</vt:lpstr>
      <vt:lpstr>To get our attention, an ad can be added techniques </vt:lpstr>
      <vt:lpstr>PowerPoint Presentation</vt:lpstr>
      <vt:lpstr>Tenses in ads</vt:lpstr>
      <vt:lpstr>Tenses in ads</vt:lpstr>
      <vt:lpstr>Tenses in ads</vt:lpstr>
      <vt:lpstr>Tenses in ads</vt:lpstr>
      <vt:lpstr> Work with a partner. Take turns describing what is happening in each ad. Use the simple present and present progressive and the verbs provided.   </vt:lpstr>
      <vt:lpstr>PowerPoint Presentation</vt:lpstr>
      <vt:lpstr>PowerPoint Presentation</vt:lpstr>
      <vt:lpstr>PowerPoint Presentation</vt:lpstr>
      <vt:lpstr>Discuss one of the topics</vt:lpstr>
      <vt:lpstr>Discuss one of the topics</vt:lpstr>
      <vt:lpstr>RESEARCH</vt:lpstr>
      <vt:lpstr> HOMEWORK Work in a group of four or five. Follow the steps. </vt:lpstr>
      <vt:lpstr>Step 2: Write a script and practice the ad. Make sure that each group member has a speaking part and a copy of the script.  </vt:lpstr>
      <vt:lpstr>TOPIC: IDENTITY THEFT</vt:lpstr>
      <vt:lpstr>PowerPoint Presentation</vt:lpstr>
      <vt:lpstr>SHARE INFORMATION</vt:lpstr>
      <vt:lpstr>1. What are some ways thieves can steal personal information? </vt:lpstr>
      <vt:lpstr>PowerPoint Presentation</vt:lpstr>
      <vt:lpstr>How are victims affected  by identity theft? </vt:lpstr>
      <vt:lpstr>PowerPoint Presentation</vt:lpstr>
      <vt:lpstr>PowerPoint Presentation</vt:lpstr>
      <vt:lpstr>ROLE PLAY</vt:lpstr>
      <vt:lpstr>Work in a group of three. Follow the steps. </vt:lpstr>
      <vt:lpstr>PowerPoint Presentation</vt:lpstr>
      <vt:lpstr>Story: Background : What happened before the role play starts? Plot: What happens during the role play? </vt:lpstr>
      <vt:lpstr>Discuss one of the topics. Use the vocabulary and grammar from the unit</vt:lpstr>
      <vt:lpstr>RESEARCH</vt:lpstr>
      <vt:lpstr>Step 3: Share your information with the class  </vt:lpstr>
      <vt:lpstr>TOPIC: THE ART OF STORYTELLING</vt:lpstr>
      <vt:lpstr>PREDICT</vt:lpstr>
      <vt:lpstr>SHARE INFORMATION</vt:lpstr>
      <vt:lpstr>Grammar: Infinitives of Purpose</vt:lpstr>
      <vt:lpstr>Grammar: Infinitives of Purpose</vt:lpstr>
      <vt:lpstr>Grammar: Infinitives of Purpose</vt:lpstr>
      <vt:lpstr>PowerPoint Presentation</vt:lpstr>
      <vt:lpstr>PowerPoint Presentation</vt:lpstr>
      <vt:lpstr>PowerPoint Presentation</vt:lpstr>
      <vt:lpstr>Discuss one of the topics. Use the vocabulary and grammar from the unit. </vt:lpstr>
      <vt:lpstr>HOMEWORK</vt:lpstr>
      <vt:lpstr>TOPIC: BEFORE YOU SAY “I DO”</vt:lpstr>
      <vt:lpstr>Discuss the questions with the class. </vt:lpstr>
      <vt:lpstr>PowerPoint Presentation</vt:lpstr>
      <vt:lpstr>Choose a topic for your presentation. You may choose one of the following topics or think of your own topic. </vt:lpstr>
      <vt:lpstr>TOPIC: TO SPANK OR  NOT TO SPANK</vt:lpstr>
      <vt:lpstr>Look at the picture.  </vt:lpstr>
      <vt:lpstr>SHARE INFORMATION</vt:lpstr>
      <vt:lpstr>EXPRESS OPINIONS</vt:lpstr>
      <vt:lpstr>DEBATE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ADVERTISING</dc:title>
  <dc:creator>HP</dc:creator>
  <cp:lastModifiedBy>HP</cp:lastModifiedBy>
  <cp:revision>48</cp:revision>
  <dcterms:created xsi:type="dcterms:W3CDTF">2022-01-28T07:16:10Z</dcterms:created>
  <dcterms:modified xsi:type="dcterms:W3CDTF">2022-02-14T01:02:11Z</dcterms:modified>
</cp:coreProperties>
</file>