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36" r:id="rId2"/>
    <p:sldId id="316" r:id="rId3"/>
    <p:sldId id="317" r:id="rId4"/>
    <p:sldId id="273" r:id="rId5"/>
    <p:sldId id="404" r:id="rId6"/>
    <p:sldId id="405" r:id="rId7"/>
    <p:sldId id="274" r:id="rId8"/>
    <p:sldId id="364" r:id="rId9"/>
    <p:sldId id="365" r:id="rId10"/>
    <p:sldId id="275" r:id="rId11"/>
    <p:sldId id="363" r:id="rId12"/>
    <p:sldId id="276" r:id="rId13"/>
    <p:sldId id="366" r:id="rId14"/>
    <p:sldId id="367" r:id="rId15"/>
    <p:sldId id="368" r:id="rId16"/>
    <p:sldId id="369" r:id="rId17"/>
    <p:sldId id="370" r:id="rId18"/>
    <p:sldId id="328" r:id="rId19"/>
    <p:sldId id="321" r:id="rId20"/>
    <p:sldId id="371" r:id="rId21"/>
    <p:sldId id="372" r:id="rId22"/>
    <p:sldId id="387" r:id="rId23"/>
    <p:sldId id="388" r:id="rId24"/>
    <p:sldId id="373" r:id="rId25"/>
    <p:sldId id="374"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30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292" r:id="rId69"/>
    <p:sldId id="447" r:id="rId70"/>
    <p:sldId id="448" r:id="rId71"/>
    <p:sldId id="449" r:id="rId72"/>
    <p:sldId id="450" r:id="rId73"/>
    <p:sldId id="451" r:id="rId74"/>
    <p:sldId id="452" r:id="rId75"/>
    <p:sldId id="453" r:id="rId76"/>
    <p:sldId id="454" r:id="rId77"/>
    <p:sldId id="455" r:id="rId78"/>
    <p:sldId id="461" r:id="rId79"/>
    <p:sldId id="456" r:id="rId80"/>
    <p:sldId id="457" r:id="rId81"/>
    <p:sldId id="458" r:id="rId82"/>
    <p:sldId id="459" r:id="rId83"/>
    <p:sldId id="460" r:id="rId84"/>
    <p:sldId id="27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2"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9C95F-6731-44C1-930B-906BF1691B29}" type="datetimeFigureOut">
              <a:rPr lang="en-US" smtClean="0"/>
              <a:t>05/04/2023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617E3-9E9C-4F67-B75C-E12E0D0F32E2}" type="slidenum">
              <a:rPr lang="en-US" smtClean="0"/>
              <a:t>‹#›</a:t>
            </a:fld>
            <a:endParaRPr lang="en-US"/>
          </a:p>
        </p:txBody>
      </p:sp>
    </p:spTree>
    <p:extLst>
      <p:ext uri="{BB962C8B-B14F-4D97-AF65-F5344CB8AC3E}">
        <p14:creationId xmlns:p14="http://schemas.microsoft.com/office/powerpoint/2010/main" val="347508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617E3-9E9C-4F67-B75C-E12E0D0F32E2}" type="slidenum">
              <a:rPr lang="en-US" smtClean="0"/>
              <a:t>71</a:t>
            </a:fld>
            <a:endParaRPr lang="en-US"/>
          </a:p>
        </p:txBody>
      </p:sp>
    </p:spTree>
    <p:extLst>
      <p:ext uri="{BB962C8B-B14F-4D97-AF65-F5344CB8AC3E}">
        <p14:creationId xmlns:p14="http://schemas.microsoft.com/office/powerpoint/2010/main" val="223776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B60F11-E1FB-46E1-86AF-72BBD7A9D6CD}" type="datetimeFigureOut">
              <a:rPr lang="en-US" smtClean="0"/>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8907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60F11-E1FB-46E1-86AF-72BBD7A9D6CD}" type="datetimeFigureOut">
              <a:rPr lang="en-US" smtClean="0"/>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2796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60F11-E1FB-46E1-86AF-72BBD7A9D6CD}" type="datetimeFigureOut">
              <a:rPr lang="en-US" smtClean="0"/>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10340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60F11-E1FB-46E1-86AF-72BBD7A9D6CD}" type="datetimeFigureOut">
              <a:rPr lang="en-US" smtClean="0"/>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815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60F11-E1FB-46E1-86AF-72BBD7A9D6CD}" type="datetimeFigureOut">
              <a:rPr lang="en-US" smtClean="0"/>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84048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B60F11-E1FB-46E1-86AF-72BBD7A9D6CD}" type="datetimeFigureOut">
              <a:rPr lang="en-US" smtClean="0"/>
              <a:t>05/04/2023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4321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B60F11-E1FB-46E1-86AF-72BBD7A9D6CD}" type="datetimeFigureOut">
              <a:rPr lang="en-US" smtClean="0"/>
              <a:t>05/04/2023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82477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B60F11-E1FB-46E1-86AF-72BBD7A9D6CD}" type="datetimeFigureOut">
              <a:rPr lang="en-US" smtClean="0"/>
              <a:t>05/04/2023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181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0F11-E1FB-46E1-86AF-72BBD7A9D6CD}" type="datetimeFigureOut">
              <a:rPr lang="en-US" smtClean="0"/>
              <a:t>05/04/2023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6291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05/04/2023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355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05/04/2023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619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60F11-E1FB-46E1-86AF-72BBD7A9D6CD}" type="datetimeFigureOut">
              <a:rPr lang="en-US" smtClean="0"/>
              <a:t>05/04/2023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9B97B-E4CA-4DC2-8085-FEE6FC735C08}" type="slidenum">
              <a:rPr lang="en-US" smtClean="0"/>
              <a:t>‹#›</a:t>
            </a:fld>
            <a:endParaRPr lang="en-US"/>
          </a:p>
        </p:txBody>
      </p:sp>
    </p:spTree>
    <p:extLst>
      <p:ext uri="{BB962C8B-B14F-4D97-AF65-F5344CB8AC3E}">
        <p14:creationId xmlns:p14="http://schemas.microsoft.com/office/powerpoint/2010/main" val="376883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03%20Track%203.mp3" TargetMode="External"/><Relationship Id="rId1" Type="http://schemas.openxmlformats.org/officeDocument/2006/relationships/slideLayout" Target="../slideLayouts/slideLayout2.xml"/><Relationship Id="rId5" Type="http://schemas.openxmlformats.org/officeDocument/2006/relationships/hyperlink" Target="NORTHSTAR%201%20CD%201/04%20Track%204.mp3" TargetMode="Externa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04%20Track%204.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04%20Track%204.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07%20Track%207.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08%20Track%208.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09%20Track%209.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10%20Track%2010.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11%20Track%2011.mp3"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12%20Track%2012.mp3"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13%20Track%2013.mp3"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1/14%20Track%2014.mp3" TargetMode="External"/><Relationship Id="rId1" Type="http://schemas.openxmlformats.org/officeDocument/2006/relationships/slideLayout" Target="../slideLayouts/slideLayout1.xml"/><Relationship Id="rId5" Type="http://schemas.openxmlformats.org/officeDocument/2006/relationships/hyperlink" Target="NORTHSTAR%201%20CD%201/15%20Track%2015.mp3" TargetMode="Externa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NORTHSTAR%201%20CD%202/02%20Track%202.mp3" TargetMode="External"/><Relationship Id="rId2" Type="http://schemas.openxmlformats.org/officeDocument/2006/relationships/hyperlink" Target="PHOBIAS.doc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03%20Track%203.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04%20Track%204.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04%20Track%204.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06%20Track%206.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07%20Track%207.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08%20Track%208.mp3" TargetMode="External"/><Relationship Id="rId1" Type="http://schemas.openxmlformats.org/officeDocument/2006/relationships/slideLayout" Target="../slideLayouts/slideLayout2.xml"/><Relationship Id="rId5" Type="http://schemas.openxmlformats.org/officeDocument/2006/relationships/hyperlink" Target="NORTHSTAR%201%20CD%202/09%20Track%209.mp3" TargetMode="Externa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10%20Track%2010.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11%20Track%2011.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12%20Track%2012.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13%20Track%2013.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14%20Track%2014.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NORTHSTAR%201%20CD%202/15%20Track%2015.mp3"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16%20Track%2016.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17%20Track%2017.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NORTHSTAR%201%20CD%202/18%20Track%2018.mp3" TargetMode="External"/><Relationship Id="rId2" Type="http://schemas.openxmlformats.org/officeDocument/2006/relationships/hyperlink" Target="Diana%20Nyad.docx" TargetMode="Externa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0%20Track%2020.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0%20Track%2020.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0%20Track%2020.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3%20Track%2023.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4%20Track%2024.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5%20Track%2025.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6%20Track%2026.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7%20Track%2027.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8%20Track%2028.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29%20Track%2029.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30%20Track%2030.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31%20Track%2031.mp3" TargetMode="External"/><Relationship Id="rId1" Type="http://schemas.openxmlformats.org/officeDocument/2006/relationships/slideLayout" Target="../slideLayouts/slideLayout2.xml"/><Relationship Id="rId5" Type="http://schemas.openxmlformats.org/officeDocument/2006/relationships/hyperlink" Target="NORTHSTAR%201%20CD%202/32%20Track%2032.mp3" TargetMode="External"/><Relationship Id="rId4" Type="http://schemas.openxmlformats.org/officeDocument/2006/relationships/image" Target="../media/image5.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20World%20of%20Friends%20Is%20a%20World%20of%20Peace.docx" TargetMode="Externa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NORTHSTAR%201%20CD%201/02%20Track%202.mp3"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NORTHSTAR%201%20CD%202/36%20Track%2036.mp3" TargetMode="External"/><Relationship Id="rId2" Type="http://schemas.openxmlformats.org/officeDocument/2006/relationships/hyperlink" Target="Only%20Child.docx" TargetMode="Externa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hyperlink" Target="NORTHSTAR%201%20CD%202/38%20Track%2038.mp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38%20Track%2038.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38%20Track%2038.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41%20Track%2041.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42%20Track%2042.mp3"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NORTHSTAR%201%20CD%202/43%20Track%2043.mp3" TargetMode="External"/><Relationship Id="rId1" Type="http://schemas.openxmlformats.org/officeDocument/2006/relationships/slideLayout" Target="../slideLayouts/slideLayout2.xml"/><Relationship Id="rId5" Type="http://schemas.openxmlformats.org/officeDocument/2006/relationships/hyperlink" Target="NORTHSTAR%201%20CD%202/44%20Track%2044.mp3" TargetMode="External"/><Relationship Id="rId4" Type="http://schemas.openxmlformats.org/officeDocument/2006/relationships/image" Target="../media/image5.sv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NORTHSTAR%201%20CD%202/45%20Track%2045.mp3" TargetMode="External"/><Relationship Id="rId2" Type="http://schemas.openxmlformats.org/officeDocument/2006/relationships/hyperlink" Target="COMPREHENSION%20P171.docx" TargetMode="Externa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NORTHSTAR%201%20CD%202/46%20Track%2046.mp3"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hyperlink" Target="NORTHSTAR%201%20CD%202/47%20Track%2047.mp3"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Vocab%201.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6000" dirty="0">
                <a:solidFill>
                  <a:srgbClr val="FF0000"/>
                </a:solidFill>
                <a:latin typeface="Algerian" pitchFamily="82" charset="0"/>
              </a:rPr>
              <a:t>HELLO</a:t>
            </a:r>
          </a:p>
        </p:txBody>
      </p:sp>
      <p:sp>
        <p:nvSpPr>
          <p:cNvPr id="3" name="Content Placeholder 2"/>
          <p:cNvSpPr>
            <a:spLocks noGrp="1"/>
          </p:cNvSpPr>
          <p:nvPr>
            <p:ph idx="1"/>
          </p:nvPr>
        </p:nvSpPr>
        <p:spPr>
          <a:xfrm>
            <a:off x="457200" y="2362200"/>
            <a:ext cx="8229600" cy="3001963"/>
          </a:xfrm>
        </p:spPr>
        <p:txBody>
          <a:bodyPr>
            <a:normAutofit lnSpcReduction="10000"/>
          </a:bodyPr>
          <a:lstStyle/>
          <a:p>
            <a:pPr marL="0" indent="0" algn="ctr">
              <a:buNone/>
            </a:pPr>
            <a:r>
              <a:rPr lang="en-US" sz="6000" dirty="0">
                <a:solidFill>
                  <a:srgbClr val="00B050"/>
                </a:solidFill>
                <a:latin typeface="Algerian" pitchFamily="82" charset="0"/>
              </a:rPr>
              <a:t>WELCOME TO </a:t>
            </a:r>
          </a:p>
          <a:p>
            <a:pPr marL="0" indent="0" algn="ctr">
              <a:buNone/>
            </a:pPr>
            <a:r>
              <a:rPr lang="en-US" sz="6000" dirty="0">
                <a:solidFill>
                  <a:srgbClr val="00B050"/>
                </a:solidFill>
                <a:latin typeface="Algerian" pitchFamily="82" charset="0"/>
              </a:rPr>
              <a:t>MY CLASS</a:t>
            </a:r>
          </a:p>
          <a:p>
            <a:pPr marL="0" indent="0" algn="ctr">
              <a:buNone/>
            </a:pPr>
            <a:r>
              <a:rPr lang="en-US" sz="6000" dirty="0">
                <a:solidFill>
                  <a:srgbClr val="0070C0"/>
                </a:solidFill>
                <a:latin typeface="Algerian" pitchFamily="82" charset="0"/>
              </a:rPr>
              <a:t>LISTENING 1</a:t>
            </a:r>
          </a:p>
        </p:txBody>
      </p:sp>
    </p:spTree>
    <p:extLst>
      <p:ext uri="{BB962C8B-B14F-4D97-AF65-F5344CB8AC3E}">
        <p14:creationId xmlns:p14="http://schemas.microsoft.com/office/powerpoint/2010/main" val="113827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pPr algn="just"/>
            <a:r>
              <a:rPr lang="en-US" b="1" dirty="0"/>
              <a:t>Nina and Rick are talking about the Friendship Force. Listen to the beginning of the conversation. Then answer the questions.</a:t>
            </a:r>
            <a:endParaRPr lang="en-US" dirty="0"/>
          </a:p>
        </p:txBody>
      </p:sp>
    </p:spTree>
    <p:extLst>
      <p:ext uri="{BB962C8B-B14F-4D97-AF65-F5344CB8AC3E}">
        <p14:creationId xmlns:p14="http://schemas.microsoft.com/office/powerpoint/2010/main" val="152954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551" y="381000"/>
            <a:ext cx="8479757" cy="584775"/>
          </a:xfrm>
          <a:prstGeom prst="rect">
            <a:avLst/>
          </a:prstGeom>
        </p:spPr>
        <p:txBody>
          <a:bodyPr wrap="none">
            <a:spAutoFit/>
          </a:bodyPr>
          <a:lstStyle/>
          <a:p>
            <a:r>
              <a:rPr lang="en-US" sz="3200" b="1" dirty="0"/>
              <a:t>1. What are you listening to? Choose the answer.</a:t>
            </a:r>
            <a:endParaRPr lang="en-US" sz="3200" dirty="0"/>
          </a:p>
        </p:txBody>
      </p:sp>
      <p:sp>
        <p:nvSpPr>
          <p:cNvPr id="6" name="Rectangle 5"/>
          <p:cNvSpPr/>
          <p:nvPr/>
        </p:nvSpPr>
        <p:spPr>
          <a:xfrm>
            <a:off x="459658" y="1219200"/>
            <a:ext cx="8229600" cy="1138773"/>
          </a:xfrm>
          <a:prstGeom prst="rect">
            <a:avLst/>
          </a:prstGeom>
        </p:spPr>
        <p:txBody>
          <a:bodyPr wrap="square">
            <a:spAutoFit/>
          </a:bodyPr>
          <a:lstStyle/>
          <a:p>
            <a:pPr lvl="0"/>
            <a:r>
              <a:rPr lang="en-US" sz="3600" dirty="0">
                <a:latin typeface="Times New Roman" pitchFamily="18" charset="0"/>
                <a:cs typeface="Times New Roman" pitchFamily="18" charset="0"/>
              </a:rPr>
              <a:t>A.  a telephone call	    B. a radio talk show</a:t>
            </a:r>
          </a:p>
          <a:p>
            <a:pPr lvl="0"/>
            <a:endParaRPr lang="en-US" sz="3200" dirty="0">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90C1DD86-6361-2811-568F-3BE929192223}"/>
              </a:ext>
            </a:extLst>
          </p:cNvPr>
          <p:cNvSpPr/>
          <p:nvPr/>
        </p:nvSpPr>
        <p:spPr>
          <a:xfrm>
            <a:off x="685800" y="2319010"/>
            <a:ext cx="6872587" cy="584775"/>
          </a:xfrm>
          <a:prstGeom prst="rect">
            <a:avLst/>
          </a:prstGeom>
        </p:spPr>
        <p:txBody>
          <a:bodyPr wrap="none">
            <a:spAutoFit/>
          </a:bodyPr>
          <a:lstStyle/>
          <a:p>
            <a:r>
              <a:rPr lang="en-US" sz="3200" b="1" dirty="0"/>
              <a:t>2. What will Nina and Rick talk about?</a:t>
            </a:r>
            <a:endParaRPr lang="en-US" sz="3200" dirty="0"/>
          </a:p>
        </p:txBody>
      </p:sp>
      <p:sp>
        <p:nvSpPr>
          <p:cNvPr id="4" name="Rectangle 3">
            <a:extLst>
              <a:ext uri="{FF2B5EF4-FFF2-40B4-BE49-F238E27FC236}">
                <a16:creationId xmlns:a16="http://schemas.microsoft.com/office/drawing/2014/main" id="{7243E391-53FA-0BC1-FFB8-C7810BD91CEF}"/>
              </a:ext>
            </a:extLst>
          </p:cNvPr>
          <p:cNvSpPr/>
          <p:nvPr/>
        </p:nvSpPr>
        <p:spPr>
          <a:xfrm>
            <a:off x="183551" y="3347672"/>
            <a:ext cx="8608142" cy="2800767"/>
          </a:xfrm>
          <a:prstGeom prst="rect">
            <a:avLst/>
          </a:prstGeom>
        </p:spPr>
        <p:txBody>
          <a:bodyPr wrap="square">
            <a:spAutoFit/>
          </a:bodyPr>
          <a:lstStyle/>
          <a:p>
            <a:pPr lvl="0"/>
            <a:r>
              <a:rPr lang="en-US" sz="3600" dirty="0">
                <a:latin typeface="Times New Roman" pitchFamily="18" charset="0"/>
                <a:cs typeface="Times New Roman" pitchFamily="18" charset="0"/>
              </a:rPr>
              <a:t>A. host families 	B. shopping  C. traveling </a:t>
            </a:r>
          </a:p>
          <a:p>
            <a:pPr lvl="0"/>
            <a:r>
              <a:rPr lang="en-US" sz="3600" dirty="0">
                <a:latin typeface="Times New Roman" pitchFamily="18" charset="0"/>
                <a:cs typeface="Times New Roman" pitchFamily="18" charset="0"/>
              </a:rPr>
              <a:t>D. hotels 			E. music 	      F. groups</a:t>
            </a:r>
          </a:p>
          <a:p>
            <a:pPr lvl="0"/>
            <a:r>
              <a:rPr lang="en-US" sz="3600" dirty="0">
                <a:latin typeface="Times New Roman" pitchFamily="18" charset="0"/>
                <a:cs typeface="Times New Roman" pitchFamily="18" charset="0"/>
              </a:rPr>
              <a:t> G. students 		H. children    I. languages</a:t>
            </a:r>
          </a:p>
          <a:p>
            <a:pPr lvl="0"/>
            <a:endParaRPr lang="en-US" sz="3600" dirty="0">
              <a:latin typeface="Times New Roman" pitchFamily="18" charset="0"/>
              <a:cs typeface="Times New Roman" pitchFamily="18" charset="0"/>
            </a:endParaRPr>
          </a:p>
          <a:p>
            <a:pPr lvl="0"/>
            <a:endParaRPr lang="en-US" sz="3200"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A42F8526-6DFB-CC1F-FB74-E654EBEA59AA}"/>
              </a:ext>
            </a:extLst>
          </p:cNvPr>
          <p:cNvSpPr/>
          <p:nvPr/>
        </p:nvSpPr>
        <p:spPr>
          <a:xfrm>
            <a:off x="460988" y="1219199"/>
            <a:ext cx="8229600" cy="1138773"/>
          </a:xfrm>
          <a:prstGeom prst="rect">
            <a:avLst/>
          </a:prstGeom>
        </p:spPr>
        <p:txBody>
          <a:bodyPr wrap="square">
            <a:spAutoFit/>
          </a:bodyPr>
          <a:lstStyle/>
          <a:p>
            <a:pPr lvl="0"/>
            <a:r>
              <a:rPr lang="en-US" sz="3600" dirty="0">
                <a:solidFill>
                  <a:srgbClr val="FF0000"/>
                </a:solidFill>
                <a:latin typeface="Times New Roman" pitchFamily="18" charset="0"/>
                <a:cs typeface="Times New Roman" pitchFamily="18" charset="0"/>
              </a:rPr>
              <a:t>A.  a telephone call	</a:t>
            </a:r>
          </a:p>
          <a:p>
            <a:pPr lvl="0"/>
            <a:endParaRPr lang="en-US" sz="3200"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06057D11-F2FB-8FAE-7DCE-163F194E4BF5}"/>
              </a:ext>
            </a:extLst>
          </p:cNvPr>
          <p:cNvSpPr/>
          <p:nvPr/>
        </p:nvSpPr>
        <p:spPr>
          <a:xfrm>
            <a:off x="183551" y="3347671"/>
            <a:ext cx="8608142" cy="2246769"/>
          </a:xfrm>
          <a:prstGeom prst="rect">
            <a:avLst/>
          </a:prstGeom>
        </p:spPr>
        <p:txBody>
          <a:bodyPr wrap="square">
            <a:spAutoFit/>
          </a:bodyPr>
          <a:lstStyle/>
          <a:p>
            <a:pPr lvl="0"/>
            <a:r>
              <a:rPr lang="en-US" sz="3600" dirty="0">
                <a:solidFill>
                  <a:srgbClr val="FF0000"/>
                </a:solidFill>
                <a:latin typeface="Times New Roman" pitchFamily="18" charset="0"/>
                <a:cs typeface="Times New Roman" pitchFamily="18" charset="0"/>
              </a:rPr>
              <a:t>A. host families </a:t>
            </a:r>
            <a:r>
              <a:rPr lang="en-US" sz="3600" dirty="0">
                <a:latin typeface="Times New Roman" pitchFamily="18" charset="0"/>
                <a:cs typeface="Times New Roman" pitchFamily="18" charset="0"/>
              </a:rPr>
              <a:t>	B. shopping  </a:t>
            </a:r>
            <a:r>
              <a:rPr lang="en-US" sz="3600" dirty="0">
                <a:solidFill>
                  <a:srgbClr val="FF0000"/>
                </a:solidFill>
                <a:latin typeface="Times New Roman" pitchFamily="18" charset="0"/>
                <a:cs typeface="Times New Roman" pitchFamily="18" charset="0"/>
              </a:rPr>
              <a:t>C. traveling </a:t>
            </a:r>
          </a:p>
          <a:p>
            <a:pPr lvl="0"/>
            <a:r>
              <a:rPr lang="en-US" sz="3600" dirty="0">
                <a:latin typeface="Times New Roman" pitchFamily="18" charset="0"/>
                <a:cs typeface="Times New Roman" pitchFamily="18" charset="0"/>
              </a:rPr>
              <a:t>D. hotels 			E. music 	      F. groups</a:t>
            </a:r>
          </a:p>
          <a:p>
            <a:pPr lvl="0"/>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G. students </a:t>
            </a:r>
            <a:r>
              <a:rPr lang="en-US" sz="3600" dirty="0">
                <a:latin typeface="Times New Roman" pitchFamily="18" charset="0"/>
                <a:cs typeface="Times New Roman" pitchFamily="18" charset="0"/>
              </a:rPr>
              <a:t>		H. children    </a:t>
            </a:r>
            <a:r>
              <a:rPr lang="en-US" sz="3600" dirty="0">
                <a:solidFill>
                  <a:srgbClr val="FF0000"/>
                </a:solidFill>
                <a:latin typeface="Times New Roman" pitchFamily="18" charset="0"/>
                <a:cs typeface="Times New Roman" pitchFamily="18" charset="0"/>
              </a:rPr>
              <a:t>I. languages</a:t>
            </a:r>
          </a:p>
          <a:p>
            <a:pPr lvl="0"/>
            <a:endParaRPr lang="en-US" sz="3200" dirty="0">
              <a:latin typeface="Times New Roman" pitchFamily="18" charset="0"/>
              <a:cs typeface="Times New Roman" pitchFamily="18" charset="0"/>
            </a:endParaRPr>
          </a:p>
        </p:txBody>
      </p:sp>
      <p:pic>
        <p:nvPicPr>
          <p:cNvPr id="9" name="Graphic 8" descr="Speaker Phone">
            <a:hlinkClick r:id="rId2" action="ppaction://hlinkfile"/>
            <a:extLst>
              <a:ext uri="{FF2B5EF4-FFF2-40B4-BE49-F238E27FC236}">
                <a16:creationId xmlns:a16="http://schemas.microsoft.com/office/drawing/2014/main" id="{EACE26E0-635C-F57D-98F4-7536C0B22A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8189" y="1788585"/>
            <a:ext cx="914400" cy="914400"/>
          </a:xfrm>
          <a:prstGeom prst="rect">
            <a:avLst/>
          </a:prstGeom>
        </p:spPr>
      </p:pic>
      <p:pic>
        <p:nvPicPr>
          <p:cNvPr id="8" name="Graphic 7" descr="Speaker Phone">
            <a:hlinkClick r:id="rId5" action="ppaction://hlinkfile"/>
            <a:extLst>
              <a:ext uri="{FF2B5EF4-FFF2-40B4-BE49-F238E27FC236}">
                <a16:creationId xmlns:a16="http://schemas.microsoft.com/office/drawing/2014/main" id="{B1CF93CB-5B78-FA8A-AE6A-12FD133058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8380" y="5505430"/>
            <a:ext cx="914400" cy="914400"/>
          </a:xfrm>
          <a:prstGeom prst="rect">
            <a:avLst/>
          </a:prstGeom>
        </p:spPr>
      </p:pic>
    </p:spTree>
    <p:extLst>
      <p:ext uri="{BB962C8B-B14F-4D97-AF65-F5344CB8AC3E}">
        <p14:creationId xmlns:p14="http://schemas.microsoft.com/office/powerpoint/2010/main" val="27011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Read the sentences. Write T (</a:t>
            </a:r>
            <a:r>
              <a:rPr lang="en-US" b="1" i="1" dirty="0"/>
              <a:t>true</a:t>
            </a:r>
            <a:r>
              <a:rPr lang="en-US" b="1" dirty="0"/>
              <a:t>) or F (</a:t>
            </a:r>
            <a:r>
              <a:rPr lang="en-US" b="1" i="1" dirty="0"/>
              <a:t>false</a:t>
            </a:r>
            <a:r>
              <a:rPr lang="en-US" b="1" dirty="0"/>
              <a:t>). </a:t>
            </a:r>
          </a:p>
        </p:txBody>
      </p:sp>
      <p:sp>
        <p:nvSpPr>
          <p:cNvPr id="5" name="TextBox 4">
            <a:extLst>
              <a:ext uri="{FF2B5EF4-FFF2-40B4-BE49-F238E27FC236}">
                <a16:creationId xmlns:a16="http://schemas.microsoft.com/office/drawing/2014/main" id="{D53E8D17-3632-DE63-1C4C-13B43DD17C9F}"/>
              </a:ext>
            </a:extLst>
          </p:cNvPr>
          <p:cNvSpPr txBox="1"/>
          <p:nvPr/>
        </p:nvSpPr>
        <p:spPr>
          <a:xfrm>
            <a:off x="990600" y="1828800"/>
            <a:ext cx="8382000" cy="4524315"/>
          </a:xfrm>
          <a:prstGeom prst="rect">
            <a:avLst/>
          </a:prstGeom>
          <a:noFill/>
        </p:spPr>
        <p:txBody>
          <a:bodyPr wrap="square">
            <a:spAutoFit/>
          </a:bodyPr>
          <a:lstStyle/>
          <a:p>
            <a:r>
              <a:rPr lang="en-US" sz="3200" dirty="0"/>
              <a:t>___1. Friendship Force visitors can be young or old. </a:t>
            </a:r>
          </a:p>
          <a:p>
            <a:r>
              <a:rPr lang="en-US" sz="3200" dirty="0"/>
              <a:t>__  2. Some Friendship Force visitors stay in hotels. </a:t>
            </a:r>
          </a:p>
          <a:p>
            <a:r>
              <a:rPr lang="en-US" sz="3200" dirty="0"/>
              <a:t>__  3. Nina wants to stay with a host family in Thailand. </a:t>
            </a:r>
          </a:p>
          <a:p>
            <a:r>
              <a:rPr lang="en-US" sz="3200" dirty="0"/>
              <a:t>__  4. All host families speak English. </a:t>
            </a:r>
          </a:p>
          <a:p>
            <a:r>
              <a:rPr lang="en-US" sz="3200" dirty="0"/>
              <a:t>__  5. Nina and Rick think it's good to have international friends.</a:t>
            </a:r>
          </a:p>
        </p:txBody>
      </p:sp>
      <p:sp>
        <p:nvSpPr>
          <p:cNvPr id="6" name="TextBox 5">
            <a:extLst>
              <a:ext uri="{FF2B5EF4-FFF2-40B4-BE49-F238E27FC236}">
                <a16:creationId xmlns:a16="http://schemas.microsoft.com/office/drawing/2014/main" id="{2FC92E50-1DAE-FE84-8894-2ACD598B0DEE}"/>
              </a:ext>
            </a:extLst>
          </p:cNvPr>
          <p:cNvSpPr txBox="1"/>
          <p:nvPr/>
        </p:nvSpPr>
        <p:spPr>
          <a:xfrm>
            <a:off x="1143000" y="1801773"/>
            <a:ext cx="8382000" cy="1077218"/>
          </a:xfrm>
          <a:prstGeom prst="rect">
            <a:avLst/>
          </a:prstGeom>
          <a:noFill/>
        </p:spPr>
        <p:txBody>
          <a:bodyPr wrap="square">
            <a:spAutoFit/>
          </a:bodyPr>
          <a:lstStyle/>
          <a:p>
            <a:r>
              <a:rPr lang="en-US" sz="3200" b="1" dirty="0">
                <a:solidFill>
                  <a:srgbClr val="FF0000"/>
                </a:solidFill>
              </a:rPr>
              <a:t>T</a:t>
            </a:r>
            <a:r>
              <a:rPr lang="en-US" sz="3200" b="1" dirty="0"/>
              <a:t> </a:t>
            </a:r>
            <a:r>
              <a:rPr lang="en-US" sz="3200" dirty="0"/>
              <a:t> </a:t>
            </a:r>
          </a:p>
          <a:p>
            <a:endParaRPr lang="en-US" sz="3200" dirty="0"/>
          </a:p>
        </p:txBody>
      </p:sp>
      <p:sp>
        <p:nvSpPr>
          <p:cNvPr id="7" name="TextBox 6">
            <a:extLst>
              <a:ext uri="{FF2B5EF4-FFF2-40B4-BE49-F238E27FC236}">
                <a16:creationId xmlns:a16="http://schemas.microsoft.com/office/drawing/2014/main" id="{83258047-1148-6B55-8BF7-EF5F9BBF0AA1}"/>
              </a:ext>
            </a:extLst>
          </p:cNvPr>
          <p:cNvSpPr txBox="1"/>
          <p:nvPr/>
        </p:nvSpPr>
        <p:spPr>
          <a:xfrm>
            <a:off x="1143000" y="2724517"/>
            <a:ext cx="8382000" cy="1077218"/>
          </a:xfrm>
          <a:prstGeom prst="rect">
            <a:avLst/>
          </a:prstGeom>
          <a:noFill/>
        </p:spPr>
        <p:txBody>
          <a:bodyPr wrap="square">
            <a:spAutoFit/>
          </a:bodyPr>
          <a:lstStyle/>
          <a:p>
            <a:r>
              <a:rPr lang="en-US" sz="3200" b="1" dirty="0">
                <a:solidFill>
                  <a:srgbClr val="FF0000"/>
                </a:solidFill>
              </a:rPr>
              <a:t>F</a:t>
            </a:r>
            <a:r>
              <a:rPr lang="en-US" sz="3200" dirty="0"/>
              <a:t> </a:t>
            </a:r>
          </a:p>
          <a:p>
            <a:r>
              <a:rPr lang="en-US" sz="3200" dirty="0"/>
              <a:t> </a:t>
            </a:r>
          </a:p>
        </p:txBody>
      </p:sp>
      <p:sp>
        <p:nvSpPr>
          <p:cNvPr id="8" name="TextBox 7">
            <a:extLst>
              <a:ext uri="{FF2B5EF4-FFF2-40B4-BE49-F238E27FC236}">
                <a16:creationId xmlns:a16="http://schemas.microsoft.com/office/drawing/2014/main" id="{9BF1C40A-995F-DE94-131E-1FE363357888}"/>
              </a:ext>
            </a:extLst>
          </p:cNvPr>
          <p:cNvSpPr txBox="1"/>
          <p:nvPr/>
        </p:nvSpPr>
        <p:spPr>
          <a:xfrm>
            <a:off x="1066800" y="3774708"/>
            <a:ext cx="8382000" cy="584775"/>
          </a:xfrm>
          <a:prstGeom prst="rect">
            <a:avLst/>
          </a:prstGeom>
          <a:noFill/>
        </p:spPr>
        <p:txBody>
          <a:bodyPr wrap="square">
            <a:spAutoFit/>
          </a:bodyPr>
          <a:lstStyle/>
          <a:p>
            <a:r>
              <a:rPr lang="en-US" sz="3200" b="1" dirty="0">
                <a:solidFill>
                  <a:srgbClr val="FF0000"/>
                </a:solidFill>
              </a:rPr>
              <a:t>T</a:t>
            </a:r>
            <a:endParaRPr lang="en-US" sz="3200" b="1" dirty="0"/>
          </a:p>
        </p:txBody>
      </p:sp>
      <p:sp>
        <p:nvSpPr>
          <p:cNvPr id="9" name="TextBox 8">
            <a:extLst>
              <a:ext uri="{FF2B5EF4-FFF2-40B4-BE49-F238E27FC236}">
                <a16:creationId xmlns:a16="http://schemas.microsoft.com/office/drawing/2014/main" id="{93ACF3C3-4DB1-98B9-7074-CD7E5E96A930}"/>
              </a:ext>
            </a:extLst>
          </p:cNvPr>
          <p:cNvSpPr txBox="1"/>
          <p:nvPr/>
        </p:nvSpPr>
        <p:spPr>
          <a:xfrm>
            <a:off x="1066800" y="4724479"/>
            <a:ext cx="8382000" cy="584775"/>
          </a:xfrm>
          <a:prstGeom prst="rect">
            <a:avLst/>
          </a:prstGeom>
          <a:noFill/>
        </p:spPr>
        <p:txBody>
          <a:bodyPr wrap="square">
            <a:spAutoFit/>
          </a:bodyPr>
          <a:lstStyle/>
          <a:p>
            <a:r>
              <a:rPr lang="en-US" sz="3200" b="1" dirty="0">
                <a:solidFill>
                  <a:srgbClr val="FF0000"/>
                </a:solidFill>
              </a:rPr>
              <a:t>F</a:t>
            </a:r>
            <a:endParaRPr lang="en-US" sz="3200" b="1" dirty="0"/>
          </a:p>
        </p:txBody>
      </p:sp>
      <p:sp>
        <p:nvSpPr>
          <p:cNvPr id="10" name="TextBox 9">
            <a:extLst>
              <a:ext uri="{FF2B5EF4-FFF2-40B4-BE49-F238E27FC236}">
                <a16:creationId xmlns:a16="http://schemas.microsoft.com/office/drawing/2014/main" id="{BB3BDDE0-FF18-7DEA-D9B7-C28F7E2AEA53}"/>
              </a:ext>
            </a:extLst>
          </p:cNvPr>
          <p:cNvSpPr txBox="1"/>
          <p:nvPr/>
        </p:nvSpPr>
        <p:spPr>
          <a:xfrm>
            <a:off x="1104900" y="5255200"/>
            <a:ext cx="8382000" cy="584775"/>
          </a:xfrm>
          <a:prstGeom prst="rect">
            <a:avLst/>
          </a:prstGeom>
          <a:noFill/>
        </p:spPr>
        <p:txBody>
          <a:bodyPr wrap="square">
            <a:spAutoFit/>
          </a:bodyPr>
          <a:lstStyle/>
          <a:p>
            <a:r>
              <a:rPr lang="en-US" sz="3200" b="1" dirty="0">
                <a:solidFill>
                  <a:srgbClr val="FF0000"/>
                </a:solidFill>
              </a:rPr>
              <a:t>T</a:t>
            </a:r>
            <a:endParaRPr lang="en-US" sz="3200" b="1" dirty="0"/>
          </a:p>
        </p:txBody>
      </p:sp>
      <p:pic>
        <p:nvPicPr>
          <p:cNvPr id="12" name="Graphic 11" descr="Speaker Phone">
            <a:hlinkClick r:id="rId2" action="ppaction://hlinkfile"/>
            <a:extLst>
              <a:ext uri="{FF2B5EF4-FFF2-40B4-BE49-F238E27FC236}">
                <a16:creationId xmlns:a16="http://schemas.microsoft.com/office/drawing/2014/main" id="{0D746B0F-59CC-3C17-2517-B1E9AC4666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4108" y="1043466"/>
            <a:ext cx="914400" cy="914400"/>
          </a:xfrm>
          <a:prstGeom prst="rect">
            <a:avLst/>
          </a:prstGeom>
        </p:spPr>
      </p:pic>
    </p:spTree>
    <p:extLst>
      <p:ext uri="{BB962C8B-B14F-4D97-AF65-F5344CB8AC3E}">
        <p14:creationId xmlns:p14="http://schemas.microsoft.com/office/powerpoint/2010/main" val="192566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Listen again. Circle the correct answer to complete each sentence. </a:t>
            </a:r>
          </a:p>
        </p:txBody>
      </p:sp>
      <p:sp>
        <p:nvSpPr>
          <p:cNvPr id="5" name="TextBox 4">
            <a:extLst>
              <a:ext uri="{FF2B5EF4-FFF2-40B4-BE49-F238E27FC236}">
                <a16:creationId xmlns:a16="http://schemas.microsoft.com/office/drawing/2014/main" id="{6C6054E8-0D4F-5F27-3F66-943557495362}"/>
              </a:ext>
            </a:extLst>
          </p:cNvPr>
          <p:cNvSpPr txBox="1"/>
          <p:nvPr/>
        </p:nvSpPr>
        <p:spPr>
          <a:xfrm>
            <a:off x="395990" y="1524000"/>
            <a:ext cx="8763000" cy="4524315"/>
          </a:xfrm>
          <a:prstGeom prst="rect">
            <a:avLst/>
          </a:prstGeom>
          <a:noFill/>
        </p:spPr>
        <p:txBody>
          <a:bodyPr wrap="square">
            <a:spAutoFit/>
          </a:bodyPr>
          <a:lstStyle/>
          <a:p>
            <a:r>
              <a:rPr lang="en-US" sz="2400" dirty="0"/>
              <a:t>1. Friendship Force groups have __ people. </a:t>
            </a:r>
          </a:p>
          <a:p>
            <a:r>
              <a:rPr lang="en-US" sz="2400" dirty="0"/>
              <a:t>a. 13 to 50 				b. 15 to 30 </a:t>
            </a:r>
          </a:p>
          <a:p>
            <a:r>
              <a:rPr lang="en-US" sz="2400" dirty="0"/>
              <a:t>2. Friendship Force groups meet for the first time __ . </a:t>
            </a:r>
          </a:p>
          <a:p>
            <a:r>
              <a:rPr lang="en-US" sz="2400" dirty="0"/>
              <a:t>a. before they travel 		b. in the foreign country </a:t>
            </a:r>
          </a:p>
          <a:p>
            <a:r>
              <a:rPr lang="en-US" sz="2400" dirty="0"/>
              <a:t>3. Nina thinks, "When you live with a host family, you learn __ :' </a:t>
            </a:r>
          </a:p>
          <a:p>
            <a:r>
              <a:rPr lang="en-US" sz="2400" dirty="0"/>
              <a:t>a. their language 			b. about their country</a:t>
            </a:r>
          </a:p>
          <a:p>
            <a:r>
              <a:rPr lang="en-US" sz="2400" dirty="0"/>
              <a:t>4. Nina __ Thai (the language of Thailand). </a:t>
            </a:r>
          </a:p>
          <a:p>
            <a:r>
              <a:rPr lang="en-US" sz="2400" dirty="0"/>
              <a:t>a. speaks a little 			b. doesn't speak </a:t>
            </a:r>
          </a:p>
          <a:p>
            <a:r>
              <a:rPr lang="en-US" sz="2400" dirty="0"/>
              <a:t>5. Friendship Force visitors stay with their host family for one or two __ .      a. weeks 			b. months </a:t>
            </a:r>
          </a:p>
          <a:p>
            <a:r>
              <a:rPr lang="en-US" sz="2400" dirty="0"/>
              <a:t>6. After they stay with their host family, many Friendship Force visitors travel __ .  a. to a different country 	b. in the same country</a:t>
            </a:r>
          </a:p>
        </p:txBody>
      </p:sp>
      <p:sp>
        <p:nvSpPr>
          <p:cNvPr id="6" name="TextBox 5">
            <a:extLst>
              <a:ext uri="{FF2B5EF4-FFF2-40B4-BE49-F238E27FC236}">
                <a16:creationId xmlns:a16="http://schemas.microsoft.com/office/drawing/2014/main" id="{E03AC20A-BB75-53D1-A7CC-472BF7C0FAD2}"/>
              </a:ext>
            </a:extLst>
          </p:cNvPr>
          <p:cNvSpPr txBox="1"/>
          <p:nvPr/>
        </p:nvSpPr>
        <p:spPr>
          <a:xfrm>
            <a:off x="381000" y="1524000"/>
            <a:ext cx="8763000" cy="830997"/>
          </a:xfrm>
          <a:prstGeom prst="rect">
            <a:avLst/>
          </a:prstGeom>
          <a:noFill/>
        </p:spPr>
        <p:txBody>
          <a:bodyPr wrap="square">
            <a:spAutoFit/>
          </a:bodyPr>
          <a:lstStyle/>
          <a:p>
            <a:r>
              <a:rPr lang="en-US" sz="2400" dirty="0"/>
              <a:t>1. Friendship Force groups have __ people. </a:t>
            </a:r>
          </a:p>
          <a:p>
            <a:r>
              <a:rPr lang="en-US" sz="2400" dirty="0"/>
              <a:t>a. 13 to 50 				</a:t>
            </a:r>
            <a:r>
              <a:rPr lang="en-US" sz="2400" dirty="0">
                <a:solidFill>
                  <a:srgbClr val="FF0000"/>
                </a:solidFill>
              </a:rPr>
              <a:t>b. 15 to 30 </a:t>
            </a:r>
          </a:p>
        </p:txBody>
      </p:sp>
      <p:sp>
        <p:nvSpPr>
          <p:cNvPr id="7" name="TextBox 6">
            <a:extLst>
              <a:ext uri="{FF2B5EF4-FFF2-40B4-BE49-F238E27FC236}">
                <a16:creationId xmlns:a16="http://schemas.microsoft.com/office/drawing/2014/main" id="{10A8DB3E-719A-E354-8F33-27B4E8E9C7C5}"/>
              </a:ext>
            </a:extLst>
          </p:cNvPr>
          <p:cNvSpPr txBox="1"/>
          <p:nvPr/>
        </p:nvSpPr>
        <p:spPr>
          <a:xfrm>
            <a:off x="381000" y="2262663"/>
            <a:ext cx="8763000" cy="830997"/>
          </a:xfrm>
          <a:prstGeom prst="rect">
            <a:avLst/>
          </a:prstGeom>
          <a:noFill/>
        </p:spPr>
        <p:txBody>
          <a:bodyPr wrap="square">
            <a:spAutoFit/>
          </a:bodyPr>
          <a:lstStyle/>
          <a:p>
            <a:r>
              <a:rPr lang="en-US" sz="2400" dirty="0"/>
              <a:t>2. Friendship Force groups meet for the first time __ . </a:t>
            </a:r>
          </a:p>
          <a:p>
            <a:r>
              <a:rPr lang="en-US" sz="2400" dirty="0">
                <a:solidFill>
                  <a:srgbClr val="FF0000"/>
                </a:solidFill>
              </a:rPr>
              <a:t>a. before they travel 	</a:t>
            </a:r>
            <a:r>
              <a:rPr lang="en-US" sz="2400" dirty="0"/>
              <a:t>	b. in the foreign country </a:t>
            </a:r>
          </a:p>
        </p:txBody>
      </p:sp>
      <p:sp>
        <p:nvSpPr>
          <p:cNvPr id="8" name="TextBox 7">
            <a:extLst>
              <a:ext uri="{FF2B5EF4-FFF2-40B4-BE49-F238E27FC236}">
                <a16:creationId xmlns:a16="http://schemas.microsoft.com/office/drawing/2014/main" id="{51CC1CA4-3BA1-2267-0785-9A3B8155970A}"/>
              </a:ext>
            </a:extLst>
          </p:cNvPr>
          <p:cNvSpPr txBox="1"/>
          <p:nvPr/>
        </p:nvSpPr>
        <p:spPr>
          <a:xfrm>
            <a:off x="415977" y="2994716"/>
            <a:ext cx="8763000" cy="830997"/>
          </a:xfrm>
          <a:prstGeom prst="rect">
            <a:avLst/>
          </a:prstGeom>
          <a:noFill/>
        </p:spPr>
        <p:txBody>
          <a:bodyPr wrap="square">
            <a:spAutoFit/>
          </a:bodyPr>
          <a:lstStyle/>
          <a:p>
            <a:r>
              <a:rPr lang="en-US" sz="2400" dirty="0"/>
              <a:t>3. Nina thinks, "When you live with a host family, you learn __ :' </a:t>
            </a:r>
          </a:p>
          <a:p>
            <a:r>
              <a:rPr lang="en-US" sz="2400" dirty="0"/>
              <a:t>a. their language 			</a:t>
            </a:r>
            <a:r>
              <a:rPr lang="en-US" sz="2400" dirty="0">
                <a:solidFill>
                  <a:srgbClr val="FF0000"/>
                </a:solidFill>
              </a:rPr>
              <a:t>b. about their country</a:t>
            </a:r>
          </a:p>
        </p:txBody>
      </p:sp>
      <p:sp>
        <p:nvSpPr>
          <p:cNvPr id="9" name="TextBox 8">
            <a:extLst>
              <a:ext uri="{FF2B5EF4-FFF2-40B4-BE49-F238E27FC236}">
                <a16:creationId xmlns:a16="http://schemas.microsoft.com/office/drawing/2014/main" id="{A7BC8EEC-54D3-BD3C-6649-31DE73F9A368}"/>
              </a:ext>
            </a:extLst>
          </p:cNvPr>
          <p:cNvSpPr txBox="1"/>
          <p:nvPr/>
        </p:nvSpPr>
        <p:spPr>
          <a:xfrm>
            <a:off x="395990" y="3723452"/>
            <a:ext cx="8763000" cy="830997"/>
          </a:xfrm>
          <a:prstGeom prst="rect">
            <a:avLst/>
          </a:prstGeom>
          <a:noFill/>
        </p:spPr>
        <p:txBody>
          <a:bodyPr wrap="square">
            <a:spAutoFit/>
          </a:bodyPr>
          <a:lstStyle/>
          <a:p>
            <a:r>
              <a:rPr lang="en-US" sz="2400" dirty="0"/>
              <a:t>4. Nina __ Thai (the language of Thailand). </a:t>
            </a:r>
          </a:p>
          <a:p>
            <a:r>
              <a:rPr lang="en-US" sz="2400" dirty="0"/>
              <a:t>a. speaks a little 			</a:t>
            </a:r>
            <a:r>
              <a:rPr lang="en-US" sz="2400" dirty="0">
                <a:solidFill>
                  <a:srgbClr val="FF0000"/>
                </a:solidFill>
              </a:rPr>
              <a:t>b. doesn't speak </a:t>
            </a:r>
          </a:p>
        </p:txBody>
      </p:sp>
      <p:sp>
        <p:nvSpPr>
          <p:cNvPr id="10" name="TextBox 9">
            <a:extLst>
              <a:ext uri="{FF2B5EF4-FFF2-40B4-BE49-F238E27FC236}">
                <a16:creationId xmlns:a16="http://schemas.microsoft.com/office/drawing/2014/main" id="{A90287EB-478F-AE9B-8689-E170E2E3E0BC}"/>
              </a:ext>
            </a:extLst>
          </p:cNvPr>
          <p:cNvSpPr txBox="1"/>
          <p:nvPr/>
        </p:nvSpPr>
        <p:spPr>
          <a:xfrm>
            <a:off x="402236" y="4452188"/>
            <a:ext cx="8763000" cy="830997"/>
          </a:xfrm>
          <a:prstGeom prst="rect">
            <a:avLst/>
          </a:prstGeom>
          <a:noFill/>
        </p:spPr>
        <p:txBody>
          <a:bodyPr wrap="square">
            <a:spAutoFit/>
          </a:bodyPr>
          <a:lstStyle/>
          <a:p>
            <a:r>
              <a:rPr lang="en-US" sz="2400" dirty="0"/>
              <a:t>5. Friendship Force visitors stay with their host family for one or two __ </a:t>
            </a:r>
            <a:r>
              <a:rPr lang="en-US" sz="2400" dirty="0">
                <a:solidFill>
                  <a:srgbClr val="FF0000"/>
                </a:solidFill>
              </a:rPr>
              <a:t>.      a. weeks </a:t>
            </a:r>
            <a:r>
              <a:rPr lang="en-US" sz="2400" dirty="0"/>
              <a:t>			b. months </a:t>
            </a:r>
          </a:p>
        </p:txBody>
      </p:sp>
      <p:sp>
        <p:nvSpPr>
          <p:cNvPr id="11" name="TextBox 10">
            <a:extLst>
              <a:ext uri="{FF2B5EF4-FFF2-40B4-BE49-F238E27FC236}">
                <a16:creationId xmlns:a16="http://schemas.microsoft.com/office/drawing/2014/main" id="{7AF28FA9-2721-58F9-9090-431E6114A575}"/>
              </a:ext>
            </a:extLst>
          </p:cNvPr>
          <p:cNvSpPr txBox="1"/>
          <p:nvPr/>
        </p:nvSpPr>
        <p:spPr>
          <a:xfrm>
            <a:off x="405984" y="5180751"/>
            <a:ext cx="8763000" cy="830997"/>
          </a:xfrm>
          <a:prstGeom prst="rect">
            <a:avLst/>
          </a:prstGeom>
          <a:noFill/>
        </p:spPr>
        <p:txBody>
          <a:bodyPr wrap="square">
            <a:spAutoFit/>
          </a:bodyPr>
          <a:lstStyle/>
          <a:p>
            <a:r>
              <a:rPr lang="en-US" sz="2400" dirty="0"/>
              <a:t>6. After they stay with their host family, many Friendship Force visitors travel __ .  a. to a different country 	</a:t>
            </a:r>
            <a:r>
              <a:rPr lang="en-US" sz="2400" dirty="0">
                <a:solidFill>
                  <a:srgbClr val="FF0000"/>
                </a:solidFill>
              </a:rPr>
              <a:t>b. in the same country</a:t>
            </a:r>
          </a:p>
        </p:txBody>
      </p:sp>
      <p:pic>
        <p:nvPicPr>
          <p:cNvPr id="13" name="Graphic 12" descr="Speaker Phone">
            <a:hlinkClick r:id="rId2" action="ppaction://hlinkfile"/>
            <a:extLst>
              <a:ext uri="{FF2B5EF4-FFF2-40B4-BE49-F238E27FC236}">
                <a16:creationId xmlns:a16="http://schemas.microsoft.com/office/drawing/2014/main" id="{446A3D81-227F-52F5-136D-0B6CECE46A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1609920"/>
            <a:ext cx="914400" cy="914400"/>
          </a:xfrm>
          <a:prstGeom prst="rect">
            <a:avLst/>
          </a:prstGeom>
        </p:spPr>
      </p:pic>
    </p:spTree>
    <p:extLst>
      <p:ext uri="{BB962C8B-B14F-4D97-AF65-F5344CB8AC3E}">
        <p14:creationId xmlns:p14="http://schemas.microsoft.com/office/powerpoint/2010/main" val="28270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MAKING INFERENCES </a:t>
            </a:r>
            <a:br>
              <a:rPr lang="en-US" b="1" dirty="0"/>
            </a:br>
            <a:r>
              <a:rPr lang="en-US" b="1" dirty="0"/>
              <a:t>BASED ON REACTIONS</a:t>
            </a:r>
          </a:p>
        </p:txBody>
      </p:sp>
      <p:sp>
        <p:nvSpPr>
          <p:cNvPr id="6" name="TextBox 5">
            <a:extLst>
              <a:ext uri="{FF2B5EF4-FFF2-40B4-BE49-F238E27FC236}">
                <a16:creationId xmlns:a16="http://schemas.microsoft.com/office/drawing/2014/main" id="{B4B040BD-FD4D-21BB-4F25-6B5FD1CD6ED6}"/>
              </a:ext>
            </a:extLst>
          </p:cNvPr>
          <p:cNvSpPr txBox="1"/>
          <p:nvPr/>
        </p:nvSpPr>
        <p:spPr>
          <a:xfrm>
            <a:off x="228600" y="1600200"/>
            <a:ext cx="8763000" cy="4832092"/>
          </a:xfrm>
          <a:prstGeom prst="rect">
            <a:avLst/>
          </a:prstGeom>
          <a:noFill/>
        </p:spPr>
        <p:txBody>
          <a:bodyPr wrap="square">
            <a:spAutoFit/>
          </a:bodyPr>
          <a:lstStyle/>
          <a:p>
            <a:r>
              <a:rPr lang="en-US" sz="2800" b="1" dirty="0"/>
              <a:t>Listen to the example. What is Nina's reaction? </a:t>
            </a:r>
          </a:p>
          <a:p>
            <a:endParaRPr lang="en-US" sz="2800" i="1" dirty="0"/>
          </a:p>
          <a:p>
            <a:r>
              <a:rPr lang="en-US" sz="2800" i="1" dirty="0"/>
              <a:t>Example </a:t>
            </a:r>
          </a:p>
          <a:p>
            <a:r>
              <a:rPr lang="en-US" sz="2800" dirty="0"/>
              <a:t>              </a:t>
            </a:r>
            <a:r>
              <a:rPr lang="en-US" sz="2800" b="1" dirty="0"/>
              <a:t>NINA</a:t>
            </a:r>
            <a:r>
              <a:rPr lang="en-US" sz="2800" dirty="0"/>
              <a:t>: Well, first, can college students be in the Friendship Force? </a:t>
            </a:r>
          </a:p>
          <a:p>
            <a:endParaRPr lang="en-US" sz="2800" dirty="0"/>
          </a:p>
          <a:p>
            <a:r>
              <a:rPr lang="en-US" sz="2800" dirty="0"/>
              <a:t>            </a:t>
            </a:r>
            <a:r>
              <a:rPr lang="en-US" sz="2800" b="1" dirty="0"/>
              <a:t>RICK</a:t>
            </a:r>
            <a:r>
              <a:rPr lang="en-US" sz="2800" dirty="0"/>
              <a:t>: Sure. We have people of all ages-teenagers, college</a:t>
            </a:r>
          </a:p>
          <a:p>
            <a:r>
              <a:rPr lang="en-US" sz="2800" dirty="0"/>
              <a:t>students, even grandparents! </a:t>
            </a:r>
          </a:p>
          <a:p>
            <a:endParaRPr lang="en-US" sz="2800" dirty="0"/>
          </a:p>
          <a:p>
            <a:r>
              <a:rPr lang="en-US" sz="2800" dirty="0"/>
              <a:t>            </a:t>
            </a:r>
            <a:r>
              <a:rPr lang="en-US" sz="2800" b="1" dirty="0"/>
              <a:t>NINA</a:t>
            </a:r>
            <a:r>
              <a:rPr lang="en-US" sz="2800" dirty="0"/>
              <a:t>: </a:t>
            </a:r>
            <a:r>
              <a:rPr lang="en-US" sz="2800" b="1" dirty="0"/>
              <a:t>Oh, that's great. </a:t>
            </a:r>
          </a:p>
        </p:txBody>
      </p:sp>
    </p:spTree>
    <p:extLst>
      <p:ext uri="{BB962C8B-B14F-4D97-AF65-F5344CB8AC3E}">
        <p14:creationId xmlns:p14="http://schemas.microsoft.com/office/powerpoint/2010/main" val="412717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8631E0-AF0C-2F01-FAF2-B9B4D1872AAC}"/>
              </a:ext>
            </a:extLst>
          </p:cNvPr>
          <p:cNvSpPr txBox="1"/>
          <p:nvPr/>
        </p:nvSpPr>
        <p:spPr>
          <a:xfrm>
            <a:off x="457200" y="1219200"/>
            <a:ext cx="8229600" cy="2985113"/>
          </a:xfrm>
          <a:prstGeom prst="rect">
            <a:avLst/>
          </a:prstGeom>
          <a:noFill/>
        </p:spPr>
        <p:txBody>
          <a:bodyPr wrap="square">
            <a:spAutoFit/>
          </a:bodyPr>
          <a:lstStyle/>
          <a:p>
            <a:pPr marL="0" marR="0" algn="just">
              <a:lnSpc>
                <a:spcPct val="115000"/>
              </a:lnSpc>
              <a:spcBef>
                <a:spcPts val="0"/>
              </a:spcBef>
              <a:spcAft>
                <a:spcPts val="10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1</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Nina has a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positive / negative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She ____________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is probably a college student 	</a:t>
            </a:r>
          </a:p>
          <a:p>
            <a:pPr marL="514350" marR="0" indent="-514350" algn="just">
              <a:lnSpc>
                <a:spcPct val="115000"/>
              </a:lnSpc>
              <a:spcBef>
                <a:spcPts val="0"/>
              </a:spcBef>
              <a:spcAft>
                <a:spcPts val="1000"/>
              </a:spcAft>
              <a:buAutoNum type="alphaLcPeriod"/>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probably knows some college students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D13CF99-B30D-1B58-3FA8-48A8D19550C1}"/>
              </a:ext>
            </a:extLst>
          </p:cNvPr>
          <p:cNvSpPr txBox="1"/>
          <p:nvPr/>
        </p:nvSpPr>
        <p:spPr>
          <a:xfrm>
            <a:off x="425970" y="1219200"/>
            <a:ext cx="8229600" cy="689099"/>
          </a:xfrm>
          <a:prstGeom prst="rect">
            <a:avLst/>
          </a:prstGeom>
          <a:noFill/>
        </p:spPr>
        <p:txBody>
          <a:bodyPr wrap="square">
            <a:spAutoFit/>
          </a:bodyPr>
          <a:lstStyle/>
          <a:p>
            <a:pPr marL="0" marR="0" algn="just">
              <a:lnSpc>
                <a:spcPct val="115000"/>
              </a:lnSpc>
              <a:spcBef>
                <a:spcPts val="0"/>
              </a:spcBef>
              <a:spcAft>
                <a:spcPts val="10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1</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Nina has a (</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positive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negative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1551CCB-B551-F18E-22A2-628FFF4EAEF6}"/>
              </a:ext>
            </a:extLst>
          </p:cNvPr>
          <p:cNvSpPr txBox="1"/>
          <p:nvPr/>
        </p:nvSpPr>
        <p:spPr>
          <a:xfrm>
            <a:off x="460947" y="1976398"/>
            <a:ext cx="8229600" cy="2219775"/>
          </a:xfrm>
          <a:prstGeom prst="rect">
            <a:avLst/>
          </a:prstGeom>
          <a:noFill/>
        </p:spPr>
        <p:txBody>
          <a:bodyPr wrap="square">
            <a:spAutoFit/>
          </a:bodyPr>
          <a:lstStyle/>
          <a:p>
            <a:pPr marL="0" marR="0" algn="just">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She ____________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is probably a college student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14350" marR="0" indent="-514350" algn="just">
              <a:lnSpc>
                <a:spcPct val="115000"/>
              </a:lnSpc>
              <a:spcBef>
                <a:spcPts val="0"/>
              </a:spcBef>
              <a:spcAft>
                <a:spcPts val="1000"/>
              </a:spcAft>
              <a:buAutoNum type="alphaLcPeriod"/>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probably knows some college students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Speaker Phone">
            <a:hlinkClick r:id="rId2" action="ppaction://hlinkfile"/>
            <a:extLst>
              <a:ext uri="{FF2B5EF4-FFF2-40B4-BE49-F238E27FC236}">
                <a16:creationId xmlns:a16="http://schemas.microsoft.com/office/drawing/2014/main" id="{8F68C9A9-3268-732D-38AF-9E8DAE5D6A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1200" y="4724400"/>
            <a:ext cx="914400" cy="914400"/>
          </a:xfrm>
          <a:prstGeom prst="rect">
            <a:avLst/>
          </a:prstGeom>
        </p:spPr>
      </p:pic>
    </p:spTree>
    <p:extLst>
      <p:ext uri="{BB962C8B-B14F-4D97-AF65-F5344CB8AC3E}">
        <p14:creationId xmlns:p14="http://schemas.microsoft.com/office/powerpoint/2010/main" val="76729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36FE8-7EF9-7DC3-AE95-4F0AD78DE7D7}"/>
              </a:ext>
            </a:extLst>
          </p:cNvPr>
          <p:cNvSpPr txBox="1"/>
          <p:nvPr/>
        </p:nvSpPr>
        <p:spPr>
          <a:xfrm>
            <a:off x="838200" y="533400"/>
            <a:ext cx="7467600" cy="4853636"/>
          </a:xfrm>
          <a:prstGeom prst="rect">
            <a:avLst/>
          </a:prstGeom>
          <a:noFill/>
        </p:spPr>
        <p:txBody>
          <a:bodyPr wrap="square">
            <a:spAutoFit/>
          </a:bodyPr>
          <a:lstStyle/>
          <a:p>
            <a:pPr marL="0" marR="0" algn="just">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Excerpt One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1. Nina has a (</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positive / negative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Nina is not worried about living with a host family, so she is probably a __ person.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Times New Roman" panose="02020603050405020304" pitchFamily="18" charset="0"/>
                <a:ea typeface="Calibri" panose="020F0502020204030204" pitchFamily="34" charset="0"/>
              </a:rPr>
              <a:t>	a. shy 		b. friendly </a:t>
            </a:r>
            <a:endParaRPr lang="en-US" sz="3600" dirty="0"/>
          </a:p>
        </p:txBody>
      </p:sp>
      <p:sp>
        <p:nvSpPr>
          <p:cNvPr id="6" name="TextBox 5">
            <a:extLst>
              <a:ext uri="{FF2B5EF4-FFF2-40B4-BE49-F238E27FC236}">
                <a16:creationId xmlns:a16="http://schemas.microsoft.com/office/drawing/2014/main" id="{8535C8F4-94E7-34AB-D399-2FC01378FBBF}"/>
              </a:ext>
            </a:extLst>
          </p:cNvPr>
          <p:cNvSpPr txBox="1"/>
          <p:nvPr/>
        </p:nvSpPr>
        <p:spPr>
          <a:xfrm>
            <a:off x="838200" y="1295400"/>
            <a:ext cx="7467600" cy="1326197"/>
          </a:xfrm>
          <a:prstGeom prst="rect">
            <a:avLst/>
          </a:prstGeom>
          <a:noFill/>
        </p:spPr>
        <p:txBody>
          <a:bodyPr wrap="square">
            <a:spAutoFit/>
          </a:bodyPr>
          <a:lstStyle/>
          <a:p>
            <a:pPr marL="0" marR="0" algn="just">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1. Nina has a (</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positive</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 negative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732B56-0C03-F366-0C7F-748B76E155CE}"/>
              </a:ext>
            </a:extLst>
          </p:cNvPr>
          <p:cNvSpPr txBox="1"/>
          <p:nvPr/>
        </p:nvSpPr>
        <p:spPr>
          <a:xfrm>
            <a:off x="1756347" y="4725715"/>
            <a:ext cx="7467600" cy="646331"/>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rPr>
              <a:t>			</a:t>
            </a:r>
            <a:r>
              <a:rPr lang="en-US" sz="3600" dirty="0">
                <a:solidFill>
                  <a:srgbClr val="FF0000"/>
                </a:solidFill>
                <a:effectLst/>
                <a:latin typeface="Times New Roman" panose="02020603050405020304" pitchFamily="18" charset="0"/>
                <a:ea typeface="Calibri" panose="020F0502020204030204" pitchFamily="34" charset="0"/>
              </a:rPr>
              <a:t>b. friendly </a:t>
            </a:r>
            <a:endParaRPr lang="en-US" sz="3600" dirty="0">
              <a:solidFill>
                <a:srgbClr val="FF0000"/>
              </a:solidFill>
            </a:endParaRPr>
          </a:p>
        </p:txBody>
      </p:sp>
      <p:pic>
        <p:nvPicPr>
          <p:cNvPr id="9" name="Graphic 8" descr="Speaker Phone">
            <a:hlinkClick r:id="rId2" action="ppaction://hlinkfile"/>
            <a:extLst>
              <a:ext uri="{FF2B5EF4-FFF2-40B4-BE49-F238E27FC236}">
                <a16:creationId xmlns:a16="http://schemas.microsoft.com/office/drawing/2014/main" id="{25B805A3-7EFD-37B0-1A10-98B256C03A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5208403"/>
            <a:ext cx="914400" cy="914400"/>
          </a:xfrm>
          <a:prstGeom prst="rect">
            <a:avLst/>
          </a:prstGeom>
        </p:spPr>
      </p:pic>
    </p:spTree>
    <p:extLst>
      <p:ext uri="{BB962C8B-B14F-4D97-AF65-F5344CB8AC3E}">
        <p14:creationId xmlns:p14="http://schemas.microsoft.com/office/powerpoint/2010/main" val="37734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9A4C7-FD34-3021-F3B2-EBEFD881234C}"/>
              </a:ext>
            </a:extLst>
          </p:cNvPr>
          <p:cNvSpPr txBox="1"/>
          <p:nvPr/>
        </p:nvSpPr>
        <p:spPr>
          <a:xfrm>
            <a:off x="533400" y="228600"/>
            <a:ext cx="8305800" cy="3967305"/>
          </a:xfrm>
          <a:prstGeom prst="rect">
            <a:avLst/>
          </a:prstGeom>
          <a:noFill/>
        </p:spPr>
        <p:txBody>
          <a:bodyPr wrap="square">
            <a:sp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Excerpt Two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Nina has a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positive / negative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 Nina is worried because she doesn't speak Thai. She is really asking Rick, "Will I ______?”</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have problems with my host family	</a:t>
            </a:r>
          </a:p>
          <a:p>
            <a:pPr marL="514350" marR="0" indent="-514350" algn="just">
              <a:lnSpc>
                <a:spcPct val="115000"/>
              </a:lnSpc>
              <a:spcBef>
                <a:spcPts val="0"/>
              </a:spcBef>
              <a:spcAft>
                <a:spcPts val="1000"/>
              </a:spcAft>
              <a:buAutoNum type="alphaL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learn the language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90CFCC3-5FE8-7DD9-9734-1435E36E9175}"/>
              </a:ext>
            </a:extLst>
          </p:cNvPr>
          <p:cNvSpPr txBox="1"/>
          <p:nvPr/>
        </p:nvSpPr>
        <p:spPr>
          <a:xfrm>
            <a:off x="529652" y="2831994"/>
            <a:ext cx="8305800" cy="613245"/>
          </a:xfrm>
          <a:prstGeom prst="rect">
            <a:avLst/>
          </a:prstGeom>
          <a:noFill/>
        </p:spPr>
        <p:txBody>
          <a:bodyPr wrap="square">
            <a:spAutoFit/>
          </a:bodyPr>
          <a:lstStyle/>
          <a:p>
            <a:pPr marL="514350" marR="0" indent="-514350" algn="just">
              <a:lnSpc>
                <a:spcPct val="115000"/>
              </a:lnSpc>
              <a:spcBef>
                <a:spcPts val="0"/>
              </a:spcBef>
              <a:spcAft>
                <a:spcPts val="1000"/>
              </a:spcAft>
              <a:buAutoNum type="alphaLcPeriod"/>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have problems with my host family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C047CD7E-E2F8-ABA4-4EC7-6528EE59DD57}"/>
              </a:ext>
            </a:extLst>
          </p:cNvPr>
          <p:cNvSpPr txBox="1"/>
          <p:nvPr/>
        </p:nvSpPr>
        <p:spPr>
          <a:xfrm>
            <a:off x="537148" y="914400"/>
            <a:ext cx="8305800" cy="622799"/>
          </a:xfrm>
          <a:prstGeom prst="rect">
            <a:avLst/>
          </a:prstGeom>
          <a:noFill/>
        </p:spPr>
        <p:txBody>
          <a:bodyPr wrap="square">
            <a:spAutoFit/>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Nina has a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positive / </a:t>
            </a:r>
            <a:r>
              <a:rPr lang="en-US" sz="3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negative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Speaker Phone">
            <a:hlinkClick r:id="rId2" action="ppaction://hlinkfile"/>
            <a:extLst>
              <a:ext uri="{FF2B5EF4-FFF2-40B4-BE49-F238E27FC236}">
                <a16:creationId xmlns:a16="http://schemas.microsoft.com/office/drawing/2014/main" id="{70B2FC6A-E35F-4D2D-E6C2-8A454598E8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400" y="4610858"/>
            <a:ext cx="914400" cy="914400"/>
          </a:xfrm>
          <a:prstGeom prst="rect">
            <a:avLst/>
          </a:prstGeom>
        </p:spPr>
      </p:pic>
    </p:spTree>
    <p:extLst>
      <p:ext uri="{BB962C8B-B14F-4D97-AF65-F5344CB8AC3E}">
        <p14:creationId xmlns:p14="http://schemas.microsoft.com/office/powerpoint/2010/main" val="30629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47D588-73F6-0417-C270-7A4C858F3B0C}"/>
              </a:ext>
            </a:extLst>
          </p:cNvPr>
          <p:cNvSpPr txBox="1"/>
          <p:nvPr/>
        </p:nvSpPr>
        <p:spPr>
          <a:xfrm>
            <a:off x="609600" y="304800"/>
            <a:ext cx="8153400" cy="4661854"/>
          </a:xfrm>
          <a:prstGeom prst="rect">
            <a:avLst/>
          </a:prstGeom>
          <a:noFill/>
        </p:spPr>
        <p:txBody>
          <a:bodyPr wrap="square">
            <a:sp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Excerpt Three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Nina has a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positive / negative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 Nina likes the idea of "people, not places:' She thinks you can learn more about 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foreign country when you _____ .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meet the people 	</a:t>
            </a:r>
          </a:p>
          <a:p>
            <a:pPr marL="514350" marR="0" indent="-514350" algn="just">
              <a:lnSpc>
                <a:spcPct val="115000"/>
              </a:lnSpc>
              <a:spcBef>
                <a:spcPts val="0"/>
              </a:spcBef>
              <a:spcAft>
                <a:spcPts val="1000"/>
              </a:spcAft>
              <a:buAutoNum type="alphaL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visit the important places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54AB64A-80FD-93ED-84C8-BDD28CAFACEA}"/>
              </a:ext>
            </a:extLst>
          </p:cNvPr>
          <p:cNvSpPr txBox="1"/>
          <p:nvPr/>
        </p:nvSpPr>
        <p:spPr>
          <a:xfrm>
            <a:off x="609600" y="990600"/>
            <a:ext cx="8153400" cy="622799"/>
          </a:xfrm>
          <a:prstGeom prst="rect">
            <a:avLst/>
          </a:prstGeom>
          <a:noFill/>
        </p:spPr>
        <p:txBody>
          <a:bodyPr wrap="square">
            <a:spAutoFit/>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Nina has a (</a:t>
            </a:r>
            <a:r>
              <a:rPr lang="en-US" sz="32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positive</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 negative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reaction.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78E0D82-6AB5-B053-79ED-A0E27CC8F19C}"/>
              </a:ext>
            </a:extLst>
          </p:cNvPr>
          <p:cNvSpPr txBox="1"/>
          <p:nvPr/>
        </p:nvSpPr>
        <p:spPr>
          <a:xfrm>
            <a:off x="624590" y="3596390"/>
            <a:ext cx="8153400" cy="613245"/>
          </a:xfrm>
          <a:prstGeom prst="rect">
            <a:avLst/>
          </a:prstGeom>
          <a:noFill/>
        </p:spPr>
        <p:txBody>
          <a:bodyPr wrap="square">
            <a:spAutoFit/>
          </a:bodyPr>
          <a:lstStyle/>
          <a:p>
            <a:pPr marL="514350" marR="0" indent="-514350" algn="just">
              <a:lnSpc>
                <a:spcPct val="115000"/>
              </a:lnSpc>
              <a:spcBef>
                <a:spcPts val="0"/>
              </a:spcBef>
              <a:spcAft>
                <a:spcPts val="1000"/>
              </a:spcAft>
              <a:buAutoNum type="alphaLcPeriod"/>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meet the people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9" name="Graphic 8" descr="Speaker Phone">
            <a:hlinkClick r:id="rId2" action="ppaction://hlinkfile"/>
            <a:extLst>
              <a:ext uri="{FF2B5EF4-FFF2-40B4-BE49-F238E27FC236}">
                <a16:creationId xmlns:a16="http://schemas.microsoft.com/office/drawing/2014/main" id="{15D93032-A481-4C62-8672-A49F63ACA3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4600" y="5195254"/>
            <a:ext cx="914400" cy="914400"/>
          </a:xfrm>
          <a:prstGeom prst="rect">
            <a:avLst/>
          </a:prstGeom>
        </p:spPr>
      </p:pic>
    </p:spTree>
    <p:extLst>
      <p:ext uri="{BB962C8B-B14F-4D97-AF65-F5344CB8AC3E}">
        <p14:creationId xmlns:p14="http://schemas.microsoft.com/office/powerpoint/2010/main" val="22707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3200400"/>
          </a:xfrm>
        </p:spPr>
        <p:txBody>
          <a:bodyPr>
            <a:noAutofit/>
          </a:bodyPr>
          <a:lstStyle/>
          <a:p>
            <a:pPr marL="0" marR="0">
              <a:lnSpc>
                <a:spcPct val="115000"/>
              </a:lnSpc>
              <a:spcBef>
                <a:spcPts val="0"/>
              </a:spcBef>
              <a:spcAft>
                <a:spcPts val="10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EXPRESS OPINIONS</a:t>
            </a: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1. Do you think it's good to stay with a host family? Why or why not?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2. Do you need to speak the same language well to make friends with someone? Why or why not?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rPr>
              <a:t>3. What are the best ways to learn about another country?</a:t>
            </a:r>
            <a:endParaRPr lang="en-US" sz="3600" b="1" dirty="0"/>
          </a:p>
        </p:txBody>
      </p:sp>
    </p:spTree>
    <p:extLst>
      <p:ext uri="{BB962C8B-B14F-4D97-AF65-F5344CB8AC3E}">
        <p14:creationId xmlns:p14="http://schemas.microsoft.com/office/powerpoint/2010/main" val="268046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4"/>
            <a:ext cx="9144000" cy="68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8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7E356-1CEE-52B5-EA21-F2DA38634FEB}"/>
              </a:ext>
            </a:extLst>
          </p:cNvPr>
          <p:cNvSpPr txBox="1"/>
          <p:nvPr/>
        </p:nvSpPr>
        <p:spPr>
          <a:xfrm>
            <a:off x="609600" y="457200"/>
            <a:ext cx="6629400" cy="1189108"/>
          </a:xfrm>
          <a:prstGeom prst="rect">
            <a:avLst/>
          </a:prstGeom>
          <a:noFill/>
        </p:spPr>
        <p:txBody>
          <a:bodyPr wrap="square">
            <a:sp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LISTEN TWO: THE BEST SUMMER OF MY LIFE!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0C5B624-37C4-CC29-290A-19CF530856E9}"/>
              </a:ext>
            </a:extLst>
          </p:cNvPr>
          <p:cNvSpPr txBox="1"/>
          <p:nvPr/>
        </p:nvSpPr>
        <p:spPr>
          <a:xfrm>
            <a:off x="609600" y="1752600"/>
            <a:ext cx="4572000" cy="556434"/>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COMPREHENSION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C1C0C7E-6A7C-0387-9008-A90ABB12E34F}"/>
              </a:ext>
            </a:extLst>
          </p:cNvPr>
          <p:cNvSpPr txBox="1"/>
          <p:nvPr/>
        </p:nvSpPr>
        <p:spPr>
          <a:xfrm>
            <a:off x="914400" y="2590800"/>
            <a:ext cx="7010400" cy="2321726"/>
          </a:xfrm>
          <a:prstGeom prst="rect">
            <a:avLst/>
          </a:prstGeom>
          <a:noFill/>
        </p:spPr>
        <p:txBody>
          <a:bodyPr wrap="square">
            <a:spAutoFit/>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Annie Quinn is an American high school student. Last summer, she traveled to Costa Rica with a group called The Experiment in International Living (</a:t>
            </a:r>
            <a:r>
              <a:rPr lang="en-US" sz="3200" b="1" i="1" dirty="0">
                <a:effectLst/>
                <a:latin typeface="Times New Roman" panose="02020603050405020304" pitchFamily="18" charset="0"/>
                <a:ea typeface="Calibri" panose="020F0502020204030204" pitchFamily="34" charset="0"/>
                <a:cs typeface="Times New Roman" panose="02020603050405020304" pitchFamily="18" charset="0"/>
              </a:rPr>
              <a:t>EIL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76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9D809C-0875-E41D-20AE-EBD2DAA7A585}"/>
              </a:ext>
            </a:extLst>
          </p:cNvPr>
          <p:cNvSpPr txBox="1"/>
          <p:nvPr/>
        </p:nvSpPr>
        <p:spPr>
          <a:xfrm>
            <a:off x="0" y="0"/>
            <a:ext cx="9144000" cy="6710555"/>
          </a:xfrm>
          <a:prstGeom prst="rect">
            <a:avLst/>
          </a:prstGeom>
          <a:noFill/>
        </p:spPr>
        <p:txBody>
          <a:bodyPr wrap="square">
            <a:spAutoFit/>
          </a:bodyPr>
          <a:lstStyle/>
          <a:p>
            <a:pPr marL="0" marR="0" algn="just">
              <a:lnSpc>
                <a:spcPct val="115000"/>
              </a:lnSpc>
              <a:spcBef>
                <a:spcPts val="0"/>
              </a:spcBef>
              <a:spcAft>
                <a:spcPts val="1000"/>
              </a:spcAft>
            </a:pP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Listen to the interview with Annie. Circle the correct information to complete each sentence.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1. The students in Annie's group came from different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states / countries</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2. Some of the students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spoke different languages / had different religions</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3. The students in Annie's group stayed in Costa Rica for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a month / two weeks</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4. Annie loved the students in her group and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Ana / her host family</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5. Annie's host family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was very friendly / had a daughter</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6. Annie learned Spanish in her Spanish class and from her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host family / Spanish friends</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7. Annie learned that speaking the same language is not always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a good idea / necessary)</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300" dirty="0">
                <a:effectLst/>
                <a:latin typeface="Times New Roman" panose="02020603050405020304" pitchFamily="18" charset="0"/>
                <a:ea typeface="Calibri" panose="020F0502020204030204" pitchFamily="34" charset="0"/>
              </a:rPr>
              <a:t>8. Experiment groups usually stay in a foreign country for (</a:t>
            </a:r>
            <a:r>
              <a:rPr lang="en-US" sz="2300" i="1" dirty="0">
                <a:effectLst/>
                <a:latin typeface="Times New Roman" panose="02020603050405020304" pitchFamily="18" charset="0"/>
                <a:ea typeface="Calibri" panose="020F0502020204030204" pitchFamily="34" charset="0"/>
              </a:rPr>
              <a:t>two / three to five</a:t>
            </a:r>
            <a:r>
              <a:rPr lang="en-US" sz="2300" dirty="0">
                <a:effectLst/>
                <a:latin typeface="Times New Roman" panose="02020603050405020304" pitchFamily="18" charset="0"/>
                <a:ea typeface="Calibri" panose="020F0502020204030204" pitchFamily="34" charset="0"/>
              </a:rPr>
              <a:t>) weeks. </a:t>
            </a:r>
            <a:endParaRPr lang="en-US" sz="2300" dirty="0"/>
          </a:p>
        </p:txBody>
      </p:sp>
      <p:sp>
        <p:nvSpPr>
          <p:cNvPr id="5" name="TextBox 4">
            <a:extLst>
              <a:ext uri="{FF2B5EF4-FFF2-40B4-BE49-F238E27FC236}">
                <a16:creationId xmlns:a16="http://schemas.microsoft.com/office/drawing/2014/main" id="{94E055B3-A32C-131D-38DB-E371468C1E3E}"/>
              </a:ext>
            </a:extLst>
          </p:cNvPr>
          <p:cNvSpPr txBox="1"/>
          <p:nvPr/>
        </p:nvSpPr>
        <p:spPr>
          <a:xfrm>
            <a:off x="6324600" y="932726"/>
            <a:ext cx="3011636" cy="473591"/>
          </a:xfrm>
          <a:prstGeom prst="rect">
            <a:avLst/>
          </a:prstGeom>
          <a:noFill/>
        </p:spPr>
        <p:txBody>
          <a:bodyPr wrap="square">
            <a:spAutoFit/>
          </a:bodyPr>
          <a:lstStyle/>
          <a:p>
            <a:pPr marL="0" marR="0" algn="just">
              <a:lnSpc>
                <a:spcPct val="115000"/>
              </a:lnSpc>
              <a:spcBef>
                <a:spcPts val="0"/>
              </a:spcBef>
              <a:spcAft>
                <a:spcPts val="1000"/>
              </a:spcAft>
            </a:pPr>
            <a:r>
              <a:rPr lang="en-US" sz="23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states</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61AFABE-6364-94A2-D70E-3D4F936D8E89}"/>
              </a:ext>
            </a:extLst>
          </p:cNvPr>
          <p:cNvSpPr txBox="1"/>
          <p:nvPr/>
        </p:nvSpPr>
        <p:spPr>
          <a:xfrm>
            <a:off x="6110990" y="1470957"/>
            <a:ext cx="3124200" cy="1010726"/>
          </a:xfrm>
          <a:prstGeom prst="rect">
            <a:avLst/>
          </a:prstGeom>
          <a:noFill/>
        </p:spPr>
        <p:txBody>
          <a:bodyPr wrap="square">
            <a:spAutoFit/>
          </a:bodyPr>
          <a:lstStyle/>
          <a:p>
            <a:pPr marL="0" marR="0" algn="just">
              <a:lnSpc>
                <a:spcPct val="115000"/>
              </a:lnSpc>
              <a:spcBef>
                <a:spcPts val="0"/>
              </a:spcBef>
              <a:spcAft>
                <a:spcPts val="1000"/>
              </a:spcAft>
            </a:pPr>
            <a:r>
              <a:rPr lang="en-US" sz="23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had different religions</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300" dirty="0"/>
          </a:p>
        </p:txBody>
      </p:sp>
      <p:sp>
        <p:nvSpPr>
          <p:cNvPr id="7" name="TextBox 6">
            <a:extLst>
              <a:ext uri="{FF2B5EF4-FFF2-40B4-BE49-F238E27FC236}">
                <a16:creationId xmlns:a16="http://schemas.microsoft.com/office/drawing/2014/main" id="{A880E0F7-4EBF-183E-AFDC-23690D769478}"/>
              </a:ext>
            </a:extLst>
          </p:cNvPr>
          <p:cNvSpPr txBox="1"/>
          <p:nvPr/>
        </p:nvSpPr>
        <p:spPr>
          <a:xfrm>
            <a:off x="7276406" y="1976320"/>
            <a:ext cx="1371600" cy="473591"/>
          </a:xfrm>
          <a:prstGeom prst="rect">
            <a:avLst/>
          </a:prstGeom>
          <a:noFill/>
        </p:spPr>
        <p:txBody>
          <a:bodyPr wrap="square">
            <a:spAutoFit/>
          </a:bodyPr>
          <a:lstStyle/>
          <a:p>
            <a:pPr marL="0" marR="0" algn="just">
              <a:lnSpc>
                <a:spcPct val="115000"/>
              </a:lnSpc>
              <a:spcBef>
                <a:spcPts val="0"/>
              </a:spcBef>
              <a:spcAft>
                <a:spcPts val="1000"/>
              </a:spcAft>
            </a:pPr>
            <a:r>
              <a:rPr lang="en-US" sz="23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month</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D9600BB-E761-C47F-4D73-0384B5816382}"/>
              </a:ext>
            </a:extLst>
          </p:cNvPr>
          <p:cNvSpPr txBox="1"/>
          <p:nvPr/>
        </p:nvSpPr>
        <p:spPr>
          <a:xfrm>
            <a:off x="0" y="2915340"/>
            <a:ext cx="9144000" cy="466731"/>
          </a:xfrm>
          <a:prstGeom prst="rect">
            <a:avLst/>
          </a:prstGeom>
          <a:noFill/>
        </p:spPr>
        <p:txBody>
          <a:bodyPr wrap="square">
            <a:spAutoFit/>
          </a:bodyPr>
          <a:lstStyle/>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4. Annie loved the students in her group and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Ana / </a:t>
            </a:r>
            <a:r>
              <a:rPr lang="en-US" sz="23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her host family</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EA405F84-0E0D-9C72-B21F-3C3DA57C7735}"/>
              </a:ext>
            </a:extLst>
          </p:cNvPr>
          <p:cNvSpPr txBox="1"/>
          <p:nvPr/>
        </p:nvSpPr>
        <p:spPr>
          <a:xfrm>
            <a:off x="2729460" y="3475399"/>
            <a:ext cx="9144000" cy="473591"/>
          </a:xfrm>
          <a:prstGeom prst="rect">
            <a:avLst/>
          </a:prstGeom>
          <a:noFill/>
        </p:spPr>
        <p:txBody>
          <a:bodyPr wrap="square">
            <a:spAutoFit/>
          </a:bodyPr>
          <a:lstStyle/>
          <a:p>
            <a:pPr marL="0" marR="0" algn="just">
              <a:lnSpc>
                <a:spcPct val="115000"/>
              </a:lnSpc>
              <a:spcBef>
                <a:spcPts val="0"/>
              </a:spcBef>
              <a:spcAft>
                <a:spcPts val="1000"/>
              </a:spcAft>
            </a:pPr>
            <a:r>
              <a:rPr lang="en-US" sz="23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was very friendly </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2ABABC5-56E3-F977-8D73-35D2F1B293DC}"/>
              </a:ext>
            </a:extLst>
          </p:cNvPr>
          <p:cNvSpPr txBox="1"/>
          <p:nvPr/>
        </p:nvSpPr>
        <p:spPr>
          <a:xfrm>
            <a:off x="0" y="4901857"/>
            <a:ext cx="9144000" cy="880626"/>
          </a:xfrm>
          <a:prstGeom prst="rect">
            <a:avLst/>
          </a:prstGeom>
          <a:noFill/>
        </p:spPr>
        <p:txBody>
          <a:bodyPr wrap="square">
            <a:spAutoFit/>
          </a:bodyPr>
          <a:lstStyle/>
          <a:p>
            <a:pPr marL="0" marR="0" algn="just">
              <a:lnSpc>
                <a:spcPct val="115000"/>
              </a:lnSpc>
              <a:spcBef>
                <a:spcPts val="0"/>
              </a:spcBef>
              <a:spcAft>
                <a:spcPts val="10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7. Annie learned that speaking the same language is not always (</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a good idea / </a:t>
            </a:r>
            <a:r>
              <a:rPr lang="en-US" sz="23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necessary</a:t>
            </a:r>
            <a:r>
              <a:rPr lang="en-US" sz="23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CF8C1BA-4AF7-857F-F696-8ACC6DFEE396}"/>
              </a:ext>
            </a:extLst>
          </p:cNvPr>
          <p:cNvSpPr txBox="1"/>
          <p:nvPr/>
        </p:nvSpPr>
        <p:spPr>
          <a:xfrm>
            <a:off x="7467600" y="3969697"/>
            <a:ext cx="9144000" cy="473591"/>
          </a:xfrm>
          <a:prstGeom prst="rect">
            <a:avLst/>
          </a:prstGeom>
          <a:noFill/>
        </p:spPr>
        <p:txBody>
          <a:bodyPr wrap="square">
            <a:spAutoFit/>
          </a:bodyPr>
          <a:lstStyle/>
          <a:p>
            <a:pPr marL="0" marR="0" algn="just">
              <a:lnSpc>
                <a:spcPct val="115000"/>
              </a:lnSpc>
              <a:spcBef>
                <a:spcPts val="0"/>
              </a:spcBef>
              <a:spcAft>
                <a:spcPts val="1000"/>
              </a:spcAft>
            </a:pPr>
            <a:r>
              <a:rPr lang="en-US" sz="23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host family</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B436602-0EEE-C13F-CE33-CE77D42EDA20}"/>
              </a:ext>
            </a:extLst>
          </p:cNvPr>
          <p:cNvSpPr txBox="1"/>
          <p:nvPr/>
        </p:nvSpPr>
        <p:spPr>
          <a:xfrm>
            <a:off x="0" y="5829928"/>
            <a:ext cx="9144000" cy="800219"/>
          </a:xfrm>
          <a:prstGeom prst="rect">
            <a:avLst/>
          </a:prstGeom>
          <a:noFill/>
        </p:spPr>
        <p:txBody>
          <a:bodyPr wrap="square">
            <a:spAutoFit/>
          </a:bodyPr>
          <a:lstStyle/>
          <a:p>
            <a:r>
              <a:rPr lang="en-US" sz="2300" dirty="0">
                <a:effectLst/>
                <a:latin typeface="Times New Roman" panose="02020603050405020304" pitchFamily="18" charset="0"/>
                <a:ea typeface="Calibri" panose="020F0502020204030204" pitchFamily="34" charset="0"/>
              </a:rPr>
              <a:t>8. Experiment groups usually stay in a foreign country for (</a:t>
            </a:r>
            <a:r>
              <a:rPr lang="en-US" sz="2300" i="1" dirty="0">
                <a:effectLst/>
                <a:latin typeface="Times New Roman" panose="02020603050405020304" pitchFamily="18" charset="0"/>
                <a:ea typeface="Calibri" panose="020F0502020204030204" pitchFamily="34" charset="0"/>
              </a:rPr>
              <a:t>two / </a:t>
            </a:r>
            <a:r>
              <a:rPr lang="en-US" sz="2300" i="1" dirty="0">
                <a:solidFill>
                  <a:srgbClr val="FF0000"/>
                </a:solidFill>
                <a:effectLst/>
                <a:latin typeface="Times New Roman" panose="02020603050405020304" pitchFamily="18" charset="0"/>
                <a:ea typeface="Calibri" panose="020F0502020204030204" pitchFamily="34" charset="0"/>
              </a:rPr>
              <a:t>three to five</a:t>
            </a:r>
            <a:r>
              <a:rPr lang="en-US" sz="2300" dirty="0">
                <a:solidFill>
                  <a:srgbClr val="FF0000"/>
                </a:solidFill>
                <a:effectLst/>
                <a:latin typeface="Times New Roman" panose="02020603050405020304" pitchFamily="18" charset="0"/>
                <a:ea typeface="Calibri" panose="020F0502020204030204" pitchFamily="34" charset="0"/>
              </a:rPr>
              <a:t>)</a:t>
            </a:r>
            <a:r>
              <a:rPr lang="en-US" sz="2300" dirty="0">
                <a:effectLst/>
                <a:latin typeface="Times New Roman" panose="02020603050405020304" pitchFamily="18" charset="0"/>
                <a:ea typeface="Calibri" panose="020F0502020204030204" pitchFamily="34" charset="0"/>
              </a:rPr>
              <a:t> weeks. </a:t>
            </a:r>
            <a:endParaRPr lang="en-US" sz="2300" dirty="0"/>
          </a:p>
        </p:txBody>
      </p:sp>
      <p:pic>
        <p:nvPicPr>
          <p:cNvPr id="14" name="Graphic 13" descr="Speaker Phone">
            <a:hlinkClick r:id="rId2" action="ppaction://hlinkfile"/>
            <a:extLst>
              <a:ext uri="{FF2B5EF4-FFF2-40B4-BE49-F238E27FC236}">
                <a16:creationId xmlns:a16="http://schemas.microsoft.com/office/drawing/2014/main" id="{ACF32106-FCF3-4F62-A15F-A052260C0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4200" y="393516"/>
            <a:ext cx="649438" cy="649438"/>
          </a:xfrm>
          <a:prstGeom prst="rect">
            <a:avLst/>
          </a:prstGeom>
        </p:spPr>
      </p:pic>
    </p:spTree>
    <p:extLst>
      <p:ext uri="{BB962C8B-B14F-4D97-AF65-F5344CB8AC3E}">
        <p14:creationId xmlns:p14="http://schemas.microsoft.com/office/powerpoint/2010/main" val="13114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ppt_w</p:attrName>
                                        </p:attrNameLst>
                                      </p:cBhvr>
                                      <p:tavLst>
                                        <p:tav tm="0" fmla="#ppt_w*sin(2.5*pi*$)">
                                          <p:val>
                                            <p:fltVal val="0"/>
                                          </p:val>
                                        </p:tav>
                                        <p:tav tm="100000">
                                          <p:val>
                                            <p:fltVal val="1"/>
                                          </p:val>
                                        </p:tav>
                                      </p:tavLst>
                                    </p:anim>
                                    <p:anim calcmode="lin" valueType="num">
                                      <p:cBhvr>
                                        <p:cTn id="5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16315-C22C-4605-2531-90D31CCB9770}"/>
              </a:ext>
            </a:extLst>
          </p:cNvPr>
          <p:cNvSpPr txBox="1"/>
          <p:nvPr/>
        </p:nvSpPr>
        <p:spPr>
          <a:xfrm>
            <a:off x="457200" y="381000"/>
            <a:ext cx="7086600" cy="167571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LISTENING SKILL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PREDICTING INFORMATION AFTER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BUT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31813E2-A284-8A70-014D-ABB43F1A52CE}"/>
              </a:ext>
            </a:extLst>
          </p:cNvPr>
          <p:cNvSpPr txBox="1"/>
          <p:nvPr/>
        </p:nvSpPr>
        <p:spPr>
          <a:xfrm>
            <a:off x="463446" y="2114588"/>
            <a:ext cx="8070954" cy="2445606"/>
          </a:xfrm>
          <a:prstGeom prst="rect">
            <a:avLst/>
          </a:prstGeom>
          <a:noFill/>
        </p:spPr>
        <p:txBody>
          <a:bodyPr wrap="square">
            <a:spAutoFit/>
          </a:bodyPr>
          <a:lstStyle/>
          <a:p>
            <a:pPr marL="0" marR="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 to the examples.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Examples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mj-lt"/>
              <a:buAutoNum type="alphaU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Annie: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 . we all came from different states,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 had different </a:t>
            </a:r>
            <a:r>
              <a:rPr lang="en-US" sz="2400" dirty="0">
                <a:latin typeface="Times New Roman" panose="02020603050405020304" pitchFamily="18" charset="0"/>
                <a:ea typeface="Calibri" panose="020F0502020204030204" pitchFamily="34" charset="0"/>
                <a:cs typeface="Times New Roman" panose="02020603050405020304" pitchFamily="18" charset="0"/>
              </a:rPr>
              <a:t>religions and cultures:</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 difference) 			       (a difference)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24C9F83-7831-423A-80B6-0A66AC690619}"/>
              </a:ext>
            </a:extLst>
          </p:cNvPr>
          <p:cNvSpPr txBox="1"/>
          <p:nvPr/>
        </p:nvSpPr>
        <p:spPr>
          <a:xfrm>
            <a:off x="1143000" y="4725096"/>
            <a:ext cx="7391400" cy="1892634"/>
          </a:xfrm>
          <a:prstGeom prst="rect">
            <a:avLst/>
          </a:prstGeom>
          <a:noFill/>
        </p:spPr>
        <p:txBody>
          <a:bodyPr wrap="square">
            <a:spAutoFit/>
          </a:bodyPr>
          <a:lstStyle/>
          <a:p>
            <a:pPr marL="0" marR="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 Annie: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first, I didn't speak much Spanish,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learned a lot of Spanish from them and in my Spanish class, too.”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(negative information) 	  (positive information)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Speaker Phone">
            <a:hlinkClick r:id="rId2" action="ppaction://hlinkfile"/>
            <a:extLst>
              <a:ext uri="{FF2B5EF4-FFF2-40B4-BE49-F238E27FC236}">
                <a16:creationId xmlns:a16="http://schemas.microsoft.com/office/drawing/2014/main" id="{90F43FFF-4793-7785-9ED0-7E01ED8EE6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4600" y="1922204"/>
            <a:ext cx="914400" cy="914400"/>
          </a:xfrm>
          <a:prstGeom prst="rect">
            <a:avLst/>
          </a:prstGeom>
        </p:spPr>
      </p:pic>
    </p:spTree>
    <p:extLst>
      <p:ext uri="{BB962C8B-B14F-4D97-AF65-F5344CB8AC3E}">
        <p14:creationId xmlns:p14="http://schemas.microsoft.com/office/powerpoint/2010/main" val="644635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A7005F-2169-FED6-D0D6-ED66F24D6FE5}"/>
              </a:ext>
            </a:extLst>
          </p:cNvPr>
          <p:cNvSpPr txBox="1"/>
          <p:nvPr/>
        </p:nvSpPr>
        <p:spPr>
          <a:xfrm>
            <a:off x="304800" y="152400"/>
            <a:ext cx="7924800" cy="2189125"/>
          </a:xfrm>
          <a:prstGeom prst="rect">
            <a:avLst/>
          </a:prstGeom>
          <a:noFill/>
        </p:spPr>
        <p:txBody>
          <a:bodyPr wrap="square">
            <a:spAutoFit/>
          </a:bodyPr>
          <a:lstStyle/>
          <a:p>
            <a:pPr marL="0" marR="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 to the excerpts from Annie's interview. You will hear the first sentence and the word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but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Try to predict what kind of information the second part of the sentence will have. Circle the sentence ending that makes sense. Then listen to the complete sentence to check your answer.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080BA44-1676-3AAE-E952-CFA5F020A0EB}"/>
              </a:ext>
            </a:extLst>
          </p:cNvPr>
          <p:cNvSpPr txBox="1"/>
          <p:nvPr/>
        </p:nvSpPr>
        <p:spPr>
          <a:xfrm>
            <a:off x="304800" y="2712521"/>
            <a:ext cx="8534400" cy="180395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One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I loved my host family.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I had some problems with my host family.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Speaker Phone">
            <a:hlinkClick r:id="rId2" action="ppaction://hlinkfile"/>
            <a:extLst>
              <a:ext uri="{FF2B5EF4-FFF2-40B4-BE49-F238E27FC236}">
                <a16:creationId xmlns:a16="http://schemas.microsoft.com/office/drawing/2014/main" id="{6576BA8F-43FA-564F-D747-E446A70B87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800" y="5257800"/>
            <a:ext cx="914400" cy="914400"/>
          </a:xfrm>
          <a:prstGeom prst="rect">
            <a:avLst/>
          </a:prstGeom>
        </p:spPr>
      </p:pic>
    </p:spTree>
    <p:extLst>
      <p:ext uri="{BB962C8B-B14F-4D97-AF65-F5344CB8AC3E}">
        <p14:creationId xmlns:p14="http://schemas.microsoft.com/office/powerpoint/2010/main" val="15015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76C04B-0BD4-0472-35C7-CE6965FC052A}"/>
              </a:ext>
            </a:extLst>
          </p:cNvPr>
          <p:cNvSpPr txBox="1"/>
          <p:nvPr/>
        </p:nvSpPr>
        <p:spPr>
          <a:xfrm>
            <a:off x="228600" y="228600"/>
            <a:ext cx="7467600" cy="180395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Two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We all came from the same states.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We all came from different states.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BE6F4A8-FDFD-7305-66AA-B86C1576F79F}"/>
              </a:ext>
            </a:extLst>
          </p:cNvPr>
          <p:cNvSpPr txBox="1"/>
          <p:nvPr/>
        </p:nvSpPr>
        <p:spPr>
          <a:xfrm>
            <a:off x="381000" y="3200400"/>
            <a:ext cx="7467600" cy="180395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Three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first, I spoke Spanish well.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At first, I didn't speak much Spanish.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Speaker Phone">
            <a:hlinkClick r:id="rId2" action="ppaction://hlinkfile"/>
            <a:extLst>
              <a:ext uri="{FF2B5EF4-FFF2-40B4-BE49-F238E27FC236}">
                <a16:creationId xmlns:a16="http://schemas.microsoft.com/office/drawing/2014/main" id="{2FDE68C4-732B-B03B-AB9A-3B2B32D9B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23734"/>
            <a:ext cx="914400" cy="914400"/>
          </a:xfrm>
          <a:prstGeom prst="rect">
            <a:avLst/>
          </a:prstGeom>
        </p:spPr>
      </p:pic>
      <p:pic>
        <p:nvPicPr>
          <p:cNvPr id="2" name="Graphic 1" descr="Speaker Phone">
            <a:hlinkClick r:id="rId5" action="ppaction://hlinkfile"/>
            <a:extLst>
              <a:ext uri="{FF2B5EF4-FFF2-40B4-BE49-F238E27FC236}">
                <a16:creationId xmlns:a16="http://schemas.microsoft.com/office/drawing/2014/main" id="{056EB97D-3272-6E67-8E44-6B537DFFEF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1993" y="2973674"/>
            <a:ext cx="910652" cy="910652"/>
          </a:xfrm>
          <a:prstGeom prst="rect">
            <a:avLst/>
          </a:prstGeom>
        </p:spPr>
      </p:pic>
    </p:spTree>
    <p:extLst>
      <p:ext uri="{BB962C8B-B14F-4D97-AF65-F5344CB8AC3E}">
        <p14:creationId xmlns:p14="http://schemas.microsoft.com/office/powerpoint/2010/main" val="2225002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7543B0-E9D0-588E-D67C-2B60A4700838}"/>
              </a:ext>
            </a:extLst>
          </p:cNvPr>
          <p:cNvSpPr txBox="1"/>
          <p:nvPr/>
        </p:nvSpPr>
        <p:spPr>
          <a:xfrm>
            <a:off x="304800" y="1524000"/>
            <a:ext cx="8382000" cy="2585323"/>
          </a:xfrm>
          <a:prstGeom prst="rect">
            <a:avLst/>
          </a:prstGeom>
          <a:noFill/>
        </p:spPr>
        <p:txBody>
          <a:bodyPr wrap="square">
            <a:spAutoFit/>
          </a:bodyPr>
          <a:lstStyle/>
          <a:p>
            <a:r>
              <a:rPr lang="en-US" sz="5400" b="1" u="sng" dirty="0"/>
              <a:t>TOPIC</a:t>
            </a:r>
            <a:r>
              <a:rPr lang="en-US" sz="5400" b="1" dirty="0"/>
              <a:t>: </a:t>
            </a:r>
            <a:br>
              <a:rPr lang="en-US" sz="5400" b="1" dirty="0"/>
            </a:br>
            <a:r>
              <a:rPr lang="en-US" sz="5400" b="1" dirty="0">
                <a:solidFill>
                  <a:srgbClr val="FF0000"/>
                </a:solidFill>
              </a:rPr>
              <a:t>UNDERSTANDING FEARS AND PHOBIAS</a:t>
            </a:r>
            <a:endParaRPr lang="en-US" sz="5400" dirty="0">
              <a:solidFill>
                <a:srgbClr val="FF0000"/>
              </a:solidFill>
            </a:endParaRPr>
          </a:p>
        </p:txBody>
      </p:sp>
    </p:spTree>
    <p:extLst>
      <p:ext uri="{BB962C8B-B14F-4D97-AF65-F5344CB8AC3E}">
        <p14:creationId xmlns:p14="http://schemas.microsoft.com/office/powerpoint/2010/main" val="1032571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AA9F1A-A04F-1412-0C52-57D03F452955}"/>
              </a:ext>
            </a:extLst>
          </p:cNvPr>
          <p:cNvSpPr txBox="1"/>
          <p:nvPr/>
        </p:nvSpPr>
        <p:spPr>
          <a:xfrm>
            <a:off x="609600" y="381000"/>
            <a:ext cx="7543800" cy="1754326"/>
          </a:xfrm>
          <a:prstGeom prst="rect">
            <a:avLst/>
          </a:prstGeom>
          <a:noFill/>
        </p:spPr>
        <p:txBody>
          <a:bodyPr wrap="square">
            <a:spAutoFit/>
          </a:bodyPr>
          <a:lstStyle/>
          <a:p>
            <a:r>
              <a:rPr lang="en-US" sz="3600" b="1" dirty="0">
                <a:solidFill>
                  <a:srgbClr val="FF0000"/>
                </a:solidFill>
              </a:rPr>
              <a:t>I. PRE-LISTENING</a:t>
            </a:r>
          </a:p>
          <a:p>
            <a:r>
              <a:rPr lang="en-US" sz="3600" dirty="0"/>
              <a:t>1. Are you scared of anything? What is it? </a:t>
            </a:r>
          </a:p>
        </p:txBody>
      </p:sp>
      <p:sp>
        <p:nvSpPr>
          <p:cNvPr id="6" name="TextBox 5">
            <a:extLst>
              <a:ext uri="{FF2B5EF4-FFF2-40B4-BE49-F238E27FC236}">
                <a16:creationId xmlns:a16="http://schemas.microsoft.com/office/drawing/2014/main" id="{FE5C3C0B-944E-229A-FEE0-7F751E0AB6E0}"/>
              </a:ext>
            </a:extLst>
          </p:cNvPr>
          <p:cNvSpPr txBox="1"/>
          <p:nvPr/>
        </p:nvSpPr>
        <p:spPr>
          <a:xfrm>
            <a:off x="1219200" y="4343400"/>
            <a:ext cx="7543800" cy="1200329"/>
          </a:xfrm>
          <a:prstGeom prst="rect">
            <a:avLst/>
          </a:prstGeom>
          <a:noFill/>
        </p:spPr>
        <p:txBody>
          <a:bodyPr wrap="square">
            <a:spAutoFit/>
          </a:bodyPr>
          <a:lstStyle/>
          <a:p>
            <a:r>
              <a:rPr lang="en-US" sz="3600" dirty="0"/>
              <a:t>3. Does having a fear of something change a person’s life? How?</a:t>
            </a:r>
          </a:p>
        </p:txBody>
      </p:sp>
      <p:sp>
        <p:nvSpPr>
          <p:cNvPr id="7" name="TextBox 6">
            <a:extLst>
              <a:ext uri="{FF2B5EF4-FFF2-40B4-BE49-F238E27FC236}">
                <a16:creationId xmlns:a16="http://schemas.microsoft.com/office/drawing/2014/main" id="{45BB0E66-4FA3-101F-A0DC-9BACAFC2169D}"/>
              </a:ext>
            </a:extLst>
          </p:cNvPr>
          <p:cNvSpPr txBox="1"/>
          <p:nvPr/>
        </p:nvSpPr>
        <p:spPr>
          <a:xfrm>
            <a:off x="642079" y="2362200"/>
            <a:ext cx="7543800" cy="1754326"/>
          </a:xfrm>
          <a:prstGeom prst="rect">
            <a:avLst/>
          </a:prstGeom>
          <a:noFill/>
        </p:spPr>
        <p:txBody>
          <a:bodyPr wrap="square">
            <a:spAutoFit/>
          </a:bodyPr>
          <a:lstStyle/>
          <a:p>
            <a:r>
              <a:rPr lang="en-US" sz="3600" dirty="0"/>
              <a:t>2. Why are some people scared of certain things?</a:t>
            </a:r>
          </a:p>
          <a:p>
            <a:endParaRPr lang="en-US" sz="3600" dirty="0"/>
          </a:p>
        </p:txBody>
      </p:sp>
    </p:spTree>
    <p:extLst>
      <p:ext uri="{BB962C8B-B14F-4D97-AF65-F5344CB8AC3E}">
        <p14:creationId xmlns:p14="http://schemas.microsoft.com/office/powerpoint/2010/main" val="29488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0E4975-164E-61BB-8C76-F4852379CBA4}"/>
              </a:ext>
            </a:extLst>
          </p:cNvPr>
          <p:cNvSpPr txBox="1"/>
          <p:nvPr/>
        </p:nvSpPr>
        <p:spPr>
          <a:xfrm>
            <a:off x="457200" y="304800"/>
            <a:ext cx="5943600" cy="5838842"/>
          </a:xfrm>
          <a:prstGeom prst="rect">
            <a:avLst/>
          </a:prstGeom>
          <a:noFill/>
        </p:spPr>
        <p:txBody>
          <a:bodyPr wrap="square">
            <a:spAutoFit/>
          </a:bodyPr>
          <a:lstStyle/>
          <a:p>
            <a:pPr marL="0" marR="0" algn="just">
              <a:lnSpc>
                <a:spcPct val="115000"/>
              </a:lnSpc>
              <a:spcBef>
                <a:spcPts val="0"/>
              </a:spcBef>
              <a:spcAft>
                <a:spcPts val="10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II. LISTENING ONE: PSYCHED: A RADIO SHOW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1. A phobia is a very strong fear. Read and listen to the blog about arachnophobia, </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the fear of spiders.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hlinkClick r:id="rId3" action="ppaction://hlinkfile"/>
            <a:extLst>
              <a:ext uri="{FF2B5EF4-FFF2-40B4-BE49-F238E27FC236}">
                <a16:creationId xmlns:a16="http://schemas.microsoft.com/office/drawing/2014/main" id="{457FC0C6-8090-7BAE-2604-0942B7764DE5}"/>
              </a:ext>
            </a:extLst>
          </p:cNvPr>
          <p:cNvPicPr>
            <a:picLocks noChangeAspect="1"/>
          </p:cNvPicPr>
          <p:nvPr/>
        </p:nvPicPr>
        <p:blipFill>
          <a:blip r:embed="rId4"/>
          <a:stretch>
            <a:fillRect/>
          </a:stretch>
        </p:blipFill>
        <p:spPr>
          <a:xfrm>
            <a:off x="6629400" y="4696477"/>
            <a:ext cx="2327910" cy="1447165"/>
          </a:xfrm>
          <a:prstGeom prst="rect">
            <a:avLst/>
          </a:prstGeom>
        </p:spPr>
      </p:pic>
    </p:spTree>
    <p:extLst>
      <p:ext uri="{BB962C8B-B14F-4D97-AF65-F5344CB8AC3E}">
        <p14:creationId xmlns:p14="http://schemas.microsoft.com/office/powerpoint/2010/main" val="2500546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8CF62F-1EB5-B3E3-042B-17B3B6F9AEB9}"/>
              </a:ext>
            </a:extLst>
          </p:cNvPr>
          <p:cNvSpPr txBox="1"/>
          <p:nvPr/>
        </p:nvSpPr>
        <p:spPr>
          <a:xfrm>
            <a:off x="76200" y="0"/>
            <a:ext cx="9067800" cy="6170279"/>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a serious issue 	a. you didn't make a problem happen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be angry with 	b. I'm joking; I'm not serious.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confused 		c. in a situation that may hurt or kill you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fear 		d. move back and forth quickly </a:t>
            </a:r>
          </a:p>
          <a:p>
            <a:pPr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 hurt	e. feel mad or upset because something </a:t>
            </a:r>
            <a:r>
              <a:rPr lang="en-US" sz="2800" dirty="0">
                <a:latin typeface="Times New Roman" panose="02020603050405020304" pitchFamily="18" charset="0"/>
                <a:ea typeface="Calibri" panose="020F0502020204030204" pitchFamily="34" charset="0"/>
                <a:cs typeface="Times New Roman" panose="02020603050405020304" pitchFamily="18" charset="0"/>
              </a:rPr>
              <a:t>is not OK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 in danger 		f. up to now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 not your fault 	g. make a person feel pain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8. just kidding 	h. not understanding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 shake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feeling of being in danger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10. still 		j. a big problem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05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5F23B2-5A25-BF14-2CB7-25974575F497}"/>
              </a:ext>
            </a:extLst>
          </p:cNvPr>
          <p:cNvSpPr txBox="1"/>
          <p:nvPr/>
        </p:nvSpPr>
        <p:spPr>
          <a:xfrm>
            <a:off x="228600" y="304800"/>
            <a:ext cx="7467600" cy="2666756"/>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III. PREVIEW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You are listening to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Psyched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call-in radio show. The host of the show is Doctor Jones. She is a psychologist, someone who helps people understand their feelings.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F672DE0-EF29-BAEE-FFF2-D9957DBE7A8E}"/>
              </a:ext>
            </a:extLst>
          </p:cNvPr>
          <p:cNvPicPr>
            <a:picLocks noChangeAspect="1"/>
          </p:cNvPicPr>
          <p:nvPr/>
        </p:nvPicPr>
        <p:blipFill>
          <a:blip r:embed="rId2"/>
          <a:stretch>
            <a:fillRect/>
          </a:stretch>
        </p:blipFill>
        <p:spPr>
          <a:xfrm>
            <a:off x="2819400" y="3203346"/>
            <a:ext cx="4632960" cy="3654654"/>
          </a:xfrm>
          <a:prstGeom prst="rect">
            <a:avLst/>
          </a:prstGeom>
        </p:spPr>
      </p:pic>
    </p:spTree>
    <p:extLst>
      <p:ext uri="{BB962C8B-B14F-4D97-AF65-F5344CB8AC3E}">
        <p14:creationId xmlns:p14="http://schemas.microsoft.com/office/powerpoint/2010/main" val="230519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43085695"/>
              </p:ext>
            </p:extLst>
          </p:nvPr>
        </p:nvGraphicFramePr>
        <p:xfrm>
          <a:off x="152400" y="152400"/>
          <a:ext cx="8763000" cy="67056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838200">
                <a:tc>
                  <a:txBody>
                    <a:bodyPr/>
                    <a:lstStyle/>
                    <a:p>
                      <a:pPr algn="ctr"/>
                      <a:r>
                        <a:rPr lang="en-US" sz="2800" b="1" dirty="0"/>
                        <a:t>1</a:t>
                      </a:r>
                    </a:p>
                  </a:txBody>
                  <a:tcPr/>
                </a:tc>
                <a:tc>
                  <a:txBody>
                    <a:bodyPr/>
                    <a:lstStyle/>
                    <a:p>
                      <a:r>
                        <a:rPr lang="en-US" sz="2800" b="1" i="1" dirty="0">
                          <a:solidFill>
                            <a:srgbClr val="FF0000"/>
                          </a:solidFill>
                        </a:rPr>
                        <a:t>A</a:t>
                      </a:r>
                      <a:r>
                        <a:rPr lang="en-US" sz="2800" b="1" i="1" baseline="0" dirty="0">
                          <a:solidFill>
                            <a:srgbClr val="FF0000"/>
                          </a:solidFill>
                        </a:rPr>
                        <a:t> World of Friends</a:t>
                      </a:r>
                      <a:endParaRPr lang="en-US" sz="2800" b="1" i="1" dirty="0">
                        <a:solidFill>
                          <a:srgbClr val="FF0000"/>
                        </a:solidFill>
                      </a:endParaRPr>
                    </a:p>
                  </a:txBody>
                  <a:tcPr/>
                </a:tc>
                <a:extLst>
                  <a:ext uri="{0D108BD9-81ED-4DB2-BD59-A6C34878D82A}">
                    <a16:rowId xmlns:a16="http://schemas.microsoft.com/office/drawing/2014/main" val="10000"/>
                  </a:ext>
                </a:extLst>
              </a:tr>
              <a:tr h="838200">
                <a:tc>
                  <a:txBody>
                    <a:bodyPr/>
                    <a:lstStyle/>
                    <a:p>
                      <a:pPr algn="ctr"/>
                      <a:r>
                        <a:rPr lang="en-US" sz="2800" b="1" dirty="0"/>
                        <a:t>2</a:t>
                      </a:r>
                    </a:p>
                  </a:txBody>
                  <a:tcPr/>
                </a:tc>
                <a:tc>
                  <a:txBody>
                    <a:bodyPr/>
                    <a:lstStyle/>
                    <a:p>
                      <a:r>
                        <a:rPr lang="en-US" sz="2800" b="1" dirty="0"/>
                        <a:t>Making</a:t>
                      </a:r>
                      <a:r>
                        <a:rPr lang="en-US" sz="2800" b="1" baseline="0" dirty="0"/>
                        <a:t> Unusual Art</a:t>
                      </a:r>
                      <a:endParaRPr lang="en-US" sz="2800" b="1" dirty="0"/>
                    </a:p>
                  </a:txBody>
                  <a:tcPr/>
                </a:tc>
                <a:extLst>
                  <a:ext uri="{0D108BD9-81ED-4DB2-BD59-A6C34878D82A}">
                    <a16:rowId xmlns:a16="http://schemas.microsoft.com/office/drawing/2014/main" val="10001"/>
                  </a:ext>
                </a:extLst>
              </a:tr>
              <a:tr h="838200">
                <a:tc>
                  <a:txBody>
                    <a:bodyPr/>
                    <a:lstStyle/>
                    <a:p>
                      <a:pPr algn="ctr"/>
                      <a:r>
                        <a:rPr lang="en-US" sz="2800" b="1" dirty="0"/>
                        <a:t>3</a:t>
                      </a:r>
                    </a:p>
                  </a:txBody>
                  <a:tcPr/>
                </a:tc>
                <a:tc>
                  <a:txBody>
                    <a:bodyPr/>
                    <a:lstStyle/>
                    <a:p>
                      <a:r>
                        <a:rPr lang="en-US" sz="2800" b="1" dirty="0"/>
                        <a:t>Special Possessions</a:t>
                      </a:r>
                    </a:p>
                  </a:txBody>
                  <a:tcPr/>
                </a:tc>
                <a:extLst>
                  <a:ext uri="{0D108BD9-81ED-4DB2-BD59-A6C34878D82A}">
                    <a16:rowId xmlns:a16="http://schemas.microsoft.com/office/drawing/2014/main" val="10002"/>
                  </a:ext>
                </a:extLst>
              </a:tr>
              <a:tr h="838200">
                <a:tc>
                  <a:txBody>
                    <a:bodyPr/>
                    <a:lstStyle/>
                    <a:p>
                      <a:pPr algn="ctr"/>
                      <a:r>
                        <a:rPr lang="en-US" sz="2800" b="1" dirty="0"/>
                        <a:t>4</a:t>
                      </a:r>
                    </a:p>
                  </a:txBody>
                  <a:tcPr/>
                </a:tc>
                <a:tc>
                  <a:txBody>
                    <a:bodyPr/>
                    <a:lstStyle/>
                    <a:p>
                      <a:r>
                        <a:rPr lang="en-US" sz="2800" b="1" dirty="0"/>
                        <a:t>Creativity in Business</a:t>
                      </a:r>
                    </a:p>
                  </a:txBody>
                  <a:tcPr/>
                </a:tc>
                <a:extLst>
                  <a:ext uri="{0D108BD9-81ED-4DB2-BD59-A6C34878D82A}">
                    <a16:rowId xmlns:a16="http://schemas.microsoft.com/office/drawing/2014/main" val="10003"/>
                  </a:ext>
                </a:extLst>
              </a:tr>
              <a:tr h="838200">
                <a:tc>
                  <a:txBody>
                    <a:bodyPr/>
                    <a:lstStyle/>
                    <a:p>
                      <a:pPr algn="ctr"/>
                      <a:r>
                        <a:rPr lang="en-US" sz="2800" b="1" dirty="0"/>
                        <a:t>5</a:t>
                      </a:r>
                    </a:p>
                  </a:txBody>
                  <a:tcPr/>
                </a:tc>
                <a:tc>
                  <a:txBody>
                    <a:bodyPr/>
                    <a:lstStyle/>
                    <a:p>
                      <a:r>
                        <a:rPr lang="en-US" sz="2800" b="1" i="1" dirty="0">
                          <a:solidFill>
                            <a:srgbClr val="FF0000"/>
                          </a:solidFill>
                        </a:rPr>
                        <a:t>Understanding Fears and Phobias</a:t>
                      </a:r>
                    </a:p>
                  </a:txBody>
                  <a:tcPr/>
                </a:tc>
                <a:extLst>
                  <a:ext uri="{0D108BD9-81ED-4DB2-BD59-A6C34878D82A}">
                    <a16:rowId xmlns:a16="http://schemas.microsoft.com/office/drawing/2014/main" val="10004"/>
                  </a:ext>
                </a:extLst>
              </a:tr>
              <a:tr h="838200">
                <a:tc>
                  <a:txBody>
                    <a:bodyPr/>
                    <a:lstStyle/>
                    <a:p>
                      <a:pPr algn="ctr"/>
                      <a:r>
                        <a:rPr lang="en-US" sz="2800" b="1" dirty="0"/>
                        <a:t>6</a:t>
                      </a:r>
                    </a:p>
                  </a:txBody>
                  <a:tcPr/>
                </a:tc>
                <a:tc>
                  <a:txBody>
                    <a:bodyPr/>
                    <a:lstStyle/>
                    <a:p>
                      <a:r>
                        <a:rPr lang="en-US" sz="2800" b="1" i="1" dirty="0">
                          <a:solidFill>
                            <a:srgbClr val="FF0000"/>
                          </a:solidFill>
                        </a:rPr>
                        <a:t>Risks and Challenges</a:t>
                      </a:r>
                    </a:p>
                  </a:txBody>
                  <a:tcPr/>
                </a:tc>
                <a:extLst>
                  <a:ext uri="{0D108BD9-81ED-4DB2-BD59-A6C34878D82A}">
                    <a16:rowId xmlns:a16="http://schemas.microsoft.com/office/drawing/2014/main" val="10005"/>
                  </a:ext>
                </a:extLst>
              </a:tr>
              <a:tr h="838200">
                <a:tc>
                  <a:txBody>
                    <a:bodyPr/>
                    <a:lstStyle/>
                    <a:p>
                      <a:pPr algn="ctr"/>
                      <a:r>
                        <a:rPr lang="en-US" sz="2800" b="1" dirty="0"/>
                        <a:t>7</a:t>
                      </a:r>
                    </a:p>
                  </a:txBody>
                  <a:tcPr/>
                </a:tc>
                <a:tc>
                  <a:txBody>
                    <a:bodyPr/>
                    <a:lstStyle/>
                    <a:p>
                      <a:r>
                        <a:rPr lang="en-US" sz="2800" b="1" i="1" dirty="0">
                          <a:solidFill>
                            <a:srgbClr val="FF0000"/>
                          </a:solidFill>
                        </a:rPr>
                        <a:t>Only Child – Lonely Child?</a:t>
                      </a:r>
                    </a:p>
                  </a:txBody>
                  <a:tcPr/>
                </a:tc>
                <a:extLst>
                  <a:ext uri="{0D108BD9-81ED-4DB2-BD59-A6C34878D82A}">
                    <a16:rowId xmlns:a16="http://schemas.microsoft.com/office/drawing/2014/main" val="10006"/>
                  </a:ext>
                </a:extLst>
              </a:tr>
              <a:tr h="838200">
                <a:tc>
                  <a:txBody>
                    <a:bodyPr/>
                    <a:lstStyle/>
                    <a:p>
                      <a:pPr algn="ctr"/>
                      <a:r>
                        <a:rPr lang="en-US" sz="2800" b="1" dirty="0"/>
                        <a:t>8</a:t>
                      </a:r>
                    </a:p>
                  </a:txBody>
                  <a:tcPr/>
                </a:tc>
                <a:tc>
                  <a:txBody>
                    <a:bodyPr/>
                    <a:lstStyle/>
                    <a:p>
                      <a:r>
                        <a:rPr lang="en-US" sz="2800" b="1" dirty="0"/>
                        <a:t>Soccer: The Beautiful Game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746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386390B-01F4-1804-8AC5-77B7A38DB74C}"/>
              </a:ext>
            </a:extLst>
          </p:cNvPr>
          <p:cNvSpPr txBox="1"/>
          <p:nvPr/>
        </p:nvSpPr>
        <p:spPr>
          <a:xfrm>
            <a:off x="152400" y="152400"/>
            <a:ext cx="7848600" cy="1180195"/>
          </a:xfrm>
          <a:prstGeom prst="rect">
            <a:avLst/>
          </a:prstGeom>
          <a:noFill/>
        </p:spPr>
        <p:txBody>
          <a:bodyPr wrap="square">
            <a:spAutoFit/>
          </a:bodyPr>
          <a:lstStyle/>
          <a:p>
            <a:pPr marL="342900" marR="0" indent="-342900" algn="just">
              <a:lnSpc>
                <a:spcPct val="115000"/>
              </a:lnSpc>
              <a:spcBef>
                <a:spcPts val="0"/>
              </a:spcBef>
              <a:spcAft>
                <a:spcPts val="1000"/>
              </a:spcAf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According to Doctor Jones, what is a phobia? </a:t>
            </a: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 shaking body    b. a real danger     </a:t>
            </a:r>
            <a:r>
              <a:rPr lang="en-US" sz="2800" dirty="0">
                <a:effectLst/>
                <a:latin typeface="Times New Roman" panose="02020603050405020304" pitchFamily="18" charset="0"/>
                <a:ea typeface="Calibri" panose="020F0502020204030204" pitchFamily="34" charset="0"/>
              </a:rPr>
              <a:t>c. a strong fear</a:t>
            </a:r>
            <a:endParaRPr lang="en-US" sz="2800" dirty="0"/>
          </a:p>
        </p:txBody>
      </p:sp>
      <p:sp>
        <p:nvSpPr>
          <p:cNvPr id="8" name="TextBox 7">
            <a:extLst>
              <a:ext uri="{FF2B5EF4-FFF2-40B4-BE49-F238E27FC236}">
                <a16:creationId xmlns:a16="http://schemas.microsoft.com/office/drawing/2014/main" id="{B0698370-FCD9-4682-EFFA-C5C39976B16E}"/>
              </a:ext>
            </a:extLst>
          </p:cNvPr>
          <p:cNvSpPr txBox="1"/>
          <p:nvPr/>
        </p:nvSpPr>
        <p:spPr>
          <a:xfrm>
            <a:off x="152400" y="132039"/>
            <a:ext cx="7848600" cy="1180195"/>
          </a:xfrm>
          <a:prstGeom prst="rect">
            <a:avLst/>
          </a:prstGeom>
          <a:noFill/>
        </p:spPr>
        <p:txBody>
          <a:bodyPr wrap="square">
            <a:spAutoFit/>
          </a:bodyPr>
          <a:lstStyle/>
          <a:p>
            <a:pPr marL="342900" marR="0" indent="-342900" algn="just">
              <a:lnSpc>
                <a:spcPct val="115000"/>
              </a:lnSpc>
              <a:spcBef>
                <a:spcPts val="0"/>
              </a:spcBef>
              <a:spcAft>
                <a:spcPts val="1000"/>
              </a:spcAf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According to Doctor Jones, what is a phobia? </a:t>
            </a: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 shaking body    b. a real danger     </a:t>
            </a:r>
            <a:r>
              <a:rPr lang="en-US" sz="2800" dirty="0">
                <a:solidFill>
                  <a:srgbClr val="FF0000"/>
                </a:solidFill>
                <a:effectLst/>
                <a:latin typeface="Times New Roman" panose="02020603050405020304" pitchFamily="18" charset="0"/>
                <a:ea typeface="Calibri" panose="020F0502020204030204" pitchFamily="34" charset="0"/>
              </a:rPr>
              <a:t>c. a strong fear</a:t>
            </a:r>
            <a:endParaRPr lang="en-US" sz="2800" dirty="0">
              <a:solidFill>
                <a:srgbClr val="FF0000"/>
              </a:solidFill>
            </a:endParaRPr>
          </a:p>
        </p:txBody>
      </p:sp>
      <p:sp>
        <p:nvSpPr>
          <p:cNvPr id="10" name="TextBox 9">
            <a:extLst>
              <a:ext uri="{FF2B5EF4-FFF2-40B4-BE49-F238E27FC236}">
                <a16:creationId xmlns:a16="http://schemas.microsoft.com/office/drawing/2014/main" id="{08A2859F-AF0D-E44D-DFB5-81F7CB2F8E45}"/>
              </a:ext>
            </a:extLst>
          </p:cNvPr>
          <p:cNvSpPr txBox="1"/>
          <p:nvPr/>
        </p:nvSpPr>
        <p:spPr>
          <a:xfrm>
            <a:off x="152400" y="1524000"/>
            <a:ext cx="8686800" cy="2299476"/>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What happens to people with phobias?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They feel like they are in danger.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They are in danger.                                c. They feel very strong.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14A0451-25BB-4763-7860-D6EAFD3FE1CE}"/>
              </a:ext>
            </a:extLst>
          </p:cNvPr>
          <p:cNvSpPr txBox="1"/>
          <p:nvPr/>
        </p:nvSpPr>
        <p:spPr>
          <a:xfrm>
            <a:off x="152400" y="2146564"/>
            <a:ext cx="8686800" cy="1180195"/>
          </a:xfrm>
          <a:prstGeom prst="rect">
            <a:avLst/>
          </a:prstGeom>
          <a:noFill/>
        </p:spPr>
        <p:txBody>
          <a:bodyPr wrap="square">
            <a:spAutoFit/>
          </a:bodyPr>
          <a:lstStyle/>
          <a:p>
            <a:pPr marL="457200" marR="0" indent="-457200" algn="just">
              <a:lnSpc>
                <a:spcPct val="115000"/>
              </a:lnSpc>
              <a:spcBef>
                <a:spcPts val="0"/>
              </a:spcBef>
              <a:spcAft>
                <a:spcPts val="1000"/>
              </a:spcAft>
              <a:buAutoNum type="alphaLcPeriod"/>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They feel like they are in danger. </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8">
            <a:extLst>
              <a:ext uri="{FF2B5EF4-FFF2-40B4-BE49-F238E27FC236}">
                <a16:creationId xmlns:a16="http://schemas.microsoft.com/office/drawing/2014/main" id="{ED3113F4-84A2-9BEA-78F5-E720A7DB95D5}"/>
              </a:ext>
            </a:extLst>
          </p:cNvPr>
          <p:cNvSpPr>
            <a:spLocks noChangeArrowheads="1"/>
          </p:cNvSpPr>
          <p:nvPr/>
        </p:nvSpPr>
        <p:spPr bwMode="auto">
          <a:xfrm>
            <a:off x="762000" y="5471227"/>
            <a:ext cx="85298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What words will you probably hear in this radio show?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id="{79E25838-0663-94EF-B4E4-2A74ABCB9BE8}"/>
              </a:ext>
            </a:extLst>
          </p:cNvPr>
          <p:cNvSpPr>
            <a:spLocks noChangeArrowheads="1"/>
          </p:cNvSpPr>
          <p:nvPr/>
        </p:nvSpPr>
        <p:spPr bwMode="auto">
          <a:xfrm>
            <a:off x="322741" y="3996586"/>
            <a:ext cx="20617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 afraid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 happy </a:t>
            </a:r>
            <a:endParaRPr kumimoji="0" lang="en-US" altLang="en-US" sz="2800" b="0" i="0" u="none" strike="noStrike" cap="none" normalizeH="0" baseline="0" dirty="0">
              <a:ln>
                <a:noFill/>
              </a:ln>
              <a:solidFill>
                <a:schemeClr val="tx1"/>
              </a:solidFill>
              <a:effectLst/>
            </a:endParaRPr>
          </a:p>
        </p:txBody>
      </p:sp>
      <p:sp>
        <p:nvSpPr>
          <p:cNvPr id="17" name="TextBox 16">
            <a:extLst>
              <a:ext uri="{FF2B5EF4-FFF2-40B4-BE49-F238E27FC236}">
                <a16:creationId xmlns:a16="http://schemas.microsoft.com/office/drawing/2014/main" id="{58E1BF60-84E2-2596-F3BF-EC31B98B5B84}"/>
              </a:ext>
            </a:extLst>
          </p:cNvPr>
          <p:cNvSpPr txBox="1"/>
          <p:nvPr/>
        </p:nvSpPr>
        <p:spPr>
          <a:xfrm>
            <a:off x="3067296" y="4036018"/>
            <a:ext cx="2581923" cy="1180195"/>
          </a:xfrm>
          <a:prstGeom prst="rect">
            <a:avLst/>
          </a:prstGeom>
          <a:noFill/>
        </p:spPr>
        <p:txBody>
          <a:bodyPr wrap="square">
            <a:spAutoFit/>
          </a:bodyPr>
          <a:lstStyle/>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__scared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 problem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E3ECECF-A695-A5F3-C5AD-4ABD9296FD99}"/>
              </a:ext>
            </a:extLst>
          </p:cNvPr>
          <p:cNvSpPr txBox="1"/>
          <p:nvPr/>
        </p:nvSpPr>
        <p:spPr>
          <a:xfrm>
            <a:off x="6324600" y="3996586"/>
            <a:ext cx="2133600" cy="1180195"/>
          </a:xfrm>
          <a:prstGeom prst="rect">
            <a:avLst/>
          </a:prstGeom>
          <a:noFill/>
        </p:spPr>
        <p:txBody>
          <a:bodyPr wrap="square">
            <a:spAutoFit/>
          </a:bodyPr>
          <a:lstStyle/>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 money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__serious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9">
            <a:extLst>
              <a:ext uri="{FF2B5EF4-FFF2-40B4-BE49-F238E27FC236}">
                <a16:creationId xmlns:a16="http://schemas.microsoft.com/office/drawing/2014/main" id="{1C1D46C4-C56F-4DC5-2A9A-9DEDAE384D6F}"/>
              </a:ext>
            </a:extLst>
          </p:cNvPr>
          <p:cNvSpPr>
            <a:spLocks noChangeArrowheads="1"/>
          </p:cNvSpPr>
          <p:nvPr/>
        </p:nvSpPr>
        <p:spPr bwMode="auto">
          <a:xfrm>
            <a:off x="330132" y="3984526"/>
            <a:ext cx="20617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 </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afraid</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 happy </a:t>
            </a:r>
            <a:endParaRPr kumimoji="0" lang="en-US" altLang="en-US" sz="2800" b="0" i="0" u="none" strike="noStrike" cap="none" normalizeH="0" baseline="0" dirty="0">
              <a:ln>
                <a:noFill/>
              </a:ln>
              <a:solidFill>
                <a:schemeClr val="tx1"/>
              </a:solidFill>
              <a:effectLst/>
            </a:endParaRPr>
          </a:p>
        </p:txBody>
      </p:sp>
      <p:sp>
        <p:nvSpPr>
          <p:cNvPr id="20" name="TextBox 19">
            <a:extLst>
              <a:ext uri="{FF2B5EF4-FFF2-40B4-BE49-F238E27FC236}">
                <a16:creationId xmlns:a16="http://schemas.microsoft.com/office/drawing/2014/main" id="{296650C9-E5B1-74D9-CCF2-CDDD01465977}"/>
              </a:ext>
            </a:extLst>
          </p:cNvPr>
          <p:cNvSpPr txBox="1"/>
          <p:nvPr/>
        </p:nvSpPr>
        <p:spPr>
          <a:xfrm>
            <a:off x="3059905" y="4024735"/>
            <a:ext cx="2581923" cy="1180195"/>
          </a:xfrm>
          <a:prstGeom prst="rect">
            <a:avLst/>
          </a:prstGeom>
          <a:noFill/>
        </p:spPr>
        <p:txBody>
          <a:bodyPr wrap="square">
            <a:spAutoFit/>
          </a:bodyPr>
          <a:lstStyle/>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scared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 problem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5E97D1BF-DF2D-C17E-05EA-D33A20E91DEA}"/>
              </a:ext>
            </a:extLst>
          </p:cNvPr>
          <p:cNvSpPr txBox="1"/>
          <p:nvPr/>
        </p:nvSpPr>
        <p:spPr>
          <a:xfrm>
            <a:off x="6324600" y="3994519"/>
            <a:ext cx="2133600" cy="1180195"/>
          </a:xfrm>
          <a:prstGeom prst="rect">
            <a:avLst/>
          </a:prstGeom>
          <a:noFill/>
        </p:spPr>
        <p:txBody>
          <a:bodyPr wrap="square">
            <a:spAutoFit/>
          </a:bodyPr>
          <a:lstStyle/>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 money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serious</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23" descr="Speaker Phone">
            <a:hlinkClick r:id="rId2" action="ppaction://hlinkfile"/>
            <a:extLst>
              <a:ext uri="{FF2B5EF4-FFF2-40B4-BE49-F238E27FC236}">
                <a16:creationId xmlns:a16="http://schemas.microsoft.com/office/drawing/2014/main" id="{6D5CC31B-FF4E-5AD5-6729-700281D997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000" y="1567248"/>
            <a:ext cx="914400" cy="914400"/>
          </a:xfrm>
          <a:prstGeom prst="rect">
            <a:avLst/>
          </a:prstGeom>
        </p:spPr>
      </p:pic>
    </p:spTree>
    <p:extLst>
      <p:ext uri="{BB962C8B-B14F-4D97-AF65-F5344CB8AC3E}">
        <p14:creationId xmlns:p14="http://schemas.microsoft.com/office/powerpoint/2010/main" val="37191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80">
                                          <p:stCondLst>
                                            <p:cond delay="0"/>
                                          </p:stCondLst>
                                        </p:cTn>
                                        <p:tgtEl>
                                          <p:spTgt spid="22"/>
                                        </p:tgtEl>
                                      </p:cBhvr>
                                    </p:animEffect>
                                    <p:anim calcmode="lin" valueType="num">
                                      <p:cBhvr>
                                        <p:cTn id="3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0" dur="26">
                                          <p:stCondLst>
                                            <p:cond delay="650"/>
                                          </p:stCondLst>
                                        </p:cTn>
                                        <p:tgtEl>
                                          <p:spTgt spid="22"/>
                                        </p:tgtEl>
                                      </p:cBhvr>
                                      <p:to x="100000" y="60000"/>
                                    </p:animScale>
                                    <p:animScale>
                                      <p:cBhvr>
                                        <p:cTn id="41" dur="166" decel="50000">
                                          <p:stCondLst>
                                            <p:cond delay="676"/>
                                          </p:stCondLst>
                                        </p:cTn>
                                        <p:tgtEl>
                                          <p:spTgt spid="22"/>
                                        </p:tgtEl>
                                      </p:cBhvr>
                                      <p:to x="100000" y="100000"/>
                                    </p:animScale>
                                    <p:animScale>
                                      <p:cBhvr>
                                        <p:cTn id="42" dur="26">
                                          <p:stCondLst>
                                            <p:cond delay="1312"/>
                                          </p:stCondLst>
                                        </p:cTn>
                                        <p:tgtEl>
                                          <p:spTgt spid="22"/>
                                        </p:tgtEl>
                                      </p:cBhvr>
                                      <p:to x="100000" y="80000"/>
                                    </p:animScale>
                                    <p:animScale>
                                      <p:cBhvr>
                                        <p:cTn id="43" dur="166" decel="50000">
                                          <p:stCondLst>
                                            <p:cond delay="1338"/>
                                          </p:stCondLst>
                                        </p:cTn>
                                        <p:tgtEl>
                                          <p:spTgt spid="22"/>
                                        </p:tgtEl>
                                      </p:cBhvr>
                                      <p:to x="100000" y="100000"/>
                                    </p:animScale>
                                    <p:animScale>
                                      <p:cBhvr>
                                        <p:cTn id="44" dur="26">
                                          <p:stCondLst>
                                            <p:cond delay="1642"/>
                                          </p:stCondLst>
                                        </p:cTn>
                                        <p:tgtEl>
                                          <p:spTgt spid="22"/>
                                        </p:tgtEl>
                                      </p:cBhvr>
                                      <p:to x="100000" y="90000"/>
                                    </p:animScale>
                                    <p:animScale>
                                      <p:cBhvr>
                                        <p:cTn id="45" dur="166" decel="50000">
                                          <p:stCondLst>
                                            <p:cond delay="1668"/>
                                          </p:stCondLst>
                                        </p:cTn>
                                        <p:tgtEl>
                                          <p:spTgt spid="22"/>
                                        </p:tgtEl>
                                      </p:cBhvr>
                                      <p:to x="100000" y="100000"/>
                                    </p:animScale>
                                    <p:animScale>
                                      <p:cBhvr>
                                        <p:cTn id="46" dur="26">
                                          <p:stCondLst>
                                            <p:cond delay="1808"/>
                                          </p:stCondLst>
                                        </p:cTn>
                                        <p:tgtEl>
                                          <p:spTgt spid="22"/>
                                        </p:tgtEl>
                                      </p:cBhvr>
                                      <p:to x="100000" y="95000"/>
                                    </p:animScale>
                                    <p:animScale>
                                      <p:cBhvr>
                                        <p:cTn id="47"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9" grpId="0"/>
      <p:bldP spid="20"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D65BDB-EBDB-0FE1-E47E-A9CDBC0AE4E6}"/>
              </a:ext>
            </a:extLst>
          </p:cNvPr>
          <p:cNvSpPr txBox="1"/>
          <p:nvPr/>
        </p:nvSpPr>
        <p:spPr>
          <a:xfrm>
            <a:off x="304800" y="304800"/>
            <a:ext cx="7086600" cy="461665"/>
          </a:xfrm>
          <a:prstGeom prst="rect">
            <a:avLst/>
          </a:prstGeom>
          <a:noFill/>
        </p:spPr>
        <p:txBody>
          <a:bodyPr wrap="square">
            <a:spAutoFit/>
          </a:bodyPr>
          <a:lstStyle/>
          <a:p>
            <a:r>
              <a:rPr lang="en-US" sz="2400" b="1" dirty="0">
                <a:effectLst/>
                <a:latin typeface="Times New Roman" panose="02020603050405020304" pitchFamily="18" charset="0"/>
                <a:ea typeface="Calibri" panose="020F0502020204030204" pitchFamily="34" charset="0"/>
              </a:rPr>
              <a:t>Choose the best answer to each question.</a:t>
            </a:r>
            <a:endParaRPr lang="en-US" sz="2400" dirty="0"/>
          </a:p>
        </p:txBody>
      </p:sp>
      <p:sp>
        <p:nvSpPr>
          <p:cNvPr id="7" name="TextBox 6">
            <a:extLst>
              <a:ext uri="{FF2B5EF4-FFF2-40B4-BE49-F238E27FC236}">
                <a16:creationId xmlns:a16="http://schemas.microsoft.com/office/drawing/2014/main" id="{0CD36E51-B8AD-2255-2786-DF246BDB724A}"/>
              </a:ext>
            </a:extLst>
          </p:cNvPr>
          <p:cNvSpPr txBox="1"/>
          <p:nvPr/>
        </p:nvSpPr>
        <p:spPr>
          <a:xfrm>
            <a:off x="297304" y="838200"/>
            <a:ext cx="8694296" cy="1180195"/>
          </a:xfrm>
          <a:prstGeom prst="rect">
            <a:avLst/>
          </a:prstGeom>
          <a:noFill/>
        </p:spPr>
        <p:txBody>
          <a:bodyPr wrap="square">
            <a:spAutoFit/>
          </a:bodyPr>
          <a:lstStyle/>
          <a:p>
            <a:pPr marL="514350" marR="0" indent="-514350" algn="just">
              <a:lnSpc>
                <a:spcPct val="115000"/>
              </a:lnSpc>
              <a:spcBef>
                <a:spcPts val="0"/>
              </a:spcBef>
              <a:spcAft>
                <a:spcPts val="1000"/>
              </a:spcAf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does Doctor Jones say about phobias?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A phobia can't hurt you.   b. A phobia changes your life.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61AD9AC-0FC5-2CC0-4345-46BC343B5457}"/>
              </a:ext>
            </a:extLst>
          </p:cNvPr>
          <p:cNvSpPr txBox="1"/>
          <p:nvPr/>
        </p:nvSpPr>
        <p:spPr>
          <a:xfrm>
            <a:off x="297304" y="829707"/>
            <a:ext cx="8694296" cy="1180195"/>
          </a:xfrm>
          <a:prstGeom prst="rect">
            <a:avLst/>
          </a:prstGeom>
          <a:noFill/>
        </p:spPr>
        <p:txBody>
          <a:bodyPr wrap="square">
            <a:spAutoFit/>
          </a:bodyPr>
          <a:lstStyle/>
          <a:p>
            <a:pPr marL="514350" marR="0" indent="-514350" algn="just">
              <a:lnSpc>
                <a:spcPct val="115000"/>
              </a:lnSpc>
              <a:spcBef>
                <a:spcPts val="0"/>
              </a:spcBef>
              <a:spcAft>
                <a:spcPts val="1000"/>
              </a:spcAf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does Doctor Jones say about phobias?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A phobia can't hurt you.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A phobia changes your life.</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4E63EA0-E5FD-34C3-6E0A-CC09EDBA4804}"/>
              </a:ext>
            </a:extLst>
          </p:cNvPr>
          <p:cNvSpPr txBox="1"/>
          <p:nvPr/>
        </p:nvSpPr>
        <p:spPr>
          <a:xfrm>
            <a:off x="0" y="2209800"/>
            <a:ext cx="8694296" cy="118019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What happened to Anna because of her phobia?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She was excited in Paris.    b. She was scared in Paris.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BA7BAE5-CE5F-92F6-13A3-3F45E12AA3CB}"/>
              </a:ext>
            </a:extLst>
          </p:cNvPr>
          <p:cNvSpPr txBox="1"/>
          <p:nvPr/>
        </p:nvSpPr>
        <p:spPr>
          <a:xfrm>
            <a:off x="0" y="2218293"/>
            <a:ext cx="8694296" cy="118019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What happened to Anna because of her phobia?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She was excited in Paris.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She was scared in Paris.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EE97DC7-7C9E-FCEB-5B9B-D44AF6A9271D}"/>
              </a:ext>
            </a:extLst>
          </p:cNvPr>
          <p:cNvSpPr txBox="1"/>
          <p:nvPr/>
        </p:nvSpPr>
        <p:spPr>
          <a:xfrm>
            <a:off x="-32478" y="3483414"/>
            <a:ext cx="5976078" cy="180395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What is Anna's advice about phobias?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Don't be angry with yourself. </a:t>
            </a:r>
          </a:p>
          <a:p>
            <a:pPr marL="514350" marR="0" indent="-51435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Don't take a job for a million dollars.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8E3A900-0C68-29BD-46BB-0A7E92E97043}"/>
              </a:ext>
            </a:extLst>
          </p:cNvPr>
          <p:cNvSpPr txBox="1"/>
          <p:nvPr/>
        </p:nvSpPr>
        <p:spPr>
          <a:xfrm>
            <a:off x="-32478" y="3463727"/>
            <a:ext cx="5976078" cy="180395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What is Anna's advice about phobias?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Don't be angry with yourself. </a:t>
            </a:r>
          </a:p>
          <a:p>
            <a:pPr marL="514350" marR="0" indent="-51435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Don't take a job for a million dollars.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F7679A5-6817-782D-56D6-334ECC7E619D}"/>
              </a:ext>
            </a:extLst>
          </p:cNvPr>
          <p:cNvSpPr txBox="1"/>
          <p:nvPr/>
        </p:nvSpPr>
        <p:spPr>
          <a:xfrm>
            <a:off x="1826303" y="5267682"/>
            <a:ext cx="7317697" cy="180395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Why is Anna's life better today?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can ride elevators. </a:t>
            </a:r>
          </a:p>
          <a:p>
            <a:pPr marR="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She reads many books.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86FB96D3-919E-943B-B249-3DB2E664240E}"/>
              </a:ext>
            </a:extLst>
          </p:cNvPr>
          <p:cNvSpPr txBox="1"/>
          <p:nvPr/>
        </p:nvSpPr>
        <p:spPr>
          <a:xfrm>
            <a:off x="1826302" y="5257839"/>
            <a:ext cx="7317697" cy="180395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Why is Anna's life better today?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She can ride elevators. </a:t>
            </a:r>
          </a:p>
          <a:p>
            <a:pPr marR="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She reads many books.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Speaker Phone">
            <a:hlinkClick r:id="rId2" action="ppaction://hlinkfile"/>
            <a:extLst>
              <a:ext uri="{FF2B5EF4-FFF2-40B4-BE49-F238E27FC236}">
                <a16:creationId xmlns:a16="http://schemas.microsoft.com/office/drawing/2014/main" id="{EF0A6BFE-5C77-2471-0FB8-18FBAFE5C1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8120" y="5638799"/>
            <a:ext cx="914400" cy="914400"/>
          </a:xfrm>
          <a:prstGeom prst="rect">
            <a:avLst/>
          </a:prstGeom>
        </p:spPr>
      </p:pic>
    </p:spTree>
    <p:extLst>
      <p:ext uri="{BB962C8B-B14F-4D97-AF65-F5344CB8AC3E}">
        <p14:creationId xmlns:p14="http://schemas.microsoft.com/office/powerpoint/2010/main" val="3714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anim calcmode="lin" valueType="num">
                                      <p:cBhvr>
                                        <p:cTn id="27" dur="2000" fill="hold"/>
                                        <p:tgtEl>
                                          <p:spTgt spid="17"/>
                                        </p:tgtEl>
                                        <p:attrNameLst>
                                          <p:attrName>ppt_w</p:attrName>
                                        </p:attrNameLst>
                                      </p:cBhvr>
                                      <p:tavLst>
                                        <p:tav tm="0" fmla="#ppt_w*sin(2.5*pi*$)">
                                          <p:val>
                                            <p:fltVal val="0"/>
                                          </p:val>
                                        </p:tav>
                                        <p:tav tm="100000">
                                          <p:val>
                                            <p:fltVal val="1"/>
                                          </p:val>
                                        </p:tav>
                                      </p:tavLst>
                                    </p:anim>
                                    <p:anim calcmode="lin" valueType="num">
                                      <p:cBhvr>
                                        <p:cTn id="28"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B51CC-DEE4-F6B7-F6EF-E9F903F74C5C}"/>
              </a:ext>
            </a:extLst>
          </p:cNvPr>
          <p:cNvSpPr txBox="1"/>
          <p:nvPr/>
        </p:nvSpPr>
        <p:spPr>
          <a:xfrm>
            <a:off x="0" y="152400"/>
            <a:ext cx="8991600" cy="6213432"/>
          </a:xfrm>
          <a:prstGeom prst="rect">
            <a:avLst/>
          </a:prstGeom>
          <a:noFill/>
        </p:spPr>
        <p:txBody>
          <a:bodyPr wrap="square">
            <a:spAutoFit/>
          </a:bodyPr>
          <a:lstStyle/>
          <a:p>
            <a:pPr marL="0" marR="0" algn="just">
              <a:lnSpc>
                <a:spcPct val="115000"/>
              </a:lnSpc>
              <a:spcBef>
                <a:spcPts val="0"/>
              </a:spcBef>
              <a:spcAft>
                <a:spcPts val="1000"/>
              </a:spcAft>
            </a:pP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Listen again. Write T (true) or F (False). </a:t>
            </a:r>
          </a:p>
          <a:p>
            <a:pPr marL="0" marR="0" algn="just">
              <a:lnSpc>
                <a:spcPct val="115000"/>
              </a:lnSpc>
              <a:spcBef>
                <a:spcPts val="0"/>
              </a:spcBef>
              <a:spcAft>
                <a:spcPts val="1000"/>
              </a:spcAft>
            </a:pP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1. Arachnophobia is the fear of spiders.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2. People with phobias sometimes shake.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3. A phobia is being afraid of danger.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4. Claustrophobia is the fear of small spaces.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5. Anna cared about the kids in the Eiffel Tower.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6. Anna was scared of elevators and cars.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7. Writing helps Anna feel less afraid.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8. Anna's life is easy today.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9. Having a phobia is your fault.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10. Many people have phobias.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EA2A4C6-E89C-049A-65E6-F94CE02ACD59}"/>
              </a:ext>
            </a:extLst>
          </p:cNvPr>
          <p:cNvSpPr txBox="1"/>
          <p:nvPr/>
        </p:nvSpPr>
        <p:spPr>
          <a:xfrm>
            <a:off x="5638800" y="762000"/>
            <a:ext cx="914400" cy="584775"/>
          </a:xfrm>
          <a:prstGeom prst="rect">
            <a:avLst/>
          </a:prstGeom>
          <a:noFill/>
        </p:spPr>
        <p:txBody>
          <a:bodyPr wrap="square" rtlCol="0">
            <a:spAutoFit/>
          </a:bodyPr>
          <a:lstStyle/>
          <a:p>
            <a:pPr algn="ctr"/>
            <a:r>
              <a:rPr lang="en-US" sz="3200" b="1" dirty="0">
                <a:solidFill>
                  <a:srgbClr val="FF0000"/>
                </a:solidFill>
              </a:rPr>
              <a:t>T</a:t>
            </a:r>
          </a:p>
        </p:txBody>
      </p:sp>
      <p:sp>
        <p:nvSpPr>
          <p:cNvPr id="7" name="TextBox 6">
            <a:extLst>
              <a:ext uri="{FF2B5EF4-FFF2-40B4-BE49-F238E27FC236}">
                <a16:creationId xmlns:a16="http://schemas.microsoft.com/office/drawing/2014/main" id="{81F93022-5B72-A276-05E4-C326C34B4991}"/>
              </a:ext>
            </a:extLst>
          </p:cNvPr>
          <p:cNvSpPr txBox="1"/>
          <p:nvPr/>
        </p:nvSpPr>
        <p:spPr>
          <a:xfrm>
            <a:off x="5701259" y="1285227"/>
            <a:ext cx="914400" cy="584775"/>
          </a:xfrm>
          <a:prstGeom prst="rect">
            <a:avLst/>
          </a:prstGeom>
          <a:noFill/>
        </p:spPr>
        <p:txBody>
          <a:bodyPr wrap="square" rtlCol="0">
            <a:spAutoFit/>
          </a:bodyPr>
          <a:lstStyle/>
          <a:p>
            <a:pPr algn="ctr"/>
            <a:r>
              <a:rPr lang="en-US" sz="3200" b="1" dirty="0">
                <a:solidFill>
                  <a:srgbClr val="FF0000"/>
                </a:solidFill>
              </a:rPr>
              <a:t>T</a:t>
            </a:r>
          </a:p>
        </p:txBody>
      </p:sp>
      <p:sp>
        <p:nvSpPr>
          <p:cNvPr id="8" name="TextBox 7">
            <a:extLst>
              <a:ext uri="{FF2B5EF4-FFF2-40B4-BE49-F238E27FC236}">
                <a16:creationId xmlns:a16="http://schemas.microsoft.com/office/drawing/2014/main" id="{02EC2230-147E-E025-DA4E-9F0E5ED6A842}"/>
              </a:ext>
            </a:extLst>
          </p:cNvPr>
          <p:cNvSpPr txBox="1"/>
          <p:nvPr/>
        </p:nvSpPr>
        <p:spPr>
          <a:xfrm>
            <a:off x="6096000" y="2393231"/>
            <a:ext cx="914400" cy="584775"/>
          </a:xfrm>
          <a:prstGeom prst="rect">
            <a:avLst/>
          </a:prstGeom>
          <a:noFill/>
        </p:spPr>
        <p:txBody>
          <a:bodyPr wrap="square" rtlCol="0">
            <a:spAutoFit/>
          </a:bodyPr>
          <a:lstStyle/>
          <a:p>
            <a:pPr algn="ctr"/>
            <a:r>
              <a:rPr lang="en-US" sz="3200" b="1" dirty="0">
                <a:solidFill>
                  <a:srgbClr val="FF0000"/>
                </a:solidFill>
              </a:rPr>
              <a:t>T</a:t>
            </a:r>
          </a:p>
        </p:txBody>
      </p:sp>
      <p:sp>
        <p:nvSpPr>
          <p:cNvPr id="9" name="TextBox 8">
            <a:extLst>
              <a:ext uri="{FF2B5EF4-FFF2-40B4-BE49-F238E27FC236}">
                <a16:creationId xmlns:a16="http://schemas.microsoft.com/office/drawing/2014/main" id="{75626766-3052-9A93-9C71-050DABAADBC3}"/>
              </a:ext>
            </a:extLst>
          </p:cNvPr>
          <p:cNvSpPr txBox="1"/>
          <p:nvPr/>
        </p:nvSpPr>
        <p:spPr>
          <a:xfrm>
            <a:off x="6096000" y="5803612"/>
            <a:ext cx="914400" cy="584775"/>
          </a:xfrm>
          <a:prstGeom prst="rect">
            <a:avLst/>
          </a:prstGeom>
          <a:noFill/>
        </p:spPr>
        <p:txBody>
          <a:bodyPr wrap="square" rtlCol="0">
            <a:spAutoFit/>
          </a:bodyPr>
          <a:lstStyle/>
          <a:p>
            <a:pPr algn="ctr"/>
            <a:r>
              <a:rPr lang="en-US" sz="3200" b="1" dirty="0">
                <a:solidFill>
                  <a:srgbClr val="FF0000"/>
                </a:solidFill>
              </a:rPr>
              <a:t>T</a:t>
            </a:r>
          </a:p>
        </p:txBody>
      </p:sp>
      <p:sp>
        <p:nvSpPr>
          <p:cNvPr id="14" name="TextBox 13">
            <a:extLst>
              <a:ext uri="{FF2B5EF4-FFF2-40B4-BE49-F238E27FC236}">
                <a16:creationId xmlns:a16="http://schemas.microsoft.com/office/drawing/2014/main" id="{AA53E8FF-805F-9FF3-1DCD-ED7FDABDE868}"/>
              </a:ext>
            </a:extLst>
          </p:cNvPr>
          <p:cNvSpPr txBox="1"/>
          <p:nvPr/>
        </p:nvSpPr>
        <p:spPr>
          <a:xfrm>
            <a:off x="6079761" y="5235429"/>
            <a:ext cx="914400" cy="584775"/>
          </a:xfrm>
          <a:prstGeom prst="rect">
            <a:avLst/>
          </a:prstGeom>
          <a:noFill/>
        </p:spPr>
        <p:txBody>
          <a:bodyPr wrap="square" rtlCol="0">
            <a:spAutoFit/>
          </a:bodyPr>
          <a:lstStyle/>
          <a:p>
            <a:pPr algn="ctr"/>
            <a:r>
              <a:rPr lang="en-US" sz="3200" b="1" dirty="0">
                <a:solidFill>
                  <a:srgbClr val="FF0000"/>
                </a:solidFill>
              </a:rPr>
              <a:t>F</a:t>
            </a:r>
          </a:p>
        </p:txBody>
      </p:sp>
      <p:sp>
        <p:nvSpPr>
          <p:cNvPr id="17" name="TextBox 16">
            <a:extLst>
              <a:ext uri="{FF2B5EF4-FFF2-40B4-BE49-F238E27FC236}">
                <a16:creationId xmlns:a16="http://schemas.microsoft.com/office/drawing/2014/main" id="{C1500C1D-8D6F-5F2A-B274-5827926B6A89}"/>
              </a:ext>
            </a:extLst>
          </p:cNvPr>
          <p:cNvSpPr txBox="1"/>
          <p:nvPr/>
        </p:nvSpPr>
        <p:spPr>
          <a:xfrm>
            <a:off x="5954843" y="4701037"/>
            <a:ext cx="914400" cy="584775"/>
          </a:xfrm>
          <a:prstGeom prst="rect">
            <a:avLst/>
          </a:prstGeom>
          <a:noFill/>
        </p:spPr>
        <p:txBody>
          <a:bodyPr wrap="square" rtlCol="0">
            <a:spAutoFit/>
          </a:bodyPr>
          <a:lstStyle/>
          <a:p>
            <a:pPr algn="ctr"/>
            <a:r>
              <a:rPr lang="en-US" sz="3200" b="1" dirty="0">
                <a:solidFill>
                  <a:srgbClr val="FF0000"/>
                </a:solidFill>
              </a:rPr>
              <a:t>F</a:t>
            </a:r>
          </a:p>
        </p:txBody>
      </p:sp>
      <p:sp>
        <p:nvSpPr>
          <p:cNvPr id="18" name="TextBox 17">
            <a:extLst>
              <a:ext uri="{FF2B5EF4-FFF2-40B4-BE49-F238E27FC236}">
                <a16:creationId xmlns:a16="http://schemas.microsoft.com/office/drawing/2014/main" id="{A2314EA0-09A5-9A55-7A1F-55A62338E356}"/>
              </a:ext>
            </a:extLst>
          </p:cNvPr>
          <p:cNvSpPr txBox="1"/>
          <p:nvPr/>
        </p:nvSpPr>
        <p:spPr>
          <a:xfrm>
            <a:off x="6629400" y="2962856"/>
            <a:ext cx="914400" cy="584775"/>
          </a:xfrm>
          <a:prstGeom prst="rect">
            <a:avLst/>
          </a:prstGeom>
          <a:noFill/>
        </p:spPr>
        <p:txBody>
          <a:bodyPr wrap="square" rtlCol="0">
            <a:spAutoFit/>
          </a:bodyPr>
          <a:lstStyle/>
          <a:p>
            <a:pPr algn="ctr"/>
            <a:r>
              <a:rPr lang="en-US" sz="3200" b="1" dirty="0">
                <a:solidFill>
                  <a:srgbClr val="FF0000"/>
                </a:solidFill>
              </a:rPr>
              <a:t>F</a:t>
            </a:r>
          </a:p>
        </p:txBody>
      </p:sp>
      <p:sp>
        <p:nvSpPr>
          <p:cNvPr id="19" name="TextBox 18">
            <a:extLst>
              <a:ext uri="{FF2B5EF4-FFF2-40B4-BE49-F238E27FC236}">
                <a16:creationId xmlns:a16="http://schemas.microsoft.com/office/drawing/2014/main" id="{0B43F2DD-6119-9203-DC41-B714087BA563}"/>
              </a:ext>
            </a:extLst>
          </p:cNvPr>
          <p:cNvSpPr txBox="1"/>
          <p:nvPr/>
        </p:nvSpPr>
        <p:spPr>
          <a:xfrm>
            <a:off x="5688768" y="1858839"/>
            <a:ext cx="914400" cy="584775"/>
          </a:xfrm>
          <a:prstGeom prst="rect">
            <a:avLst/>
          </a:prstGeom>
          <a:noFill/>
        </p:spPr>
        <p:txBody>
          <a:bodyPr wrap="square" rtlCol="0">
            <a:spAutoFit/>
          </a:bodyPr>
          <a:lstStyle/>
          <a:p>
            <a:pPr algn="ctr"/>
            <a:r>
              <a:rPr lang="en-US" sz="3200" b="1" dirty="0">
                <a:solidFill>
                  <a:srgbClr val="FF0000"/>
                </a:solidFill>
              </a:rPr>
              <a:t>F</a:t>
            </a:r>
          </a:p>
        </p:txBody>
      </p:sp>
      <p:sp>
        <p:nvSpPr>
          <p:cNvPr id="20" name="TextBox 19">
            <a:extLst>
              <a:ext uri="{FF2B5EF4-FFF2-40B4-BE49-F238E27FC236}">
                <a16:creationId xmlns:a16="http://schemas.microsoft.com/office/drawing/2014/main" id="{6C00EAAD-3FA0-3683-D35C-923ADE8DD3B8}"/>
              </a:ext>
            </a:extLst>
          </p:cNvPr>
          <p:cNvSpPr txBox="1"/>
          <p:nvPr/>
        </p:nvSpPr>
        <p:spPr>
          <a:xfrm>
            <a:off x="6079761" y="4205793"/>
            <a:ext cx="914400" cy="584775"/>
          </a:xfrm>
          <a:prstGeom prst="rect">
            <a:avLst/>
          </a:prstGeom>
          <a:noFill/>
        </p:spPr>
        <p:txBody>
          <a:bodyPr wrap="square" rtlCol="0">
            <a:spAutoFit/>
          </a:bodyPr>
          <a:lstStyle/>
          <a:p>
            <a:pPr algn="ctr"/>
            <a:r>
              <a:rPr lang="en-US" sz="3200" b="1" dirty="0">
                <a:solidFill>
                  <a:srgbClr val="FF0000"/>
                </a:solidFill>
              </a:rPr>
              <a:t>F</a:t>
            </a:r>
          </a:p>
        </p:txBody>
      </p:sp>
      <p:sp>
        <p:nvSpPr>
          <p:cNvPr id="21" name="TextBox 20">
            <a:extLst>
              <a:ext uri="{FF2B5EF4-FFF2-40B4-BE49-F238E27FC236}">
                <a16:creationId xmlns:a16="http://schemas.microsoft.com/office/drawing/2014/main" id="{DBD0A6DC-9AA4-D3A2-097D-65660771978A}"/>
              </a:ext>
            </a:extLst>
          </p:cNvPr>
          <p:cNvSpPr txBox="1"/>
          <p:nvPr/>
        </p:nvSpPr>
        <p:spPr>
          <a:xfrm>
            <a:off x="6180945" y="3580160"/>
            <a:ext cx="914400" cy="584775"/>
          </a:xfrm>
          <a:prstGeom prst="rect">
            <a:avLst/>
          </a:prstGeom>
          <a:noFill/>
        </p:spPr>
        <p:txBody>
          <a:bodyPr wrap="square" rtlCol="0">
            <a:spAutoFit/>
          </a:bodyPr>
          <a:lstStyle/>
          <a:p>
            <a:pPr algn="ctr"/>
            <a:r>
              <a:rPr lang="en-US" sz="3200" b="1" dirty="0">
                <a:solidFill>
                  <a:srgbClr val="FF0000"/>
                </a:solidFill>
              </a:rPr>
              <a:t>T</a:t>
            </a:r>
          </a:p>
        </p:txBody>
      </p:sp>
      <p:pic>
        <p:nvPicPr>
          <p:cNvPr id="23" name="Graphic 22" descr="Speaker Phone">
            <a:hlinkClick r:id="rId2" action="ppaction://hlinkfile"/>
            <a:extLst>
              <a:ext uri="{FF2B5EF4-FFF2-40B4-BE49-F238E27FC236}">
                <a16:creationId xmlns:a16="http://schemas.microsoft.com/office/drawing/2014/main" id="{45EEF587-0EA8-E13F-75D5-4093B814E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8120" y="5638799"/>
            <a:ext cx="914400" cy="914400"/>
          </a:xfrm>
          <a:prstGeom prst="rect">
            <a:avLst/>
          </a:prstGeom>
        </p:spPr>
      </p:pic>
    </p:spTree>
    <p:extLst>
      <p:ext uri="{BB962C8B-B14F-4D97-AF65-F5344CB8AC3E}">
        <p14:creationId xmlns:p14="http://schemas.microsoft.com/office/powerpoint/2010/main" val="12481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7" grpId="0"/>
      <p:bldP spid="18" grpId="0"/>
      <p:bldP spid="19"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2B1E07-9AA8-FCFC-708C-91A1FAC73DA2}"/>
              </a:ext>
            </a:extLst>
          </p:cNvPr>
          <p:cNvSpPr txBox="1"/>
          <p:nvPr/>
        </p:nvSpPr>
        <p:spPr>
          <a:xfrm>
            <a:off x="152400" y="152400"/>
            <a:ext cx="7162800" cy="167571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MAKE INFERENCES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UNDERSTANDING THE MEANING OF EXAGGERATIONS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0B302C9-E85B-B352-C8DC-F5AA8893C04C}"/>
              </a:ext>
            </a:extLst>
          </p:cNvPr>
          <p:cNvSpPr txBox="1"/>
          <p:nvPr/>
        </p:nvSpPr>
        <p:spPr>
          <a:xfrm>
            <a:off x="762000" y="2286000"/>
            <a:ext cx="7848600" cy="3546997"/>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example. Answer the question.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Example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The speaker says she "was going to die:' What does this mean? Look at the following choices: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She could die inside the Eiffel Tower.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She felt very afraid inside the Eiffel Tower.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B712F61-8E86-BA54-B7F2-9A921E9AE5BC}"/>
              </a:ext>
            </a:extLst>
          </p:cNvPr>
          <p:cNvSpPr txBox="1"/>
          <p:nvPr/>
        </p:nvSpPr>
        <p:spPr>
          <a:xfrm>
            <a:off x="762000" y="5239088"/>
            <a:ext cx="7848600" cy="556434"/>
          </a:xfrm>
          <a:prstGeom prst="rect">
            <a:avLst/>
          </a:prstGeom>
          <a:noFill/>
        </p:spPr>
        <p:txBody>
          <a:bodyPr wrap="square">
            <a:spAutoFit/>
          </a:bodyPr>
          <a:lstStyle/>
          <a:p>
            <a:pPr marL="0" marR="0" indent="45720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She felt very afraid inside the Eiffel Tower.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Speaker Phone">
            <a:hlinkClick r:id="rId2" action="ppaction://hlinkfile"/>
            <a:extLst>
              <a:ext uri="{FF2B5EF4-FFF2-40B4-BE49-F238E27FC236}">
                <a16:creationId xmlns:a16="http://schemas.microsoft.com/office/drawing/2014/main" id="{E1A65E24-DC7D-0BE7-35F3-5ADEE203D6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5795522"/>
            <a:ext cx="914400" cy="914400"/>
          </a:xfrm>
          <a:prstGeom prst="rect">
            <a:avLst/>
          </a:prstGeom>
        </p:spPr>
      </p:pic>
    </p:spTree>
    <p:extLst>
      <p:ext uri="{BB962C8B-B14F-4D97-AF65-F5344CB8AC3E}">
        <p14:creationId xmlns:p14="http://schemas.microsoft.com/office/powerpoint/2010/main" val="145197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429CE-CB47-BCDF-B6A7-4F4BA3CA2AF5}"/>
              </a:ext>
            </a:extLst>
          </p:cNvPr>
          <p:cNvSpPr txBox="1"/>
          <p:nvPr/>
        </p:nvSpPr>
        <p:spPr>
          <a:xfrm>
            <a:off x="685800" y="381000"/>
            <a:ext cx="7239000" cy="5554341"/>
          </a:xfrm>
          <a:prstGeom prst="rect">
            <a:avLst/>
          </a:prstGeom>
          <a:noFill/>
        </p:spPr>
        <p:txBody>
          <a:bodyPr wrap="square">
            <a:sp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Listen to the excerpts. Think about the exaggeration. What do you think the speaker is really trying to say?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Excerpt One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Why does the speaker use the word forever?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__ a. She spent a long time climbing stairs.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rPr>
              <a:t>__ b. She wasted time because of her phobia.</a:t>
            </a:r>
            <a:endParaRPr lang="en-US" sz="3200" dirty="0"/>
          </a:p>
        </p:txBody>
      </p:sp>
      <p:sp>
        <p:nvSpPr>
          <p:cNvPr id="6" name="TextBox 5">
            <a:extLst>
              <a:ext uri="{FF2B5EF4-FFF2-40B4-BE49-F238E27FC236}">
                <a16:creationId xmlns:a16="http://schemas.microsoft.com/office/drawing/2014/main" id="{34980870-0107-8B05-6D59-2DDE62A2007B}"/>
              </a:ext>
            </a:extLst>
          </p:cNvPr>
          <p:cNvSpPr txBox="1"/>
          <p:nvPr/>
        </p:nvSpPr>
        <p:spPr>
          <a:xfrm>
            <a:off x="1066800" y="4114800"/>
            <a:ext cx="7239000" cy="622799"/>
          </a:xfrm>
          <a:prstGeom prst="rect">
            <a:avLst/>
          </a:prstGeom>
          <a:noFill/>
        </p:spPr>
        <p:txBody>
          <a:bodyPr wrap="square">
            <a:spAutoFit/>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She spent a long time climbing stairs.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DA99E4F4-9FEE-2BD4-7247-184777386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400" y="5562600"/>
            <a:ext cx="914400" cy="914400"/>
          </a:xfrm>
          <a:prstGeom prst="rect">
            <a:avLst/>
          </a:prstGeom>
        </p:spPr>
      </p:pic>
    </p:spTree>
    <p:extLst>
      <p:ext uri="{BB962C8B-B14F-4D97-AF65-F5344CB8AC3E}">
        <p14:creationId xmlns:p14="http://schemas.microsoft.com/office/powerpoint/2010/main" val="39065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C6504E-72E6-77F0-CAC6-893359D9E095}"/>
              </a:ext>
            </a:extLst>
          </p:cNvPr>
          <p:cNvSpPr txBox="1"/>
          <p:nvPr/>
        </p:nvSpPr>
        <p:spPr>
          <a:xfrm>
            <a:off x="152400" y="152400"/>
            <a:ext cx="7620000" cy="2890022"/>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Two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Why does the speaker use the phrase "twenty books a week"?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 a. She reads many books.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__ b. She is a very good reader. </a:t>
            </a:r>
            <a:endParaRPr lang="en-US" sz="2800" dirty="0"/>
          </a:p>
        </p:txBody>
      </p:sp>
      <p:sp>
        <p:nvSpPr>
          <p:cNvPr id="6" name="TextBox 5">
            <a:extLst>
              <a:ext uri="{FF2B5EF4-FFF2-40B4-BE49-F238E27FC236}">
                <a16:creationId xmlns:a16="http://schemas.microsoft.com/office/drawing/2014/main" id="{C43DA094-D5D6-1F73-1C3A-ECCEEE3CDA4B}"/>
              </a:ext>
            </a:extLst>
          </p:cNvPr>
          <p:cNvSpPr txBox="1"/>
          <p:nvPr/>
        </p:nvSpPr>
        <p:spPr>
          <a:xfrm>
            <a:off x="582118" y="1868982"/>
            <a:ext cx="7620000" cy="556434"/>
          </a:xfrm>
          <a:prstGeom prst="rect">
            <a:avLst/>
          </a:prstGeom>
          <a:noFill/>
        </p:spPr>
        <p:txBody>
          <a:bodyPr wrap="square">
            <a:spAutoFit/>
          </a:bodyPr>
          <a:lstStyle/>
          <a:p>
            <a:pPr marL="0"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She reads many books.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3B4B1A8C-F3B9-9223-D88F-6F0F0947D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1842644"/>
            <a:ext cx="914400" cy="914400"/>
          </a:xfrm>
          <a:prstGeom prst="rect">
            <a:avLst/>
          </a:prstGeom>
        </p:spPr>
      </p:pic>
      <p:pic>
        <p:nvPicPr>
          <p:cNvPr id="9" name="Graphic 8" descr="Speaker Phone">
            <a:hlinkClick r:id="rId5" action="ppaction://hlinkfile"/>
            <a:extLst>
              <a:ext uri="{FF2B5EF4-FFF2-40B4-BE49-F238E27FC236}">
                <a16:creationId xmlns:a16="http://schemas.microsoft.com/office/drawing/2014/main" id="{8199AA43-867D-DEC4-9E84-F6A8A41C8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9934" y="5486400"/>
            <a:ext cx="914400" cy="914400"/>
          </a:xfrm>
          <a:prstGeom prst="rect">
            <a:avLst/>
          </a:prstGeom>
        </p:spPr>
      </p:pic>
      <p:sp>
        <p:nvSpPr>
          <p:cNvPr id="11" name="TextBox 10">
            <a:extLst>
              <a:ext uri="{FF2B5EF4-FFF2-40B4-BE49-F238E27FC236}">
                <a16:creationId xmlns:a16="http://schemas.microsoft.com/office/drawing/2014/main" id="{34CB0615-50E9-C7EF-441E-5F2A678C19D2}"/>
              </a:ext>
            </a:extLst>
          </p:cNvPr>
          <p:cNvSpPr txBox="1"/>
          <p:nvPr/>
        </p:nvSpPr>
        <p:spPr>
          <a:xfrm>
            <a:off x="509666" y="3112273"/>
            <a:ext cx="7872334" cy="3914277"/>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Three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Why does the speaker use the phrase "a million dollars"?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 a. People with elevator phobias can lose important chances.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 _ b. It costs a lot of money to have an elevator phobia.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2E8F1CE-9717-FEAE-E505-4B12A1981257}"/>
              </a:ext>
            </a:extLst>
          </p:cNvPr>
          <p:cNvSpPr txBox="1"/>
          <p:nvPr/>
        </p:nvSpPr>
        <p:spPr>
          <a:xfrm>
            <a:off x="509666" y="3101236"/>
            <a:ext cx="7872334" cy="3914277"/>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Three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Why does the speaker use the phrase "a million dollars"?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__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People with elevator phobias can lose important chances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_ _ b. It costs a lot of money to have an elevator phobia.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6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7FE7BB-8603-26A2-DFCE-90C6315F0DD6}"/>
              </a:ext>
            </a:extLst>
          </p:cNvPr>
          <p:cNvSpPr txBox="1"/>
          <p:nvPr/>
        </p:nvSpPr>
        <p:spPr>
          <a:xfrm>
            <a:off x="228600" y="152400"/>
            <a:ext cx="8686800" cy="5447645"/>
          </a:xfrm>
          <a:prstGeom prst="rect">
            <a:avLst/>
          </a:prstGeom>
          <a:noFill/>
        </p:spPr>
        <p:txBody>
          <a:bodyPr wrap="square">
            <a:spAutoFit/>
          </a:bodyPr>
          <a:lstStyle/>
          <a:p>
            <a:r>
              <a:rPr lang="en-US" sz="3200" b="1" dirty="0">
                <a:solidFill>
                  <a:srgbClr val="FF0000"/>
                </a:solidFill>
              </a:rPr>
              <a:t>EXPRESS OPINIONS </a:t>
            </a:r>
          </a:p>
          <a:p>
            <a:r>
              <a:rPr lang="en-US" sz="3200" b="1" dirty="0"/>
              <a:t>Discuss the questions with a partner. </a:t>
            </a:r>
          </a:p>
          <a:p>
            <a:endParaRPr lang="en-US" sz="2800" b="1" dirty="0"/>
          </a:p>
          <a:p>
            <a:pPr marL="514350" indent="-514350">
              <a:buAutoNum type="arabicPeriod"/>
            </a:pPr>
            <a:r>
              <a:rPr lang="en-US" sz="3200" dirty="0"/>
              <a:t>What do you think about the Eiffel Tower story? Do you sometimes get scared in high buildings? </a:t>
            </a:r>
          </a:p>
          <a:p>
            <a:endParaRPr lang="en-US" sz="3200" dirty="0"/>
          </a:p>
          <a:p>
            <a:r>
              <a:rPr lang="en-US" sz="3200" dirty="0"/>
              <a:t>2. Do you have a phobia? Do you know someone with a phobia? Explain. </a:t>
            </a:r>
          </a:p>
          <a:p>
            <a:endParaRPr lang="en-US" sz="3200" dirty="0"/>
          </a:p>
          <a:p>
            <a:r>
              <a:rPr lang="en-US" sz="3200" dirty="0"/>
              <a:t>3. Do you think books and doctors can help people with phobias? What other things can help? Explain.</a:t>
            </a:r>
          </a:p>
        </p:txBody>
      </p:sp>
    </p:spTree>
    <p:extLst>
      <p:ext uri="{BB962C8B-B14F-4D97-AF65-F5344CB8AC3E}">
        <p14:creationId xmlns:p14="http://schemas.microsoft.com/office/powerpoint/2010/main" val="297649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25C07D-0663-20EF-116D-37605DAF47B6}"/>
              </a:ext>
            </a:extLst>
          </p:cNvPr>
          <p:cNvSpPr txBox="1"/>
          <p:nvPr/>
        </p:nvSpPr>
        <p:spPr>
          <a:xfrm>
            <a:off x="381000" y="457200"/>
            <a:ext cx="7315200" cy="118019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LISTENING TWO: CROSSING A BRIDGE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COMPREHENSION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DA2490D-ACB3-3D53-9378-9ADFB158640B}"/>
              </a:ext>
            </a:extLst>
          </p:cNvPr>
          <p:cNvSpPr txBox="1"/>
          <p:nvPr/>
        </p:nvSpPr>
        <p:spPr>
          <a:xfrm>
            <a:off x="609600" y="2272978"/>
            <a:ext cx="8153400" cy="1755417"/>
          </a:xfrm>
          <a:prstGeom prst="rect">
            <a:avLst/>
          </a:prstGeom>
          <a:noFill/>
        </p:spPr>
        <p:txBody>
          <a:bodyPr wrap="square">
            <a:sp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Listen to the conversation between Alien and the psychologist. Then circle the correct answer to complete each sentence.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538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D6BE10-8C48-B967-D49F-9E39C3C8D8D9}"/>
              </a:ext>
            </a:extLst>
          </p:cNvPr>
          <p:cNvSpPr txBox="1"/>
          <p:nvPr/>
        </p:nvSpPr>
        <p:spPr>
          <a:xfrm>
            <a:off x="228600" y="228600"/>
            <a:ext cx="4114800" cy="1770741"/>
          </a:xfrm>
          <a:prstGeom prst="rect">
            <a:avLst/>
          </a:prstGeom>
          <a:noFill/>
        </p:spPr>
        <p:txBody>
          <a:bodyPr wrap="square">
            <a:spAutoFit/>
          </a:bodyPr>
          <a:lstStyle/>
          <a:p>
            <a:pPr marL="342900" marR="0" indent="-342900" algn="just">
              <a:lnSpc>
                <a:spcPct val="115000"/>
              </a:lnSpc>
              <a:spcBef>
                <a:spcPts val="0"/>
              </a:spcBef>
              <a:spcAft>
                <a:spcPts val="1000"/>
              </a:spcAf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Alien is afraid __ </a:t>
            </a: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 truck will hit him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b. of driving a truck </a:t>
            </a:r>
            <a:endParaRPr lang="en-US" sz="2800" dirty="0"/>
          </a:p>
        </p:txBody>
      </p:sp>
      <p:sp>
        <p:nvSpPr>
          <p:cNvPr id="6" name="TextBox 5">
            <a:extLst>
              <a:ext uri="{FF2B5EF4-FFF2-40B4-BE49-F238E27FC236}">
                <a16:creationId xmlns:a16="http://schemas.microsoft.com/office/drawing/2014/main" id="{5B660E2C-7BD1-1861-09D9-2E2772D10771}"/>
              </a:ext>
            </a:extLst>
          </p:cNvPr>
          <p:cNvSpPr txBox="1"/>
          <p:nvPr/>
        </p:nvSpPr>
        <p:spPr>
          <a:xfrm>
            <a:off x="238593" y="835753"/>
            <a:ext cx="4114800" cy="556434"/>
          </a:xfrm>
          <a:prstGeom prst="rect">
            <a:avLst/>
          </a:prstGeom>
          <a:noFill/>
        </p:spPr>
        <p:txBody>
          <a:bodyPr wrap="square">
            <a:spAutoFit/>
          </a:bodyPr>
          <a:lstStyle/>
          <a:p>
            <a:pPr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 truck will hit him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B57B26B2-355C-3DC2-9EE9-08B8A1BFAF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264826"/>
            <a:ext cx="914400" cy="914400"/>
          </a:xfrm>
          <a:prstGeom prst="rect">
            <a:avLst/>
          </a:prstGeom>
        </p:spPr>
      </p:pic>
      <p:sp>
        <p:nvSpPr>
          <p:cNvPr id="10" name="TextBox 9">
            <a:extLst>
              <a:ext uri="{FF2B5EF4-FFF2-40B4-BE49-F238E27FC236}">
                <a16:creationId xmlns:a16="http://schemas.microsoft.com/office/drawing/2014/main" id="{EBBFB7B7-AA3C-0898-9476-A9B6B57DA797}"/>
              </a:ext>
            </a:extLst>
          </p:cNvPr>
          <p:cNvSpPr txBox="1"/>
          <p:nvPr/>
        </p:nvSpPr>
        <p:spPr>
          <a:xfrm>
            <a:off x="9993" y="2133600"/>
            <a:ext cx="4572000" cy="2299476"/>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The psychologist tells him to think of other things __ .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that he is afraid of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gn="just">
              <a:lnSpc>
                <a:spcPct val="115000"/>
              </a:lnSpc>
              <a:spcBef>
                <a:spcPts val="0"/>
              </a:spcBef>
              <a:spcAft>
                <a:spcPts val="1000"/>
              </a:spcAft>
              <a:buAutoNum type="alphaL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that he does well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48D824C-F03E-90DA-A57A-E0EFF839F136}"/>
              </a:ext>
            </a:extLst>
          </p:cNvPr>
          <p:cNvSpPr txBox="1"/>
          <p:nvPr/>
        </p:nvSpPr>
        <p:spPr>
          <a:xfrm>
            <a:off x="533400" y="3853720"/>
            <a:ext cx="4572000" cy="556434"/>
          </a:xfrm>
          <a:prstGeom prst="rect">
            <a:avLst/>
          </a:prstGeom>
          <a:noFill/>
        </p:spPr>
        <p:txBody>
          <a:bodyPr wrap="square">
            <a:spAutoFit/>
          </a:bodyPr>
          <a:lstStyle/>
          <a:p>
            <a:pPr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that he does well</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7B35931-D2F8-6A50-D5C0-3B275572012C}"/>
              </a:ext>
            </a:extLst>
          </p:cNvPr>
          <p:cNvSpPr txBox="1"/>
          <p:nvPr/>
        </p:nvSpPr>
        <p:spPr>
          <a:xfrm>
            <a:off x="4724400" y="2133600"/>
            <a:ext cx="4684426" cy="2427716"/>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The psychologist tells him </a:t>
            </a: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to __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look straight ahead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look at the trucks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10F8078-A1F3-6768-EAC4-00C314B15C6C}"/>
              </a:ext>
            </a:extLst>
          </p:cNvPr>
          <p:cNvSpPr txBox="1"/>
          <p:nvPr/>
        </p:nvSpPr>
        <p:spPr>
          <a:xfrm>
            <a:off x="4724400" y="3347458"/>
            <a:ext cx="4684426" cy="556434"/>
          </a:xfrm>
          <a:prstGeom prst="rect">
            <a:avLst/>
          </a:prstGeom>
          <a:noFill/>
        </p:spPr>
        <p:txBody>
          <a:bodyPr wrap="square">
            <a:spAutoFit/>
          </a:bodyPr>
          <a:lstStyle/>
          <a:p>
            <a:pPr marL="0" marR="0" indent="45720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look straight ahead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3EE9EC9-0B4A-B7AE-25A5-4668C4E87A56}"/>
              </a:ext>
            </a:extLst>
          </p:cNvPr>
          <p:cNvSpPr txBox="1"/>
          <p:nvPr/>
        </p:nvSpPr>
        <p:spPr>
          <a:xfrm>
            <a:off x="1066800" y="4678625"/>
            <a:ext cx="8077200" cy="1803955"/>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In the end, Alien feels __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very happy that he crossed the bridge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unhappy because he didn't cross the bridge alone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9C59E3B-E15A-4B34-3C6C-E857C1DFC346}"/>
              </a:ext>
            </a:extLst>
          </p:cNvPr>
          <p:cNvSpPr txBox="1"/>
          <p:nvPr/>
        </p:nvSpPr>
        <p:spPr>
          <a:xfrm>
            <a:off x="1066800" y="5302385"/>
            <a:ext cx="8077200" cy="556434"/>
          </a:xfrm>
          <a:prstGeom prst="rect">
            <a:avLst/>
          </a:prstGeom>
          <a:noFill/>
        </p:spPr>
        <p:txBody>
          <a:bodyPr wrap="square">
            <a:spAutoFit/>
          </a:bodyPr>
          <a:lstStyle/>
          <a:p>
            <a:pPr marL="0" marR="0" indent="45720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very happy that he crossed the bridge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4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F33F24-EA08-4325-8EE1-DB358928478E}"/>
              </a:ext>
            </a:extLst>
          </p:cNvPr>
          <p:cNvSpPr txBox="1"/>
          <p:nvPr/>
        </p:nvSpPr>
        <p:spPr>
          <a:xfrm>
            <a:off x="381000" y="106385"/>
            <a:ext cx="8534400" cy="6409319"/>
          </a:xfrm>
          <a:prstGeom prst="rect">
            <a:avLst/>
          </a:prstGeom>
          <a:noFill/>
        </p:spPr>
        <p:txBody>
          <a:bodyPr wrap="square">
            <a:spAutoFit/>
          </a:bodyPr>
          <a:lstStyle/>
          <a:p>
            <a:pPr marL="0" marR="0" indent="45720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VOCABULARY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Read the conversation and notice the phrases in bold. </a:t>
            </a: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YOUNG MAN: I can't ride this bike! I'm going to fall!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FRIEND: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Calm down.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You can do it.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YOUNG MAN: I don't know how.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What's wrong with me?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FRIEND: Come on, you can do it. You need to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believe in yourself</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YOUNG MAN: How can I do that? I'm going to fall!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FRIEND: Just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keep going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Don't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give up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46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828800"/>
          </a:xfrm>
        </p:spPr>
        <p:txBody>
          <a:bodyPr>
            <a:normAutofit/>
          </a:bodyPr>
          <a:lstStyle/>
          <a:p>
            <a:r>
              <a:rPr lang="en-US" sz="6000" b="1" u="sng" dirty="0"/>
              <a:t>TOPIC</a:t>
            </a:r>
            <a:r>
              <a:rPr lang="en-US" sz="6000" b="1" dirty="0"/>
              <a:t>: </a:t>
            </a:r>
            <a:br>
              <a:rPr lang="en-US" sz="6000" b="1" dirty="0"/>
            </a:br>
            <a:r>
              <a:rPr lang="en-US" sz="5400" b="1" dirty="0"/>
              <a:t>A WORLD OF FRIENDS</a:t>
            </a:r>
            <a:endParaRPr lang="en-US" sz="6000" b="1" dirty="0"/>
          </a:p>
        </p:txBody>
      </p:sp>
    </p:spTree>
    <p:extLst>
      <p:ext uri="{BB962C8B-B14F-4D97-AF65-F5344CB8AC3E}">
        <p14:creationId xmlns:p14="http://schemas.microsoft.com/office/powerpoint/2010/main" val="490011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524093-2176-9E6C-5FDB-2344C0261DAC}"/>
              </a:ext>
            </a:extLst>
          </p:cNvPr>
          <p:cNvSpPr txBox="1"/>
          <p:nvPr/>
        </p:nvSpPr>
        <p:spPr>
          <a:xfrm>
            <a:off x="457200" y="152400"/>
            <a:ext cx="8382000" cy="1547475"/>
          </a:xfrm>
          <a:prstGeom prst="rect">
            <a:avLst/>
          </a:prstGeom>
          <a:noFill/>
        </p:spPr>
        <p:txBody>
          <a:bodyPr wrap="square">
            <a:spAutoFit/>
          </a:bodyPr>
          <a:lstStyle/>
          <a:p>
            <a:pPr marL="0" marR="0" indent="45720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Match the phrases on the left to the definitions on the right. Write the letter of the correct definition on the line.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F105FAF-0487-61EC-C460-9217B636B255}"/>
              </a:ext>
            </a:extLst>
          </p:cNvPr>
          <p:cNvSpPr txBox="1"/>
          <p:nvPr/>
        </p:nvSpPr>
        <p:spPr>
          <a:xfrm>
            <a:off x="292308" y="2133600"/>
            <a:ext cx="8829207" cy="3675237"/>
          </a:xfrm>
          <a:prstGeom prst="rect">
            <a:avLst/>
          </a:prstGeom>
          <a:noFill/>
        </p:spPr>
        <p:txBody>
          <a:bodyPr wrap="square">
            <a:spAutoFit/>
          </a:bodyPr>
          <a:lstStyle/>
          <a:p>
            <a:pPr marL="514350" marR="0" indent="-514350" algn="just">
              <a:lnSpc>
                <a:spcPct val="115000"/>
              </a:lnSpc>
              <a:spcBef>
                <a:spcPts val="0"/>
              </a:spcBef>
              <a:spcAft>
                <a:spcPts val="1000"/>
              </a:spcAf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believe in yourself 	a. why do I have this problem?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calm down 		b. don't stop doing something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come on 			c. stop feeling scared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keep going 		d. have a good opinion of yourself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 what's wrong with me?	    e. stop trying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 give up 	f. something we say to help others feel stronger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55087D79-4A34-4709-D1C3-7519A0DE6969}"/>
              </a:ext>
            </a:extLst>
          </p:cNvPr>
          <p:cNvCxnSpPr/>
          <p:nvPr/>
        </p:nvCxnSpPr>
        <p:spPr>
          <a:xfrm>
            <a:off x="3581400" y="2514600"/>
            <a:ext cx="457200" cy="16002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16469E3-62C7-7BFD-5E5B-9D14E26B98FD}"/>
              </a:ext>
            </a:extLst>
          </p:cNvPr>
          <p:cNvCxnSpPr/>
          <p:nvPr/>
        </p:nvCxnSpPr>
        <p:spPr>
          <a:xfrm>
            <a:off x="2362200" y="3048000"/>
            <a:ext cx="1828800" cy="6858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7D63C38-3D26-2E67-C531-AB04B5EF9AF4}"/>
              </a:ext>
            </a:extLst>
          </p:cNvPr>
          <p:cNvCxnSpPr/>
          <p:nvPr/>
        </p:nvCxnSpPr>
        <p:spPr>
          <a:xfrm>
            <a:off x="2133600" y="3733800"/>
            <a:ext cx="762000" cy="1676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FCC3AA7E-3FA3-6094-E03B-BB43419B11CB}"/>
              </a:ext>
            </a:extLst>
          </p:cNvPr>
          <p:cNvCxnSpPr/>
          <p:nvPr/>
        </p:nvCxnSpPr>
        <p:spPr>
          <a:xfrm flipV="1">
            <a:off x="2133600" y="3048000"/>
            <a:ext cx="2573311" cy="12954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7B20457-A024-16F0-B846-CFBEDAE6A8EA}"/>
              </a:ext>
            </a:extLst>
          </p:cNvPr>
          <p:cNvCxnSpPr/>
          <p:nvPr/>
        </p:nvCxnSpPr>
        <p:spPr>
          <a:xfrm flipV="1">
            <a:off x="3810000" y="2514600"/>
            <a:ext cx="3962400" cy="23622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B951383-D3F3-EBA5-275B-8DAA9282E08D}"/>
              </a:ext>
            </a:extLst>
          </p:cNvPr>
          <p:cNvCxnSpPr/>
          <p:nvPr/>
        </p:nvCxnSpPr>
        <p:spPr>
          <a:xfrm flipV="1">
            <a:off x="1752600" y="4876800"/>
            <a:ext cx="3352800" cy="685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8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01EAF0-9023-05F2-E6F4-AEA786C39603}"/>
              </a:ext>
            </a:extLst>
          </p:cNvPr>
          <p:cNvSpPr txBox="1"/>
          <p:nvPr/>
        </p:nvSpPr>
        <p:spPr>
          <a:xfrm>
            <a:off x="457200" y="228600"/>
            <a:ext cx="6096000" cy="118019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LISTENING SKILL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NOTICING CONTRADICTIONS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DF3D494-54CB-6E03-988B-33C106D1EDF9}"/>
              </a:ext>
            </a:extLst>
          </p:cNvPr>
          <p:cNvSpPr txBox="1"/>
          <p:nvPr/>
        </p:nvSpPr>
        <p:spPr>
          <a:xfrm>
            <a:off x="609600" y="1752600"/>
            <a:ext cx="7696200" cy="4409797"/>
          </a:xfrm>
          <a:prstGeom prst="rect">
            <a:avLst/>
          </a:prstGeom>
          <a:noFill/>
        </p:spPr>
        <p:txBody>
          <a:bodyPr wrap="square">
            <a:spAutoFit/>
          </a:bodyPr>
          <a:lstStyle/>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When speakers disagree with each other, they sometimes contradict the other speaker. To contradict, you say the opposite of what the other person says.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example.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Example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Who is disagreeing with whom? How do we know?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Speaker Phone">
            <a:hlinkClick r:id="rId2" action="ppaction://hlinkfile"/>
            <a:extLst>
              <a:ext uri="{FF2B5EF4-FFF2-40B4-BE49-F238E27FC236}">
                <a16:creationId xmlns:a16="http://schemas.microsoft.com/office/drawing/2014/main" id="{0E149718-FE4A-B2A6-B668-7D80E3D82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000" y="3976236"/>
            <a:ext cx="914400" cy="914400"/>
          </a:xfrm>
          <a:prstGeom prst="rect">
            <a:avLst/>
          </a:prstGeom>
        </p:spPr>
      </p:pic>
    </p:spTree>
    <p:extLst>
      <p:ext uri="{BB962C8B-B14F-4D97-AF65-F5344CB8AC3E}">
        <p14:creationId xmlns:p14="http://schemas.microsoft.com/office/powerpoint/2010/main" val="2045288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06CEBF-2FA6-681D-9FE2-98996FFA542C}"/>
              </a:ext>
            </a:extLst>
          </p:cNvPr>
          <p:cNvSpPr txBox="1"/>
          <p:nvPr/>
        </p:nvSpPr>
        <p:spPr>
          <a:xfrm>
            <a:off x="685800" y="152400"/>
            <a:ext cx="7391400" cy="6281078"/>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two excerpts from "Crossing a Bridge." Pay attention to contradictions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Who is disagreeing with whom? What are the two speakers disagreeing about? Which words do they put stress 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One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Who is disagreeing with whom? How do we know?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Alien disagrees with the psychologist.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The psychologist disagrees with Alien.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do we know? He stresses the word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Speaker Phone">
            <a:hlinkClick r:id="rId2" action="ppaction://hlinkfile"/>
            <a:extLst>
              <a:ext uri="{FF2B5EF4-FFF2-40B4-BE49-F238E27FC236}">
                <a16:creationId xmlns:a16="http://schemas.microsoft.com/office/drawing/2014/main" id="{88F8FCEE-27B7-69CC-30E4-ADE0207D8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2557" y="4114800"/>
            <a:ext cx="914400" cy="914400"/>
          </a:xfrm>
          <a:prstGeom prst="rect">
            <a:avLst/>
          </a:prstGeom>
        </p:spPr>
      </p:pic>
      <p:sp>
        <p:nvSpPr>
          <p:cNvPr id="8" name="TextBox 7">
            <a:extLst>
              <a:ext uri="{FF2B5EF4-FFF2-40B4-BE49-F238E27FC236}">
                <a16:creationId xmlns:a16="http://schemas.microsoft.com/office/drawing/2014/main" id="{09797C85-7FC2-533E-301E-6F70D7A81B94}"/>
              </a:ext>
            </a:extLst>
          </p:cNvPr>
          <p:cNvSpPr txBox="1"/>
          <p:nvPr/>
        </p:nvSpPr>
        <p:spPr>
          <a:xfrm>
            <a:off x="697043" y="4572000"/>
            <a:ext cx="7391400" cy="556434"/>
          </a:xfrm>
          <a:prstGeom prst="rect">
            <a:avLst/>
          </a:prstGeom>
          <a:noFill/>
        </p:spPr>
        <p:txBody>
          <a:bodyPr wrap="square">
            <a:spAutoFit/>
          </a:bodyPr>
          <a:lstStyle/>
          <a:p>
            <a:pPr marL="457200"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Alien disagrees with the psychologist.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38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A0A161-BDC5-1C87-4F20-500A5E85B454}"/>
              </a:ext>
            </a:extLst>
          </p:cNvPr>
          <p:cNvSpPr txBox="1"/>
          <p:nvPr/>
        </p:nvSpPr>
        <p:spPr>
          <a:xfrm>
            <a:off x="685800" y="762000"/>
            <a:ext cx="7696200" cy="4095545"/>
          </a:xfrm>
          <a:prstGeom prst="rect">
            <a:avLst/>
          </a:prstGeom>
          <a:noFill/>
        </p:spPr>
        <p:txBody>
          <a:bodyPr wrap="square">
            <a:sp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Excerpt Two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is disagreeing with whom?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Alien disagrees with the psychologist.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The psychologist disagrees with Alien.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How do we know? </a:t>
            </a: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He stresses the word _ ______ _</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C143FC8-5FB7-8AF8-38DB-B7F61A55E7E7}"/>
              </a:ext>
            </a:extLst>
          </p:cNvPr>
          <p:cNvSpPr txBox="1"/>
          <p:nvPr/>
        </p:nvSpPr>
        <p:spPr>
          <a:xfrm>
            <a:off x="685800" y="2826011"/>
            <a:ext cx="7696200" cy="622799"/>
          </a:xfrm>
          <a:prstGeom prst="rect">
            <a:avLst/>
          </a:prstGeom>
          <a:noFill/>
        </p:spPr>
        <p:txBody>
          <a:bodyPr wrap="square">
            <a:spAutoFit/>
          </a:bodyPr>
          <a:lstStyle/>
          <a:p>
            <a:pPr marL="457200" marR="0" algn="just">
              <a:lnSpc>
                <a:spcPct val="115000"/>
              </a:lnSpc>
              <a:spcBef>
                <a:spcPts val="0"/>
              </a:spcBef>
              <a:spcAft>
                <a:spcPts val="100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The psychologist disagrees with Alien.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phic 1" descr="Speaker Phone">
            <a:hlinkClick r:id="rId2" action="ppaction://hlinkfile"/>
            <a:extLst>
              <a:ext uri="{FF2B5EF4-FFF2-40B4-BE49-F238E27FC236}">
                <a16:creationId xmlns:a16="http://schemas.microsoft.com/office/drawing/2014/main" id="{1C6B65C5-81C6-7280-650D-0B37BDC1A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7580" y="5181600"/>
            <a:ext cx="914400" cy="914400"/>
          </a:xfrm>
          <a:prstGeom prst="rect">
            <a:avLst/>
          </a:prstGeom>
        </p:spPr>
      </p:pic>
    </p:spTree>
    <p:extLst>
      <p:ext uri="{BB962C8B-B14F-4D97-AF65-F5344CB8AC3E}">
        <p14:creationId xmlns:p14="http://schemas.microsoft.com/office/powerpoint/2010/main" val="39066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55A8B-1828-92A0-273E-CD528EA0F14D}"/>
              </a:ext>
            </a:extLst>
          </p:cNvPr>
          <p:cNvSpPr txBox="1"/>
          <p:nvPr/>
        </p:nvSpPr>
        <p:spPr>
          <a:xfrm>
            <a:off x="152400" y="228600"/>
            <a:ext cx="8458200" cy="6152838"/>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PRONUNCIATION: PAST TENSE: -ED ENDINGS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ending is sometimes pronounced as a new syllable and sometimes as a new sound.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Alien's explanation of an accident.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Example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ALLEN: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driver in front of me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stopped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quickly. I don't know why he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needed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stop. I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tried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stop, too, but it was too late. When I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stopped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driver behind me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crashed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my car!</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Look at the underlined verbs. Is the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ending a new syllable or a new sound?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Speaker Phone">
            <a:hlinkClick r:id="rId2" action="ppaction://hlinkfile"/>
            <a:extLst>
              <a:ext uri="{FF2B5EF4-FFF2-40B4-BE49-F238E27FC236}">
                <a16:creationId xmlns:a16="http://schemas.microsoft.com/office/drawing/2014/main" id="{DBEFAFE5-155F-6E8C-0D1C-53F53A22F6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3800" y="1828800"/>
            <a:ext cx="914400" cy="914400"/>
          </a:xfrm>
          <a:prstGeom prst="rect">
            <a:avLst/>
          </a:prstGeom>
        </p:spPr>
      </p:pic>
    </p:spTree>
    <p:extLst>
      <p:ext uri="{BB962C8B-B14F-4D97-AF65-F5344CB8AC3E}">
        <p14:creationId xmlns:p14="http://schemas.microsoft.com/office/powerpoint/2010/main" val="789649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86122A-F96F-BC85-F190-322D5D027A3B}"/>
              </a:ext>
            </a:extLst>
          </p:cNvPr>
          <p:cNvPicPr>
            <a:picLocks noChangeAspect="1"/>
          </p:cNvPicPr>
          <p:nvPr/>
        </p:nvPicPr>
        <p:blipFill>
          <a:blip r:embed="rId2"/>
          <a:stretch>
            <a:fillRect/>
          </a:stretch>
        </p:blipFill>
        <p:spPr>
          <a:xfrm>
            <a:off x="0" y="304800"/>
            <a:ext cx="9144000" cy="6172200"/>
          </a:xfrm>
          <a:prstGeom prst="rect">
            <a:avLst/>
          </a:prstGeom>
        </p:spPr>
      </p:pic>
    </p:spTree>
    <p:extLst>
      <p:ext uri="{BB962C8B-B14F-4D97-AF65-F5344CB8AC3E}">
        <p14:creationId xmlns:p14="http://schemas.microsoft.com/office/powerpoint/2010/main" val="1900594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249C24-2258-75F7-8B43-1FD8DF4A1AAB}"/>
              </a:ext>
            </a:extLst>
          </p:cNvPr>
          <p:cNvPicPr>
            <a:picLocks noChangeAspect="1"/>
          </p:cNvPicPr>
          <p:nvPr/>
        </p:nvPicPr>
        <p:blipFill>
          <a:blip r:embed="rId2"/>
          <a:stretch>
            <a:fillRect/>
          </a:stretch>
        </p:blipFill>
        <p:spPr>
          <a:xfrm>
            <a:off x="164892" y="1066800"/>
            <a:ext cx="8826708" cy="3962400"/>
          </a:xfrm>
          <a:prstGeom prst="rect">
            <a:avLst/>
          </a:prstGeom>
        </p:spPr>
      </p:pic>
      <p:pic>
        <p:nvPicPr>
          <p:cNvPr id="7" name="Graphic 6" descr="Speaker Phone">
            <a:hlinkClick r:id="rId3" action="ppaction://hlinkfile"/>
            <a:extLst>
              <a:ext uri="{FF2B5EF4-FFF2-40B4-BE49-F238E27FC236}">
                <a16:creationId xmlns:a16="http://schemas.microsoft.com/office/drawing/2014/main" id="{07086303-8E28-516D-C7E4-5CD854519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9000" y="5334000"/>
            <a:ext cx="914400" cy="914400"/>
          </a:xfrm>
          <a:prstGeom prst="rect">
            <a:avLst/>
          </a:prstGeom>
        </p:spPr>
      </p:pic>
    </p:spTree>
    <p:extLst>
      <p:ext uri="{BB962C8B-B14F-4D97-AF65-F5344CB8AC3E}">
        <p14:creationId xmlns:p14="http://schemas.microsoft.com/office/powerpoint/2010/main" val="969430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558F22-9178-27FA-E451-2B33F764B10B}"/>
              </a:ext>
            </a:extLst>
          </p:cNvPr>
          <p:cNvSpPr txBox="1"/>
          <p:nvPr/>
        </p:nvSpPr>
        <p:spPr>
          <a:xfrm>
            <a:off x="838200" y="1143000"/>
            <a:ext cx="7162800" cy="2538515"/>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sentences about Dr. Jones, the psychologist in Listening One. Then repeat each sentence and look at the underlined verbs. Is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-ed</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pronounced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/t/  /d/ or /id/?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Write your answers above the verbs.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796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477259-5268-BC5B-EB20-01EFD7AD47DB}"/>
              </a:ext>
            </a:extLst>
          </p:cNvPr>
          <p:cNvSpPr txBox="1"/>
          <p:nvPr/>
        </p:nvSpPr>
        <p:spPr>
          <a:xfrm>
            <a:off x="304800" y="304800"/>
            <a:ext cx="8458200" cy="6137065"/>
          </a:xfrm>
          <a:prstGeom prst="rect">
            <a:avLst/>
          </a:prstGeom>
          <a:noFill/>
        </p:spPr>
        <p:txBody>
          <a:bodyPr wrap="square">
            <a:spAutoFit/>
          </a:bodyPr>
          <a:lstStyle/>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She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wanted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to help others with their problems.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She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studied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New York University.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After she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graduated,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she became a psychologist.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She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worked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 hospital for three years.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 She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talked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many people about their problems.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 Then she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decided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start a radio show.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 She helped many people with fears and phobias.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8. She also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earned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lot of money for her work.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 After many years of working, she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stopped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10. She </a:t>
            </a:r>
            <a:r>
              <a:rPr lang="en-US" sz="2800" b="1" dirty="0">
                <a:effectLst/>
                <a:latin typeface="Times New Roman" panose="02020603050405020304" pitchFamily="18" charset="0"/>
                <a:ea typeface="Calibri" panose="020F0502020204030204" pitchFamily="34" charset="0"/>
              </a:rPr>
              <a:t>decided </a:t>
            </a:r>
            <a:r>
              <a:rPr lang="en-US" sz="2800" dirty="0">
                <a:effectLst/>
                <a:latin typeface="Times New Roman" panose="02020603050405020304" pitchFamily="18" charset="0"/>
                <a:ea typeface="Calibri" panose="020F0502020204030204" pitchFamily="34" charset="0"/>
              </a:rPr>
              <a:t>to enjoy life at the beach. </a:t>
            </a:r>
            <a:endParaRPr lang="en-US" sz="2800" dirty="0"/>
          </a:p>
        </p:txBody>
      </p:sp>
      <p:pic>
        <p:nvPicPr>
          <p:cNvPr id="7" name="Graphic 6" descr="Speaker Phone">
            <a:hlinkClick r:id="rId2" action="ppaction://hlinkfile"/>
            <a:extLst>
              <a:ext uri="{FF2B5EF4-FFF2-40B4-BE49-F238E27FC236}">
                <a16:creationId xmlns:a16="http://schemas.microsoft.com/office/drawing/2014/main" id="{853BA6CC-46FB-A158-B966-FB7C583DC1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7600" y="5334000"/>
            <a:ext cx="914400" cy="914400"/>
          </a:xfrm>
          <a:prstGeom prst="rect">
            <a:avLst/>
          </a:prstGeom>
        </p:spPr>
      </p:pic>
    </p:spTree>
    <p:extLst>
      <p:ext uri="{BB962C8B-B14F-4D97-AF65-F5344CB8AC3E}">
        <p14:creationId xmlns:p14="http://schemas.microsoft.com/office/powerpoint/2010/main" val="2530615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5A9982-04F9-A12B-30F5-9090550376ED}"/>
              </a:ext>
            </a:extLst>
          </p:cNvPr>
          <p:cNvSpPr txBox="1"/>
          <p:nvPr/>
        </p:nvSpPr>
        <p:spPr>
          <a:xfrm>
            <a:off x="228600" y="304800"/>
            <a:ext cx="4572000" cy="1317348"/>
          </a:xfrm>
          <a:prstGeom prst="rect">
            <a:avLst/>
          </a:prstGeom>
          <a:noFill/>
        </p:spPr>
        <p:txBody>
          <a:bodyPr wrap="square">
            <a:spAutoFit/>
          </a:bodyPr>
          <a:lstStyle/>
          <a:p>
            <a:pPr marL="0" marR="0">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SPEAKING SKILL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USING IMPERATIVES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76A80A2-A125-0B6B-25E9-D8C93996D4F7}"/>
              </a:ext>
            </a:extLst>
          </p:cNvPr>
          <p:cNvSpPr txBox="1"/>
          <p:nvPr/>
        </p:nvSpPr>
        <p:spPr>
          <a:xfrm>
            <a:off x="228600" y="1622148"/>
            <a:ext cx="8763000" cy="1339662"/>
          </a:xfrm>
          <a:prstGeom prst="rect">
            <a:avLst/>
          </a:prstGeom>
          <a:noFill/>
        </p:spPr>
        <p:txBody>
          <a:bodyPr wrap="square">
            <a:spAutoFit/>
          </a:bodyPr>
          <a:lstStyle/>
          <a:p>
            <a:pPr marL="0" marR="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 to the examples from Listening One and Listening Two. Underline the imperative in each one. Then listen again and repeat the imperative verb.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EB757DF-4401-C4A4-4082-CAB5773D59B4}"/>
              </a:ext>
            </a:extLst>
          </p:cNvPr>
          <p:cNvSpPr txBox="1"/>
          <p:nvPr/>
        </p:nvSpPr>
        <p:spPr>
          <a:xfrm>
            <a:off x="381000" y="3095068"/>
            <a:ext cx="7924800" cy="3041730"/>
          </a:xfrm>
          <a:prstGeom prst="rect">
            <a:avLst/>
          </a:prstGeom>
          <a:noFill/>
        </p:spPr>
        <p:txBody>
          <a:bodyPr wrap="square">
            <a:spAutoFit/>
          </a:bodyPr>
          <a:lstStyle/>
          <a:p>
            <a:r>
              <a:rPr lang="en-US" sz="2800" i="1" dirty="0"/>
              <a:t>Examples</a:t>
            </a:r>
          </a:p>
          <a:p>
            <a:pPr marL="514350" indent="-514350">
              <a:lnSpc>
                <a:spcPct val="150000"/>
              </a:lnSpc>
              <a:buAutoNum type="arabicPeriod"/>
            </a:pPr>
            <a:r>
              <a:rPr lang="en-US" sz="2800" dirty="0"/>
              <a:t>Believe me, a phobia is a very serious issue. </a:t>
            </a:r>
          </a:p>
          <a:p>
            <a:pPr marL="514350" indent="-514350">
              <a:lnSpc>
                <a:spcPct val="150000"/>
              </a:lnSpc>
              <a:buAutoNum type="arabicPeriod"/>
            </a:pPr>
            <a:r>
              <a:rPr lang="en-US" sz="2800" dirty="0"/>
              <a:t>Don't be angry with yourself. </a:t>
            </a:r>
          </a:p>
          <a:p>
            <a:pPr marL="514350" indent="-514350">
              <a:lnSpc>
                <a:spcPct val="150000"/>
              </a:lnSpc>
              <a:buAutoNum type="arabicPeriod"/>
            </a:pPr>
            <a:r>
              <a:rPr lang="en-US" sz="2800" dirty="0"/>
              <a:t>Think of all the other things you do well. </a:t>
            </a:r>
          </a:p>
          <a:p>
            <a:pPr marL="514350" indent="-514350">
              <a:lnSpc>
                <a:spcPct val="150000"/>
              </a:lnSpc>
              <a:buAutoNum type="arabicPeriod"/>
            </a:pPr>
            <a:r>
              <a:rPr lang="en-US" sz="2800" dirty="0"/>
              <a:t>Don't look at the trucks. Just look at the road. </a:t>
            </a:r>
          </a:p>
        </p:txBody>
      </p:sp>
      <p:pic>
        <p:nvPicPr>
          <p:cNvPr id="11" name="Graphic 10" descr="Speaker Phone">
            <a:hlinkClick r:id="rId2" action="ppaction://hlinkfile"/>
            <a:extLst>
              <a:ext uri="{FF2B5EF4-FFF2-40B4-BE49-F238E27FC236}">
                <a16:creationId xmlns:a16="http://schemas.microsoft.com/office/drawing/2014/main" id="{BE7B9A4A-7198-E5B1-04CB-49153F11FC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8600" y="5679598"/>
            <a:ext cx="914400" cy="914400"/>
          </a:xfrm>
          <a:prstGeom prst="rect">
            <a:avLst/>
          </a:prstGeom>
        </p:spPr>
      </p:pic>
    </p:spTree>
    <p:extLst>
      <p:ext uri="{BB962C8B-B14F-4D97-AF65-F5344CB8AC3E}">
        <p14:creationId xmlns:p14="http://schemas.microsoft.com/office/powerpoint/2010/main" val="71600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828800"/>
          </a:xfrm>
        </p:spPr>
        <p:txBody>
          <a:bodyPr>
            <a:noAutofit/>
          </a:bodyPr>
          <a:lstStyle/>
          <a:p>
            <a:pPr algn="l"/>
            <a:br>
              <a:rPr lang="en-US" b="1" dirty="0"/>
            </a:br>
            <a:br>
              <a:rPr lang="en-US" b="1" dirty="0"/>
            </a:br>
            <a:r>
              <a:rPr lang="en-US" b="1" dirty="0"/>
              <a:t>1. Are you an extrovert or an introvert person? Why do you think so?</a:t>
            </a:r>
            <a:br>
              <a:rPr lang="en-US" b="1" dirty="0"/>
            </a:br>
            <a:br>
              <a:rPr lang="en-US" b="1" dirty="0"/>
            </a:br>
            <a:br>
              <a:rPr lang="en-US" b="1" dirty="0"/>
            </a:br>
            <a:endParaRPr lang="en-US" b="1" dirty="0"/>
          </a:p>
        </p:txBody>
      </p:sp>
    </p:spTree>
    <p:extLst>
      <p:ext uri="{BB962C8B-B14F-4D97-AF65-F5344CB8AC3E}">
        <p14:creationId xmlns:p14="http://schemas.microsoft.com/office/powerpoint/2010/main" val="3398998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sz="4800" b="1" u="sng" dirty="0"/>
              <a:t>TOPIC</a:t>
            </a:r>
            <a:r>
              <a:rPr lang="en-US" sz="4800" b="1" dirty="0"/>
              <a:t>: </a:t>
            </a:r>
            <a:br>
              <a:rPr lang="en-US" sz="4800" b="1" dirty="0"/>
            </a:br>
            <a:r>
              <a:rPr lang="en-US" sz="4900" b="1" dirty="0"/>
              <a:t>RISKS AND CHALLENGES</a:t>
            </a:r>
            <a:endParaRPr lang="en-US" sz="4900" dirty="0"/>
          </a:p>
        </p:txBody>
      </p:sp>
    </p:spTree>
    <p:extLst>
      <p:ext uri="{BB962C8B-B14F-4D97-AF65-F5344CB8AC3E}">
        <p14:creationId xmlns:p14="http://schemas.microsoft.com/office/powerpoint/2010/main" val="1406466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B960A2-5F18-1E89-2EF7-9F9982E205A9}"/>
              </a:ext>
            </a:extLst>
          </p:cNvPr>
          <p:cNvSpPr txBox="1"/>
          <p:nvPr/>
        </p:nvSpPr>
        <p:spPr>
          <a:xfrm>
            <a:off x="609600" y="1371600"/>
            <a:ext cx="8305800" cy="2578206"/>
          </a:xfrm>
          <a:prstGeom prst="rect">
            <a:avLst/>
          </a:prstGeom>
          <a:noFill/>
        </p:spPr>
        <p:txBody>
          <a:bodyPr wrap="square">
            <a:spAutoFit/>
          </a:bodyPr>
          <a:lstStyle/>
          <a:p>
            <a:pPr marL="0" marR="0">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PRE-LISTENING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Have you ever done something very difficult or dangerous?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 Why do some people want to take a risk?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957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2399A3-C6EF-4EE0-DD7A-A18B8F4C5D11}"/>
              </a:ext>
            </a:extLst>
          </p:cNvPr>
          <p:cNvSpPr txBox="1"/>
          <p:nvPr/>
        </p:nvSpPr>
        <p:spPr>
          <a:xfrm>
            <a:off x="685800" y="609600"/>
            <a:ext cx="6934200" cy="3016275"/>
          </a:xfrm>
          <a:prstGeom prst="rect">
            <a:avLst/>
          </a:prstGeom>
          <a:noFill/>
        </p:spPr>
        <p:txBody>
          <a:bodyPr wrap="square">
            <a:spAutoFit/>
          </a:bodyPr>
          <a:lstStyle/>
          <a:p>
            <a:pPr marL="0" marR="0">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LISTENING ONE: THE AMAZING SWIMMER, DIANA NYAD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Do you know Diana Nyad? If not, read and listen to the radio documentary about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her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4" descr="Speaker Phone">
            <a:hlinkClick r:id="rId3" action="ppaction://hlinkfile"/>
            <a:extLst>
              <a:ext uri="{FF2B5EF4-FFF2-40B4-BE49-F238E27FC236}">
                <a16:creationId xmlns:a16="http://schemas.microsoft.com/office/drawing/2014/main" id="{EAA6077F-940D-55E5-F846-A8278E58E8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1800" y="4800600"/>
            <a:ext cx="914400" cy="914400"/>
          </a:xfrm>
          <a:prstGeom prst="rect">
            <a:avLst/>
          </a:prstGeom>
        </p:spPr>
      </p:pic>
    </p:spTree>
    <p:extLst>
      <p:ext uri="{BB962C8B-B14F-4D97-AF65-F5344CB8AC3E}">
        <p14:creationId xmlns:p14="http://schemas.microsoft.com/office/powerpoint/2010/main" val="401310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A7E7E3-AF1F-C8BC-3FAB-1721BE095B21}"/>
              </a:ext>
            </a:extLst>
          </p:cNvPr>
          <p:cNvSpPr>
            <a:spLocks noChangeArrowheads="1"/>
          </p:cNvSpPr>
          <p:nvPr/>
        </p:nvSpPr>
        <p:spPr bwMode="auto">
          <a:xfrm>
            <a:off x="381000" y="465148"/>
            <a:ext cx="90411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Two sports reporters are talking about Diana Nyad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 the radio. Listen to the beginning of their news report.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Check the things they are going to talk about next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DDDC1A5-7618-C1D7-61C7-1FAE8399F0ED}"/>
              </a:ext>
            </a:extLst>
          </p:cNvPr>
          <p:cNvSpPr>
            <a:spLocks noChangeArrowheads="1"/>
          </p:cNvSpPr>
          <p:nvPr/>
        </p:nvSpPr>
        <p:spPr bwMode="auto">
          <a:xfrm>
            <a:off x="6246" y="2397948"/>
            <a:ext cx="889538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____Diana's world records 	____sharks </a:t>
            </a:r>
            <a:endParaRPr kumimoji="0" lang="en-US" altLang="en-US" sz="32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____the weather 			____singing songs </a:t>
            </a:r>
            <a:endParaRPr kumimoji="0" lang="en-US" altLang="en-US" sz="32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____Diana's childhood 		____Diana's age </a:t>
            </a:r>
            <a:endParaRPr kumimoji="0" lang="en-US" altLang="en-US" sz="32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____ jellyfish				____ life in Cuba</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 name="Graphic 9" descr="Speaker Phone">
            <a:hlinkClick r:id="rId2" action="ppaction://hlinkfile"/>
            <a:extLst>
              <a:ext uri="{FF2B5EF4-FFF2-40B4-BE49-F238E27FC236}">
                <a16:creationId xmlns:a16="http://schemas.microsoft.com/office/drawing/2014/main" id="{48B1CC11-EB36-394E-AC01-78B845C9E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7230" y="1666846"/>
            <a:ext cx="914400" cy="914400"/>
          </a:xfrm>
          <a:prstGeom prst="rect">
            <a:avLst/>
          </a:prstGeom>
        </p:spPr>
      </p:pic>
    </p:spTree>
    <p:extLst>
      <p:ext uri="{BB962C8B-B14F-4D97-AF65-F5344CB8AC3E}">
        <p14:creationId xmlns:p14="http://schemas.microsoft.com/office/powerpoint/2010/main" val="1677166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265F11-7C38-8BAC-51E9-6E3186F1DDB5}"/>
              </a:ext>
            </a:extLst>
          </p:cNvPr>
          <p:cNvSpPr txBox="1"/>
          <p:nvPr/>
        </p:nvSpPr>
        <p:spPr>
          <a:xfrm>
            <a:off x="76200" y="158874"/>
            <a:ext cx="9067800" cy="6540252"/>
          </a:xfrm>
          <a:prstGeom prst="rect">
            <a:avLst/>
          </a:prstGeom>
          <a:noFill/>
        </p:spPr>
        <p:txBody>
          <a:bodyPr wrap="square">
            <a:spAutoFit/>
          </a:bodyPr>
          <a:lstStyle/>
          <a:p>
            <a:pPr marL="0" marR="0">
              <a:lnSpc>
                <a:spcPct val="115000"/>
              </a:lnSpc>
              <a:spcBef>
                <a:spcPts val="0"/>
              </a:spcBef>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Listen to the news report again. Choose the best word or phrase to complete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each sentence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Diana is having a difficult time because of the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jellyfish bites / sharks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Diana feels sick, but she doesn't want to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go back to Cuba / give up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Long distance swimming is difficult because the swimmer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is alone in the water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doesn't have a team of helpers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To swim long distances, Diana trains her body and her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mind / breathing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 Diana uses a kind of meditation1 to help her to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enjoy swimming more / continue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swimming for a very long time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 Diana doesn't give up easily because she enjoys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setting a record / having a challenge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 Diana is very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determined / afraid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reach her goal.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8. Diana is a great example for many people who want to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set a new goal in their life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i="1" dirty="0">
                <a:effectLst/>
                <a:latin typeface="Times New Roman" panose="02020603050405020304" pitchFamily="18" charset="0"/>
                <a:ea typeface="Calibri" panose="020F0502020204030204" pitchFamily="34" charset="0"/>
              </a:rPr>
              <a:t>become amazing swimmers</a:t>
            </a:r>
            <a:r>
              <a:rPr lang="en-US" sz="2000" dirty="0">
                <a:effectLst/>
                <a:latin typeface="Times New Roman" panose="02020603050405020304" pitchFamily="18" charset="0"/>
                <a:ea typeface="Calibri" panose="020F0502020204030204" pitchFamily="34" charset="0"/>
              </a:rPr>
              <a:t>).</a:t>
            </a:r>
            <a:endParaRPr lang="en-US" sz="2000" dirty="0"/>
          </a:p>
        </p:txBody>
      </p:sp>
      <p:pic>
        <p:nvPicPr>
          <p:cNvPr id="7" name="Graphic 6" descr="Speaker Phone">
            <a:hlinkClick r:id="rId2" action="ppaction://hlinkfile"/>
            <a:extLst>
              <a:ext uri="{FF2B5EF4-FFF2-40B4-BE49-F238E27FC236}">
                <a16:creationId xmlns:a16="http://schemas.microsoft.com/office/drawing/2014/main" id="{CF082D0D-6323-9A22-07F1-8F01A88A8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990600"/>
            <a:ext cx="914400" cy="914400"/>
          </a:xfrm>
          <a:prstGeom prst="rect">
            <a:avLst/>
          </a:prstGeom>
        </p:spPr>
      </p:pic>
      <p:sp>
        <p:nvSpPr>
          <p:cNvPr id="8" name="TextBox 7">
            <a:extLst>
              <a:ext uri="{FF2B5EF4-FFF2-40B4-BE49-F238E27FC236}">
                <a16:creationId xmlns:a16="http://schemas.microsoft.com/office/drawing/2014/main" id="{7F214A53-D248-B79B-2CAD-ACEB641DFBD0}"/>
              </a:ext>
            </a:extLst>
          </p:cNvPr>
          <p:cNvSpPr txBox="1"/>
          <p:nvPr/>
        </p:nvSpPr>
        <p:spPr>
          <a:xfrm>
            <a:off x="76200" y="1094478"/>
            <a:ext cx="9067800" cy="423834"/>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Diana is having a difficult time because of the (</a:t>
            </a: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jellyfish bites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sharks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27706B7-D878-2918-E7D6-0FE0B2025431}"/>
              </a:ext>
            </a:extLst>
          </p:cNvPr>
          <p:cNvSpPr txBox="1"/>
          <p:nvPr/>
        </p:nvSpPr>
        <p:spPr>
          <a:xfrm>
            <a:off x="76200" y="1581525"/>
            <a:ext cx="9067800" cy="423834"/>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Diana feels sick, but she doesn't want to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go back to Cuba / </a:t>
            </a: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give up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4D5A13E-F147-7CB6-82E7-BB86AE6254D6}"/>
              </a:ext>
            </a:extLst>
          </p:cNvPr>
          <p:cNvSpPr txBox="1"/>
          <p:nvPr/>
        </p:nvSpPr>
        <p:spPr>
          <a:xfrm>
            <a:off x="6019800" y="5754315"/>
            <a:ext cx="9067800" cy="423834"/>
          </a:xfrm>
          <a:prstGeom prst="rect">
            <a:avLst/>
          </a:prstGeom>
          <a:noFill/>
        </p:spPr>
        <p:txBody>
          <a:bodyPr wrap="square">
            <a:spAutoFit/>
          </a:bodyPr>
          <a:lstStyle/>
          <a:p>
            <a:pPr marL="0" marR="0">
              <a:lnSpc>
                <a:spcPct val="115000"/>
              </a:lnSpc>
              <a:spcBef>
                <a:spcPts val="0"/>
              </a:spcBef>
              <a:spcAft>
                <a:spcPts val="1000"/>
              </a:spcAft>
            </a:pP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set a new goal in their life </a:t>
            </a:r>
            <a:endParaRPr lang="en-US" sz="2000" dirty="0">
              <a:solidFill>
                <a:srgbClr val="FF0000"/>
              </a:solidFill>
            </a:endParaRPr>
          </a:p>
        </p:txBody>
      </p:sp>
      <p:sp>
        <p:nvSpPr>
          <p:cNvPr id="11" name="TextBox 10">
            <a:extLst>
              <a:ext uri="{FF2B5EF4-FFF2-40B4-BE49-F238E27FC236}">
                <a16:creationId xmlns:a16="http://schemas.microsoft.com/office/drawing/2014/main" id="{749F5896-2593-CFAA-1B27-E784B4FEBE75}"/>
              </a:ext>
            </a:extLst>
          </p:cNvPr>
          <p:cNvSpPr txBox="1"/>
          <p:nvPr/>
        </p:nvSpPr>
        <p:spPr>
          <a:xfrm>
            <a:off x="86193" y="2057210"/>
            <a:ext cx="9067800" cy="906017"/>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Long distance swimming is difficult because the swimmer (</a:t>
            </a: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is alone in the water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36F1AF7-D8C4-31DA-406E-47E7B5DEB678}"/>
              </a:ext>
            </a:extLst>
          </p:cNvPr>
          <p:cNvSpPr txBox="1"/>
          <p:nvPr/>
        </p:nvSpPr>
        <p:spPr>
          <a:xfrm>
            <a:off x="76200" y="3031095"/>
            <a:ext cx="9067800" cy="423834"/>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To swim long distances, Diana trains her body and her (</a:t>
            </a: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mind</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 breathing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2A2E9BD-D15E-239F-94C2-4B8B36C61520}"/>
              </a:ext>
            </a:extLst>
          </p:cNvPr>
          <p:cNvSpPr txBox="1"/>
          <p:nvPr/>
        </p:nvSpPr>
        <p:spPr>
          <a:xfrm>
            <a:off x="74294" y="3492992"/>
            <a:ext cx="9067800" cy="906017"/>
          </a:xfrm>
          <a:prstGeom prst="rect">
            <a:avLst/>
          </a:prstGeom>
          <a:noFill/>
        </p:spPr>
        <p:txBody>
          <a:bodyPr wrap="square">
            <a:spAutoFit/>
          </a:bodyPr>
          <a:lstStyle/>
          <a:p>
            <a:pPr marL="0" marR="0">
              <a:lnSpc>
                <a:spcPct val="115000"/>
              </a:lnSpc>
              <a:spcBef>
                <a:spcPts val="0"/>
              </a:spcBef>
              <a:spcAft>
                <a:spcPts val="10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continue</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swimming for a very long time</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EF13295-D0CA-D151-EABD-55833ACEF25A}"/>
              </a:ext>
            </a:extLst>
          </p:cNvPr>
          <p:cNvSpPr txBox="1"/>
          <p:nvPr/>
        </p:nvSpPr>
        <p:spPr>
          <a:xfrm>
            <a:off x="76200" y="4470455"/>
            <a:ext cx="9067800" cy="777777"/>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 Diana doesn't give up easily because she enjoys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setting a record </a:t>
            </a: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having a challenge</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67A2CE3-A999-29BB-2757-8DC2D7FAF521}"/>
              </a:ext>
            </a:extLst>
          </p:cNvPr>
          <p:cNvSpPr txBox="1"/>
          <p:nvPr/>
        </p:nvSpPr>
        <p:spPr>
          <a:xfrm>
            <a:off x="1828800" y="5289356"/>
            <a:ext cx="9067800" cy="423834"/>
          </a:xfrm>
          <a:prstGeom prst="rect">
            <a:avLst/>
          </a:prstGeom>
          <a:noFill/>
        </p:spPr>
        <p:txBody>
          <a:bodyPr wrap="square">
            <a:spAutoFit/>
          </a:bodyPr>
          <a:lstStyle/>
          <a:p>
            <a:pPr marL="0" marR="0">
              <a:lnSpc>
                <a:spcPct val="115000"/>
              </a:lnSpc>
              <a:spcBef>
                <a:spcPts val="0"/>
              </a:spcBef>
              <a:spcAft>
                <a:spcPts val="1000"/>
              </a:spcAft>
            </a:pPr>
            <a:r>
              <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determined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71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9BCD0D-0CBF-BB0B-E6C1-37CD705497A5}"/>
              </a:ext>
            </a:extLst>
          </p:cNvPr>
          <p:cNvSpPr txBox="1"/>
          <p:nvPr/>
        </p:nvSpPr>
        <p:spPr>
          <a:xfrm>
            <a:off x="228600" y="304800"/>
            <a:ext cx="8382000" cy="5763437"/>
          </a:xfrm>
          <a:prstGeom prst="rect">
            <a:avLst/>
          </a:prstGeom>
          <a:noFill/>
        </p:spPr>
        <p:txBody>
          <a:bodyPr wrap="square">
            <a:spAutoFit/>
          </a:bodyPr>
          <a:lstStyle/>
          <a:p>
            <a:pPr marL="0" marR="0">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 again. Write T (true) or F (false). Correct the false information.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__ 1. Diana is swimming from Cuba to Florida for the fourth time.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__ 2. Diana started swimming 31 hours ago.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___3. Diana's wetsuit covers her mouth.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 _ 4. Diana is having trouble breathing.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__ 5. Diana thinks that long-distance swimming is a lonely sport.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__ 6. Diana clears her mind by counting and singing.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 _ 7. Diana can count to 1,000 in four languages.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__ 8. Diana thinks long-distance swimming is easier for young people.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Speaker Phone">
            <a:hlinkClick r:id="rId2" action="ppaction://hlinkfile"/>
            <a:extLst>
              <a:ext uri="{FF2B5EF4-FFF2-40B4-BE49-F238E27FC236}">
                <a16:creationId xmlns:a16="http://schemas.microsoft.com/office/drawing/2014/main" id="{4523FDBE-BD21-0E94-0FB9-DA3F606A7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8600" y="5650424"/>
            <a:ext cx="914400" cy="914400"/>
          </a:xfrm>
          <a:prstGeom prst="rect">
            <a:avLst/>
          </a:prstGeom>
        </p:spPr>
      </p:pic>
    </p:spTree>
    <p:extLst>
      <p:ext uri="{BB962C8B-B14F-4D97-AF65-F5344CB8AC3E}">
        <p14:creationId xmlns:p14="http://schemas.microsoft.com/office/powerpoint/2010/main" val="2085519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1020FB-FA48-94A4-D4E5-144D62CA73FF}"/>
              </a:ext>
            </a:extLst>
          </p:cNvPr>
          <p:cNvSpPr txBox="1"/>
          <p:nvPr/>
        </p:nvSpPr>
        <p:spPr>
          <a:xfrm>
            <a:off x="533400" y="457200"/>
            <a:ext cx="7010400" cy="1043171"/>
          </a:xfrm>
          <a:prstGeom prst="rect">
            <a:avLst/>
          </a:prstGeom>
          <a:noFill/>
        </p:spPr>
        <p:txBody>
          <a:bodyPr wrap="square">
            <a:spAutoFit/>
          </a:bodyPr>
          <a:lstStyle/>
          <a:p>
            <a:pPr marL="0" marR="0">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MAKE INFERENCES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UNDERSTANDING RHETORICAL QUESTIONS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21E9FF0-1BE9-918A-17C6-DDE6108C88FD}"/>
              </a:ext>
            </a:extLst>
          </p:cNvPr>
          <p:cNvSpPr txBox="1"/>
          <p:nvPr/>
        </p:nvSpPr>
        <p:spPr>
          <a:xfrm>
            <a:off x="533400" y="1752600"/>
            <a:ext cx="8382000" cy="4042517"/>
          </a:xfrm>
          <a:prstGeom prst="rect">
            <a:avLst/>
          </a:prstGeom>
          <a:noFill/>
        </p:spPr>
        <p:txBody>
          <a:bodyPr wrap="square">
            <a:spAutoFit/>
          </a:bodyPr>
          <a:lstStyle/>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Examples 1 and 2 and answer the questions.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Example 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does Jim's question mean?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How is Diana able to swim in these terrible conditions?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It's amazing that Diana can continue swimming even in these terrible conditions!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E2086BB-DF74-C300-5C13-59BEEBDFDA7C}"/>
              </a:ext>
            </a:extLst>
          </p:cNvPr>
          <p:cNvSpPr txBox="1"/>
          <p:nvPr/>
        </p:nvSpPr>
        <p:spPr>
          <a:xfrm>
            <a:off x="533400" y="4725081"/>
            <a:ext cx="8382000" cy="1051955"/>
          </a:xfrm>
          <a:prstGeom prst="rect">
            <a:avLst/>
          </a:prstGeom>
          <a:noFill/>
        </p:spPr>
        <p:txBody>
          <a:bodyPr wrap="square">
            <a:spAutoFit/>
          </a:bodyPr>
          <a:lstStyle/>
          <a:p>
            <a:pPr marL="0" marR="0">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It's amazing that Diana can continue swimming even in these terrible conditions!</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9" descr="Speaker Phone">
            <a:hlinkClick r:id="rId2" action="ppaction://hlinkfile"/>
            <a:extLst>
              <a:ext uri="{FF2B5EF4-FFF2-40B4-BE49-F238E27FC236}">
                <a16:creationId xmlns:a16="http://schemas.microsoft.com/office/drawing/2014/main" id="{B77295C2-920B-0AA3-E244-24A0A4C190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5486400"/>
            <a:ext cx="914400" cy="914400"/>
          </a:xfrm>
          <a:prstGeom prst="rect">
            <a:avLst/>
          </a:prstGeom>
        </p:spPr>
      </p:pic>
    </p:spTree>
    <p:extLst>
      <p:ext uri="{BB962C8B-B14F-4D97-AF65-F5344CB8AC3E}">
        <p14:creationId xmlns:p14="http://schemas.microsoft.com/office/powerpoint/2010/main" val="32583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2918EA-59C1-CB08-731E-68B6C3447E68}"/>
              </a:ext>
            </a:extLst>
          </p:cNvPr>
          <p:cNvSpPr txBox="1"/>
          <p:nvPr/>
        </p:nvSpPr>
        <p:spPr>
          <a:xfrm>
            <a:off x="457200" y="304800"/>
            <a:ext cx="7467600" cy="2923236"/>
          </a:xfrm>
          <a:prstGeom prst="rect">
            <a:avLst/>
          </a:prstGeom>
          <a:noFill/>
        </p:spPr>
        <p:txBody>
          <a:bodyPr wrap="square">
            <a:spAutoFit/>
          </a:bodyPr>
          <a:lstStyle/>
          <a:p>
            <a:pPr marL="0" marR="0">
              <a:lnSpc>
                <a:spcPct val="115000"/>
              </a:lnSpc>
              <a:spcBef>
                <a:spcPts val="0"/>
              </a:spcBef>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Example 2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does Jim's question mean?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How does Diana clear her mind?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I can't believe that Diana knows how to completely clear her mind!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DC92CC3-B8CB-F952-02F2-C6927BA75C68}"/>
              </a:ext>
            </a:extLst>
          </p:cNvPr>
          <p:cNvSpPr txBox="1"/>
          <p:nvPr/>
        </p:nvSpPr>
        <p:spPr>
          <a:xfrm>
            <a:off x="685800" y="3810000"/>
            <a:ext cx="7467600" cy="1051955"/>
          </a:xfrm>
          <a:prstGeom prst="rect">
            <a:avLst/>
          </a:prstGeom>
          <a:noFill/>
        </p:spPr>
        <p:txBody>
          <a:bodyPr wrap="square">
            <a:spAutoFit/>
          </a:bodyPr>
          <a:lstStyle/>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The correct answer is: a. How does Diana clear her mind?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DA2AD9FB-11BF-25D2-2686-EFD8C8936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5181600"/>
            <a:ext cx="914400" cy="914400"/>
          </a:xfrm>
          <a:prstGeom prst="rect">
            <a:avLst/>
          </a:prstGeom>
        </p:spPr>
      </p:pic>
    </p:spTree>
    <p:extLst>
      <p:ext uri="{BB962C8B-B14F-4D97-AF65-F5344CB8AC3E}">
        <p14:creationId xmlns:p14="http://schemas.microsoft.com/office/powerpoint/2010/main" val="29600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5BB4B9-A83C-9848-D2B6-DB6FADCDF275}"/>
              </a:ext>
            </a:extLst>
          </p:cNvPr>
          <p:cNvSpPr txBox="1"/>
          <p:nvPr/>
        </p:nvSpPr>
        <p:spPr>
          <a:xfrm>
            <a:off x="533400" y="152400"/>
            <a:ext cx="7086600" cy="5785558"/>
          </a:xfrm>
          <a:prstGeom prst="rect">
            <a:avLst/>
          </a:prstGeom>
          <a:noFill/>
        </p:spPr>
        <p:txBody>
          <a:bodyPr wrap="square">
            <a:spAutoFit/>
          </a:bodyPr>
          <a:lstStyle/>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excerpts from the news report. Choose the best answer.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One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does Sue's question mean?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Do you really believe that Diana counts to 1,000 in four languages and sings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songs 1,000 times?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It's very difficult to count to 1,000 in four languages and sing songs 1,000 times!!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It's unbelievable that Diana can do this!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89C7A2C-1B11-04F4-BD5C-9E1833F29484}"/>
              </a:ext>
            </a:extLst>
          </p:cNvPr>
          <p:cNvSpPr txBox="1"/>
          <p:nvPr/>
        </p:nvSpPr>
        <p:spPr>
          <a:xfrm>
            <a:off x="533400" y="4226017"/>
            <a:ext cx="7086600" cy="1675715"/>
          </a:xfrm>
          <a:prstGeom prst="rect">
            <a:avLst/>
          </a:prstGeom>
          <a:noFill/>
        </p:spPr>
        <p:txBody>
          <a:bodyPr wrap="square">
            <a:spAutoFit/>
          </a:bodyPr>
          <a:lstStyle/>
          <a:p>
            <a:pPr marL="0" marR="0">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It's very difficult to count to 1,000 in four languages and sing songs 1,000 times!!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It's unbelievable that Diana can do this!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7C33698A-D0CF-484F-F76D-E513566E5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5200" y="4621664"/>
            <a:ext cx="914400" cy="914400"/>
          </a:xfrm>
          <a:prstGeom prst="rect">
            <a:avLst/>
          </a:prstGeom>
        </p:spPr>
      </p:pic>
    </p:spTree>
    <p:extLst>
      <p:ext uri="{BB962C8B-B14F-4D97-AF65-F5344CB8AC3E}">
        <p14:creationId xmlns:p14="http://schemas.microsoft.com/office/powerpoint/2010/main" val="76901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5F5C48-444A-6C5D-4F27-78BDC70F62BE}"/>
              </a:ext>
            </a:extLst>
          </p:cNvPr>
          <p:cNvSpPr txBox="1"/>
          <p:nvPr/>
        </p:nvSpPr>
        <p:spPr>
          <a:xfrm>
            <a:off x="533400" y="533400"/>
            <a:ext cx="7620000" cy="3839064"/>
          </a:xfrm>
          <a:prstGeom prst="rect">
            <a:avLst/>
          </a:prstGeom>
          <a:noFill/>
        </p:spPr>
        <p:txBody>
          <a:bodyPr wrap="square">
            <a:spAutoFit/>
          </a:bodyPr>
          <a:lstStyle/>
          <a:p>
            <a:pPr marL="0" marR="0">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Excerpt Two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What does Sue's question mean?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No one swims in the ocean without a shark cage because it's too dangerous!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Do any other swimmers swim in the ocean without a shark cage?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9074EC-8025-8317-2C20-B469567B0F1F}"/>
              </a:ext>
            </a:extLst>
          </p:cNvPr>
          <p:cNvSpPr txBox="1"/>
          <p:nvPr/>
        </p:nvSpPr>
        <p:spPr>
          <a:xfrm>
            <a:off x="527154" y="1918338"/>
            <a:ext cx="7620000" cy="1189108"/>
          </a:xfrm>
          <a:prstGeom prst="rect">
            <a:avLst/>
          </a:prstGeom>
          <a:noFill/>
        </p:spPr>
        <p:txBody>
          <a:bodyPr wrap="square">
            <a:spAutoFit/>
          </a:bodyPr>
          <a:lstStyle/>
          <a:p>
            <a:pPr marL="0" marR="0">
              <a:lnSpc>
                <a:spcPct val="115000"/>
              </a:lnSpc>
              <a:spcBef>
                <a:spcPts val="0"/>
              </a:spcBef>
              <a:spcAft>
                <a:spcPts val="100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No one swims in the ocean without a shark cage because it's too dangerous!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D51199E4-AB59-68F0-C86E-34EC1161A9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0400" y="5029200"/>
            <a:ext cx="914400" cy="914400"/>
          </a:xfrm>
          <a:prstGeom prst="rect">
            <a:avLst/>
          </a:prstGeom>
        </p:spPr>
      </p:pic>
    </p:spTree>
    <p:extLst>
      <p:ext uri="{BB962C8B-B14F-4D97-AF65-F5344CB8AC3E}">
        <p14:creationId xmlns:p14="http://schemas.microsoft.com/office/powerpoint/2010/main" val="36566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DD86FF-4F94-CA60-3949-544F744EE9D3}"/>
              </a:ext>
            </a:extLst>
          </p:cNvPr>
          <p:cNvSpPr>
            <a:spLocks noGrp="1"/>
          </p:cNvSpPr>
          <p:nvPr>
            <p:ph idx="1"/>
          </p:nvPr>
        </p:nvSpPr>
        <p:spPr/>
        <p:txBody>
          <a:bodyPr>
            <a:normAutofit/>
          </a:bodyPr>
          <a:lstStyle/>
          <a:p>
            <a:pPr marL="0" indent="0">
              <a:buNone/>
            </a:pPr>
            <a:r>
              <a:rPr lang="en-US" sz="4000" b="1" dirty="0"/>
              <a:t>2. Is it important to have a best friend?  Why or why not?</a:t>
            </a:r>
          </a:p>
        </p:txBody>
      </p:sp>
    </p:spTree>
    <p:extLst>
      <p:ext uri="{BB962C8B-B14F-4D97-AF65-F5344CB8AC3E}">
        <p14:creationId xmlns:p14="http://schemas.microsoft.com/office/powerpoint/2010/main" val="4095411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7DF750-5CE9-6B85-930A-A831958E3072}"/>
              </a:ext>
            </a:extLst>
          </p:cNvPr>
          <p:cNvSpPr txBox="1"/>
          <p:nvPr/>
        </p:nvSpPr>
        <p:spPr>
          <a:xfrm>
            <a:off x="457200" y="381000"/>
            <a:ext cx="8153400" cy="4042517"/>
          </a:xfrm>
          <a:prstGeom prst="rect">
            <a:avLst/>
          </a:prstGeom>
          <a:noFill/>
        </p:spPr>
        <p:txBody>
          <a:bodyPr wrap="square">
            <a:spAutoFit/>
          </a:bodyPr>
          <a:lstStyle/>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Three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does Jim's question mean?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How many people are as determined to reach their goal as Diana Nyad is?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Diana Nyad is an extremely determined person! There aren't many people like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B3C9207-E562-4E81-CE84-9462CE0ABA2B}"/>
              </a:ext>
            </a:extLst>
          </p:cNvPr>
          <p:cNvSpPr txBox="1"/>
          <p:nvPr/>
        </p:nvSpPr>
        <p:spPr>
          <a:xfrm>
            <a:off x="457200" y="2734061"/>
            <a:ext cx="8153400" cy="1675715"/>
          </a:xfrm>
          <a:prstGeom prst="rect">
            <a:avLst/>
          </a:prstGeom>
          <a:noFill/>
        </p:spPr>
        <p:txBody>
          <a:bodyPr wrap="square">
            <a:spAutoFit/>
          </a:bodyPr>
          <a:lstStyle/>
          <a:p>
            <a:pPr marL="0" marR="0">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Diana Nyad is an extremely determined person! There aren't many people like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her!</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68D0D00A-8E0A-D67B-CBC0-A463952A45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6600" y="4800600"/>
            <a:ext cx="914400" cy="914400"/>
          </a:xfrm>
          <a:prstGeom prst="rect">
            <a:avLst/>
          </a:prstGeom>
        </p:spPr>
      </p:pic>
    </p:spTree>
    <p:extLst>
      <p:ext uri="{BB962C8B-B14F-4D97-AF65-F5344CB8AC3E}">
        <p14:creationId xmlns:p14="http://schemas.microsoft.com/office/powerpoint/2010/main" val="15011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ADCF86-D45E-1837-7731-533CB18694F8}"/>
              </a:ext>
            </a:extLst>
          </p:cNvPr>
          <p:cNvSpPr txBox="1"/>
          <p:nvPr/>
        </p:nvSpPr>
        <p:spPr>
          <a:xfrm>
            <a:off x="152400" y="304800"/>
            <a:ext cx="7620000" cy="1675715"/>
          </a:xfrm>
          <a:prstGeom prst="rect">
            <a:avLst/>
          </a:prstGeom>
          <a:noFill/>
        </p:spPr>
        <p:txBody>
          <a:bodyPr wrap="square">
            <a:spAutoFit/>
          </a:bodyPr>
          <a:lstStyle/>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LISTENING TWO: AN OUTWARD BOUND EXPERIENCE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COMPREHENSION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4DD7CDA-8630-6B12-984B-EF8D049CC045}"/>
              </a:ext>
            </a:extLst>
          </p:cNvPr>
          <p:cNvSpPr txBox="1"/>
          <p:nvPr/>
        </p:nvSpPr>
        <p:spPr>
          <a:xfrm>
            <a:off x="1676400" y="2514600"/>
            <a:ext cx="6629400" cy="2888035"/>
          </a:xfrm>
          <a:prstGeom prst="rect">
            <a:avLst/>
          </a:prstGeom>
          <a:noFill/>
        </p:spPr>
        <p:txBody>
          <a:bodyPr wrap="square">
            <a:spAutoFit/>
          </a:bodyPr>
          <a:lstStyle/>
          <a:p>
            <a:pPr marL="0" marR="0" algn="just">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Listen to the interview with Jeremy. Complete each sentence. Two answers are correct. After you finish, take turns reading the two correct sentences aloud with a partner.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345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4F7826-2EBA-144C-093C-A6EF24A80EB9}"/>
              </a:ext>
            </a:extLst>
          </p:cNvPr>
          <p:cNvSpPr txBox="1"/>
          <p:nvPr/>
        </p:nvSpPr>
        <p:spPr>
          <a:xfrm>
            <a:off x="152400" y="156822"/>
            <a:ext cx="8458200" cy="6544356"/>
          </a:xfrm>
          <a:prstGeom prst="rect">
            <a:avLst/>
          </a:prstGeom>
          <a:noFill/>
        </p:spPr>
        <p:txBody>
          <a:bodyPr wrap="square">
            <a:spAutoFit/>
          </a:bodyPr>
          <a:lstStyle/>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Jeremy joined Outward Bound _ 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to meet new people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to experience new things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to prove that he's not a "baby"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Jeremy wants to prove to ________ that he can do hard things.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himself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his family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his group leaders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Jeremy thinks Outward Bound is great because _______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he's doing a lot of hard things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the kids help each other and have fun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rPr>
              <a:t>c. he walks in the mountains every day </a:t>
            </a:r>
            <a:endParaRPr lang="en-US" sz="2400" dirty="0"/>
          </a:p>
        </p:txBody>
      </p:sp>
      <p:pic>
        <p:nvPicPr>
          <p:cNvPr id="7" name="Graphic 6" descr="Speaker Phone">
            <a:hlinkClick r:id="rId2" action="ppaction://hlinkfile"/>
            <a:extLst>
              <a:ext uri="{FF2B5EF4-FFF2-40B4-BE49-F238E27FC236}">
                <a16:creationId xmlns:a16="http://schemas.microsoft.com/office/drawing/2014/main" id="{884F5F14-775F-6146-77A9-5C720D64CF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3200400"/>
            <a:ext cx="914400" cy="914400"/>
          </a:xfrm>
          <a:prstGeom prst="rect">
            <a:avLst/>
          </a:prstGeom>
        </p:spPr>
      </p:pic>
    </p:spTree>
    <p:extLst>
      <p:ext uri="{BB962C8B-B14F-4D97-AF65-F5344CB8AC3E}">
        <p14:creationId xmlns:p14="http://schemas.microsoft.com/office/powerpoint/2010/main" val="163489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69D47C-91C8-4A4A-8C4D-B5B3CE7729E1}"/>
              </a:ext>
            </a:extLst>
          </p:cNvPr>
          <p:cNvSpPr txBox="1"/>
          <p:nvPr/>
        </p:nvSpPr>
        <p:spPr>
          <a:xfrm>
            <a:off x="152400" y="156822"/>
            <a:ext cx="8077200" cy="6544356"/>
          </a:xfrm>
          <a:prstGeom prst="rect">
            <a:avLst/>
          </a:prstGeom>
          <a:noFill/>
        </p:spPr>
        <p:txBody>
          <a:bodyPr wrap="square">
            <a:spAutoFit/>
          </a:bodyPr>
          <a:lstStyle/>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Before he went rock climbing, Jeremy _______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was afraid to do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was sure that he could do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thought it was impossible to do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After he went rock climbing, Jeremy _ 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felt that it was really dangerous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felt excited that he did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felt more confident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Jeremy discovered that _______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 he is a strong person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it's exciting to take risks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rPr>
              <a:t>	c. it's dangerous to take risks</a:t>
            </a:r>
            <a:endParaRPr lang="en-US" sz="2400" dirty="0"/>
          </a:p>
        </p:txBody>
      </p:sp>
      <p:sp>
        <p:nvSpPr>
          <p:cNvPr id="6" name="TextBox 5">
            <a:extLst>
              <a:ext uri="{FF2B5EF4-FFF2-40B4-BE49-F238E27FC236}">
                <a16:creationId xmlns:a16="http://schemas.microsoft.com/office/drawing/2014/main" id="{1A9237E6-428E-EA69-3517-ED1DD27FE65F}"/>
              </a:ext>
            </a:extLst>
          </p:cNvPr>
          <p:cNvSpPr txBox="1"/>
          <p:nvPr/>
        </p:nvSpPr>
        <p:spPr>
          <a:xfrm>
            <a:off x="152400" y="156822"/>
            <a:ext cx="8077200" cy="6544356"/>
          </a:xfrm>
          <a:prstGeom prst="rect">
            <a:avLst/>
          </a:prstGeom>
          <a:noFill/>
        </p:spPr>
        <p:txBody>
          <a:bodyPr wrap="square">
            <a:spAutoFit/>
          </a:bodyPr>
          <a:lstStyle/>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Before he went rock climbing, Jeremy _______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was afraid to do it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was sure that he could do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thought it was impossible to do it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After he went rock climbing, Jeremy _ 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felt that it was really dangerous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felt excited that he did it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felt more confident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Jeremy discovered that _______ _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he is a strong person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 it's exciting to take risks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rPr>
              <a:t>	c. it's dangerous to take risks</a:t>
            </a:r>
            <a:endParaRPr lang="en-US" sz="2400" dirty="0"/>
          </a:p>
        </p:txBody>
      </p:sp>
    </p:spTree>
    <p:extLst>
      <p:ext uri="{BB962C8B-B14F-4D97-AF65-F5344CB8AC3E}">
        <p14:creationId xmlns:p14="http://schemas.microsoft.com/office/powerpoint/2010/main" val="17652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44F04F-0D6E-975F-E514-6434CD22B7C0}"/>
              </a:ext>
            </a:extLst>
          </p:cNvPr>
          <p:cNvSpPr txBox="1"/>
          <p:nvPr/>
        </p:nvSpPr>
        <p:spPr>
          <a:xfrm>
            <a:off x="114300" y="2498"/>
            <a:ext cx="8915400" cy="6484660"/>
          </a:xfrm>
          <a:prstGeom prst="rect">
            <a:avLst/>
          </a:prstGeom>
          <a:noFill/>
        </p:spPr>
        <p:txBody>
          <a:bodyPr wrap="square">
            <a:spAutoFit/>
          </a:bodyPr>
          <a:lstStyle/>
          <a:p>
            <a:pPr marL="0" marR="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LISTENING SKILL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LISTENING FOR SURPRISING OR UNEXPECTED RESULTS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conjunction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can signal a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contrast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between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cause and a result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Living in the mountains is difficult, but Jeremy isn't having any problems.   [cause] 				[result]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However, when we want to make it clear that the result is surprising or unexpected, we often use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even though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before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Even though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living in the mountains is very difficult, Jeremy is having a great time.	 [cause] 		 [unexpected result]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OR Jeremy is having a great time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even though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living in the mountains is very difficult.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15000"/>
              </a:lnSpc>
              <a:spcBef>
                <a:spcPts val="0"/>
              </a:spcBef>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[unexpected result] 				[cause]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076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C410F3-6C2E-5318-FDD8-C327A7B90D98}"/>
              </a:ext>
            </a:extLst>
          </p:cNvPr>
          <p:cNvSpPr txBox="1"/>
          <p:nvPr/>
        </p:nvSpPr>
        <p:spPr>
          <a:xfrm>
            <a:off x="228600" y="152400"/>
            <a:ext cx="7543800" cy="3675237"/>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example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Example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Which information is the surprising result?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you can do a lot of things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you're afraid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correct answer is: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you can do a lot of things.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3565BBB-0D7B-B5FA-A87F-494EFE6084D1}"/>
              </a:ext>
            </a:extLst>
          </p:cNvPr>
          <p:cNvSpPr txBox="1"/>
          <p:nvPr/>
        </p:nvSpPr>
        <p:spPr>
          <a:xfrm>
            <a:off x="228600" y="3258711"/>
            <a:ext cx="7543800" cy="556434"/>
          </a:xfrm>
          <a:prstGeom prst="rect">
            <a:avLst/>
          </a:prstGeom>
          <a:noFill/>
        </p:spPr>
        <p:txBody>
          <a:bodyPr wrap="square">
            <a:spAutoFit/>
          </a:bodyPr>
          <a:lstStyle/>
          <a:p>
            <a:pPr marL="0"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correct answer is: </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you can do a lot of things.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C6934444-8DC7-1AD6-5AF2-26039D58E7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6600" y="4800600"/>
            <a:ext cx="914400" cy="914400"/>
          </a:xfrm>
          <a:prstGeom prst="rect">
            <a:avLst/>
          </a:prstGeom>
        </p:spPr>
      </p:pic>
    </p:spTree>
    <p:extLst>
      <p:ext uri="{BB962C8B-B14F-4D97-AF65-F5344CB8AC3E}">
        <p14:creationId xmlns:p14="http://schemas.microsoft.com/office/powerpoint/2010/main" val="17947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04DC26-1114-8C3E-1824-69CE3185AF44}"/>
              </a:ext>
            </a:extLst>
          </p:cNvPr>
          <p:cNvSpPr txBox="1"/>
          <p:nvPr/>
        </p:nvSpPr>
        <p:spPr>
          <a:xfrm>
            <a:off x="228600" y="152400"/>
            <a:ext cx="7696200" cy="4042517"/>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excerpts from the interview. Choose the answer that tells the surprising or unexpected result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One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Which information is the surprising result?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I'm fourteen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everyone thinks I'm the "baby"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89A085-7380-A73B-BFC9-7D70AEC0A1C5}"/>
              </a:ext>
            </a:extLst>
          </p:cNvPr>
          <p:cNvSpPr txBox="1"/>
          <p:nvPr/>
        </p:nvSpPr>
        <p:spPr>
          <a:xfrm>
            <a:off x="209862" y="3608503"/>
            <a:ext cx="7696200" cy="556434"/>
          </a:xfrm>
          <a:prstGeom prst="rect">
            <a:avLst/>
          </a:prstGeom>
          <a:noFill/>
        </p:spPr>
        <p:txBody>
          <a:bodyPr wrap="square">
            <a:spAutoFit/>
          </a:bodyPr>
          <a:lstStyle/>
          <a:p>
            <a:pPr marL="0"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everyone thinks I'm the "baby"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F4636B20-92DF-A2E0-2A36-1BCC6A9B79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5600" y="2976068"/>
            <a:ext cx="914400" cy="914400"/>
          </a:xfrm>
          <a:prstGeom prst="rect">
            <a:avLst/>
          </a:prstGeom>
        </p:spPr>
      </p:pic>
    </p:spTree>
    <p:extLst>
      <p:ext uri="{BB962C8B-B14F-4D97-AF65-F5344CB8AC3E}">
        <p14:creationId xmlns:p14="http://schemas.microsoft.com/office/powerpoint/2010/main" val="16380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4292BD-6D0B-A589-A0E7-2468180906EB}"/>
              </a:ext>
            </a:extLst>
          </p:cNvPr>
          <p:cNvSpPr txBox="1"/>
          <p:nvPr/>
        </p:nvSpPr>
        <p:spPr>
          <a:xfrm>
            <a:off x="381000" y="228600"/>
            <a:ext cx="7543800" cy="4922758"/>
          </a:xfrm>
          <a:prstGeom prst="rect">
            <a:avLst/>
          </a:prstGeom>
          <a:noFill/>
        </p:spPr>
        <p:txBody>
          <a:bodyPr wrap="square">
            <a:spAutoFit/>
          </a:bodyPr>
          <a:lstStyle/>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Two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Which information is the surprising result?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it's hard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we're really having a good time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Three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Which information is the surprising result?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we're doing difficult things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it's really not dangerous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3CBB5D0-E092-C317-940F-F581DC38D1A9}"/>
              </a:ext>
            </a:extLst>
          </p:cNvPr>
          <p:cNvSpPr txBox="1"/>
          <p:nvPr/>
        </p:nvSpPr>
        <p:spPr>
          <a:xfrm>
            <a:off x="381000" y="2056500"/>
            <a:ext cx="7543800" cy="556434"/>
          </a:xfrm>
          <a:prstGeom prst="rect">
            <a:avLst/>
          </a:prstGeom>
          <a:noFill/>
        </p:spPr>
        <p:txBody>
          <a:bodyPr wrap="square">
            <a:spAutoFit/>
          </a:bodyPr>
          <a:lstStyle/>
          <a:p>
            <a:pPr marL="0"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we're really having a good time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EAEE5B-0F59-79FC-62B0-FB1A7F8E3C9D}"/>
              </a:ext>
            </a:extLst>
          </p:cNvPr>
          <p:cNvSpPr txBox="1"/>
          <p:nvPr/>
        </p:nvSpPr>
        <p:spPr>
          <a:xfrm>
            <a:off x="381000" y="4533626"/>
            <a:ext cx="7543800" cy="556434"/>
          </a:xfrm>
          <a:prstGeom prst="rect">
            <a:avLst/>
          </a:prstGeom>
          <a:noFill/>
        </p:spPr>
        <p:txBody>
          <a:bodyPr wrap="square">
            <a:spAutoFit/>
          </a:bodyPr>
          <a:lstStyle/>
          <a:p>
            <a:pPr marL="0" marR="0" algn="just">
              <a:lnSpc>
                <a:spcPct val="115000"/>
              </a:lnSpc>
              <a:spcBef>
                <a:spcPts val="0"/>
              </a:spcBef>
              <a:spcAft>
                <a:spcPts val="10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it's really not dangerous</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Speaker Phone">
            <a:hlinkClick r:id="rId2" action="ppaction://hlinkfile"/>
            <a:extLst>
              <a:ext uri="{FF2B5EF4-FFF2-40B4-BE49-F238E27FC236}">
                <a16:creationId xmlns:a16="http://schemas.microsoft.com/office/drawing/2014/main" id="{81246E04-C162-AC88-4829-CC1AB09C1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0900" y="1420317"/>
            <a:ext cx="914400" cy="914400"/>
          </a:xfrm>
          <a:prstGeom prst="rect">
            <a:avLst/>
          </a:prstGeom>
        </p:spPr>
      </p:pic>
      <p:pic>
        <p:nvPicPr>
          <p:cNvPr id="10" name="Graphic 9" descr="Speaker Phone">
            <a:hlinkClick r:id="rId5" action="ppaction://hlinkfile"/>
            <a:extLst>
              <a:ext uri="{FF2B5EF4-FFF2-40B4-BE49-F238E27FC236}">
                <a16:creationId xmlns:a16="http://schemas.microsoft.com/office/drawing/2014/main" id="{DB9E7342-FBC0-F930-8215-474971C644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400" y="5090060"/>
            <a:ext cx="914400" cy="914400"/>
          </a:xfrm>
          <a:prstGeom prst="rect">
            <a:avLst/>
          </a:prstGeom>
        </p:spPr>
      </p:pic>
    </p:spTree>
    <p:extLst>
      <p:ext uri="{BB962C8B-B14F-4D97-AF65-F5344CB8AC3E}">
        <p14:creationId xmlns:p14="http://schemas.microsoft.com/office/powerpoint/2010/main" val="28440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286000"/>
          </a:xfrm>
        </p:spPr>
        <p:txBody>
          <a:bodyPr>
            <a:normAutofit/>
          </a:bodyPr>
          <a:lstStyle/>
          <a:p>
            <a:r>
              <a:rPr lang="en-US" b="1" u="sng" dirty="0"/>
              <a:t>TOPIC</a:t>
            </a:r>
            <a:r>
              <a:rPr lang="en-US" b="1" dirty="0"/>
              <a:t>: </a:t>
            </a:r>
            <a:br>
              <a:rPr lang="en-US" b="1" dirty="0"/>
            </a:br>
            <a:r>
              <a:rPr lang="en-US" sz="4800" b="1" dirty="0"/>
              <a:t>ONLY CHILD – LONELY CHILD</a:t>
            </a:r>
          </a:p>
        </p:txBody>
      </p:sp>
    </p:spTree>
    <p:extLst>
      <p:ext uri="{BB962C8B-B14F-4D97-AF65-F5344CB8AC3E}">
        <p14:creationId xmlns:p14="http://schemas.microsoft.com/office/powerpoint/2010/main" val="3355488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6FE8B6-9796-EE46-3BDA-F6ED203CC6E9}"/>
              </a:ext>
            </a:extLst>
          </p:cNvPr>
          <p:cNvSpPr txBox="1"/>
          <p:nvPr/>
        </p:nvSpPr>
        <p:spPr>
          <a:xfrm>
            <a:off x="342900" y="1066800"/>
            <a:ext cx="8458200" cy="4062715"/>
          </a:xfrm>
          <a:prstGeom prst="rect">
            <a:avLst/>
          </a:prstGeom>
          <a:noFill/>
        </p:spPr>
        <p:txBody>
          <a:bodyPr wrap="square">
            <a:spAutoFit/>
          </a:bodyPr>
          <a:lstStyle/>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I. PRE-LISTENING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dirty="0">
                <a:latin typeface="Times New Roman" panose="02020603050405020304" pitchFamily="18" charset="0"/>
                <a:ea typeface="Calibri" panose="020F0502020204030204" pitchFamily="34" charset="0"/>
                <a:cs typeface="Times New Roman" panose="02020603050405020304" pitchFamily="18" charset="0"/>
              </a:rPr>
              <a:t>Are you an only child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Or do you have an only child?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 In your country, how many children do most families have?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3. Do you want to be an only child? Why or why not?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07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828835"/>
            <a:ext cx="9126069" cy="1200329"/>
          </a:xfrm>
          <a:prstGeom prst="rect">
            <a:avLst/>
          </a:prstGeom>
          <a:noFill/>
        </p:spPr>
        <p:txBody>
          <a:bodyPr wrap="square" rtlCol="0">
            <a:spAutoFit/>
          </a:bodyPr>
          <a:lstStyle/>
          <a:p>
            <a:pPr algn="just"/>
            <a:endParaRPr lang="en-US" sz="3200" dirty="0"/>
          </a:p>
          <a:p>
            <a:r>
              <a:rPr lang="en-US" sz="3200" dirty="0"/>
              <a:t>“</a:t>
            </a:r>
            <a:r>
              <a:rPr lang="en-US" sz="4000" b="1" dirty="0">
                <a:hlinkClick r:id="rId2" action="ppaction://hlinkfile"/>
              </a:rPr>
              <a:t>A World of Friends Is a World of Peace</a:t>
            </a:r>
            <a:r>
              <a:rPr lang="en-US" sz="3200" dirty="0">
                <a:hlinkClick r:id="rId2" action="ppaction://hlinkfile"/>
              </a:rPr>
              <a:t>”</a:t>
            </a:r>
            <a:endParaRPr lang="en-US" sz="3200" dirty="0"/>
          </a:p>
        </p:txBody>
      </p:sp>
      <p:sp>
        <p:nvSpPr>
          <p:cNvPr id="2" name="TextBox 1"/>
          <p:cNvSpPr txBox="1"/>
          <p:nvPr/>
        </p:nvSpPr>
        <p:spPr>
          <a:xfrm>
            <a:off x="304800" y="228600"/>
            <a:ext cx="7162800" cy="1938992"/>
          </a:xfrm>
          <a:prstGeom prst="rect">
            <a:avLst/>
          </a:prstGeom>
          <a:noFill/>
        </p:spPr>
        <p:txBody>
          <a:bodyPr wrap="square" rtlCol="0">
            <a:spAutoFit/>
          </a:bodyPr>
          <a:lstStyle/>
          <a:p>
            <a:r>
              <a:rPr lang="en-US" sz="4000" b="1" i="1" dirty="0">
                <a:solidFill>
                  <a:srgbClr val="00B050"/>
                </a:solidFill>
              </a:rPr>
              <a:t>LISTEN TO THE RADIO COMMERCIAL FOR THE FRIENDSHIP FORCE</a:t>
            </a:r>
          </a:p>
        </p:txBody>
      </p:sp>
      <p:pic>
        <p:nvPicPr>
          <p:cNvPr id="4" name="Picture 3">
            <a:extLst>
              <a:ext uri="{FF2B5EF4-FFF2-40B4-BE49-F238E27FC236}">
                <a16:creationId xmlns:a16="http://schemas.microsoft.com/office/drawing/2014/main" id="{F3988112-E39E-FDA4-7641-30C09465E938}"/>
              </a:ext>
            </a:extLst>
          </p:cNvPr>
          <p:cNvPicPr>
            <a:picLocks noChangeAspect="1"/>
          </p:cNvPicPr>
          <p:nvPr/>
        </p:nvPicPr>
        <p:blipFill>
          <a:blip r:embed="rId3"/>
          <a:stretch>
            <a:fillRect/>
          </a:stretch>
        </p:blipFill>
        <p:spPr>
          <a:xfrm>
            <a:off x="1362075" y="4419599"/>
            <a:ext cx="2735947" cy="1734487"/>
          </a:xfrm>
          <a:prstGeom prst="rect">
            <a:avLst/>
          </a:prstGeom>
        </p:spPr>
      </p:pic>
      <p:pic>
        <p:nvPicPr>
          <p:cNvPr id="6" name="Graphic 5" descr="Speaker Phone">
            <a:hlinkClick r:id="rId4" action="ppaction://hlinkfile"/>
            <a:extLst>
              <a:ext uri="{FF2B5EF4-FFF2-40B4-BE49-F238E27FC236}">
                <a16:creationId xmlns:a16="http://schemas.microsoft.com/office/drawing/2014/main" id="{EADB45AF-F2EB-C70D-C69E-956D340915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7600" y="5239687"/>
            <a:ext cx="914400" cy="914400"/>
          </a:xfrm>
          <a:prstGeom prst="rect">
            <a:avLst/>
          </a:prstGeom>
        </p:spPr>
      </p:pic>
    </p:spTree>
    <p:extLst>
      <p:ext uri="{BB962C8B-B14F-4D97-AF65-F5344CB8AC3E}">
        <p14:creationId xmlns:p14="http://schemas.microsoft.com/office/powerpoint/2010/main" val="838370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4652F-0A45-710B-DF46-A6F4B5CB2ED2}"/>
              </a:ext>
            </a:extLst>
          </p:cNvPr>
          <p:cNvSpPr txBox="1"/>
          <p:nvPr/>
        </p:nvSpPr>
        <p:spPr>
          <a:xfrm>
            <a:off x="381000" y="212450"/>
            <a:ext cx="7315200" cy="5090176"/>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LISTENING ONE: CHANGING FAMILIES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Lisa and Jules Conner are the parents of an only child. They started a new blog for one-child families. Work with a partner. Read the conversation that they posted on their blog. Choose the correct word for each blank. Then listen to check your answers.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457200" algn="just">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Conversation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with the Bloggers: </a:t>
            </a:r>
          </a:p>
          <a:p>
            <a:pPr marL="0" marR="0" indent="457200" algn="just">
              <a:lnSpc>
                <a:spcPct val="107000"/>
              </a:lnSpc>
              <a:spcBef>
                <a:spcPts val="0"/>
              </a:spcBef>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Lisa and Jules Corner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Speaker Phone">
            <a:hlinkClick r:id="rId3" action="ppaction://hlinkfile"/>
            <a:extLst>
              <a:ext uri="{FF2B5EF4-FFF2-40B4-BE49-F238E27FC236}">
                <a16:creationId xmlns:a16="http://schemas.microsoft.com/office/drawing/2014/main" id="{D45BBB95-C2DD-6D89-2879-AB950CF29D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9000" y="5291383"/>
            <a:ext cx="914400" cy="914400"/>
          </a:xfrm>
          <a:prstGeom prst="rect">
            <a:avLst/>
          </a:prstGeom>
        </p:spPr>
      </p:pic>
    </p:spTree>
    <p:extLst>
      <p:ext uri="{BB962C8B-B14F-4D97-AF65-F5344CB8AC3E}">
        <p14:creationId xmlns:p14="http://schemas.microsoft.com/office/powerpoint/2010/main" val="2088844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2A27302-1015-7C12-F7AD-BDED0C86521D}"/>
              </a:ext>
            </a:extLst>
          </p:cNvPr>
          <p:cNvSpPr txBox="1"/>
          <p:nvPr/>
        </p:nvSpPr>
        <p:spPr>
          <a:xfrm>
            <a:off x="228600" y="152400"/>
            <a:ext cx="8610600" cy="2843342"/>
          </a:xfrm>
          <a:prstGeom prst="rect">
            <a:avLst/>
          </a:prstGeom>
          <a:noFill/>
        </p:spPr>
        <p:txBody>
          <a:bodyPr wrap="square">
            <a:spAutoFit/>
          </a:bodyPr>
          <a:lstStyle/>
          <a:p>
            <a:pPr marL="0" marR="0" algn="just">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 to the beginning of Changing Families, a TV talk show. Then answer the questions. The host, Maria Sanchez, is going to talk to two families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Maria is probably going to ask the parents, "Why did you decide to __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have children 		b. have only one child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5026F14-4215-8A39-A03F-E32ECCB4C516}"/>
              </a:ext>
            </a:extLst>
          </p:cNvPr>
          <p:cNvSpPr txBox="1"/>
          <p:nvPr/>
        </p:nvSpPr>
        <p:spPr>
          <a:xfrm>
            <a:off x="2971800" y="2450158"/>
            <a:ext cx="8610600" cy="530594"/>
          </a:xfrm>
          <a:prstGeom prst="rect">
            <a:avLst/>
          </a:prstGeom>
          <a:noFill/>
        </p:spPr>
        <p:txBody>
          <a:bodyPr wrap="square">
            <a:spAutoFit/>
          </a:bodyPr>
          <a:lstStyle/>
          <a:p>
            <a:pPr marL="0" marR="0" algn="just">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have only one child</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8">
            <a:extLst>
              <a:ext uri="{FF2B5EF4-FFF2-40B4-BE49-F238E27FC236}">
                <a16:creationId xmlns:a16="http://schemas.microsoft.com/office/drawing/2014/main" id="{02140168-28B7-A755-8EAD-69DB211583C2}"/>
              </a:ext>
            </a:extLst>
          </p:cNvPr>
          <p:cNvSpPr>
            <a:spLocks noChangeArrowheads="1"/>
          </p:cNvSpPr>
          <p:nvPr/>
        </p:nvSpPr>
        <p:spPr bwMode="auto">
          <a:xfrm>
            <a:off x="137231" y="3275350"/>
            <a:ext cx="8869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What are Maria and the families going to talk about? </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A356944F-5D43-1530-95B6-6A0ED22CE12C}"/>
              </a:ext>
            </a:extLst>
          </p:cNvPr>
          <p:cNvSpPr>
            <a:spLocks noChangeArrowheads="1"/>
          </p:cNvSpPr>
          <p:nvPr/>
        </p:nvSpPr>
        <p:spPr bwMode="auto">
          <a:xfrm>
            <a:off x="642666" y="4016623"/>
            <a:ext cx="84663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____siblings 				____teachers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____culture 					____grandparents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____decisions 				____travel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____money 					____friends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____age 					____feelings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96E71B84-5F8F-9743-3D71-8718DFAC33E9}"/>
              </a:ext>
            </a:extLst>
          </p:cNvPr>
          <p:cNvSpPr>
            <a:spLocks noChangeArrowheads="1"/>
          </p:cNvSpPr>
          <p:nvPr/>
        </p:nvSpPr>
        <p:spPr bwMode="auto">
          <a:xfrm>
            <a:off x="655158" y="4016622"/>
            <a:ext cx="84663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a:t>
            </a:r>
            <a:r>
              <a:rPr kumimoji="0" lang="en-US" altLang="en-US" sz="2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siblings </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____teachers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a:t>
            </a:r>
            <a:r>
              <a:rPr kumimoji="0" lang="en-US" altLang="en-US" sz="2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culture 	</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____grandparents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a:t>
            </a:r>
            <a:r>
              <a:rPr kumimoji="0" lang="en-US" altLang="en-US" sz="2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decisions</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____travel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a:t>
            </a:r>
            <a:r>
              <a:rPr kumimoji="0" lang="en-US" altLang="en-US" sz="2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money</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____friends </a:t>
            </a:r>
            <a:endParaRPr kumimoji="0" lang="en-US" altLang="en-US"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a:t>
            </a:r>
            <a:r>
              <a:rPr kumimoji="0" lang="en-US" altLang="en-US" sz="2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age </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____feelings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15" name="Graphic 14" descr="Speaker Phone">
            <a:hlinkClick r:id="rId3" action="ppaction://hlinkfile"/>
            <a:extLst>
              <a:ext uri="{FF2B5EF4-FFF2-40B4-BE49-F238E27FC236}">
                <a16:creationId xmlns:a16="http://schemas.microsoft.com/office/drawing/2014/main" id="{B1517911-3DAF-0F83-03E4-80DB023F36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2400" y="2803160"/>
            <a:ext cx="914400" cy="914400"/>
          </a:xfrm>
          <a:prstGeom prst="rect">
            <a:avLst/>
          </a:prstGeom>
        </p:spPr>
      </p:pic>
    </p:spTree>
    <p:extLst>
      <p:ext uri="{BB962C8B-B14F-4D97-AF65-F5344CB8AC3E}">
        <p14:creationId xmlns:p14="http://schemas.microsoft.com/office/powerpoint/2010/main" val="3934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8FFAE6-700E-3213-3ACF-8767324C4336}"/>
              </a:ext>
            </a:extLst>
          </p:cNvPr>
          <p:cNvSpPr txBox="1"/>
          <p:nvPr/>
        </p:nvSpPr>
        <p:spPr>
          <a:xfrm>
            <a:off x="152400" y="0"/>
            <a:ext cx="8991600" cy="5851602"/>
          </a:xfrm>
          <a:prstGeom prst="rect">
            <a:avLst/>
          </a:prstGeom>
          <a:noFill/>
        </p:spPr>
        <p:txBody>
          <a:bodyPr wrap="square">
            <a:spAutoFit/>
          </a:bodyPr>
          <a:lstStyle/>
          <a:p>
            <a:pPr marR="0" lvl="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interview again. Complete the sentences with the words and phrases from the box. You will not use all of the words and phrases.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good life     a happy child 	a lot of money 	busy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difficult 	   easy 		lonely 		siblings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Today, many people don't believe that only children are ______</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For Marion and Mark, raising a young child is ______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Marion and Mark think Tonia is </a:t>
            </a:r>
            <a:r>
              <a:rPr lang="en-US" sz="2800" dirty="0">
                <a:latin typeface="Times New Roman" panose="02020603050405020304" pitchFamily="18" charset="0"/>
                <a:ea typeface="Calibri" panose="020F0502020204030204" pitchFamily="34" charset="0"/>
                <a:cs typeface="Times New Roman" panose="02020603050405020304" pitchFamily="18" charset="0"/>
              </a:rPr>
              <a:t>_____</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Tom and Jenna can afford to give one child _____</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rPr>
              <a:t>5. Jay is usually _____  with his friends, sports, and music.</a:t>
            </a:r>
            <a:endParaRPr lang="en-US" sz="2800" dirty="0"/>
          </a:p>
        </p:txBody>
      </p:sp>
      <p:pic>
        <p:nvPicPr>
          <p:cNvPr id="6" name="Graphic 5" descr="Speaker Phone">
            <a:hlinkClick r:id="rId2" action="ppaction://hlinkfile"/>
            <a:extLst>
              <a:ext uri="{FF2B5EF4-FFF2-40B4-BE49-F238E27FC236}">
                <a16:creationId xmlns:a16="http://schemas.microsoft.com/office/drawing/2014/main" id="{3741153F-60D0-5445-4DEA-5B138569C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2093" y="5865896"/>
            <a:ext cx="914400" cy="914400"/>
          </a:xfrm>
          <a:prstGeom prst="rect">
            <a:avLst/>
          </a:prstGeom>
        </p:spPr>
      </p:pic>
      <p:sp>
        <p:nvSpPr>
          <p:cNvPr id="7" name="TextBox 6">
            <a:extLst>
              <a:ext uri="{FF2B5EF4-FFF2-40B4-BE49-F238E27FC236}">
                <a16:creationId xmlns:a16="http://schemas.microsoft.com/office/drawing/2014/main" id="{0245EC99-C40A-C03A-9B80-55EA197EEACC}"/>
              </a:ext>
            </a:extLst>
          </p:cNvPr>
          <p:cNvSpPr txBox="1"/>
          <p:nvPr/>
        </p:nvSpPr>
        <p:spPr>
          <a:xfrm>
            <a:off x="6962616" y="4696346"/>
            <a:ext cx="2333783" cy="584775"/>
          </a:xfrm>
          <a:prstGeom prst="rect">
            <a:avLst/>
          </a:prstGeom>
          <a:noFill/>
        </p:spPr>
        <p:txBody>
          <a:bodyPr wrap="square" rtlCol="0">
            <a:spAutoFit/>
          </a:bodyPr>
          <a:lstStyle/>
          <a:p>
            <a:r>
              <a:rPr lang="en-US" sz="3200" dirty="0">
                <a:solidFill>
                  <a:srgbClr val="FF0000"/>
                </a:solidFill>
              </a:rPr>
              <a:t>a good life</a:t>
            </a:r>
          </a:p>
        </p:txBody>
      </p:sp>
      <p:sp>
        <p:nvSpPr>
          <p:cNvPr id="8" name="TextBox 7">
            <a:extLst>
              <a:ext uri="{FF2B5EF4-FFF2-40B4-BE49-F238E27FC236}">
                <a16:creationId xmlns:a16="http://schemas.microsoft.com/office/drawing/2014/main" id="{23DBADF5-F9BA-A69F-C84F-33E4ECAADDFB}"/>
              </a:ext>
            </a:extLst>
          </p:cNvPr>
          <p:cNvSpPr txBox="1"/>
          <p:nvPr/>
        </p:nvSpPr>
        <p:spPr>
          <a:xfrm>
            <a:off x="7461978" y="3491599"/>
            <a:ext cx="1514631" cy="584775"/>
          </a:xfrm>
          <a:prstGeom prst="rect">
            <a:avLst/>
          </a:prstGeom>
          <a:noFill/>
        </p:spPr>
        <p:txBody>
          <a:bodyPr wrap="square" rtlCol="0">
            <a:spAutoFit/>
          </a:bodyPr>
          <a:lstStyle/>
          <a:p>
            <a:r>
              <a:rPr lang="en-US" sz="3200" dirty="0">
                <a:solidFill>
                  <a:srgbClr val="FF0000"/>
                </a:solidFill>
              </a:rPr>
              <a:t>difficult</a:t>
            </a:r>
          </a:p>
        </p:txBody>
      </p:sp>
      <p:sp>
        <p:nvSpPr>
          <p:cNvPr id="9" name="TextBox 8">
            <a:extLst>
              <a:ext uri="{FF2B5EF4-FFF2-40B4-BE49-F238E27FC236}">
                <a16:creationId xmlns:a16="http://schemas.microsoft.com/office/drawing/2014/main" id="{6EE97796-000F-1B32-8DDD-48B3D5F0AF11}"/>
              </a:ext>
            </a:extLst>
          </p:cNvPr>
          <p:cNvSpPr txBox="1"/>
          <p:nvPr/>
        </p:nvSpPr>
        <p:spPr>
          <a:xfrm>
            <a:off x="5486399" y="4111571"/>
            <a:ext cx="2623279" cy="584775"/>
          </a:xfrm>
          <a:prstGeom prst="rect">
            <a:avLst/>
          </a:prstGeom>
          <a:noFill/>
        </p:spPr>
        <p:txBody>
          <a:bodyPr wrap="square" rtlCol="0">
            <a:spAutoFit/>
          </a:bodyPr>
          <a:lstStyle/>
          <a:p>
            <a:r>
              <a:rPr lang="en-US" sz="3200" dirty="0">
                <a:solidFill>
                  <a:srgbClr val="FF0000"/>
                </a:solidFill>
              </a:rPr>
              <a:t>a happy child</a:t>
            </a:r>
          </a:p>
        </p:txBody>
      </p:sp>
      <p:sp>
        <p:nvSpPr>
          <p:cNvPr id="10" name="TextBox 9">
            <a:extLst>
              <a:ext uri="{FF2B5EF4-FFF2-40B4-BE49-F238E27FC236}">
                <a16:creationId xmlns:a16="http://schemas.microsoft.com/office/drawing/2014/main" id="{D96D8DA5-16E8-953F-67F8-4DAE565A4563}"/>
              </a:ext>
            </a:extLst>
          </p:cNvPr>
          <p:cNvSpPr txBox="1"/>
          <p:nvPr/>
        </p:nvSpPr>
        <p:spPr>
          <a:xfrm>
            <a:off x="381000" y="2932047"/>
            <a:ext cx="1295400" cy="584775"/>
          </a:xfrm>
          <a:prstGeom prst="rect">
            <a:avLst/>
          </a:prstGeom>
          <a:noFill/>
        </p:spPr>
        <p:txBody>
          <a:bodyPr wrap="square" rtlCol="0">
            <a:spAutoFit/>
          </a:bodyPr>
          <a:lstStyle/>
          <a:p>
            <a:r>
              <a:rPr lang="en-US" sz="3200" dirty="0">
                <a:solidFill>
                  <a:srgbClr val="FF0000"/>
                </a:solidFill>
              </a:rPr>
              <a:t>lonely</a:t>
            </a:r>
          </a:p>
        </p:txBody>
      </p:sp>
      <p:sp>
        <p:nvSpPr>
          <p:cNvPr id="11" name="TextBox 10">
            <a:extLst>
              <a:ext uri="{FF2B5EF4-FFF2-40B4-BE49-F238E27FC236}">
                <a16:creationId xmlns:a16="http://schemas.microsoft.com/office/drawing/2014/main" id="{9386894A-49DD-21E9-4C9F-260CF4395243}"/>
              </a:ext>
            </a:extLst>
          </p:cNvPr>
          <p:cNvSpPr txBox="1"/>
          <p:nvPr/>
        </p:nvSpPr>
        <p:spPr>
          <a:xfrm>
            <a:off x="2514600" y="5266827"/>
            <a:ext cx="1295400" cy="584775"/>
          </a:xfrm>
          <a:prstGeom prst="rect">
            <a:avLst/>
          </a:prstGeom>
          <a:noFill/>
        </p:spPr>
        <p:txBody>
          <a:bodyPr wrap="square" rtlCol="0">
            <a:spAutoFit/>
          </a:bodyPr>
          <a:lstStyle/>
          <a:p>
            <a:r>
              <a:rPr lang="en-US" sz="3200" dirty="0">
                <a:solidFill>
                  <a:srgbClr val="FF0000"/>
                </a:solidFill>
              </a:rPr>
              <a:t>busy</a:t>
            </a:r>
          </a:p>
        </p:txBody>
      </p:sp>
    </p:spTree>
    <p:extLst>
      <p:ext uri="{BB962C8B-B14F-4D97-AF65-F5344CB8AC3E}">
        <p14:creationId xmlns:p14="http://schemas.microsoft.com/office/powerpoint/2010/main" val="47168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DEB0BE-4776-7C5C-3828-29550F311764}"/>
              </a:ext>
            </a:extLst>
          </p:cNvPr>
          <p:cNvSpPr txBox="1"/>
          <p:nvPr/>
        </p:nvSpPr>
        <p:spPr>
          <a:xfrm>
            <a:off x="0" y="159146"/>
            <a:ext cx="8991600" cy="6338658"/>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Listen again. Write T (true) or F (false). Correct the false information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There are more only children in big cities.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Marion had a baby when she was 36.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Marion and Mark can't take care of Tonia.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Tonia spends time with her parents and friends.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Tonia is a very popular child.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 Maria read that only children are more interesting than children with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siblings.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7. In 2050, there are going to be 90 million people in the world.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8. Jenna and Tom made a difficult decision.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9. School, music, and traveling are important to Jenna and Tom.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 Sometimes Jay is lonely.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descr="Speaker Phone">
            <a:hlinkClick r:id="rId2" action="ppaction://hlinkfile"/>
            <a:extLst>
              <a:ext uri="{FF2B5EF4-FFF2-40B4-BE49-F238E27FC236}">
                <a16:creationId xmlns:a16="http://schemas.microsoft.com/office/drawing/2014/main" id="{2AAC1E23-6908-5A08-D07E-D3447193A7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8600" y="1524000"/>
            <a:ext cx="914400" cy="914400"/>
          </a:xfrm>
          <a:prstGeom prst="rect">
            <a:avLst/>
          </a:prstGeom>
        </p:spPr>
      </p:pic>
      <p:sp>
        <p:nvSpPr>
          <p:cNvPr id="7" name="TextBox 6">
            <a:extLst>
              <a:ext uri="{FF2B5EF4-FFF2-40B4-BE49-F238E27FC236}">
                <a16:creationId xmlns:a16="http://schemas.microsoft.com/office/drawing/2014/main" id="{8EE77881-A9BD-5FC5-C475-7096FDF6A2D6}"/>
              </a:ext>
            </a:extLst>
          </p:cNvPr>
          <p:cNvSpPr txBox="1"/>
          <p:nvPr/>
        </p:nvSpPr>
        <p:spPr>
          <a:xfrm>
            <a:off x="5638800" y="914400"/>
            <a:ext cx="762000" cy="769441"/>
          </a:xfrm>
          <a:prstGeom prst="rect">
            <a:avLst/>
          </a:prstGeom>
          <a:noFill/>
        </p:spPr>
        <p:txBody>
          <a:bodyPr wrap="square" rtlCol="0">
            <a:spAutoFit/>
          </a:bodyPr>
          <a:lstStyle/>
          <a:p>
            <a:pPr algn="ctr"/>
            <a:r>
              <a:rPr lang="en-US" sz="4400" b="1" dirty="0">
                <a:solidFill>
                  <a:srgbClr val="FF0000"/>
                </a:solidFill>
              </a:rPr>
              <a:t>T</a:t>
            </a:r>
          </a:p>
        </p:txBody>
      </p:sp>
      <p:sp>
        <p:nvSpPr>
          <p:cNvPr id="9" name="TextBox 8">
            <a:extLst>
              <a:ext uri="{FF2B5EF4-FFF2-40B4-BE49-F238E27FC236}">
                <a16:creationId xmlns:a16="http://schemas.microsoft.com/office/drawing/2014/main" id="{D5A59D56-392A-5D8A-7DE3-C5FA63CA0EF9}"/>
              </a:ext>
            </a:extLst>
          </p:cNvPr>
          <p:cNvSpPr txBox="1"/>
          <p:nvPr/>
        </p:nvSpPr>
        <p:spPr>
          <a:xfrm>
            <a:off x="5192218" y="1491481"/>
            <a:ext cx="762000" cy="769441"/>
          </a:xfrm>
          <a:prstGeom prst="rect">
            <a:avLst/>
          </a:prstGeom>
          <a:noFill/>
        </p:spPr>
        <p:txBody>
          <a:bodyPr wrap="square" rtlCol="0">
            <a:spAutoFit/>
          </a:bodyPr>
          <a:lstStyle/>
          <a:p>
            <a:pPr algn="ctr"/>
            <a:r>
              <a:rPr lang="en-US" sz="4400" b="1" dirty="0">
                <a:solidFill>
                  <a:srgbClr val="FF0000"/>
                </a:solidFill>
              </a:rPr>
              <a:t>F</a:t>
            </a:r>
          </a:p>
        </p:txBody>
      </p:sp>
      <p:sp>
        <p:nvSpPr>
          <p:cNvPr id="10" name="TextBox 9">
            <a:extLst>
              <a:ext uri="{FF2B5EF4-FFF2-40B4-BE49-F238E27FC236}">
                <a16:creationId xmlns:a16="http://schemas.microsoft.com/office/drawing/2014/main" id="{350CD8F2-4121-57B4-014F-BF477F8EC02C}"/>
              </a:ext>
            </a:extLst>
          </p:cNvPr>
          <p:cNvSpPr txBox="1"/>
          <p:nvPr/>
        </p:nvSpPr>
        <p:spPr>
          <a:xfrm>
            <a:off x="5562600" y="1974453"/>
            <a:ext cx="762000" cy="769441"/>
          </a:xfrm>
          <a:prstGeom prst="rect">
            <a:avLst/>
          </a:prstGeom>
          <a:noFill/>
        </p:spPr>
        <p:txBody>
          <a:bodyPr wrap="square" rtlCol="0">
            <a:spAutoFit/>
          </a:bodyPr>
          <a:lstStyle/>
          <a:p>
            <a:pPr algn="ctr"/>
            <a:r>
              <a:rPr lang="en-US" sz="4400" b="1" dirty="0">
                <a:solidFill>
                  <a:srgbClr val="FF0000"/>
                </a:solidFill>
              </a:rPr>
              <a:t>F</a:t>
            </a:r>
          </a:p>
        </p:txBody>
      </p:sp>
      <p:sp>
        <p:nvSpPr>
          <p:cNvPr id="11" name="TextBox 10">
            <a:extLst>
              <a:ext uri="{FF2B5EF4-FFF2-40B4-BE49-F238E27FC236}">
                <a16:creationId xmlns:a16="http://schemas.microsoft.com/office/drawing/2014/main" id="{8F6F42BD-3FDA-0D30-398C-238C5C4AFD5C}"/>
              </a:ext>
            </a:extLst>
          </p:cNvPr>
          <p:cNvSpPr txBox="1"/>
          <p:nvPr/>
        </p:nvSpPr>
        <p:spPr>
          <a:xfrm>
            <a:off x="6210300" y="2359174"/>
            <a:ext cx="762000" cy="769441"/>
          </a:xfrm>
          <a:prstGeom prst="rect">
            <a:avLst/>
          </a:prstGeom>
          <a:noFill/>
        </p:spPr>
        <p:txBody>
          <a:bodyPr wrap="square" rtlCol="0">
            <a:spAutoFit/>
          </a:bodyPr>
          <a:lstStyle/>
          <a:p>
            <a:pPr algn="ctr"/>
            <a:r>
              <a:rPr lang="en-US" sz="4400" b="1" dirty="0">
                <a:solidFill>
                  <a:srgbClr val="FF0000"/>
                </a:solidFill>
              </a:rPr>
              <a:t>T</a:t>
            </a:r>
          </a:p>
        </p:txBody>
      </p:sp>
      <p:sp>
        <p:nvSpPr>
          <p:cNvPr id="12" name="TextBox 11">
            <a:extLst>
              <a:ext uri="{FF2B5EF4-FFF2-40B4-BE49-F238E27FC236}">
                <a16:creationId xmlns:a16="http://schemas.microsoft.com/office/drawing/2014/main" id="{40BE4066-CB18-567A-39E0-A7CC9FB77B96}"/>
              </a:ext>
            </a:extLst>
          </p:cNvPr>
          <p:cNvSpPr txBox="1"/>
          <p:nvPr/>
        </p:nvSpPr>
        <p:spPr>
          <a:xfrm>
            <a:off x="4072328" y="2943754"/>
            <a:ext cx="762000" cy="769441"/>
          </a:xfrm>
          <a:prstGeom prst="rect">
            <a:avLst/>
          </a:prstGeom>
          <a:noFill/>
        </p:spPr>
        <p:txBody>
          <a:bodyPr wrap="square" rtlCol="0">
            <a:spAutoFit/>
          </a:bodyPr>
          <a:lstStyle/>
          <a:p>
            <a:pPr algn="ctr"/>
            <a:r>
              <a:rPr lang="en-US" sz="4400" b="1" dirty="0">
                <a:solidFill>
                  <a:srgbClr val="FF0000"/>
                </a:solidFill>
              </a:rPr>
              <a:t>T</a:t>
            </a:r>
          </a:p>
        </p:txBody>
      </p:sp>
      <p:sp>
        <p:nvSpPr>
          <p:cNvPr id="13" name="TextBox 12">
            <a:extLst>
              <a:ext uri="{FF2B5EF4-FFF2-40B4-BE49-F238E27FC236}">
                <a16:creationId xmlns:a16="http://schemas.microsoft.com/office/drawing/2014/main" id="{9A108F17-093F-7B2B-CEBC-DE4B6769F80F}"/>
              </a:ext>
            </a:extLst>
          </p:cNvPr>
          <p:cNvSpPr txBox="1"/>
          <p:nvPr/>
        </p:nvSpPr>
        <p:spPr>
          <a:xfrm>
            <a:off x="1219200" y="3886200"/>
            <a:ext cx="762000" cy="769441"/>
          </a:xfrm>
          <a:prstGeom prst="rect">
            <a:avLst/>
          </a:prstGeom>
          <a:noFill/>
        </p:spPr>
        <p:txBody>
          <a:bodyPr wrap="square" rtlCol="0">
            <a:spAutoFit/>
          </a:bodyPr>
          <a:lstStyle/>
          <a:p>
            <a:pPr algn="ctr"/>
            <a:r>
              <a:rPr lang="en-US" sz="4400" b="1" dirty="0">
                <a:solidFill>
                  <a:srgbClr val="FF0000"/>
                </a:solidFill>
              </a:rPr>
              <a:t>F</a:t>
            </a:r>
          </a:p>
        </p:txBody>
      </p:sp>
      <p:sp>
        <p:nvSpPr>
          <p:cNvPr id="14" name="TextBox 13">
            <a:extLst>
              <a:ext uri="{FF2B5EF4-FFF2-40B4-BE49-F238E27FC236}">
                <a16:creationId xmlns:a16="http://schemas.microsoft.com/office/drawing/2014/main" id="{AF90E218-9686-D0FB-728E-589C35F0B164}"/>
              </a:ext>
            </a:extLst>
          </p:cNvPr>
          <p:cNvSpPr txBox="1"/>
          <p:nvPr/>
        </p:nvSpPr>
        <p:spPr>
          <a:xfrm>
            <a:off x="7928548" y="4385967"/>
            <a:ext cx="762000" cy="769441"/>
          </a:xfrm>
          <a:prstGeom prst="rect">
            <a:avLst/>
          </a:prstGeom>
          <a:noFill/>
        </p:spPr>
        <p:txBody>
          <a:bodyPr wrap="square" rtlCol="0">
            <a:spAutoFit/>
          </a:bodyPr>
          <a:lstStyle/>
          <a:p>
            <a:pPr algn="ctr"/>
            <a:r>
              <a:rPr lang="en-US" sz="4400" b="1" dirty="0">
                <a:solidFill>
                  <a:srgbClr val="FF0000"/>
                </a:solidFill>
              </a:rPr>
              <a:t>F</a:t>
            </a:r>
          </a:p>
        </p:txBody>
      </p:sp>
      <p:sp>
        <p:nvSpPr>
          <p:cNvPr id="15" name="TextBox 14">
            <a:extLst>
              <a:ext uri="{FF2B5EF4-FFF2-40B4-BE49-F238E27FC236}">
                <a16:creationId xmlns:a16="http://schemas.microsoft.com/office/drawing/2014/main" id="{1D360DF3-A9D8-F7F9-6F88-5CEEF86B61F9}"/>
              </a:ext>
            </a:extLst>
          </p:cNvPr>
          <p:cNvSpPr txBox="1"/>
          <p:nvPr/>
        </p:nvSpPr>
        <p:spPr>
          <a:xfrm>
            <a:off x="5763718" y="4949279"/>
            <a:ext cx="762000" cy="769441"/>
          </a:xfrm>
          <a:prstGeom prst="rect">
            <a:avLst/>
          </a:prstGeom>
          <a:noFill/>
        </p:spPr>
        <p:txBody>
          <a:bodyPr wrap="square" rtlCol="0">
            <a:spAutoFit/>
          </a:bodyPr>
          <a:lstStyle/>
          <a:p>
            <a:pPr algn="ctr"/>
            <a:r>
              <a:rPr lang="en-US" sz="4400" b="1" dirty="0">
                <a:solidFill>
                  <a:srgbClr val="FF0000"/>
                </a:solidFill>
              </a:rPr>
              <a:t>T</a:t>
            </a:r>
          </a:p>
        </p:txBody>
      </p:sp>
      <p:sp>
        <p:nvSpPr>
          <p:cNvPr id="16" name="TextBox 15">
            <a:extLst>
              <a:ext uri="{FF2B5EF4-FFF2-40B4-BE49-F238E27FC236}">
                <a16:creationId xmlns:a16="http://schemas.microsoft.com/office/drawing/2014/main" id="{7E2B37E8-E5E2-F780-6957-3B453EE7E2B9}"/>
              </a:ext>
            </a:extLst>
          </p:cNvPr>
          <p:cNvSpPr txBox="1"/>
          <p:nvPr/>
        </p:nvSpPr>
        <p:spPr>
          <a:xfrm>
            <a:off x="8386997" y="5334000"/>
            <a:ext cx="762000" cy="769441"/>
          </a:xfrm>
          <a:prstGeom prst="rect">
            <a:avLst/>
          </a:prstGeom>
          <a:noFill/>
        </p:spPr>
        <p:txBody>
          <a:bodyPr wrap="square" rtlCol="0">
            <a:spAutoFit/>
          </a:bodyPr>
          <a:lstStyle/>
          <a:p>
            <a:pPr algn="ctr"/>
            <a:r>
              <a:rPr lang="en-US" sz="4400" b="1" dirty="0">
                <a:solidFill>
                  <a:srgbClr val="FF0000"/>
                </a:solidFill>
              </a:rPr>
              <a:t>T</a:t>
            </a:r>
          </a:p>
        </p:txBody>
      </p:sp>
      <p:sp>
        <p:nvSpPr>
          <p:cNvPr id="17" name="TextBox 16">
            <a:extLst>
              <a:ext uri="{FF2B5EF4-FFF2-40B4-BE49-F238E27FC236}">
                <a16:creationId xmlns:a16="http://schemas.microsoft.com/office/drawing/2014/main" id="{367F97B4-12EE-CC26-F2B7-24473F0F5B22}"/>
              </a:ext>
            </a:extLst>
          </p:cNvPr>
          <p:cNvSpPr txBox="1"/>
          <p:nvPr/>
        </p:nvSpPr>
        <p:spPr>
          <a:xfrm>
            <a:off x="4853066" y="5896907"/>
            <a:ext cx="762000" cy="769441"/>
          </a:xfrm>
          <a:prstGeom prst="rect">
            <a:avLst/>
          </a:prstGeom>
          <a:noFill/>
        </p:spPr>
        <p:txBody>
          <a:bodyPr wrap="square" rtlCol="0">
            <a:spAutoFit/>
          </a:bodyPr>
          <a:lstStyle/>
          <a:p>
            <a:pPr algn="ctr"/>
            <a:r>
              <a:rPr lang="en-US" sz="4400" b="1" dirty="0">
                <a:solidFill>
                  <a:srgbClr val="FF0000"/>
                </a:solidFill>
              </a:rPr>
              <a:t>F</a:t>
            </a:r>
          </a:p>
        </p:txBody>
      </p:sp>
    </p:spTree>
    <p:extLst>
      <p:ext uri="{BB962C8B-B14F-4D97-AF65-F5344CB8AC3E}">
        <p14:creationId xmlns:p14="http://schemas.microsoft.com/office/powerpoint/2010/main" val="67394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7B2CDA-5D52-CC84-732B-3F43881A53F0}"/>
              </a:ext>
            </a:extLst>
          </p:cNvPr>
          <p:cNvSpPr txBox="1"/>
          <p:nvPr/>
        </p:nvSpPr>
        <p:spPr>
          <a:xfrm>
            <a:off x="228600" y="228600"/>
            <a:ext cx="8686800" cy="6170472"/>
          </a:xfrm>
          <a:prstGeom prst="rect">
            <a:avLst/>
          </a:prstGeom>
          <a:noFill/>
        </p:spPr>
        <p:txBody>
          <a:bodyPr wrap="square">
            <a:spAutoFit/>
          </a:bodyPr>
          <a:lstStyle/>
          <a:p>
            <a:pPr marL="0" marR="0" algn="just">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MAKE INFERENCES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MAKING INFERENCES BASED ON WORD CHOICES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 inference is a guess about something that is not directly stated. To make an inference, use information that you understand from what you hear.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We can usually understand what people mean or how they feel even if they don't explain everything directly. Their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word choices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often help us to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infer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their meaning or feeling.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75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EF3D42-3714-A0AC-104C-99A8C13B09FA}"/>
              </a:ext>
            </a:extLst>
          </p:cNvPr>
          <p:cNvSpPr txBox="1"/>
          <p:nvPr/>
        </p:nvSpPr>
        <p:spPr>
          <a:xfrm>
            <a:off x="304800" y="457200"/>
            <a:ext cx="8382000" cy="4270721"/>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Listen to the example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Example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What can we infer/understand about Mark?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After Tonia was born, he and Marion thought about having another child.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After Tonia was born, he and Marion never thought about having another child.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Which word(s) helped you to understand this? ______</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1688B2E-CC22-CC6E-6DC0-CA87E07D0D13}"/>
              </a:ext>
            </a:extLst>
          </p:cNvPr>
          <p:cNvSpPr txBox="1"/>
          <p:nvPr/>
        </p:nvSpPr>
        <p:spPr>
          <a:xfrm>
            <a:off x="2895600" y="4343400"/>
            <a:ext cx="8153400" cy="2221442"/>
          </a:xfrm>
          <a:prstGeom prst="rect">
            <a:avLst/>
          </a:prstGeom>
          <a:noFill/>
        </p:spPr>
        <p:txBody>
          <a:bodyPr wrap="square">
            <a:spAutoFit/>
          </a:bodyPr>
          <a:lstStyle/>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The correct answers are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 decided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7" descr="Speaker Phone">
            <a:hlinkClick r:id="rId2" action="ppaction://hlinkfile"/>
            <a:extLst>
              <a:ext uri="{FF2B5EF4-FFF2-40B4-BE49-F238E27FC236}">
                <a16:creationId xmlns:a16="http://schemas.microsoft.com/office/drawing/2014/main" id="{4DB6D662-E5B8-5848-A117-AB5A249FBD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3800" y="5224158"/>
            <a:ext cx="914400" cy="914400"/>
          </a:xfrm>
          <a:prstGeom prst="rect">
            <a:avLst/>
          </a:prstGeom>
        </p:spPr>
      </p:pic>
    </p:spTree>
    <p:extLst>
      <p:ext uri="{BB962C8B-B14F-4D97-AF65-F5344CB8AC3E}">
        <p14:creationId xmlns:p14="http://schemas.microsoft.com/office/powerpoint/2010/main" val="1858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B4D491-8E56-54C3-EB92-BEDCDCD0CF2C}"/>
              </a:ext>
            </a:extLst>
          </p:cNvPr>
          <p:cNvSpPr txBox="1"/>
          <p:nvPr/>
        </p:nvSpPr>
        <p:spPr>
          <a:xfrm>
            <a:off x="457200" y="381000"/>
            <a:ext cx="8077200" cy="5321778"/>
          </a:xfrm>
          <a:prstGeom prst="rect">
            <a:avLst/>
          </a:prstGeom>
          <a:noFill/>
        </p:spPr>
        <p:txBody>
          <a:bodyPr wrap="square">
            <a:spAutoFit/>
          </a:bodyPr>
          <a:lstStyle/>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Listen to the excerpts from the TV talk show. Circle the correct answer to complete each sentence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Excerpt One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 What can we infer about Marion and Mark?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They feel too old to raise a second child.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They want to raise another young child.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 Which word(s) helped you to understand this? ____ _ _ _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2A9454-C2A5-3273-4C1F-BA80804A5C3A}"/>
              </a:ext>
            </a:extLst>
          </p:cNvPr>
          <p:cNvSpPr txBox="1"/>
          <p:nvPr/>
        </p:nvSpPr>
        <p:spPr>
          <a:xfrm>
            <a:off x="457200" y="3276600"/>
            <a:ext cx="8077200" cy="593304"/>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They feel too old to raise a second child.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DA590C4-672E-49C2-0700-F4272FBC0124}"/>
              </a:ext>
            </a:extLst>
          </p:cNvPr>
          <p:cNvSpPr txBox="1"/>
          <p:nvPr/>
        </p:nvSpPr>
        <p:spPr>
          <a:xfrm>
            <a:off x="1295400" y="5090735"/>
            <a:ext cx="8077200" cy="593304"/>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hirty-eight</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Speaker Phone">
            <a:hlinkClick r:id="rId2" action="ppaction://hlinkfile"/>
            <a:extLst>
              <a:ext uri="{FF2B5EF4-FFF2-40B4-BE49-F238E27FC236}">
                <a16:creationId xmlns:a16="http://schemas.microsoft.com/office/drawing/2014/main" id="{DCBCF156-F6E4-C548-FFFA-DB83EC23C5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1400" y="5416253"/>
            <a:ext cx="914400" cy="914400"/>
          </a:xfrm>
          <a:prstGeom prst="rect">
            <a:avLst/>
          </a:prstGeom>
        </p:spPr>
      </p:pic>
    </p:spTree>
    <p:extLst>
      <p:ext uri="{BB962C8B-B14F-4D97-AF65-F5344CB8AC3E}">
        <p14:creationId xmlns:p14="http://schemas.microsoft.com/office/powerpoint/2010/main" val="28694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6CAA1-8267-337F-87E3-73529B96ED61}"/>
              </a:ext>
            </a:extLst>
          </p:cNvPr>
          <p:cNvSpPr txBox="1"/>
          <p:nvPr/>
        </p:nvSpPr>
        <p:spPr>
          <a:xfrm>
            <a:off x="228600" y="17489"/>
            <a:ext cx="8686800" cy="6064161"/>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Two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What does Maria want people to understand?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There is new information about only children that many people don't know.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People already know everything about only children.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Which word(s) helped you to understand this? ______</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Excerpt Three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What does Jenna want to explain?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Money is more important to them now than in the past.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Their son needs a lot of expensive things.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Which word(s) helped you to understand this? ______ _</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45D441E-B722-D884-EFB7-FC9F66B8D933}"/>
              </a:ext>
            </a:extLst>
          </p:cNvPr>
          <p:cNvSpPr txBox="1"/>
          <p:nvPr/>
        </p:nvSpPr>
        <p:spPr>
          <a:xfrm>
            <a:off x="228600" y="1122860"/>
            <a:ext cx="8686800" cy="991618"/>
          </a:xfrm>
          <a:prstGeom prst="rect">
            <a:avLst/>
          </a:prstGeom>
          <a:noFill/>
        </p:spPr>
        <p:txBody>
          <a:bodyPr wrap="square">
            <a:spAutoFit/>
          </a:bodyPr>
          <a:lstStyle/>
          <a:p>
            <a:pPr marL="0" marR="0">
              <a:lnSpc>
                <a:spcPct val="107000"/>
              </a:lnSpc>
              <a:spcBef>
                <a:spcPts val="0"/>
              </a:spcBef>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There is new information about only children that many people don't know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6B8C94-7D16-E252-B858-8327DD25E396}"/>
              </a:ext>
            </a:extLst>
          </p:cNvPr>
          <p:cNvSpPr txBox="1"/>
          <p:nvPr/>
        </p:nvSpPr>
        <p:spPr>
          <a:xfrm>
            <a:off x="5829300" y="5974892"/>
            <a:ext cx="2362200" cy="530594"/>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It’s different.</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C29E773-2FC8-C8CA-FF8A-3E56A2C2CA38}"/>
              </a:ext>
            </a:extLst>
          </p:cNvPr>
          <p:cNvSpPr txBox="1"/>
          <p:nvPr/>
        </p:nvSpPr>
        <p:spPr>
          <a:xfrm>
            <a:off x="7239000" y="2662857"/>
            <a:ext cx="1905000" cy="532903"/>
          </a:xfrm>
          <a:prstGeom prst="rect">
            <a:avLst/>
          </a:prstGeom>
          <a:noFill/>
        </p:spPr>
        <p:txBody>
          <a:bodyPr wrap="square">
            <a:spAutoFit/>
          </a:bodyPr>
          <a:lstStyle/>
          <a:p>
            <a:pPr marL="0" marR="0">
              <a:lnSpc>
                <a:spcPct val="107000"/>
              </a:lnSpc>
              <a:spcBef>
                <a:spcPts val="0"/>
              </a:spcBef>
              <a:spcAft>
                <a:spcPts val="800"/>
              </a:spcAft>
            </a:pPr>
            <a:r>
              <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interesting</a:t>
            </a:r>
          </a:p>
        </p:txBody>
      </p:sp>
      <p:sp>
        <p:nvSpPr>
          <p:cNvPr id="9" name="TextBox 8">
            <a:extLst>
              <a:ext uri="{FF2B5EF4-FFF2-40B4-BE49-F238E27FC236}">
                <a16:creationId xmlns:a16="http://schemas.microsoft.com/office/drawing/2014/main" id="{AF07911A-724E-C875-5677-C6831B2C376C}"/>
              </a:ext>
            </a:extLst>
          </p:cNvPr>
          <p:cNvSpPr txBox="1"/>
          <p:nvPr/>
        </p:nvSpPr>
        <p:spPr>
          <a:xfrm>
            <a:off x="220851" y="4396797"/>
            <a:ext cx="8686800" cy="530594"/>
          </a:xfrm>
          <a:prstGeom prst="rect">
            <a:avLst/>
          </a:prstGeom>
          <a:noFill/>
        </p:spPr>
        <p:txBody>
          <a:bodyPr wrap="square">
            <a:spAutoFit/>
          </a:bodyPr>
          <a:lstStyle/>
          <a:p>
            <a:pPr marL="0" marR="0">
              <a:lnSpc>
                <a:spcPct val="107000"/>
              </a:lnSpc>
              <a:spcBef>
                <a:spcPts val="0"/>
              </a:spcBef>
              <a:spcAft>
                <a:spcPts val="8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Money is more important to them now than in the past.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Speaker Phone">
            <a:hlinkClick r:id="rId2" action="ppaction://hlinkfile"/>
            <a:extLst>
              <a:ext uri="{FF2B5EF4-FFF2-40B4-BE49-F238E27FC236}">
                <a16:creationId xmlns:a16="http://schemas.microsoft.com/office/drawing/2014/main" id="{5A45158B-F2DD-932F-9166-C132ADB31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4849" y="75359"/>
            <a:ext cx="914400" cy="914400"/>
          </a:xfrm>
          <a:prstGeom prst="rect">
            <a:avLst/>
          </a:prstGeom>
        </p:spPr>
      </p:pic>
      <p:pic>
        <p:nvPicPr>
          <p:cNvPr id="12" name="Graphic 11" descr="Speaker Phone">
            <a:hlinkClick r:id="rId5" action="ppaction://hlinkfile"/>
            <a:extLst>
              <a:ext uri="{FF2B5EF4-FFF2-40B4-BE49-F238E27FC236}">
                <a16:creationId xmlns:a16="http://schemas.microsoft.com/office/drawing/2014/main" id="{8BD4537B-E13B-245F-94E0-B6A6E4B656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9403" y="3515761"/>
            <a:ext cx="914400" cy="914400"/>
          </a:xfrm>
          <a:prstGeom prst="rect">
            <a:avLst/>
          </a:prstGeom>
        </p:spPr>
      </p:pic>
    </p:spTree>
    <p:extLst>
      <p:ext uri="{BB962C8B-B14F-4D97-AF65-F5344CB8AC3E}">
        <p14:creationId xmlns:p14="http://schemas.microsoft.com/office/powerpoint/2010/main" val="41100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5F72EE-C26F-0508-90D9-866593D66D21}"/>
              </a:ext>
            </a:extLst>
          </p:cNvPr>
          <p:cNvSpPr txBox="1"/>
          <p:nvPr/>
        </p:nvSpPr>
        <p:spPr>
          <a:xfrm>
            <a:off x="609600" y="457200"/>
            <a:ext cx="8305800" cy="5509200"/>
          </a:xfrm>
          <a:prstGeom prst="rect">
            <a:avLst/>
          </a:prstGeom>
          <a:noFill/>
        </p:spPr>
        <p:txBody>
          <a:bodyPr wrap="square">
            <a:spAutoFit/>
          </a:bodyPr>
          <a:lstStyle/>
          <a:p>
            <a:r>
              <a:rPr lang="en-US" sz="3200" b="1" dirty="0"/>
              <a:t>EXPRESS OPINIONS </a:t>
            </a:r>
          </a:p>
          <a:p>
            <a:r>
              <a:rPr lang="en-US" sz="3200" dirty="0"/>
              <a:t>Read the statements. Do you Agree or  Disagree? </a:t>
            </a:r>
          </a:p>
          <a:p>
            <a:endParaRPr lang="en-US" sz="3200" dirty="0"/>
          </a:p>
          <a:p>
            <a:pPr marL="514350" indent="-514350">
              <a:buAutoNum type="arabicPeriod"/>
            </a:pPr>
            <a:r>
              <a:rPr lang="en-US" sz="3200" dirty="0"/>
              <a:t>It's better for children to have young parents. </a:t>
            </a:r>
          </a:p>
          <a:p>
            <a:endParaRPr lang="en-US" sz="3200" dirty="0"/>
          </a:p>
          <a:p>
            <a:r>
              <a:rPr lang="en-US" sz="3200" dirty="0"/>
              <a:t>2. Only children are more popular than children with siblings. </a:t>
            </a:r>
          </a:p>
          <a:p>
            <a:pPr algn="just"/>
            <a:endParaRPr lang="en-US" sz="3200" dirty="0"/>
          </a:p>
          <a:p>
            <a:pPr algn="just"/>
            <a:r>
              <a:rPr lang="en-US" sz="3200" dirty="0"/>
              <a:t>3. People need to think about the population problem in the world when they decide </a:t>
            </a:r>
          </a:p>
          <a:p>
            <a:r>
              <a:rPr lang="en-US" sz="3200" dirty="0"/>
              <a:t>how many children to have. </a:t>
            </a:r>
          </a:p>
        </p:txBody>
      </p:sp>
    </p:spTree>
    <p:extLst>
      <p:ext uri="{BB962C8B-B14F-4D97-AF65-F5344CB8AC3E}">
        <p14:creationId xmlns:p14="http://schemas.microsoft.com/office/powerpoint/2010/main" val="3495141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AB8D7-2A30-4CDE-FE44-9C5125ECE489}"/>
              </a:ext>
            </a:extLst>
          </p:cNvPr>
          <p:cNvSpPr txBox="1"/>
          <p:nvPr/>
        </p:nvSpPr>
        <p:spPr>
          <a:xfrm>
            <a:off x="609600" y="457200"/>
            <a:ext cx="8305800" cy="4165307"/>
          </a:xfrm>
          <a:prstGeom prst="rect">
            <a:avLst/>
          </a:prstGeom>
          <a:noFill/>
        </p:spPr>
        <p:txBody>
          <a:bodyPr wrap="square">
            <a:spAutoFit/>
          </a:bodyPr>
          <a:lstStyle/>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LISTENING TWO: </a:t>
            </a: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HOW DO ONLY KIDS FEEL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COMPREHENSION </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Now listen to Tonia and Jay, two only children. They are speaking to Maria Sanchez. Circle the best answer to complete each sentence.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468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981200"/>
            <a:ext cx="9126069" cy="4031873"/>
          </a:xfrm>
          <a:prstGeom prst="rect">
            <a:avLst/>
          </a:prstGeom>
          <a:noFill/>
        </p:spPr>
        <p:txBody>
          <a:bodyPr wrap="square" rtlCol="0">
            <a:spAutoFit/>
          </a:bodyPr>
          <a:lstStyle/>
          <a:p>
            <a:pPr algn="just"/>
            <a:endParaRPr lang="en-US" sz="3200" dirty="0"/>
          </a:p>
          <a:p>
            <a:r>
              <a:rPr lang="en-US" sz="3200" dirty="0"/>
              <a:t>        The Friendship Force says, “When you have</a:t>
            </a:r>
          </a:p>
          <a:p>
            <a:r>
              <a:rPr lang="en-US" sz="3200" dirty="0"/>
              <a:t>         friends in foreign countries, _____”</a:t>
            </a:r>
          </a:p>
          <a:p>
            <a:r>
              <a:rPr lang="en-US" sz="3200" dirty="0"/>
              <a:t>	</a:t>
            </a:r>
          </a:p>
          <a:p>
            <a:r>
              <a:rPr lang="en-US" sz="3200" dirty="0"/>
              <a:t>	a. you held to bring peace to the world</a:t>
            </a:r>
          </a:p>
          <a:p>
            <a:endParaRPr lang="en-US" sz="3200" dirty="0"/>
          </a:p>
          <a:p>
            <a:r>
              <a:rPr lang="en-US" sz="3200" dirty="0"/>
              <a:t>	b. you can be in the Friendship Force</a:t>
            </a:r>
          </a:p>
          <a:p>
            <a:endParaRPr lang="en-US" sz="3200" dirty="0"/>
          </a:p>
        </p:txBody>
      </p:sp>
      <p:sp>
        <p:nvSpPr>
          <p:cNvPr id="2" name="TextBox 1"/>
          <p:cNvSpPr txBox="1"/>
          <p:nvPr/>
        </p:nvSpPr>
        <p:spPr>
          <a:xfrm>
            <a:off x="304800" y="228600"/>
            <a:ext cx="6629400" cy="1323439"/>
          </a:xfrm>
          <a:prstGeom prst="rect">
            <a:avLst/>
          </a:prstGeom>
          <a:noFill/>
        </p:spPr>
        <p:txBody>
          <a:bodyPr wrap="square" rtlCol="0">
            <a:spAutoFit/>
          </a:bodyPr>
          <a:lstStyle/>
          <a:p>
            <a:r>
              <a:rPr lang="en-US" sz="4000" b="1" i="1">
                <a:solidFill>
                  <a:srgbClr val="00B050"/>
                </a:solidFill>
              </a:rPr>
              <a:t>Circle the correct answer to complete the sentence</a:t>
            </a:r>
            <a:endParaRPr lang="en-US" sz="4000" b="1" i="1" dirty="0">
              <a:solidFill>
                <a:srgbClr val="00B050"/>
              </a:solidFill>
            </a:endParaRPr>
          </a:p>
        </p:txBody>
      </p:sp>
      <p:sp>
        <p:nvSpPr>
          <p:cNvPr id="3" name="TextBox 2">
            <a:extLst>
              <a:ext uri="{FF2B5EF4-FFF2-40B4-BE49-F238E27FC236}">
                <a16:creationId xmlns:a16="http://schemas.microsoft.com/office/drawing/2014/main" id="{232C18EE-D523-E1AE-0EDE-B21C246E506A}"/>
              </a:ext>
            </a:extLst>
          </p:cNvPr>
          <p:cNvSpPr txBox="1"/>
          <p:nvPr/>
        </p:nvSpPr>
        <p:spPr>
          <a:xfrm>
            <a:off x="-152401" y="2966085"/>
            <a:ext cx="9126069" cy="3046988"/>
          </a:xfrm>
          <a:prstGeom prst="rect">
            <a:avLst/>
          </a:prstGeom>
          <a:noFill/>
        </p:spPr>
        <p:txBody>
          <a:bodyPr wrap="square" rtlCol="0">
            <a:spAutoFit/>
          </a:bodyPr>
          <a:lstStyle/>
          <a:p>
            <a:pPr algn="just"/>
            <a:endParaRPr lang="en-US" sz="3200" dirty="0"/>
          </a:p>
          <a:p>
            <a:r>
              <a:rPr lang="en-US" sz="3200" dirty="0"/>
              <a:t>	</a:t>
            </a:r>
          </a:p>
          <a:p>
            <a:r>
              <a:rPr lang="en-US" sz="3200" dirty="0"/>
              <a:t>	</a:t>
            </a:r>
            <a:r>
              <a:rPr lang="en-US" sz="3200" dirty="0">
                <a:solidFill>
                  <a:srgbClr val="FF0000"/>
                </a:solidFill>
              </a:rPr>
              <a:t>a. you held to bring peace to the world</a:t>
            </a:r>
          </a:p>
          <a:p>
            <a:endParaRPr lang="en-US" sz="3200" b="1" dirty="0">
              <a:solidFill>
                <a:srgbClr val="FF0000"/>
              </a:solidFill>
            </a:endParaRPr>
          </a:p>
          <a:p>
            <a:r>
              <a:rPr lang="en-US" sz="3200" dirty="0"/>
              <a:t>	</a:t>
            </a:r>
          </a:p>
          <a:p>
            <a:endParaRPr lang="en-US" sz="3200" dirty="0"/>
          </a:p>
        </p:txBody>
      </p:sp>
    </p:spTree>
    <p:extLst>
      <p:ext uri="{BB962C8B-B14F-4D97-AF65-F5344CB8AC3E}">
        <p14:creationId xmlns:p14="http://schemas.microsoft.com/office/powerpoint/2010/main" val="23374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D59159-7020-C380-A57F-5B50E50CECED}"/>
              </a:ext>
            </a:extLst>
          </p:cNvPr>
          <p:cNvSpPr txBox="1"/>
          <p:nvPr/>
        </p:nvSpPr>
        <p:spPr>
          <a:xfrm>
            <a:off x="152400" y="203524"/>
            <a:ext cx="6781800" cy="1961371"/>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Tonia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__ being an only child.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likes    b. loves     c. doesn't like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Most of Tonia's friends have ___</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siblings   b. sisters    c. older parents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304345E-E618-1D66-0214-8465894ABE7D}"/>
              </a:ext>
            </a:extLst>
          </p:cNvPr>
          <p:cNvSpPr txBox="1"/>
          <p:nvPr/>
        </p:nvSpPr>
        <p:spPr>
          <a:xfrm>
            <a:off x="1676400" y="2667000"/>
            <a:ext cx="7162800" cy="3849836"/>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Tonia's mother ______her decision to Tonia.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didn't explain          b. explained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isn't going to explain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How does Tonia feel about her parents' decision? She __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understands it and agrees with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understands it but isn't happy about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doesn't understand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Speaker Phone">
            <a:hlinkClick r:id="rId3" action="ppaction://hlinkfile"/>
            <a:extLst>
              <a:ext uri="{FF2B5EF4-FFF2-40B4-BE49-F238E27FC236}">
                <a16:creationId xmlns:a16="http://schemas.microsoft.com/office/drawing/2014/main" id="{DE2B38F1-9E08-40E5-AF9F-44DAAE73C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1400" y="1501548"/>
            <a:ext cx="914400" cy="914400"/>
          </a:xfrm>
          <a:prstGeom prst="rect">
            <a:avLst/>
          </a:prstGeom>
        </p:spPr>
      </p:pic>
      <p:sp>
        <p:nvSpPr>
          <p:cNvPr id="12" name="TextBox 11">
            <a:extLst>
              <a:ext uri="{FF2B5EF4-FFF2-40B4-BE49-F238E27FC236}">
                <a16:creationId xmlns:a16="http://schemas.microsoft.com/office/drawing/2014/main" id="{CAB9C2B3-1E97-3BF9-4FC5-2B8CA567EB01}"/>
              </a:ext>
            </a:extLst>
          </p:cNvPr>
          <p:cNvSpPr txBox="1"/>
          <p:nvPr/>
        </p:nvSpPr>
        <p:spPr>
          <a:xfrm>
            <a:off x="2652010" y="691310"/>
            <a:ext cx="6781800" cy="468077"/>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doesn't like</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E671AE8-7D6E-CD27-75B7-1F818B2256B0}"/>
              </a:ext>
            </a:extLst>
          </p:cNvPr>
          <p:cNvSpPr txBox="1"/>
          <p:nvPr/>
        </p:nvSpPr>
        <p:spPr>
          <a:xfrm>
            <a:off x="161144" y="1671660"/>
            <a:ext cx="6781800" cy="468077"/>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siblings</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4C14A24-7D4D-7720-8B38-B78B8E79F1E0}"/>
              </a:ext>
            </a:extLst>
          </p:cNvPr>
          <p:cNvSpPr txBox="1"/>
          <p:nvPr/>
        </p:nvSpPr>
        <p:spPr>
          <a:xfrm>
            <a:off x="1676400" y="5510935"/>
            <a:ext cx="7162800" cy="468077"/>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understands it but isn't happy about it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B284E45-D9AA-189F-D161-3254F1D13643}"/>
              </a:ext>
            </a:extLst>
          </p:cNvPr>
          <p:cNvSpPr txBox="1"/>
          <p:nvPr/>
        </p:nvSpPr>
        <p:spPr>
          <a:xfrm>
            <a:off x="4389620" y="3143192"/>
            <a:ext cx="7162800" cy="468077"/>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explained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91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3351FC-7C2C-5DB8-BA73-50F964ADEB36}"/>
              </a:ext>
            </a:extLst>
          </p:cNvPr>
          <p:cNvSpPr txBox="1"/>
          <p:nvPr/>
        </p:nvSpPr>
        <p:spPr>
          <a:xfrm>
            <a:off x="152400" y="228600"/>
            <a:ext cx="8458200" cy="2682466"/>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 Jay and Tonia have __ feelings about being only children.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unusual 		b. the same 			c. different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 When Jay spends time with his parents, he feels __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different 		b. special 		   c. uncomfortable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91ECD00-67FE-72D3-B883-9B7C19C909AB}"/>
              </a:ext>
            </a:extLst>
          </p:cNvPr>
          <p:cNvSpPr txBox="1"/>
          <p:nvPr/>
        </p:nvSpPr>
        <p:spPr>
          <a:xfrm>
            <a:off x="990600" y="3124200"/>
            <a:ext cx="7924800" cy="3348674"/>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 Jay and his parents enjoy __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traveling Jay         b. living in Asia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staying home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8. Many of Jay's friends don't like to __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do things alone    b. spend time with their parents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cry like a baby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765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4A8FAC-8AA4-040F-08D1-9F6D26A7AC5B}"/>
              </a:ext>
            </a:extLst>
          </p:cNvPr>
          <p:cNvSpPr txBox="1"/>
          <p:nvPr/>
        </p:nvSpPr>
        <p:spPr>
          <a:xfrm>
            <a:off x="152400" y="79878"/>
            <a:ext cx="8382000" cy="374077"/>
          </a:xfrm>
          <a:prstGeom prst="rect">
            <a:avLst/>
          </a:prstGeom>
          <a:noFill/>
        </p:spPr>
        <p:txBody>
          <a:bodyPr wrap="square">
            <a:spAutoFit/>
          </a:bodyPr>
          <a:lstStyle/>
          <a:p>
            <a:pPr marL="0" marR="0" algn="ctr">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LISTENING SKILL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E8BB2C-5C15-4CDA-0EFC-F04850F1CFC0}"/>
              </a:ext>
            </a:extLst>
          </p:cNvPr>
          <p:cNvPicPr>
            <a:picLocks noChangeAspect="1"/>
          </p:cNvPicPr>
          <p:nvPr/>
        </p:nvPicPr>
        <p:blipFill>
          <a:blip r:embed="rId2"/>
          <a:stretch>
            <a:fillRect/>
          </a:stretch>
        </p:blipFill>
        <p:spPr>
          <a:xfrm>
            <a:off x="152400" y="1161166"/>
            <a:ext cx="8866875" cy="4114800"/>
          </a:xfrm>
          <a:prstGeom prst="rect">
            <a:avLst/>
          </a:prstGeom>
        </p:spPr>
      </p:pic>
      <p:sp>
        <p:nvSpPr>
          <p:cNvPr id="7" name="TextBox 6">
            <a:extLst>
              <a:ext uri="{FF2B5EF4-FFF2-40B4-BE49-F238E27FC236}">
                <a16:creationId xmlns:a16="http://schemas.microsoft.com/office/drawing/2014/main" id="{E916E1E2-41C2-CBAA-7C73-6E16C17AF95B}"/>
              </a:ext>
            </a:extLst>
          </p:cNvPr>
          <p:cNvSpPr txBox="1"/>
          <p:nvPr/>
        </p:nvSpPr>
        <p:spPr>
          <a:xfrm>
            <a:off x="4191000" y="3712389"/>
            <a:ext cx="3048000" cy="830997"/>
          </a:xfrm>
          <a:prstGeom prst="rect">
            <a:avLst/>
          </a:prstGeom>
          <a:noFill/>
        </p:spPr>
        <p:txBody>
          <a:bodyPr wrap="square" rtlCol="0">
            <a:spAutoFit/>
          </a:bodyPr>
          <a:lstStyle/>
          <a:p>
            <a:r>
              <a:rPr lang="en-US" sz="2400" b="1" dirty="0"/>
              <a:t>hates it. She wants to have a sister</a:t>
            </a:r>
          </a:p>
        </p:txBody>
      </p:sp>
      <p:pic>
        <p:nvPicPr>
          <p:cNvPr id="9" name="Graphic 8" descr="Speaker Phone">
            <a:hlinkClick r:id="rId3" action="ppaction://hlinkfile"/>
            <a:extLst>
              <a:ext uri="{FF2B5EF4-FFF2-40B4-BE49-F238E27FC236}">
                <a16:creationId xmlns:a16="http://schemas.microsoft.com/office/drawing/2014/main" id="{2AF86669-32BC-6002-2DD9-D589E27B2F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9000" y="5525977"/>
            <a:ext cx="914400" cy="914400"/>
          </a:xfrm>
          <a:prstGeom prst="rect">
            <a:avLst/>
          </a:prstGeom>
        </p:spPr>
      </p:pic>
    </p:spTree>
    <p:extLst>
      <p:ext uri="{BB962C8B-B14F-4D97-AF65-F5344CB8AC3E}">
        <p14:creationId xmlns:p14="http://schemas.microsoft.com/office/powerpoint/2010/main" val="7773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C9CEA-E384-24F0-3A90-9FE025C98F20}"/>
              </a:ext>
            </a:extLst>
          </p:cNvPr>
          <p:cNvPicPr>
            <a:picLocks noChangeAspect="1"/>
          </p:cNvPicPr>
          <p:nvPr/>
        </p:nvPicPr>
        <p:blipFill>
          <a:blip r:embed="rId2"/>
          <a:stretch>
            <a:fillRect/>
          </a:stretch>
        </p:blipFill>
        <p:spPr>
          <a:xfrm>
            <a:off x="51216" y="1"/>
            <a:ext cx="9041568" cy="6857999"/>
          </a:xfrm>
          <a:prstGeom prst="rect">
            <a:avLst/>
          </a:prstGeom>
        </p:spPr>
      </p:pic>
      <p:pic>
        <p:nvPicPr>
          <p:cNvPr id="7" name="Graphic 6" descr="Speaker Phone">
            <a:hlinkClick r:id="rId3" action="ppaction://hlinkfile"/>
            <a:extLst>
              <a:ext uri="{FF2B5EF4-FFF2-40B4-BE49-F238E27FC236}">
                <a16:creationId xmlns:a16="http://schemas.microsoft.com/office/drawing/2014/main" id="{F7D84837-CA39-E60E-8EA1-018B359017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4656" y="381000"/>
            <a:ext cx="914400" cy="914400"/>
          </a:xfrm>
          <a:prstGeom prst="rect">
            <a:avLst/>
          </a:prstGeom>
        </p:spPr>
      </p:pic>
      <p:sp>
        <p:nvSpPr>
          <p:cNvPr id="8" name="TextBox 7">
            <a:extLst>
              <a:ext uri="{FF2B5EF4-FFF2-40B4-BE49-F238E27FC236}">
                <a16:creationId xmlns:a16="http://schemas.microsoft.com/office/drawing/2014/main" id="{58D0784D-53E7-24AB-51BD-F5EED1125612}"/>
              </a:ext>
            </a:extLst>
          </p:cNvPr>
          <p:cNvSpPr txBox="1"/>
          <p:nvPr/>
        </p:nvSpPr>
        <p:spPr>
          <a:xfrm>
            <a:off x="6629400" y="2133600"/>
            <a:ext cx="2209800" cy="461665"/>
          </a:xfrm>
          <a:prstGeom prst="rect">
            <a:avLst/>
          </a:prstGeom>
          <a:noFill/>
        </p:spPr>
        <p:txBody>
          <a:bodyPr wrap="square" rtlCol="0">
            <a:spAutoFit/>
          </a:bodyPr>
          <a:lstStyle/>
          <a:p>
            <a:r>
              <a:rPr lang="en-US" sz="2400" b="1" dirty="0">
                <a:solidFill>
                  <a:srgbClr val="FF0000"/>
                </a:solidFill>
              </a:rPr>
              <a:t>likes his family</a:t>
            </a:r>
          </a:p>
        </p:txBody>
      </p:sp>
      <p:sp>
        <p:nvSpPr>
          <p:cNvPr id="9" name="TextBox 8">
            <a:extLst>
              <a:ext uri="{FF2B5EF4-FFF2-40B4-BE49-F238E27FC236}">
                <a16:creationId xmlns:a16="http://schemas.microsoft.com/office/drawing/2014/main" id="{E3BF95A6-D573-6464-3699-98666B16779B}"/>
              </a:ext>
            </a:extLst>
          </p:cNvPr>
          <p:cNvSpPr txBox="1"/>
          <p:nvPr/>
        </p:nvSpPr>
        <p:spPr>
          <a:xfrm>
            <a:off x="457200" y="3429000"/>
            <a:ext cx="3124200" cy="461665"/>
          </a:xfrm>
          <a:prstGeom prst="rect">
            <a:avLst/>
          </a:prstGeom>
          <a:noFill/>
        </p:spPr>
        <p:txBody>
          <a:bodyPr wrap="square" rtlCol="0">
            <a:spAutoFit/>
          </a:bodyPr>
          <a:lstStyle/>
          <a:p>
            <a:r>
              <a:rPr lang="en-US" sz="2400" b="1" dirty="0">
                <a:solidFill>
                  <a:srgbClr val="FF0000"/>
                </a:solidFill>
              </a:rPr>
              <a:t> talk to parents?</a:t>
            </a:r>
          </a:p>
        </p:txBody>
      </p:sp>
      <p:sp>
        <p:nvSpPr>
          <p:cNvPr id="10" name="TextBox 9">
            <a:extLst>
              <a:ext uri="{FF2B5EF4-FFF2-40B4-BE49-F238E27FC236}">
                <a16:creationId xmlns:a16="http://schemas.microsoft.com/office/drawing/2014/main" id="{7C453664-6F7D-7763-A08D-68B85FFB3AA8}"/>
              </a:ext>
            </a:extLst>
          </p:cNvPr>
          <p:cNvSpPr txBox="1"/>
          <p:nvPr/>
        </p:nvSpPr>
        <p:spPr>
          <a:xfrm>
            <a:off x="472190" y="4191000"/>
            <a:ext cx="3124200" cy="461665"/>
          </a:xfrm>
          <a:prstGeom prst="rect">
            <a:avLst/>
          </a:prstGeom>
          <a:noFill/>
        </p:spPr>
        <p:txBody>
          <a:bodyPr wrap="square" rtlCol="0">
            <a:spAutoFit/>
          </a:bodyPr>
          <a:lstStyle/>
          <a:p>
            <a:r>
              <a:rPr lang="en-US" sz="2400" b="1" dirty="0">
                <a:solidFill>
                  <a:srgbClr val="FF0000"/>
                </a:solidFill>
              </a:rPr>
              <a:t>How do you feel?</a:t>
            </a:r>
          </a:p>
        </p:txBody>
      </p:sp>
      <p:sp>
        <p:nvSpPr>
          <p:cNvPr id="11" name="TextBox 10">
            <a:extLst>
              <a:ext uri="{FF2B5EF4-FFF2-40B4-BE49-F238E27FC236}">
                <a16:creationId xmlns:a16="http://schemas.microsoft.com/office/drawing/2014/main" id="{962DF48D-5898-2DE4-C801-83AD254F822F}"/>
              </a:ext>
            </a:extLst>
          </p:cNvPr>
          <p:cNvSpPr txBox="1"/>
          <p:nvPr/>
        </p:nvSpPr>
        <p:spPr>
          <a:xfrm>
            <a:off x="453452" y="4953000"/>
            <a:ext cx="3124200" cy="461665"/>
          </a:xfrm>
          <a:prstGeom prst="rect">
            <a:avLst/>
          </a:prstGeom>
          <a:noFill/>
        </p:spPr>
        <p:txBody>
          <a:bodyPr wrap="square" rtlCol="0">
            <a:spAutoFit/>
          </a:bodyPr>
          <a:lstStyle/>
          <a:p>
            <a:r>
              <a:rPr lang="en-US" sz="2400" b="1" dirty="0">
                <a:solidFill>
                  <a:srgbClr val="FF0000"/>
                </a:solidFill>
              </a:rPr>
              <a:t>Can you understand?</a:t>
            </a:r>
          </a:p>
        </p:txBody>
      </p:sp>
      <p:sp>
        <p:nvSpPr>
          <p:cNvPr id="12" name="TextBox 11">
            <a:extLst>
              <a:ext uri="{FF2B5EF4-FFF2-40B4-BE49-F238E27FC236}">
                <a16:creationId xmlns:a16="http://schemas.microsoft.com/office/drawing/2014/main" id="{225EC021-CA9F-E3F2-2EAB-F22BEE8A8170}"/>
              </a:ext>
            </a:extLst>
          </p:cNvPr>
          <p:cNvSpPr txBox="1"/>
          <p:nvPr/>
        </p:nvSpPr>
        <p:spPr>
          <a:xfrm>
            <a:off x="505918" y="5686986"/>
            <a:ext cx="3124200" cy="461665"/>
          </a:xfrm>
          <a:prstGeom prst="rect">
            <a:avLst/>
          </a:prstGeom>
          <a:noFill/>
        </p:spPr>
        <p:txBody>
          <a:bodyPr wrap="square" rtlCol="0">
            <a:spAutoFit/>
          </a:bodyPr>
          <a:lstStyle/>
          <a:p>
            <a:r>
              <a:rPr lang="en-US" sz="2400" b="1" dirty="0">
                <a:solidFill>
                  <a:srgbClr val="FF0000"/>
                </a:solidFill>
              </a:rPr>
              <a:t> feel lonely?</a:t>
            </a:r>
          </a:p>
        </p:txBody>
      </p:sp>
      <p:sp>
        <p:nvSpPr>
          <p:cNvPr id="13" name="TextBox 12">
            <a:extLst>
              <a:ext uri="{FF2B5EF4-FFF2-40B4-BE49-F238E27FC236}">
                <a16:creationId xmlns:a16="http://schemas.microsoft.com/office/drawing/2014/main" id="{6FC656A9-37E0-3C6B-3F2F-BBCE739131B2}"/>
              </a:ext>
            </a:extLst>
          </p:cNvPr>
          <p:cNvSpPr txBox="1"/>
          <p:nvPr/>
        </p:nvSpPr>
        <p:spPr>
          <a:xfrm>
            <a:off x="3733800" y="3398753"/>
            <a:ext cx="3124200" cy="461665"/>
          </a:xfrm>
          <a:prstGeom prst="rect">
            <a:avLst/>
          </a:prstGeom>
          <a:noFill/>
        </p:spPr>
        <p:txBody>
          <a:bodyPr wrap="square" rtlCol="0">
            <a:spAutoFit/>
          </a:bodyPr>
          <a:lstStyle/>
          <a:p>
            <a:r>
              <a:rPr lang="en-US" sz="2400" b="1" dirty="0">
                <a:solidFill>
                  <a:srgbClr val="FF0000"/>
                </a:solidFill>
              </a:rPr>
              <a:t>Talk to mom</a:t>
            </a:r>
          </a:p>
        </p:txBody>
      </p:sp>
      <p:sp>
        <p:nvSpPr>
          <p:cNvPr id="14" name="TextBox 13">
            <a:extLst>
              <a:ext uri="{FF2B5EF4-FFF2-40B4-BE49-F238E27FC236}">
                <a16:creationId xmlns:a16="http://schemas.microsoft.com/office/drawing/2014/main" id="{9F7FE751-9CC4-AACF-228F-906EB38B8510}"/>
              </a:ext>
            </a:extLst>
          </p:cNvPr>
          <p:cNvSpPr txBox="1"/>
          <p:nvPr/>
        </p:nvSpPr>
        <p:spPr>
          <a:xfrm>
            <a:off x="3733800" y="4190999"/>
            <a:ext cx="3124200" cy="461665"/>
          </a:xfrm>
          <a:prstGeom prst="rect">
            <a:avLst/>
          </a:prstGeom>
          <a:noFill/>
        </p:spPr>
        <p:txBody>
          <a:bodyPr wrap="square" rtlCol="0">
            <a:spAutoFit/>
          </a:bodyPr>
          <a:lstStyle/>
          <a:p>
            <a:r>
              <a:rPr lang="en-US" sz="2400" b="1" dirty="0">
                <a:solidFill>
                  <a:srgbClr val="FF0000"/>
                </a:solidFill>
              </a:rPr>
              <a:t>sad</a:t>
            </a:r>
          </a:p>
        </p:txBody>
      </p:sp>
      <p:sp>
        <p:nvSpPr>
          <p:cNvPr id="15" name="TextBox 14">
            <a:extLst>
              <a:ext uri="{FF2B5EF4-FFF2-40B4-BE49-F238E27FC236}">
                <a16:creationId xmlns:a16="http://schemas.microsoft.com/office/drawing/2014/main" id="{0CC05478-B963-CD8B-D70F-BB747393654B}"/>
              </a:ext>
            </a:extLst>
          </p:cNvPr>
          <p:cNvSpPr txBox="1"/>
          <p:nvPr/>
        </p:nvSpPr>
        <p:spPr>
          <a:xfrm>
            <a:off x="3633866" y="4858328"/>
            <a:ext cx="3124200" cy="461665"/>
          </a:xfrm>
          <a:prstGeom prst="rect">
            <a:avLst/>
          </a:prstGeom>
          <a:noFill/>
        </p:spPr>
        <p:txBody>
          <a:bodyPr wrap="square" rtlCol="0">
            <a:spAutoFit/>
          </a:bodyPr>
          <a:lstStyle/>
          <a:p>
            <a:r>
              <a:rPr lang="en-US" sz="2400" b="1" dirty="0">
                <a:solidFill>
                  <a:srgbClr val="FF0000"/>
                </a:solidFill>
              </a:rPr>
              <a:t>Yes, but still sad.</a:t>
            </a:r>
          </a:p>
        </p:txBody>
      </p:sp>
      <p:sp>
        <p:nvSpPr>
          <p:cNvPr id="16" name="TextBox 15">
            <a:extLst>
              <a:ext uri="{FF2B5EF4-FFF2-40B4-BE49-F238E27FC236}">
                <a16:creationId xmlns:a16="http://schemas.microsoft.com/office/drawing/2014/main" id="{61205173-616F-8A38-7A30-310ABDFD4394}"/>
              </a:ext>
            </a:extLst>
          </p:cNvPr>
          <p:cNvSpPr txBox="1"/>
          <p:nvPr/>
        </p:nvSpPr>
        <p:spPr>
          <a:xfrm>
            <a:off x="6172200" y="5686985"/>
            <a:ext cx="3124200" cy="461665"/>
          </a:xfrm>
          <a:prstGeom prst="rect">
            <a:avLst/>
          </a:prstGeom>
          <a:noFill/>
        </p:spPr>
        <p:txBody>
          <a:bodyPr wrap="square" rtlCol="0">
            <a:spAutoFit/>
          </a:bodyPr>
          <a:lstStyle/>
          <a:p>
            <a:r>
              <a:rPr lang="en-US" sz="2400" b="1" dirty="0">
                <a:solidFill>
                  <a:srgbClr val="FF0000"/>
                </a:solidFill>
              </a:rPr>
              <a:t>No, never.</a:t>
            </a:r>
          </a:p>
        </p:txBody>
      </p:sp>
    </p:spTree>
    <p:extLst>
      <p:ext uri="{BB962C8B-B14F-4D97-AF65-F5344CB8AC3E}">
        <p14:creationId xmlns:p14="http://schemas.microsoft.com/office/powerpoint/2010/main" val="71701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ppt_w</p:attrName>
                                        </p:attrNameLst>
                                      </p:cBhvr>
                                      <p:tavLst>
                                        <p:tav tm="0" fmla="#ppt_w*sin(2.5*pi*$)">
                                          <p:val>
                                            <p:fltVal val="0"/>
                                          </p:val>
                                        </p:tav>
                                        <p:tav tm="100000">
                                          <p:val>
                                            <p:fltVal val="1"/>
                                          </p:val>
                                        </p:tav>
                                      </p:tavLst>
                                    </p:anim>
                                    <p:anim calcmode="lin" valueType="num">
                                      <p:cBhvr>
                                        <p:cTn id="4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8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828800"/>
            <a:ext cx="9126069" cy="1261884"/>
          </a:xfrm>
          <a:prstGeom prst="rect">
            <a:avLst/>
          </a:prstGeom>
          <a:noFill/>
        </p:spPr>
        <p:txBody>
          <a:bodyPr wrap="square" rtlCol="0">
            <a:spAutoFit/>
          </a:bodyPr>
          <a:lstStyle/>
          <a:p>
            <a:pPr algn="just"/>
            <a:endParaRPr lang="en-US" sz="3200" dirty="0"/>
          </a:p>
          <a:p>
            <a:r>
              <a:rPr lang="en-US" sz="3200" dirty="0"/>
              <a:t>        </a:t>
            </a:r>
            <a:r>
              <a:rPr lang="en-US" sz="4400" b="1" dirty="0">
                <a:hlinkClick r:id="rId2" action="ppaction://hlinkfile"/>
              </a:rPr>
              <a:t>VOCABULARY 1</a:t>
            </a:r>
            <a:endParaRPr lang="en-US" sz="4400" b="1" dirty="0"/>
          </a:p>
        </p:txBody>
      </p:sp>
    </p:spTree>
    <p:extLst>
      <p:ext uri="{BB962C8B-B14F-4D97-AF65-F5344CB8AC3E}">
        <p14:creationId xmlns:p14="http://schemas.microsoft.com/office/powerpoint/2010/main" val="38813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3799</TotalTime>
  <Words>6198</Words>
  <Application>Microsoft Office PowerPoint</Application>
  <PresentationFormat>On-screen Show (4:3)</PresentationFormat>
  <Paragraphs>656</Paragraphs>
  <Slides>84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Algerian</vt:lpstr>
      <vt:lpstr>Arial</vt:lpstr>
      <vt:lpstr>Calibri</vt:lpstr>
      <vt:lpstr>Times New Roman</vt:lpstr>
      <vt:lpstr>Office Theme</vt:lpstr>
      <vt:lpstr>HELLO</vt:lpstr>
      <vt:lpstr>PowerPoint Presentation</vt:lpstr>
      <vt:lpstr>PowerPoint Presentation</vt:lpstr>
      <vt:lpstr>TOPIC:  A WORLD OF FRIENDS</vt:lpstr>
      <vt:lpstr>  1. Are you an extrovert or an introvert person? Why do you think so?   </vt:lpstr>
      <vt:lpstr>PowerPoint Presentation</vt:lpstr>
      <vt:lpstr>PowerPoint Presentation</vt:lpstr>
      <vt:lpstr>PowerPoint Presentation</vt:lpstr>
      <vt:lpstr>PowerPoint Presentation</vt:lpstr>
      <vt:lpstr>Nina and Rick are talking about the Friendship Force. Listen to the beginning of the conversation. Then answer the questions.</vt:lpstr>
      <vt:lpstr>PowerPoint Presentation</vt:lpstr>
      <vt:lpstr>Read the sentences. Write T (true) or F (false). </vt:lpstr>
      <vt:lpstr>Listen again. Circle the correct answer to complete each sentence. </vt:lpstr>
      <vt:lpstr>MAKING INFERENCES  BASED ON REACTIONS</vt:lpstr>
      <vt:lpstr>PowerPoint Presentation</vt:lpstr>
      <vt:lpstr>PowerPoint Presentation</vt:lpstr>
      <vt:lpstr>PowerPoint Presentation</vt:lpstr>
      <vt:lpstr>PowerPoint Presentation</vt:lpstr>
      <vt:lpstr>EXPRESS OPINIONS  1. Do you think it's good to stay with a host family? Why or why not?  2. Do you need to speak the same language well to make friends with someone? Why or why not?  3. What are the best ways to learn about another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RISKS AND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ONLY CHILD – LONELY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1: ADVERTISING</dc:title>
  <dc:creator>HP</dc:creator>
  <cp:lastModifiedBy>Thư Nguyễn Thị</cp:lastModifiedBy>
  <cp:revision>227</cp:revision>
  <dcterms:created xsi:type="dcterms:W3CDTF">2022-01-28T07:16:10Z</dcterms:created>
  <dcterms:modified xsi:type="dcterms:W3CDTF">2023-04-05T01:18:05Z</dcterms:modified>
</cp:coreProperties>
</file>