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16" r:id="rId3"/>
    <p:sldId id="317" r:id="rId4"/>
    <p:sldId id="273" r:id="rId5"/>
    <p:sldId id="274" r:id="rId6"/>
    <p:sldId id="364" r:id="rId7"/>
    <p:sldId id="365" r:id="rId8"/>
    <p:sldId id="275" r:id="rId9"/>
    <p:sldId id="363" r:id="rId10"/>
    <p:sldId id="404" r:id="rId11"/>
    <p:sldId id="405" r:id="rId12"/>
    <p:sldId id="406" r:id="rId13"/>
    <p:sldId id="407" r:id="rId14"/>
    <p:sldId id="408" r:id="rId15"/>
    <p:sldId id="409" r:id="rId16"/>
    <p:sldId id="328" r:id="rId17"/>
    <p:sldId id="321" r:id="rId18"/>
    <p:sldId id="371" r:id="rId19"/>
    <p:sldId id="372" r:id="rId20"/>
    <p:sldId id="410" r:id="rId21"/>
    <p:sldId id="411" r:id="rId22"/>
    <p:sldId id="412" r:id="rId23"/>
    <p:sldId id="413" r:id="rId24"/>
    <p:sldId id="414" r:id="rId25"/>
    <p:sldId id="415" r:id="rId26"/>
    <p:sldId id="357" r:id="rId27"/>
    <p:sldId id="309" r:id="rId28"/>
    <p:sldId id="389" r:id="rId29"/>
    <p:sldId id="390" r:id="rId30"/>
    <p:sldId id="416" r:id="rId31"/>
    <p:sldId id="417" r:id="rId32"/>
    <p:sldId id="418" r:id="rId33"/>
    <p:sldId id="419" r:id="rId34"/>
    <p:sldId id="420" r:id="rId35"/>
    <p:sldId id="421" r:id="rId36"/>
    <p:sldId id="422" r:id="rId37"/>
    <p:sldId id="423" r:id="rId38"/>
    <p:sldId id="424" r:id="rId39"/>
    <p:sldId id="425" r:id="rId40"/>
    <p:sldId id="352" r:id="rId41"/>
    <p:sldId id="292" r:id="rId42"/>
    <p:sldId id="397" r:id="rId43"/>
    <p:sldId id="398" r:id="rId44"/>
    <p:sldId id="433" r:id="rId45"/>
    <p:sldId id="434" r:id="rId46"/>
    <p:sldId id="426" r:id="rId47"/>
    <p:sldId id="427" r:id="rId48"/>
    <p:sldId id="428" r:id="rId49"/>
    <p:sldId id="401" r:id="rId50"/>
    <p:sldId id="429" r:id="rId51"/>
    <p:sldId id="430" r:id="rId52"/>
    <p:sldId id="431" r:id="rId53"/>
    <p:sldId id="432" r:id="rId54"/>
    <p:sldId id="403" r:id="rId55"/>
    <p:sldId id="27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2" autoAdjust="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8907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2796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1034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815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60F11-E1FB-46E1-86AF-72BBD7A9D6CD}" type="datetimeFigureOut">
              <a:rPr lang="en-US" smtClean="0"/>
              <a:t>15/08/2022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84048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60F11-E1FB-46E1-86AF-72BBD7A9D6CD}" type="datetimeFigureOut">
              <a:rPr lang="en-US" smtClean="0"/>
              <a:t>15/08/2022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4321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60F11-E1FB-46E1-86AF-72BBD7A9D6CD}" type="datetimeFigureOut">
              <a:rPr lang="en-US" smtClean="0"/>
              <a:t>15/08/2022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82477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60F11-E1FB-46E1-86AF-72BBD7A9D6CD}" type="datetimeFigureOut">
              <a:rPr lang="en-US" smtClean="0"/>
              <a:t>15/08/2022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181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0F11-E1FB-46E1-86AF-72BBD7A9D6CD}" type="datetimeFigureOut">
              <a:rPr lang="en-US" smtClean="0"/>
              <a:t>15/08/2022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629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15/08/2022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355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15/08/2022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619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60F11-E1FB-46E1-86AF-72BBD7A9D6CD}" type="datetimeFigureOut">
              <a:rPr lang="en-US" smtClean="0"/>
              <a:t>15/08/2022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9B97B-E4CA-4DC2-8085-FEE6FC735C08}" type="slidenum">
              <a:rPr lang="en-US" smtClean="0"/>
              <a:t>‹#›</a:t>
            </a:fld>
            <a:endParaRPr lang="en-US"/>
          </a:p>
        </p:txBody>
      </p:sp>
    </p:spTree>
    <p:extLst>
      <p:ext uri="{BB962C8B-B14F-4D97-AF65-F5344CB8AC3E}">
        <p14:creationId xmlns:p14="http://schemas.microsoft.com/office/powerpoint/2010/main" val="376883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6000" dirty="0" smtClean="0">
                <a:solidFill>
                  <a:srgbClr val="FF0000"/>
                </a:solidFill>
                <a:latin typeface="Algerian" pitchFamily="82" charset="0"/>
              </a:rPr>
              <a:t>HELLO</a:t>
            </a:r>
            <a:endParaRPr lang="en-US" sz="6000" dirty="0">
              <a:solidFill>
                <a:srgbClr val="FF0000"/>
              </a:solidFill>
              <a:latin typeface="Algerian" pitchFamily="82" charset="0"/>
            </a:endParaRPr>
          </a:p>
        </p:txBody>
      </p:sp>
      <p:sp>
        <p:nvSpPr>
          <p:cNvPr id="3" name="Content Placeholder 2"/>
          <p:cNvSpPr>
            <a:spLocks noGrp="1"/>
          </p:cNvSpPr>
          <p:nvPr>
            <p:ph idx="1"/>
          </p:nvPr>
        </p:nvSpPr>
        <p:spPr>
          <a:xfrm>
            <a:off x="457200" y="2362200"/>
            <a:ext cx="8229600" cy="3001963"/>
          </a:xfrm>
        </p:spPr>
        <p:txBody>
          <a:bodyPr>
            <a:normAutofit lnSpcReduction="10000"/>
          </a:bodyPr>
          <a:lstStyle/>
          <a:p>
            <a:pPr marL="0" indent="0" algn="ctr">
              <a:buNone/>
            </a:pPr>
            <a:r>
              <a:rPr lang="en-US" sz="6000" dirty="0" smtClean="0">
                <a:solidFill>
                  <a:srgbClr val="00B050"/>
                </a:solidFill>
                <a:latin typeface="Algerian" pitchFamily="82" charset="0"/>
              </a:rPr>
              <a:t>WELCOME TO </a:t>
            </a:r>
          </a:p>
          <a:p>
            <a:pPr marL="0" indent="0" algn="ctr">
              <a:buNone/>
            </a:pPr>
            <a:r>
              <a:rPr lang="en-US" sz="6000" dirty="0" smtClean="0">
                <a:solidFill>
                  <a:srgbClr val="00B050"/>
                </a:solidFill>
                <a:latin typeface="Algerian" pitchFamily="82" charset="0"/>
              </a:rPr>
              <a:t>MY CLASS</a:t>
            </a:r>
          </a:p>
          <a:p>
            <a:pPr marL="0" indent="0" algn="ctr">
              <a:buNone/>
            </a:pPr>
            <a:r>
              <a:rPr lang="en-US" sz="6000" dirty="0" smtClean="0">
                <a:solidFill>
                  <a:srgbClr val="00B050"/>
                </a:solidFill>
                <a:latin typeface="Algerian" pitchFamily="82" charset="0"/>
              </a:rPr>
              <a:t>SPEAKING 2</a:t>
            </a:r>
            <a:endParaRPr lang="en-US" sz="6000" dirty="0">
              <a:solidFill>
                <a:srgbClr val="00B050"/>
              </a:solidFill>
              <a:latin typeface="Algerian" pitchFamily="82" charset="0"/>
            </a:endParaRPr>
          </a:p>
        </p:txBody>
      </p:sp>
    </p:spTree>
    <p:extLst>
      <p:ext uri="{BB962C8B-B14F-4D97-AF65-F5344CB8AC3E}">
        <p14:creationId xmlns:p14="http://schemas.microsoft.com/office/powerpoint/2010/main" val="113827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3970318"/>
          </a:xfrm>
          <a:prstGeom prst="rect">
            <a:avLst/>
          </a:prstGeom>
        </p:spPr>
        <p:txBody>
          <a:bodyPr wrap="square">
            <a:spAutoFit/>
          </a:bodyPr>
          <a:lstStyle/>
          <a:p>
            <a:r>
              <a:rPr lang="en-US" sz="2800" dirty="0"/>
              <a:t>2. I want a career where I can work with money. I am very </a:t>
            </a:r>
            <a:r>
              <a:rPr lang="en-US" sz="2800" b="1" dirty="0"/>
              <a:t>good with numbers</a:t>
            </a:r>
            <a:r>
              <a:rPr lang="en-US" sz="2800" dirty="0"/>
              <a:t>. </a:t>
            </a:r>
            <a:endParaRPr lang="en-US" sz="2800" dirty="0" smtClean="0"/>
          </a:p>
          <a:p>
            <a:pPr marL="514350" indent="-514350">
              <a:buAutoNum type="alphaLcPeriod"/>
            </a:pPr>
            <a:r>
              <a:rPr lang="en-US" sz="2800" dirty="0" smtClean="0"/>
              <a:t>likes </a:t>
            </a:r>
            <a:r>
              <a:rPr lang="en-US" sz="2800" dirty="0"/>
              <a:t>to count and do math	</a:t>
            </a:r>
            <a:endParaRPr lang="en-US" sz="2800" dirty="0" smtClean="0"/>
          </a:p>
          <a:p>
            <a:pPr marL="514350" indent="-514350">
              <a:buAutoNum type="alphaLcPeriod"/>
            </a:pPr>
            <a:r>
              <a:rPr lang="en-US" sz="2800" dirty="0" smtClean="0"/>
              <a:t>doesn’t </a:t>
            </a:r>
            <a:r>
              <a:rPr lang="en-US" sz="2800" dirty="0"/>
              <a:t>like doing </a:t>
            </a:r>
            <a:r>
              <a:rPr lang="en-US" sz="2800" dirty="0" smtClean="0"/>
              <a:t>math</a:t>
            </a:r>
          </a:p>
          <a:p>
            <a:pPr marL="514350" indent="-514350">
              <a:buAutoNum type="alphaLcPeriod"/>
            </a:pPr>
            <a:endParaRPr lang="en-US" sz="2800" dirty="0"/>
          </a:p>
          <a:p>
            <a:r>
              <a:rPr lang="en-US" sz="2800" dirty="0"/>
              <a:t>3. I want to be a professional shopper because </a:t>
            </a:r>
            <a:r>
              <a:rPr lang="en-US" sz="2800" b="1" dirty="0"/>
              <a:t>I don’t want to have a boss</a:t>
            </a:r>
            <a:r>
              <a:rPr lang="en-US" sz="2800" dirty="0"/>
              <a:t>. If I don’t want to have a boss, I want to _____.</a:t>
            </a:r>
          </a:p>
          <a:p>
            <a:r>
              <a:rPr lang="en-US" sz="2800" dirty="0"/>
              <a:t>a. work for myself			b. work in a big company</a:t>
            </a:r>
          </a:p>
        </p:txBody>
      </p:sp>
    </p:spTree>
    <p:extLst>
      <p:ext uri="{BB962C8B-B14F-4D97-AF65-F5344CB8AC3E}">
        <p14:creationId xmlns:p14="http://schemas.microsoft.com/office/powerpoint/2010/main" val="137495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4832092"/>
          </a:xfrm>
          <a:prstGeom prst="rect">
            <a:avLst/>
          </a:prstGeom>
        </p:spPr>
        <p:txBody>
          <a:bodyPr wrap="square">
            <a:spAutoFit/>
          </a:bodyPr>
          <a:lstStyle/>
          <a:p>
            <a:r>
              <a:rPr lang="en-US" sz="2800" dirty="0"/>
              <a:t>4. Some people like office job. Not me. I enjoy a job that lets me make things. I am </a:t>
            </a:r>
            <a:r>
              <a:rPr lang="en-US" sz="2800" b="1" dirty="0"/>
              <a:t>good with my hands</a:t>
            </a:r>
            <a:r>
              <a:rPr lang="en-US" sz="2800" dirty="0"/>
              <a:t>. </a:t>
            </a:r>
          </a:p>
          <a:p>
            <a:endParaRPr lang="en-US" sz="2800" dirty="0" smtClean="0"/>
          </a:p>
          <a:p>
            <a:pPr marL="514350" indent="-514350">
              <a:buAutoNum type="alphaLcPeriod"/>
            </a:pPr>
            <a:r>
              <a:rPr lang="en-US" sz="2800" dirty="0" smtClean="0"/>
              <a:t>likes </a:t>
            </a:r>
            <a:r>
              <a:rPr lang="en-US" sz="2800" dirty="0"/>
              <a:t>to do office work all day.	</a:t>
            </a:r>
          </a:p>
          <a:p>
            <a:pPr marL="514350" indent="-514350">
              <a:buAutoNum type="alphaLcPeriod"/>
            </a:pPr>
            <a:r>
              <a:rPr lang="en-US" sz="2800" dirty="0" smtClean="0"/>
              <a:t>is </a:t>
            </a:r>
            <a:r>
              <a:rPr lang="en-US" sz="2800" dirty="0"/>
              <a:t>good at fixing or buildings things</a:t>
            </a:r>
          </a:p>
          <a:p>
            <a:pPr marL="514350" indent="-514350">
              <a:buAutoNum type="alphaLcPeriod"/>
            </a:pPr>
            <a:endParaRPr lang="en-US" sz="2800" dirty="0"/>
          </a:p>
          <a:p>
            <a:r>
              <a:rPr lang="en-US" sz="2800" dirty="0"/>
              <a:t>5. I’m good at finding solutions to difficult situations. My friends often ask me to help them. They say I am a good </a:t>
            </a:r>
            <a:r>
              <a:rPr lang="en-US" sz="2800" b="1" dirty="0"/>
              <a:t>problem solver</a:t>
            </a:r>
            <a:r>
              <a:rPr lang="en-US" sz="2800" dirty="0"/>
              <a:t>. </a:t>
            </a:r>
          </a:p>
          <a:p>
            <a:pPr lvl="0"/>
            <a:r>
              <a:rPr lang="en-US" sz="2800" dirty="0" smtClean="0"/>
              <a:t>	a. good </a:t>
            </a:r>
            <a:r>
              <a:rPr lang="en-US" sz="2800" dirty="0"/>
              <a:t>at finding the best way to do something</a:t>
            </a:r>
          </a:p>
          <a:p>
            <a:pPr lvl="0"/>
            <a:r>
              <a:rPr lang="en-US" sz="2800" dirty="0" smtClean="0"/>
              <a:t>	b. need </a:t>
            </a:r>
            <a:r>
              <a:rPr lang="en-US" sz="2800" dirty="0"/>
              <a:t>a lot of help doing things</a:t>
            </a:r>
          </a:p>
        </p:txBody>
      </p:sp>
    </p:spTree>
    <p:extLst>
      <p:ext uri="{BB962C8B-B14F-4D97-AF65-F5344CB8AC3E}">
        <p14:creationId xmlns:p14="http://schemas.microsoft.com/office/powerpoint/2010/main" val="248627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4401205"/>
          </a:xfrm>
          <a:prstGeom prst="rect">
            <a:avLst/>
          </a:prstGeom>
        </p:spPr>
        <p:txBody>
          <a:bodyPr wrap="square">
            <a:spAutoFit/>
          </a:bodyPr>
          <a:lstStyle/>
          <a:p>
            <a:r>
              <a:rPr lang="en-US" sz="2800" dirty="0"/>
              <a:t>6. I really enjoy working in a store because I like talking to and helping people. I have </a:t>
            </a:r>
            <a:r>
              <a:rPr lang="en-US" sz="2800" b="1" dirty="0"/>
              <a:t>good people skills</a:t>
            </a:r>
            <a:r>
              <a:rPr lang="en-US" sz="2800" dirty="0"/>
              <a:t>. </a:t>
            </a:r>
          </a:p>
          <a:p>
            <a:pPr marL="514350" indent="-514350">
              <a:buAutoNum type="alphaLcPeriod"/>
            </a:pPr>
            <a:r>
              <a:rPr lang="en-US" sz="2800" dirty="0" smtClean="0"/>
              <a:t>can </a:t>
            </a:r>
            <a:r>
              <a:rPr lang="en-US" sz="2800" dirty="0"/>
              <a:t>relate well with other people	</a:t>
            </a:r>
            <a:endParaRPr lang="en-US" sz="2800" dirty="0" smtClean="0"/>
          </a:p>
          <a:p>
            <a:pPr marL="514350" indent="-514350">
              <a:buAutoNum type="alphaLcPeriod"/>
            </a:pPr>
            <a:r>
              <a:rPr lang="en-US" sz="2800" dirty="0" smtClean="0"/>
              <a:t>is </a:t>
            </a:r>
            <a:r>
              <a:rPr lang="en-US" sz="2800" dirty="0"/>
              <a:t>usually very shy</a:t>
            </a:r>
          </a:p>
          <a:p>
            <a:pPr marL="514350" indent="-514350">
              <a:buAutoNum type="alphaLcPeriod"/>
            </a:pPr>
            <a:endParaRPr lang="en-US" sz="2800" dirty="0"/>
          </a:p>
          <a:p>
            <a:pPr lvl="0" algn="just"/>
            <a:r>
              <a:rPr lang="en-US" sz="2800" dirty="0"/>
              <a:t>7</a:t>
            </a:r>
            <a:r>
              <a:rPr lang="en-US" sz="2800" dirty="0" smtClean="0"/>
              <a:t>. </a:t>
            </a:r>
            <a:r>
              <a:rPr lang="en-US" sz="2800" dirty="0"/>
              <a:t>I am good at telling people what I think, and I can explain things well. I am very clear when I speak. I have </a:t>
            </a:r>
            <a:r>
              <a:rPr lang="en-US" sz="2800" b="1" dirty="0"/>
              <a:t>good communication skills</a:t>
            </a:r>
            <a:r>
              <a:rPr lang="en-US" sz="2800" dirty="0"/>
              <a:t>.</a:t>
            </a:r>
          </a:p>
          <a:p>
            <a:pPr marL="514350" indent="-514350">
              <a:buAutoNum type="alphaLcPeriod"/>
            </a:pPr>
            <a:r>
              <a:rPr lang="en-US" sz="2800" dirty="0" smtClean="0"/>
              <a:t>is </a:t>
            </a:r>
            <a:r>
              <a:rPr lang="en-US" sz="2800" dirty="0"/>
              <a:t>difficult to understand	</a:t>
            </a:r>
            <a:endParaRPr lang="en-US" sz="2800" dirty="0" smtClean="0"/>
          </a:p>
          <a:p>
            <a:pPr marL="514350" indent="-514350">
              <a:buAutoNum type="alphaLcPeriod"/>
            </a:pPr>
            <a:r>
              <a:rPr lang="en-US" sz="2800" dirty="0" smtClean="0"/>
              <a:t>is </a:t>
            </a:r>
            <a:r>
              <a:rPr lang="en-US" sz="2800" dirty="0"/>
              <a:t>very easy to understand</a:t>
            </a:r>
          </a:p>
        </p:txBody>
      </p:sp>
    </p:spTree>
    <p:extLst>
      <p:ext uri="{BB962C8B-B14F-4D97-AF65-F5344CB8AC3E}">
        <p14:creationId xmlns:p14="http://schemas.microsoft.com/office/powerpoint/2010/main" val="3993012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4832092"/>
          </a:xfrm>
          <a:prstGeom prst="rect">
            <a:avLst/>
          </a:prstGeom>
        </p:spPr>
        <p:txBody>
          <a:bodyPr wrap="square">
            <a:spAutoFit/>
          </a:bodyPr>
          <a:lstStyle/>
          <a:p>
            <a:pPr lvl="0"/>
            <a:r>
              <a:rPr lang="en-US" sz="2800" dirty="0"/>
              <a:t>8</a:t>
            </a:r>
            <a:r>
              <a:rPr lang="en-US" sz="2800" dirty="0" smtClean="0"/>
              <a:t>. </a:t>
            </a:r>
            <a:r>
              <a:rPr lang="en-US" sz="2800" dirty="0"/>
              <a:t>I always come to work on time and do my work well. Sometimes I stay longer at work to finish my job. My boss says I’m </a:t>
            </a:r>
            <a:r>
              <a:rPr lang="en-US" sz="2800" b="1" dirty="0"/>
              <a:t>hardworking</a:t>
            </a:r>
            <a:r>
              <a:rPr lang="en-US" sz="2800" dirty="0"/>
              <a:t>.</a:t>
            </a:r>
          </a:p>
          <a:p>
            <a:pPr marL="514350" indent="-514350">
              <a:buAutoNum type="alphaLcPeriod"/>
            </a:pPr>
            <a:r>
              <a:rPr lang="en-US" sz="2800" dirty="0" smtClean="0"/>
              <a:t>works </a:t>
            </a:r>
            <a:r>
              <a:rPr lang="en-US" sz="2800" dirty="0"/>
              <a:t>a lot and is not lazy	</a:t>
            </a:r>
            <a:endParaRPr lang="en-US" sz="2800" dirty="0" smtClean="0"/>
          </a:p>
          <a:p>
            <a:pPr marL="514350" indent="-514350">
              <a:buAutoNum type="alphaLcPeriod"/>
            </a:pPr>
            <a:r>
              <a:rPr lang="en-US" sz="2800" dirty="0" smtClean="0"/>
              <a:t>doesn’t </a:t>
            </a:r>
            <a:r>
              <a:rPr lang="en-US" sz="2800" dirty="0"/>
              <a:t>do a good job</a:t>
            </a:r>
          </a:p>
          <a:p>
            <a:pPr marL="514350" indent="-514350">
              <a:buAutoNum type="alphaLcPeriod"/>
            </a:pPr>
            <a:endParaRPr lang="en-US" sz="2800" dirty="0"/>
          </a:p>
          <a:p>
            <a:pPr lvl="0" algn="just"/>
            <a:r>
              <a:rPr lang="en-US" sz="2800" dirty="0"/>
              <a:t>9</a:t>
            </a:r>
            <a:r>
              <a:rPr lang="en-US" sz="2800" dirty="0" smtClean="0"/>
              <a:t>. </a:t>
            </a:r>
            <a:r>
              <a:rPr lang="en-US" sz="2800" dirty="0"/>
              <a:t>My favorite job was working in a restaurant. There were many people working there, and we worked well together. We were all </a:t>
            </a:r>
            <a:r>
              <a:rPr lang="en-US" sz="2800" b="1" dirty="0"/>
              <a:t>team players</a:t>
            </a:r>
            <a:r>
              <a:rPr lang="en-US" sz="2800" dirty="0"/>
              <a:t>.</a:t>
            </a:r>
          </a:p>
          <a:p>
            <a:r>
              <a:rPr lang="en-US" sz="2800" dirty="0" smtClean="0"/>
              <a:t>	a</a:t>
            </a:r>
            <a:r>
              <a:rPr lang="en-US" sz="2800" dirty="0"/>
              <a:t>. works alone and doesn’t help others		</a:t>
            </a:r>
          </a:p>
          <a:p>
            <a:r>
              <a:rPr lang="en-US" sz="2800" dirty="0" smtClean="0"/>
              <a:t>	b</a:t>
            </a:r>
            <a:r>
              <a:rPr lang="en-US" sz="2800" dirty="0"/>
              <a:t>. works in a group and helps others</a:t>
            </a:r>
          </a:p>
        </p:txBody>
      </p:sp>
    </p:spTree>
    <p:extLst>
      <p:ext uri="{BB962C8B-B14F-4D97-AF65-F5344CB8AC3E}">
        <p14:creationId xmlns:p14="http://schemas.microsoft.com/office/powerpoint/2010/main" val="1517722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3970318"/>
          </a:xfrm>
          <a:prstGeom prst="rect">
            <a:avLst/>
          </a:prstGeom>
        </p:spPr>
        <p:txBody>
          <a:bodyPr wrap="square">
            <a:spAutoFit/>
          </a:bodyPr>
          <a:lstStyle/>
          <a:p>
            <a:pPr lvl="0"/>
            <a:r>
              <a:rPr lang="en-US" sz="2800" dirty="0" smtClean="0"/>
              <a:t>10. </a:t>
            </a:r>
            <a:r>
              <a:rPr lang="en-US" sz="2800" dirty="0"/>
              <a:t>I worked in a store last year. The boss let me count the money at the end of the day and take it to the bank. My boss didn’t worry because I am </a:t>
            </a:r>
            <a:r>
              <a:rPr lang="en-US" sz="2800" b="1" dirty="0"/>
              <a:t>trustworthy</a:t>
            </a:r>
            <a:r>
              <a:rPr lang="en-US" sz="2800" dirty="0"/>
              <a:t>.</a:t>
            </a:r>
          </a:p>
          <a:p>
            <a:r>
              <a:rPr lang="en-US" sz="2800" dirty="0" smtClean="0"/>
              <a:t>	a</a:t>
            </a:r>
            <a:r>
              <a:rPr lang="en-US" sz="2800" dirty="0"/>
              <a:t>. honest			b. not honest</a:t>
            </a:r>
          </a:p>
          <a:p>
            <a:pPr marL="514350" indent="-514350">
              <a:buAutoNum type="alphaLcPeriod"/>
            </a:pPr>
            <a:endParaRPr lang="en-US" sz="2800" dirty="0"/>
          </a:p>
          <a:p>
            <a:pPr lvl="0"/>
            <a:r>
              <a:rPr lang="en-US" sz="2800" dirty="0" smtClean="0"/>
              <a:t>11. </a:t>
            </a:r>
            <a:r>
              <a:rPr lang="en-US" sz="2800" dirty="0"/>
              <a:t>I really enjoy working as a dog walker. I don’t have to sit indoors at a desk. I can work </a:t>
            </a:r>
            <a:r>
              <a:rPr lang="en-US" sz="2800" b="1" dirty="0"/>
              <a:t>outdoors</a:t>
            </a:r>
            <a:r>
              <a:rPr lang="en-US" sz="2800" dirty="0"/>
              <a:t> in the fresh air and sunshine.</a:t>
            </a:r>
          </a:p>
          <a:p>
            <a:r>
              <a:rPr lang="en-US" sz="2800" dirty="0" smtClean="0"/>
              <a:t>	a</a:t>
            </a:r>
            <a:r>
              <a:rPr lang="en-US" sz="2800" dirty="0"/>
              <a:t>. not a desk job	</a:t>
            </a:r>
            <a:r>
              <a:rPr lang="en-US" sz="2800" dirty="0" smtClean="0"/>
              <a:t>	b</a:t>
            </a:r>
            <a:r>
              <a:rPr lang="en-US" sz="2800" dirty="0"/>
              <a:t>. inside a building</a:t>
            </a:r>
          </a:p>
        </p:txBody>
      </p:sp>
    </p:spTree>
    <p:extLst>
      <p:ext uri="{BB962C8B-B14F-4D97-AF65-F5344CB8AC3E}">
        <p14:creationId xmlns:p14="http://schemas.microsoft.com/office/powerpoint/2010/main" val="3213672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300250"/>
            <a:ext cx="4142031" cy="584775"/>
          </a:xfrm>
          <a:prstGeom prst="rect">
            <a:avLst/>
          </a:prstGeom>
        </p:spPr>
        <p:txBody>
          <a:bodyPr wrap="none">
            <a:spAutoFit/>
          </a:bodyPr>
          <a:lstStyle/>
          <a:p>
            <a:pPr algn="ctr"/>
            <a:r>
              <a:rPr lang="en-US" sz="3200" b="1" dirty="0" smtClean="0"/>
              <a:t>TALK ABOUT YOURSELF</a:t>
            </a:r>
            <a:endParaRPr lang="en-US" sz="3200" dirty="0"/>
          </a:p>
        </p:txBody>
      </p:sp>
      <p:sp>
        <p:nvSpPr>
          <p:cNvPr id="2" name="Rectangle 1"/>
          <p:cNvSpPr/>
          <p:nvPr/>
        </p:nvSpPr>
        <p:spPr>
          <a:xfrm>
            <a:off x="228600" y="1219200"/>
            <a:ext cx="8534400" cy="4401205"/>
          </a:xfrm>
          <a:prstGeom prst="rect">
            <a:avLst/>
          </a:prstGeom>
        </p:spPr>
        <p:txBody>
          <a:bodyPr wrap="square">
            <a:spAutoFit/>
          </a:bodyPr>
          <a:lstStyle/>
          <a:p>
            <a:pPr marL="514350" lvl="0" indent="-514350">
              <a:buAutoNum type="arabicPeriod"/>
            </a:pPr>
            <a:r>
              <a:rPr lang="en-US" sz="2800" dirty="0" smtClean="0"/>
              <a:t>Tell </a:t>
            </a:r>
            <a:r>
              <a:rPr lang="en-US" sz="2800" dirty="0"/>
              <a:t>me about yourself. </a:t>
            </a:r>
            <a:r>
              <a:rPr lang="en-US" sz="2800" b="1" dirty="0"/>
              <a:t>What do you do now</a:t>
            </a:r>
            <a:r>
              <a:rPr lang="en-US" sz="2800" dirty="0"/>
              <a:t>? </a:t>
            </a:r>
            <a:r>
              <a:rPr lang="en-US" sz="2800" b="1" dirty="0"/>
              <a:t>What kind of person are you</a:t>
            </a:r>
            <a:r>
              <a:rPr lang="en-US" sz="2800" dirty="0"/>
              <a:t>? Give an example</a:t>
            </a:r>
            <a:r>
              <a:rPr lang="en-US" sz="2800" dirty="0" smtClean="0"/>
              <a:t>.</a:t>
            </a:r>
          </a:p>
          <a:p>
            <a:pPr marL="514350" lvl="0" indent="-514350">
              <a:buAutoNum type="arabicPeriod"/>
            </a:pPr>
            <a:endParaRPr lang="en-US" sz="2800" dirty="0" smtClean="0"/>
          </a:p>
          <a:p>
            <a:pPr marL="514350" lvl="0" indent="-514350">
              <a:buAutoNum type="arabicPeriod"/>
            </a:pPr>
            <a:r>
              <a:rPr lang="en-US" sz="2800" dirty="0" smtClean="0"/>
              <a:t>What </a:t>
            </a:r>
            <a:r>
              <a:rPr lang="en-US" sz="2800" b="1" dirty="0"/>
              <a:t>type of job </a:t>
            </a:r>
            <a:r>
              <a:rPr lang="en-US" sz="2800" dirty="0"/>
              <a:t>do you </a:t>
            </a:r>
            <a:r>
              <a:rPr lang="en-US" sz="2800" b="1" dirty="0"/>
              <a:t>want</a:t>
            </a:r>
            <a:r>
              <a:rPr lang="en-US" sz="2800" dirty="0" smtClean="0"/>
              <a:t>? -I’d </a:t>
            </a:r>
            <a:r>
              <a:rPr lang="en-US" sz="2800" dirty="0"/>
              <a:t>like </a:t>
            </a:r>
            <a:r>
              <a:rPr lang="en-US" sz="2800" dirty="0" smtClean="0"/>
              <a:t>….</a:t>
            </a:r>
          </a:p>
          <a:p>
            <a:pPr lvl="0"/>
            <a:endParaRPr lang="en-US" sz="2800" dirty="0" smtClean="0"/>
          </a:p>
          <a:p>
            <a:pPr marL="514350" lvl="0" indent="-514350">
              <a:buAutoNum type="arabicPeriod" startAt="3"/>
            </a:pPr>
            <a:r>
              <a:rPr lang="en-US" sz="2800" dirty="0" smtClean="0"/>
              <a:t>What </a:t>
            </a:r>
            <a:r>
              <a:rPr lang="en-US" sz="2800" b="1" dirty="0"/>
              <a:t>skills </a:t>
            </a:r>
            <a:r>
              <a:rPr lang="en-US" sz="2800" dirty="0"/>
              <a:t>do you have? Give an example of when you used that </a:t>
            </a:r>
            <a:r>
              <a:rPr lang="en-US" sz="2800" dirty="0" smtClean="0"/>
              <a:t>skill.</a:t>
            </a:r>
          </a:p>
          <a:p>
            <a:pPr lvl="0"/>
            <a:endParaRPr lang="en-US" sz="2800" dirty="0" smtClean="0"/>
          </a:p>
          <a:p>
            <a:pPr lvl="0" algn="just"/>
            <a:r>
              <a:rPr lang="en-US" sz="2800" dirty="0" smtClean="0"/>
              <a:t>4. What </a:t>
            </a:r>
            <a:r>
              <a:rPr lang="en-US" sz="2800" dirty="0"/>
              <a:t>are your </a:t>
            </a:r>
            <a:r>
              <a:rPr lang="en-US" sz="2800" b="1" dirty="0" smtClean="0"/>
              <a:t>strengths</a:t>
            </a:r>
            <a:r>
              <a:rPr lang="en-US" sz="2800" dirty="0" smtClean="0"/>
              <a:t> and </a:t>
            </a:r>
            <a:r>
              <a:rPr lang="en-US" sz="2800" b="1" dirty="0" smtClean="0"/>
              <a:t>weaknesses</a:t>
            </a:r>
            <a:r>
              <a:rPr lang="en-US" sz="2800" dirty="0" smtClean="0"/>
              <a:t>? </a:t>
            </a:r>
            <a:r>
              <a:rPr lang="en-US" sz="2800" dirty="0"/>
              <a:t>Give </a:t>
            </a:r>
            <a:r>
              <a:rPr lang="en-US" sz="2800" dirty="0" smtClean="0"/>
              <a:t>examples</a:t>
            </a:r>
            <a:endParaRPr lang="en-US" sz="2800" dirty="0"/>
          </a:p>
        </p:txBody>
      </p:sp>
    </p:spTree>
    <p:extLst>
      <p:ext uri="{BB962C8B-B14F-4D97-AF65-F5344CB8AC3E}">
        <p14:creationId xmlns:p14="http://schemas.microsoft.com/office/powerpoint/2010/main" val="2842454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11323"/>
            <a:ext cx="7239000" cy="1569660"/>
          </a:xfrm>
          <a:prstGeom prst="rect">
            <a:avLst/>
          </a:prstGeom>
        </p:spPr>
        <p:txBody>
          <a:bodyPr wrap="square">
            <a:spAutoFit/>
          </a:bodyPr>
          <a:lstStyle/>
          <a:p>
            <a:pPr algn="just"/>
            <a:r>
              <a:rPr lang="en-US" sz="3200" b="1" u="sng" dirty="0" smtClean="0"/>
              <a:t>HOMEWORK</a:t>
            </a:r>
            <a:r>
              <a:rPr lang="en-US" sz="3200" b="1" dirty="0" smtClean="0"/>
              <a:t>: Make a video about 3-4 minutes to describe an offbeat you know. Your presentation should include:   </a:t>
            </a:r>
            <a:endParaRPr lang="en-US" sz="3200" b="1" dirty="0"/>
          </a:p>
        </p:txBody>
      </p:sp>
      <p:sp>
        <p:nvSpPr>
          <p:cNvPr id="7" name="Rectangle 6"/>
          <p:cNvSpPr/>
          <p:nvPr/>
        </p:nvSpPr>
        <p:spPr>
          <a:xfrm>
            <a:off x="720213" y="2895600"/>
            <a:ext cx="7924800" cy="2554545"/>
          </a:xfrm>
          <a:prstGeom prst="rect">
            <a:avLst/>
          </a:prstGeom>
        </p:spPr>
        <p:txBody>
          <a:bodyPr wrap="square">
            <a:spAutoFit/>
          </a:bodyPr>
          <a:lstStyle/>
          <a:p>
            <a:pPr marL="457200" lvl="0" indent="-457200" algn="just">
              <a:buFont typeface="Wingdings" pitchFamily="2" charset="2"/>
              <a:buChar char="ü"/>
            </a:pPr>
            <a:r>
              <a:rPr lang="en-US" sz="3200" dirty="0" smtClean="0"/>
              <a:t>What the job is called</a:t>
            </a:r>
          </a:p>
          <a:p>
            <a:pPr marL="457200" lvl="0" indent="-457200" algn="just">
              <a:buFont typeface="Wingdings" pitchFamily="2" charset="2"/>
              <a:buChar char="ü"/>
            </a:pPr>
            <a:r>
              <a:rPr lang="en-US" sz="3200" dirty="0" smtClean="0"/>
              <a:t>Place to work</a:t>
            </a:r>
          </a:p>
          <a:p>
            <a:pPr marL="457200" lvl="0" indent="-457200" algn="just">
              <a:buFont typeface="Wingdings" pitchFamily="2" charset="2"/>
              <a:buChar char="ü"/>
            </a:pPr>
            <a:r>
              <a:rPr lang="en-US" sz="3200" dirty="0" smtClean="0"/>
              <a:t>What skills</a:t>
            </a:r>
            <a:endParaRPr lang="en-US" sz="3200" dirty="0"/>
          </a:p>
          <a:p>
            <a:pPr marL="457200" lvl="0" indent="-457200" algn="just">
              <a:buFont typeface="Wingdings" pitchFamily="2" charset="2"/>
              <a:buChar char="ü"/>
            </a:pPr>
            <a:r>
              <a:rPr lang="en-US" sz="3200" dirty="0" smtClean="0"/>
              <a:t>Pros and cons </a:t>
            </a:r>
            <a:endParaRPr lang="en-US" sz="3200" dirty="0"/>
          </a:p>
          <a:p>
            <a:pPr marL="457200" indent="-457200" algn="just">
              <a:buFont typeface="Wingdings" pitchFamily="2" charset="2"/>
              <a:buChar char="ü"/>
            </a:pPr>
            <a:r>
              <a:rPr lang="en-US" sz="3200" dirty="0" smtClean="0"/>
              <a:t>You like this job or not. Why or why not?</a:t>
            </a:r>
          </a:p>
        </p:txBody>
      </p:sp>
    </p:spTree>
    <p:extLst>
      <p:ext uri="{BB962C8B-B14F-4D97-AF65-F5344CB8AC3E}">
        <p14:creationId xmlns:p14="http://schemas.microsoft.com/office/powerpoint/2010/main" val="227073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772400" cy="3200400"/>
          </a:xfrm>
        </p:spPr>
        <p:txBody>
          <a:bodyPr>
            <a:normAutofit/>
          </a:bodyPr>
          <a:lstStyle/>
          <a:p>
            <a:r>
              <a:rPr lang="en-US" sz="4800" b="1" u="sng" dirty="0" smtClean="0"/>
              <a:t>TOPIC</a:t>
            </a:r>
            <a:r>
              <a:rPr lang="en-US" sz="4800" b="1" dirty="0" smtClean="0"/>
              <a:t>: </a:t>
            </a:r>
            <a:br>
              <a:rPr lang="en-US" sz="4800" b="1" dirty="0" smtClean="0"/>
            </a:br>
            <a:r>
              <a:rPr lang="en-US" sz="4800" b="1" dirty="0" smtClean="0"/>
              <a:t>WHERE DOES THE TIME GO?</a:t>
            </a:r>
            <a:br>
              <a:rPr lang="en-US" sz="4800" b="1" dirty="0" smtClean="0"/>
            </a:br>
            <a:endParaRPr lang="en-US" sz="4800" b="1" dirty="0"/>
          </a:p>
        </p:txBody>
      </p:sp>
    </p:spTree>
    <p:extLst>
      <p:ext uri="{BB962C8B-B14F-4D97-AF65-F5344CB8AC3E}">
        <p14:creationId xmlns:p14="http://schemas.microsoft.com/office/powerpoint/2010/main" val="268046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4572000" cy="2308324"/>
          </a:xfrm>
          <a:prstGeom prst="rect">
            <a:avLst/>
          </a:prstGeom>
        </p:spPr>
        <p:txBody>
          <a:bodyPr>
            <a:spAutoFit/>
          </a:bodyPr>
          <a:lstStyle/>
          <a:p>
            <a:r>
              <a:rPr lang="en-US" sz="3600" dirty="0"/>
              <a:t>1. Look at the photo. Which of these activities do you think the student is doing?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334" y="31845"/>
            <a:ext cx="3657600" cy="285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4009" y="2897298"/>
            <a:ext cx="5638800" cy="2554545"/>
          </a:xfrm>
          <a:prstGeom prst="rect">
            <a:avLst/>
          </a:prstGeom>
        </p:spPr>
        <p:txBody>
          <a:bodyPr wrap="square">
            <a:spAutoFit/>
          </a:bodyPr>
          <a:lstStyle/>
          <a:p>
            <a:pPr marL="457200" indent="-457200">
              <a:buFont typeface="Wingdings" pitchFamily="2" charset="2"/>
              <a:buChar char="q"/>
            </a:pPr>
            <a:r>
              <a:rPr lang="en-US" sz="3200" dirty="0"/>
              <a:t>Doing school work, listening to music, texting </a:t>
            </a:r>
            <a:r>
              <a:rPr lang="en-US" sz="3200" dirty="0" smtClean="0"/>
              <a:t>; chatting online; surfing </a:t>
            </a:r>
            <a:r>
              <a:rPr lang="en-US" sz="3200" dirty="0"/>
              <a:t>the </a:t>
            </a:r>
            <a:r>
              <a:rPr lang="en-US" sz="3200" dirty="0" smtClean="0"/>
              <a:t>Web; watching videos; </a:t>
            </a:r>
            <a:r>
              <a:rPr lang="en-US" sz="3200" dirty="0"/>
              <a:t>playing video </a:t>
            </a:r>
            <a:r>
              <a:rPr lang="en-US" sz="3200" dirty="0" smtClean="0"/>
              <a:t>games</a:t>
            </a:r>
            <a:endParaRPr lang="en-US" sz="3200" dirty="0"/>
          </a:p>
        </p:txBody>
      </p:sp>
    </p:spTree>
    <p:extLst>
      <p:ext uri="{BB962C8B-B14F-4D97-AF65-F5344CB8AC3E}">
        <p14:creationId xmlns:p14="http://schemas.microsoft.com/office/powerpoint/2010/main" val="88876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200400"/>
            <a:ext cx="8229600" cy="1815882"/>
          </a:xfrm>
          <a:prstGeom prst="rect">
            <a:avLst/>
          </a:prstGeom>
        </p:spPr>
        <p:txBody>
          <a:bodyPr wrap="square">
            <a:spAutoFit/>
          </a:bodyPr>
          <a:lstStyle/>
          <a:p>
            <a:pPr marL="514350" lvl="0" indent="-514350" algn="just">
              <a:buAutoNum type="arabicPeriod"/>
            </a:pPr>
            <a:endParaRPr lang="en-US" sz="2800" b="1" dirty="0" smtClean="0"/>
          </a:p>
          <a:p>
            <a:pPr lvl="0" algn="just"/>
            <a:r>
              <a:rPr lang="en-US" sz="2800" b="1" dirty="0"/>
              <a:t>Do you ever do </a:t>
            </a:r>
            <a:r>
              <a:rPr lang="en-US" sz="2800" b="1" dirty="0" smtClean="0"/>
              <a:t>some activities </a:t>
            </a:r>
            <a:r>
              <a:rPr lang="en-US" sz="2800" b="1" dirty="0"/>
              <a:t>at the same time? Which ones</a:t>
            </a:r>
            <a:r>
              <a:rPr lang="en-US" sz="2800" b="1" dirty="0" smtClean="0"/>
              <a:t>?</a:t>
            </a:r>
            <a:endParaRPr lang="en-US" sz="2800" b="1" dirty="0"/>
          </a:p>
          <a:p>
            <a:pPr lvl="0" algn="just"/>
            <a:endParaRPr lang="en-US"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5" y="9525"/>
            <a:ext cx="361779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9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8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4401205"/>
          </a:xfrm>
          <a:prstGeom prst="rect">
            <a:avLst/>
          </a:prstGeom>
        </p:spPr>
        <p:txBody>
          <a:bodyPr wrap="square">
            <a:spAutoFit/>
          </a:bodyPr>
          <a:lstStyle/>
          <a:p>
            <a:pPr lvl="0" algn="just"/>
            <a:r>
              <a:rPr lang="en-US" sz="2800" dirty="0" smtClean="0"/>
              <a:t>1. </a:t>
            </a:r>
            <a:r>
              <a:rPr lang="en-US" sz="2800" dirty="0"/>
              <a:t>Anita wants to graduate from college. She is hardworking, so I’m sure she will </a:t>
            </a:r>
            <a:r>
              <a:rPr lang="en-US" sz="2800" b="1" dirty="0"/>
              <a:t>achieve</a:t>
            </a:r>
            <a:r>
              <a:rPr lang="en-US" sz="2800" dirty="0"/>
              <a:t> her goal.</a:t>
            </a:r>
          </a:p>
          <a:p>
            <a:pPr lvl="0" algn="just"/>
            <a:r>
              <a:rPr lang="en-US" sz="2800" dirty="0" smtClean="0"/>
              <a:t>a. To </a:t>
            </a:r>
            <a:r>
              <a:rPr lang="en-US" sz="2800" dirty="0"/>
              <a:t>want to do something</a:t>
            </a:r>
          </a:p>
          <a:p>
            <a:pPr lvl="0"/>
            <a:r>
              <a:rPr lang="en-US" sz="2800" dirty="0" smtClean="0"/>
              <a:t>b. To </a:t>
            </a:r>
            <a:r>
              <a:rPr lang="en-US" sz="2800" dirty="0"/>
              <a:t>get something by working hard</a:t>
            </a:r>
          </a:p>
          <a:p>
            <a:pPr marL="514350" indent="-514350">
              <a:buAutoNum type="alphaLcPeriod"/>
            </a:pPr>
            <a:endParaRPr lang="en-US" sz="2800" dirty="0"/>
          </a:p>
          <a:p>
            <a:pPr lvl="0"/>
            <a:r>
              <a:rPr lang="en-US" sz="2800" dirty="0"/>
              <a:t>2</a:t>
            </a:r>
            <a:r>
              <a:rPr lang="en-US" sz="2800" dirty="0" smtClean="0"/>
              <a:t>. </a:t>
            </a:r>
            <a:r>
              <a:rPr lang="en-US" sz="2800" dirty="0"/>
              <a:t>When you are in class, it’s important to </a:t>
            </a:r>
            <a:r>
              <a:rPr lang="en-US" sz="2800" b="1" dirty="0"/>
              <a:t>focus</a:t>
            </a:r>
            <a:r>
              <a:rPr lang="en-US" sz="2800" dirty="0"/>
              <a:t> on what the teacher is saying. You should pay attention so you can remember the important points.</a:t>
            </a:r>
          </a:p>
          <a:p>
            <a:pPr lvl="0"/>
            <a:r>
              <a:rPr lang="en-US" sz="2800" dirty="0" smtClean="0"/>
              <a:t>a. To </a:t>
            </a:r>
            <a:r>
              <a:rPr lang="en-US" sz="2800" dirty="0"/>
              <a:t>direct your attention or effort</a:t>
            </a:r>
          </a:p>
          <a:p>
            <a:pPr lvl="0"/>
            <a:r>
              <a:rPr lang="en-US" sz="2800" dirty="0" smtClean="0"/>
              <a:t>b. To </a:t>
            </a:r>
            <a:r>
              <a:rPr lang="en-US" sz="2800" dirty="0"/>
              <a:t>remember what someone told you</a:t>
            </a:r>
          </a:p>
        </p:txBody>
      </p:sp>
    </p:spTree>
    <p:extLst>
      <p:ext uri="{BB962C8B-B14F-4D97-AF65-F5344CB8AC3E}">
        <p14:creationId xmlns:p14="http://schemas.microsoft.com/office/powerpoint/2010/main" val="874252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28600" y="1219200"/>
            <a:ext cx="8534400" cy="4832092"/>
          </a:xfrm>
          <a:prstGeom prst="rect">
            <a:avLst/>
          </a:prstGeom>
        </p:spPr>
        <p:txBody>
          <a:bodyPr wrap="square">
            <a:spAutoFit/>
          </a:bodyPr>
          <a:lstStyle/>
          <a:p>
            <a:pPr lvl="0"/>
            <a:r>
              <a:rPr lang="en-US" sz="2800" dirty="0"/>
              <a:t>3</a:t>
            </a:r>
            <a:r>
              <a:rPr lang="en-US" sz="2800" dirty="0" smtClean="0"/>
              <a:t>. </a:t>
            </a:r>
            <a:r>
              <a:rPr lang="en-US" sz="2800" dirty="0"/>
              <a:t>This history class is very challenging, but I have </a:t>
            </a:r>
            <a:r>
              <a:rPr lang="en-US" sz="2800" b="1" dirty="0"/>
              <a:t>positive attitude</a:t>
            </a:r>
            <a:r>
              <a:rPr lang="en-US" sz="2800" dirty="0"/>
              <a:t>, and I think that I can do well if I work hard.</a:t>
            </a:r>
          </a:p>
          <a:p>
            <a:pPr lvl="0"/>
            <a:r>
              <a:rPr lang="en-US" sz="2800" dirty="0" smtClean="0"/>
              <a:t>a. A </a:t>
            </a:r>
            <a:r>
              <a:rPr lang="en-US" sz="2800" dirty="0"/>
              <a:t>hardworking person</a:t>
            </a:r>
          </a:p>
          <a:p>
            <a:pPr lvl="0"/>
            <a:r>
              <a:rPr lang="en-US" sz="2800" dirty="0" smtClean="0"/>
              <a:t>b. A </a:t>
            </a:r>
            <a:r>
              <a:rPr lang="en-US" sz="2800" dirty="0"/>
              <a:t>hopeful way of thinking</a:t>
            </a:r>
          </a:p>
          <a:p>
            <a:pPr marL="514350" indent="-514350">
              <a:buAutoNum type="alphaLcPeriod"/>
            </a:pPr>
            <a:endParaRPr lang="en-US" sz="2800" dirty="0"/>
          </a:p>
          <a:p>
            <a:pPr lvl="0"/>
            <a:r>
              <a:rPr lang="en-US" sz="2800" dirty="0" smtClean="0"/>
              <a:t>4. </a:t>
            </a:r>
            <a:r>
              <a:rPr lang="en-US" sz="2800" dirty="0"/>
              <a:t>At my school, there is a lot of </a:t>
            </a:r>
            <a:r>
              <a:rPr lang="en-US" sz="2800" b="1" dirty="0"/>
              <a:t>pressure</a:t>
            </a:r>
            <a:r>
              <a:rPr lang="en-US" sz="2800" dirty="0"/>
              <a:t> to get good grades. Some parents and teachers even expect you to get straight A’s.</a:t>
            </a:r>
          </a:p>
          <a:p>
            <a:pPr lvl="0"/>
            <a:r>
              <a:rPr lang="en-US" sz="2800" dirty="0" smtClean="0"/>
              <a:t>     a. Getting </a:t>
            </a:r>
            <a:r>
              <a:rPr lang="en-US" sz="2800" dirty="0"/>
              <a:t>good grades in school</a:t>
            </a:r>
          </a:p>
          <a:p>
            <a:pPr lvl="0"/>
            <a:r>
              <a:rPr lang="en-US" sz="2800" dirty="0" smtClean="0"/>
              <a:t>     b. Feeling </a:t>
            </a:r>
            <a:r>
              <a:rPr lang="en-US" sz="2800" dirty="0"/>
              <a:t>of stress because people expect you to do something</a:t>
            </a:r>
          </a:p>
        </p:txBody>
      </p:sp>
    </p:spTree>
    <p:extLst>
      <p:ext uri="{BB962C8B-B14F-4D97-AF65-F5344CB8AC3E}">
        <p14:creationId xmlns:p14="http://schemas.microsoft.com/office/powerpoint/2010/main" val="1771622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2" name="Rectangle 1"/>
          <p:cNvSpPr/>
          <p:nvPr/>
        </p:nvSpPr>
        <p:spPr>
          <a:xfrm>
            <a:off x="290015" y="1524000"/>
            <a:ext cx="8534400" cy="2677656"/>
          </a:xfrm>
          <a:prstGeom prst="rect">
            <a:avLst/>
          </a:prstGeom>
        </p:spPr>
        <p:txBody>
          <a:bodyPr wrap="square">
            <a:spAutoFit/>
          </a:bodyPr>
          <a:lstStyle/>
          <a:p>
            <a:pPr lvl="0" algn="just"/>
            <a:r>
              <a:rPr lang="en-US" sz="2800" dirty="0" smtClean="0"/>
              <a:t>5. </a:t>
            </a:r>
            <a:r>
              <a:rPr lang="en-US" sz="2800" dirty="0"/>
              <a:t>My roommate </a:t>
            </a:r>
            <a:r>
              <a:rPr lang="en-US" sz="2800" b="1" dirty="0"/>
              <a:t>wastes</a:t>
            </a:r>
            <a:r>
              <a:rPr lang="en-US" sz="2800" dirty="0"/>
              <a:t> a lot of time talking on the phone when she should be doing her homework. Then she never has enough time to finish.</a:t>
            </a:r>
          </a:p>
          <a:p>
            <a:pPr lvl="0"/>
            <a:endParaRPr lang="en-US" sz="2800" dirty="0" smtClean="0"/>
          </a:p>
          <a:p>
            <a:pPr lvl="0"/>
            <a:r>
              <a:rPr lang="en-US" sz="2800" dirty="0" smtClean="0"/>
              <a:t>a. To </a:t>
            </a:r>
            <a:r>
              <a:rPr lang="en-US" sz="2800" dirty="0"/>
              <a:t>use something in a way that is not useful or effective</a:t>
            </a:r>
          </a:p>
          <a:p>
            <a:r>
              <a:rPr lang="en-US" sz="2800" dirty="0" smtClean="0"/>
              <a:t>b. To </a:t>
            </a:r>
            <a:r>
              <a:rPr lang="en-US" sz="2800" dirty="0"/>
              <a:t>do something </a:t>
            </a:r>
            <a:r>
              <a:rPr lang="en-US" sz="2800" dirty="0" smtClean="0"/>
              <a:t>quickly</a:t>
            </a:r>
            <a:endParaRPr lang="en-US" sz="2800" dirty="0"/>
          </a:p>
        </p:txBody>
      </p:sp>
    </p:spTree>
    <p:extLst>
      <p:ext uri="{BB962C8B-B14F-4D97-AF65-F5344CB8AC3E}">
        <p14:creationId xmlns:p14="http://schemas.microsoft.com/office/powerpoint/2010/main" val="4149178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3211905" cy="584775"/>
          </a:xfrm>
          <a:prstGeom prst="rect">
            <a:avLst/>
          </a:prstGeom>
        </p:spPr>
        <p:txBody>
          <a:bodyPr wrap="none">
            <a:spAutoFit/>
          </a:bodyPr>
          <a:lstStyle/>
          <a:p>
            <a:r>
              <a:rPr lang="en-US" sz="3200" b="1" dirty="0" smtClean="0"/>
              <a:t>SOLVE PROBLEMS</a:t>
            </a:r>
            <a:endParaRPr lang="en-US" sz="3200" dirty="0"/>
          </a:p>
        </p:txBody>
      </p:sp>
      <p:sp>
        <p:nvSpPr>
          <p:cNvPr id="2" name="Rectangle 1"/>
          <p:cNvSpPr/>
          <p:nvPr/>
        </p:nvSpPr>
        <p:spPr>
          <a:xfrm>
            <a:off x="290015" y="1524000"/>
            <a:ext cx="8534400" cy="3539430"/>
          </a:xfrm>
          <a:prstGeom prst="rect">
            <a:avLst/>
          </a:prstGeom>
        </p:spPr>
        <p:txBody>
          <a:bodyPr wrap="square">
            <a:spAutoFit/>
          </a:bodyPr>
          <a:lstStyle/>
          <a:p>
            <a:pPr lvl="0" algn="just"/>
            <a:r>
              <a:rPr lang="en-US" sz="2800" b="1" dirty="0" smtClean="0"/>
              <a:t>Situation </a:t>
            </a:r>
            <a:r>
              <a:rPr lang="en-US" sz="2800" b="1" dirty="0"/>
              <a:t>1</a:t>
            </a:r>
            <a:r>
              <a:rPr lang="en-US" sz="2800" dirty="0"/>
              <a:t>: You are roommates in college. </a:t>
            </a:r>
            <a:endParaRPr lang="en-US" sz="2800" dirty="0" smtClean="0"/>
          </a:p>
          <a:p>
            <a:pPr lvl="0" algn="just"/>
            <a:endParaRPr lang="en-US" sz="2800" dirty="0" smtClean="0"/>
          </a:p>
          <a:p>
            <a:pPr lvl="0" algn="just"/>
            <a:r>
              <a:rPr lang="en-US" sz="2800" b="1" dirty="0" smtClean="0"/>
              <a:t>Student A</a:t>
            </a:r>
            <a:r>
              <a:rPr lang="en-US" sz="2800" dirty="0" smtClean="0"/>
              <a:t>: You </a:t>
            </a:r>
            <a:r>
              <a:rPr lang="en-US" sz="2800" dirty="0"/>
              <a:t>have a big test tomorrow and want to study. You’re nervous. </a:t>
            </a:r>
            <a:endParaRPr lang="en-US" sz="2800" dirty="0" smtClean="0"/>
          </a:p>
          <a:p>
            <a:pPr lvl="0" algn="just"/>
            <a:endParaRPr lang="en-US" sz="2800" dirty="0" smtClean="0"/>
          </a:p>
          <a:p>
            <a:pPr lvl="0" algn="just"/>
            <a:r>
              <a:rPr lang="en-US" sz="2800" b="1" dirty="0" smtClean="0"/>
              <a:t>Student B</a:t>
            </a:r>
            <a:r>
              <a:rPr lang="en-US" sz="2800" dirty="0" smtClean="0"/>
              <a:t>: You </a:t>
            </a:r>
            <a:r>
              <a:rPr lang="en-US" sz="2800" dirty="0"/>
              <a:t>want to have a party, but your roommate disagrees. You’re upset with your roommate</a:t>
            </a:r>
            <a:r>
              <a:rPr lang="en-US" sz="2800" dirty="0" smtClean="0"/>
              <a:t>.</a:t>
            </a:r>
            <a:endParaRPr lang="en-US" sz="2800" dirty="0"/>
          </a:p>
          <a:p>
            <a:pPr lvl="0"/>
            <a:endParaRPr lang="en-US" sz="2800" dirty="0" smtClean="0"/>
          </a:p>
        </p:txBody>
      </p:sp>
    </p:spTree>
    <p:extLst>
      <p:ext uri="{BB962C8B-B14F-4D97-AF65-F5344CB8AC3E}">
        <p14:creationId xmlns:p14="http://schemas.microsoft.com/office/powerpoint/2010/main" val="1131820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3211905" cy="584775"/>
          </a:xfrm>
          <a:prstGeom prst="rect">
            <a:avLst/>
          </a:prstGeom>
        </p:spPr>
        <p:txBody>
          <a:bodyPr wrap="none">
            <a:spAutoFit/>
          </a:bodyPr>
          <a:lstStyle/>
          <a:p>
            <a:r>
              <a:rPr lang="en-US" sz="3200" b="1" dirty="0" smtClean="0"/>
              <a:t>SOLVE PROBLEMS</a:t>
            </a:r>
            <a:endParaRPr lang="en-US" sz="3200" dirty="0"/>
          </a:p>
        </p:txBody>
      </p:sp>
      <p:sp>
        <p:nvSpPr>
          <p:cNvPr id="2" name="Rectangle 1"/>
          <p:cNvSpPr/>
          <p:nvPr/>
        </p:nvSpPr>
        <p:spPr>
          <a:xfrm>
            <a:off x="290015" y="1524000"/>
            <a:ext cx="8534400" cy="3539430"/>
          </a:xfrm>
          <a:prstGeom prst="rect">
            <a:avLst/>
          </a:prstGeom>
        </p:spPr>
        <p:txBody>
          <a:bodyPr wrap="square">
            <a:spAutoFit/>
          </a:bodyPr>
          <a:lstStyle/>
          <a:p>
            <a:r>
              <a:rPr lang="en-US" sz="2800" b="1" dirty="0"/>
              <a:t>Situation 2</a:t>
            </a:r>
            <a:r>
              <a:rPr lang="en-US" sz="2800" dirty="0"/>
              <a:t>: You are a student and counselor. </a:t>
            </a:r>
            <a:endParaRPr lang="en-US" sz="2800" dirty="0" smtClean="0"/>
          </a:p>
          <a:p>
            <a:endParaRPr lang="en-US" sz="2800" dirty="0"/>
          </a:p>
          <a:p>
            <a:r>
              <a:rPr lang="en-US" sz="2800" b="1" dirty="0" smtClean="0"/>
              <a:t>Student A</a:t>
            </a:r>
            <a:r>
              <a:rPr lang="en-US" sz="2800" dirty="0" smtClean="0"/>
              <a:t>: You </a:t>
            </a:r>
            <a:r>
              <a:rPr lang="en-US" sz="2800" dirty="0"/>
              <a:t>need some help managing your time and learning better study habits. You ask counselor for some help</a:t>
            </a:r>
            <a:r>
              <a:rPr lang="en-US" sz="2800" dirty="0" smtClean="0"/>
              <a:t>.</a:t>
            </a:r>
          </a:p>
          <a:p>
            <a:endParaRPr lang="en-US" sz="2800" dirty="0"/>
          </a:p>
          <a:p>
            <a:r>
              <a:rPr lang="en-US" sz="2800" b="1" dirty="0"/>
              <a:t>Student </a:t>
            </a:r>
            <a:r>
              <a:rPr lang="en-US" sz="2800" b="1" dirty="0" smtClean="0"/>
              <a:t>B</a:t>
            </a:r>
            <a:r>
              <a:rPr lang="en-US" sz="2800" dirty="0" smtClean="0"/>
              <a:t>: Give student A pieces of advice</a:t>
            </a:r>
            <a:endParaRPr lang="en-US" sz="2800" dirty="0"/>
          </a:p>
          <a:p>
            <a:pPr lvl="0"/>
            <a:endParaRPr lang="en-US" sz="2800" dirty="0" smtClean="0"/>
          </a:p>
        </p:txBody>
      </p:sp>
    </p:spTree>
    <p:extLst>
      <p:ext uri="{BB962C8B-B14F-4D97-AF65-F5344CB8AC3E}">
        <p14:creationId xmlns:p14="http://schemas.microsoft.com/office/powerpoint/2010/main" val="3696205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3211905" cy="584775"/>
          </a:xfrm>
          <a:prstGeom prst="rect">
            <a:avLst/>
          </a:prstGeom>
        </p:spPr>
        <p:txBody>
          <a:bodyPr wrap="none">
            <a:spAutoFit/>
          </a:bodyPr>
          <a:lstStyle/>
          <a:p>
            <a:r>
              <a:rPr lang="en-US" sz="3200" b="1" dirty="0" smtClean="0"/>
              <a:t>SOLVE PROBLEMS</a:t>
            </a:r>
            <a:endParaRPr lang="en-US" sz="3200" dirty="0"/>
          </a:p>
        </p:txBody>
      </p:sp>
      <p:sp>
        <p:nvSpPr>
          <p:cNvPr id="2" name="Rectangle 1"/>
          <p:cNvSpPr/>
          <p:nvPr/>
        </p:nvSpPr>
        <p:spPr>
          <a:xfrm>
            <a:off x="290015" y="1524000"/>
            <a:ext cx="8534400" cy="3970318"/>
          </a:xfrm>
          <a:prstGeom prst="rect">
            <a:avLst/>
          </a:prstGeom>
        </p:spPr>
        <p:txBody>
          <a:bodyPr wrap="square">
            <a:spAutoFit/>
          </a:bodyPr>
          <a:lstStyle/>
          <a:p>
            <a:pPr algn="just"/>
            <a:r>
              <a:rPr lang="en-US" sz="2800" b="1" dirty="0"/>
              <a:t>Situation 3</a:t>
            </a:r>
            <a:r>
              <a:rPr lang="en-US" sz="2800" dirty="0"/>
              <a:t>: You are a student and a parent talking about school. Student A, you are not doing very well in school. Your parent wants you to explain why</a:t>
            </a:r>
            <a:r>
              <a:rPr lang="en-US" sz="2800" dirty="0" smtClean="0"/>
              <a:t>.</a:t>
            </a:r>
          </a:p>
          <a:p>
            <a:pPr algn="just"/>
            <a:endParaRPr lang="en-US" sz="2800" dirty="0"/>
          </a:p>
          <a:p>
            <a:pPr algn="just"/>
            <a:r>
              <a:rPr lang="en-US" sz="2800" b="1" dirty="0"/>
              <a:t>Situation 4</a:t>
            </a:r>
            <a:r>
              <a:rPr lang="en-US" sz="2800" dirty="0"/>
              <a:t>: You are a student and a professor discussing an assignment that is due. Student A, you ask your professor for more time to finish the assignment. Your professor wants you to turn it in on time.</a:t>
            </a:r>
          </a:p>
          <a:p>
            <a:pPr lvl="0"/>
            <a:endParaRPr lang="en-US" sz="2800" dirty="0" smtClean="0"/>
          </a:p>
        </p:txBody>
      </p:sp>
    </p:spTree>
    <p:extLst>
      <p:ext uri="{BB962C8B-B14F-4D97-AF65-F5344CB8AC3E}">
        <p14:creationId xmlns:p14="http://schemas.microsoft.com/office/powerpoint/2010/main" val="502962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81000" y="1752600"/>
            <a:ext cx="8305800" cy="5262979"/>
          </a:xfrm>
          <a:prstGeom prst="rect">
            <a:avLst/>
          </a:prstGeom>
        </p:spPr>
        <p:txBody>
          <a:bodyPr wrap="square">
            <a:spAutoFit/>
          </a:bodyPr>
          <a:lstStyle/>
          <a:p>
            <a:pPr lvl="0" algn="just"/>
            <a:r>
              <a:rPr lang="en-US" sz="2800" b="1" dirty="0" smtClean="0"/>
              <a:t>Make a video </a:t>
            </a:r>
            <a:r>
              <a:rPr lang="en-US" sz="2800" dirty="0" smtClean="0"/>
              <a:t>(3-4 minutes) </a:t>
            </a:r>
            <a:r>
              <a:rPr lang="en-US" sz="2800" b="1" dirty="0" smtClean="0"/>
              <a:t>showing your opinion:</a:t>
            </a:r>
            <a:r>
              <a:rPr lang="en-US" sz="2800" dirty="0" smtClean="0"/>
              <a:t> </a:t>
            </a:r>
          </a:p>
          <a:p>
            <a:pPr lvl="0" algn="just"/>
            <a:endParaRPr lang="en-US" sz="2800" dirty="0" smtClean="0"/>
          </a:p>
          <a:p>
            <a:pPr marL="457200" lvl="0" indent="-457200">
              <a:buFont typeface="Wingdings" pitchFamily="2" charset="2"/>
              <a:buChar char="v"/>
            </a:pPr>
            <a:r>
              <a:rPr lang="en-US" sz="2800" dirty="0"/>
              <a:t>Do you think it’s better for students to live at home with their families, or away from home</a:t>
            </a:r>
            <a:r>
              <a:rPr lang="en-US" sz="2800" dirty="0" smtClean="0"/>
              <a:t>? (advantages and disadvantages)</a:t>
            </a:r>
          </a:p>
          <a:p>
            <a:pPr marL="457200" lvl="0" indent="-457200">
              <a:buFont typeface="Wingdings" pitchFamily="2" charset="2"/>
              <a:buChar char="v"/>
            </a:pPr>
            <a:r>
              <a:rPr lang="en-US" sz="2800" dirty="0"/>
              <a:t> </a:t>
            </a:r>
            <a:r>
              <a:rPr lang="en-US" sz="2800" dirty="0" smtClean="0"/>
              <a:t>Do </a:t>
            </a:r>
            <a:r>
              <a:rPr lang="en-US" sz="2800" dirty="0"/>
              <a:t>you prefer a large school or a small school? Why</a:t>
            </a:r>
            <a:r>
              <a:rPr lang="en-US" sz="2800" dirty="0" smtClean="0"/>
              <a:t>?</a:t>
            </a:r>
          </a:p>
          <a:p>
            <a:pPr marL="457200" lvl="0" indent="-457200">
              <a:buFont typeface="Wingdings" pitchFamily="2" charset="2"/>
              <a:buChar char="v"/>
            </a:pPr>
            <a:r>
              <a:rPr lang="en-US" sz="2800" dirty="0"/>
              <a:t> </a:t>
            </a:r>
            <a:r>
              <a:rPr lang="en-US" sz="2800" dirty="0" smtClean="0"/>
              <a:t>What </a:t>
            </a:r>
            <a:r>
              <a:rPr lang="en-US" sz="2800" dirty="0"/>
              <a:t>do you think is the most important factor in student success</a:t>
            </a:r>
            <a:r>
              <a:rPr lang="en-US" sz="2800" dirty="0" smtClean="0"/>
              <a:t>?</a:t>
            </a:r>
          </a:p>
          <a:p>
            <a:pPr marL="457200" lvl="0" indent="-457200">
              <a:buFont typeface="Wingdings" pitchFamily="2" charset="2"/>
              <a:buChar char="v"/>
            </a:pPr>
            <a:r>
              <a:rPr lang="en-US" sz="2800" dirty="0"/>
              <a:t> </a:t>
            </a:r>
            <a:r>
              <a:rPr lang="en-US" sz="2800" dirty="0" smtClean="0"/>
              <a:t>Who </a:t>
            </a:r>
            <a:r>
              <a:rPr lang="en-US" sz="2800" dirty="0"/>
              <a:t>do you ask for advice when you face </a:t>
            </a:r>
            <a:endParaRPr lang="en-US" sz="2800" dirty="0" smtClean="0"/>
          </a:p>
          <a:p>
            <a:pPr lvl="0"/>
            <a:r>
              <a:rPr lang="en-US" sz="2800" dirty="0"/>
              <a:t> </a:t>
            </a:r>
            <a:r>
              <a:rPr lang="en-US" sz="2800" dirty="0" smtClean="0"/>
              <a:t>             challenges</a:t>
            </a:r>
            <a:r>
              <a:rPr lang="en-US" sz="2800" dirty="0"/>
              <a:t>?</a:t>
            </a:r>
          </a:p>
          <a:p>
            <a:pPr algn="just"/>
            <a:endParaRPr lang="en-US" sz="2800" dirty="0"/>
          </a:p>
        </p:txBody>
      </p:sp>
    </p:spTree>
    <p:extLst>
      <p:ext uri="{BB962C8B-B14F-4D97-AF65-F5344CB8AC3E}">
        <p14:creationId xmlns:p14="http://schemas.microsoft.com/office/powerpoint/2010/main" val="1689941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sz="4800" b="1" u="sng" dirty="0" smtClean="0"/>
              <a:t>TOPIC</a:t>
            </a:r>
            <a:r>
              <a:rPr lang="en-US" sz="4800" b="1" dirty="0" smtClean="0"/>
              <a:t>: </a:t>
            </a:r>
            <a:br>
              <a:rPr lang="en-US" sz="4800" b="1" dirty="0" smtClean="0"/>
            </a:br>
            <a:r>
              <a:rPr lang="en-US" sz="4800" b="1" dirty="0"/>
              <a:t>WHAT HAPPENED TO ETIQUETTE?</a:t>
            </a:r>
            <a:endParaRPr lang="en-US" sz="4900" dirty="0"/>
          </a:p>
        </p:txBody>
      </p:sp>
    </p:spTree>
    <p:extLst>
      <p:ext uri="{BB962C8B-B14F-4D97-AF65-F5344CB8AC3E}">
        <p14:creationId xmlns:p14="http://schemas.microsoft.com/office/powerpoint/2010/main" val="1406466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303455"/>
            <a:ext cx="8610600" cy="1569660"/>
          </a:xfrm>
          <a:prstGeom prst="rect">
            <a:avLst/>
          </a:prstGeom>
        </p:spPr>
        <p:txBody>
          <a:bodyPr wrap="square">
            <a:spAutoFit/>
          </a:bodyPr>
          <a:lstStyle/>
          <a:p>
            <a:pPr algn="just"/>
            <a:r>
              <a:rPr lang="en-US" sz="3200" dirty="0"/>
              <a:t>1. Look at the photo? What is happening</a:t>
            </a:r>
            <a:r>
              <a:rPr lang="en-US" sz="3200" dirty="0" smtClean="0"/>
              <a:t>?</a:t>
            </a:r>
            <a:endParaRPr lang="en-US" sz="3200" dirty="0"/>
          </a:p>
          <a:p>
            <a:pPr algn="just"/>
            <a:r>
              <a:rPr lang="en-US" sz="3200" dirty="0"/>
              <a:t>2. In your opinion, is this polite or not? Why do you think </a:t>
            </a:r>
            <a:r>
              <a:rPr lang="en-US" sz="3200" dirty="0" smtClean="0"/>
              <a:t>so?</a:t>
            </a:r>
            <a:endParaRPr lang="en-US" sz="32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371600" y="86297"/>
            <a:ext cx="7315200" cy="4048125"/>
          </a:xfrm>
          <a:prstGeom prst="rect">
            <a:avLst/>
          </a:prstGeom>
          <a:ln>
            <a:solidFill>
              <a:sysClr val="windowText" lastClr="000000"/>
            </a:solidFill>
          </a:ln>
        </p:spPr>
      </p:pic>
    </p:spTree>
    <p:extLst>
      <p:ext uri="{BB962C8B-B14F-4D97-AF65-F5344CB8AC3E}">
        <p14:creationId xmlns:p14="http://schemas.microsoft.com/office/powerpoint/2010/main" val="462918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18" y="762000"/>
            <a:ext cx="8763000" cy="5016758"/>
          </a:xfrm>
          <a:prstGeom prst="rect">
            <a:avLst/>
          </a:prstGeom>
        </p:spPr>
        <p:txBody>
          <a:bodyPr wrap="square">
            <a:spAutoFit/>
          </a:bodyPr>
          <a:lstStyle/>
          <a:p>
            <a:r>
              <a:rPr lang="en-US" sz="4000" i="1" dirty="0"/>
              <a:t>Etiquette </a:t>
            </a:r>
            <a:r>
              <a:rPr lang="en-US" sz="4000" dirty="0"/>
              <a:t>means the rules we follow to </a:t>
            </a:r>
            <a:r>
              <a:rPr lang="en-US" sz="4000" b="1" dirty="0"/>
              <a:t>behave</a:t>
            </a:r>
            <a:r>
              <a:rPr lang="en-US" sz="4000" dirty="0"/>
              <a:t> (act) </a:t>
            </a:r>
            <a:r>
              <a:rPr lang="en-US" sz="4000" b="1" dirty="0"/>
              <a:t>politely</a:t>
            </a:r>
            <a:r>
              <a:rPr lang="en-US" sz="4000" dirty="0"/>
              <a:t>. </a:t>
            </a:r>
            <a:endParaRPr lang="en-US" sz="4000" dirty="0" smtClean="0"/>
          </a:p>
          <a:p>
            <a:pPr marL="571500" indent="-571500">
              <a:buFontTx/>
              <a:buChar char="-"/>
            </a:pPr>
            <a:r>
              <a:rPr lang="en-US" sz="4000" dirty="0" smtClean="0"/>
              <a:t>What </a:t>
            </a:r>
            <a:r>
              <a:rPr lang="en-US" sz="4000" dirty="0"/>
              <a:t>are some other actions that you think are polite? </a:t>
            </a:r>
            <a:endParaRPr lang="en-US" sz="4000" dirty="0" smtClean="0"/>
          </a:p>
          <a:p>
            <a:pPr marL="571500" indent="-571500">
              <a:buFontTx/>
              <a:buChar char="-"/>
            </a:pPr>
            <a:r>
              <a:rPr lang="en-US" sz="4000" dirty="0" smtClean="0"/>
              <a:t>What </a:t>
            </a:r>
            <a:r>
              <a:rPr lang="en-US" sz="4000" dirty="0"/>
              <a:t>are some that are rude (not polite)? </a:t>
            </a:r>
            <a:endParaRPr lang="en-US" sz="4000" dirty="0" smtClean="0"/>
          </a:p>
          <a:p>
            <a:pPr marL="571500" indent="-571500">
              <a:buFontTx/>
              <a:buChar char="-"/>
            </a:pPr>
            <a:r>
              <a:rPr lang="en-US" sz="4000" dirty="0" smtClean="0"/>
              <a:t>Why </a:t>
            </a:r>
            <a:r>
              <a:rPr lang="en-US" sz="4000" dirty="0"/>
              <a:t>do you think they are rude? </a:t>
            </a:r>
            <a:r>
              <a:rPr lang="en-US" sz="4000" b="1" dirty="0"/>
              <a:t>Discuss your opinion with the class</a:t>
            </a:r>
            <a:r>
              <a:rPr lang="en-US" sz="4000" dirty="0"/>
              <a:t>. </a:t>
            </a:r>
          </a:p>
        </p:txBody>
      </p:sp>
    </p:spTree>
    <p:extLst>
      <p:ext uri="{BB962C8B-B14F-4D97-AF65-F5344CB8AC3E}">
        <p14:creationId xmlns:p14="http://schemas.microsoft.com/office/powerpoint/2010/main" val="348474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21944504"/>
              </p:ext>
            </p:extLst>
          </p:nvPr>
        </p:nvGraphicFramePr>
        <p:xfrm>
          <a:off x="152400" y="152400"/>
          <a:ext cx="8763000" cy="6705600"/>
        </p:xfrm>
        <a:graphic>
          <a:graphicData uri="http://schemas.openxmlformats.org/drawingml/2006/table">
            <a:tbl>
              <a:tblPr firstRow="1" bandRow="1">
                <a:tableStyleId>{5C22544A-7EE6-4342-B048-85BDC9FD1C3A}</a:tableStyleId>
              </a:tblPr>
              <a:tblGrid>
                <a:gridCol w="1447800"/>
                <a:gridCol w="7315200"/>
              </a:tblGrid>
              <a:tr h="838200">
                <a:tc>
                  <a:txBody>
                    <a:bodyPr/>
                    <a:lstStyle/>
                    <a:p>
                      <a:pPr algn="ctr"/>
                      <a:r>
                        <a:rPr lang="en-US" sz="2800" b="1" dirty="0" smtClean="0"/>
                        <a:t>1</a:t>
                      </a:r>
                      <a:endParaRPr lang="en-US" sz="2800" b="1" dirty="0"/>
                    </a:p>
                  </a:txBody>
                  <a:tcPr/>
                </a:tc>
                <a:tc>
                  <a:txBody>
                    <a:bodyPr/>
                    <a:lstStyle/>
                    <a:p>
                      <a:pPr marL="0" algn="l" defTabSz="914400" rtl="0" eaLnBrk="1" latinLnBrk="0" hangingPunct="1"/>
                      <a:r>
                        <a:rPr lang="en-US" sz="2800" b="1" kern="1200" dirty="0" smtClean="0">
                          <a:solidFill>
                            <a:schemeClr val="bg1"/>
                          </a:solidFill>
                          <a:latin typeface="+mn-lt"/>
                          <a:ea typeface="+mn-ea"/>
                          <a:cs typeface="+mn-cs"/>
                        </a:rPr>
                        <a:t>OFFBEAT JOBS</a:t>
                      </a:r>
                      <a:endParaRPr lang="en-US" sz="2800" b="1" kern="1200" dirty="0">
                        <a:solidFill>
                          <a:schemeClr val="bg1"/>
                        </a:solidFill>
                        <a:latin typeface="+mn-lt"/>
                        <a:ea typeface="+mn-ea"/>
                        <a:cs typeface="+mn-cs"/>
                      </a:endParaRPr>
                    </a:p>
                  </a:txBody>
                  <a:tcPr/>
                </a:tc>
              </a:tr>
              <a:tr h="838200">
                <a:tc>
                  <a:txBody>
                    <a:bodyPr/>
                    <a:lstStyle/>
                    <a:p>
                      <a:pPr algn="ctr"/>
                      <a:r>
                        <a:rPr lang="en-US" sz="2800" b="1" dirty="0" smtClean="0"/>
                        <a:t>2</a:t>
                      </a:r>
                      <a:endParaRPr lang="en-US" sz="2800" b="1" dirty="0"/>
                    </a:p>
                  </a:txBody>
                  <a:tcPr/>
                </a:tc>
                <a:tc>
                  <a:txBody>
                    <a:bodyPr/>
                    <a:lstStyle/>
                    <a:p>
                      <a:pPr marL="0" algn="l" defTabSz="914400" rtl="0" eaLnBrk="1" latinLnBrk="0" hangingPunct="1"/>
                      <a:r>
                        <a:rPr lang="en-US" sz="2800" b="1" kern="1200" dirty="0" smtClean="0">
                          <a:solidFill>
                            <a:srgbClr val="FF0000"/>
                          </a:solidFill>
                          <a:latin typeface="+mn-lt"/>
                          <a:ea typeface="+mn-ea"/>
                          <a:cs typeface="+mn-cs"/>
                        </a:rPr>
                        <a:t>WHERE DOES THE TIME GO? </a:t>
                      </a:r>
                      <a:endParaRPr lang="en-US" sz="2800" b="1" kern="1200" dirty="0">
                        <a:solidFill>
                          <a:srgbClr val="FF0000"/>
                        </a:solidFill>
                        <a:latin typeface="+mn-lt"/>
                        <a:ea typeface="+mn-ea"/>
                        <a:cs typeface="+mn-cs"/>
                      </a:endParaRPr>
                    </a:p>
                  </a:txBody>
                  <a:tcPr/>
                </a:tc>
              </a:tr>
              <a:tr h="838200">
                <a:tc>
                  <a:txBody>
                    <a:bodyPr/>
                    <a:lstStyle/>
                    <a:p>
                      <a:pPr algn="ctr"/>
                      <a:r>
                        <a:rPr lang="en-US" sz="2800" b="1" dirty="0" smtClean="0"/>
                        <a:t>3</a:t>
                      </a:r>
                      <a:endParaRPr lang="en-US" sz="2800" b="1" dirty="0"/>
                    </a:p>
                  </a:txBody>
                  <a:tcPr/>
                </a:tc>
                <a:tc>
                  <a:txBody>
                    <a:bodyPr/>
                    <a:lstStyle/>
                    <a:p>
                      <a:pPr marL="0" algn="l" defTabSz="914400" rtl="0" eaLnBrk="1" latinLnBrk="0" hangingPunct="1"/>
                      <a:r>
                        <a:rPr lang="en-US" sz="2800" b="1" kern="1200" dirty="0" smtClean="0">
                          <a:solidFill>
                            <a:schemeClr val="dk1"/>
                          </a:solidFill>
                          <a:latin typeface="+mn-lt"/>
                          <a:ea typeface="+mn-ea"/>
                          <a:cs typeface="+mn-cs"/>
                        </a:rPr>
                        <a:t>A PENNY SAVED IS A PENNY EARNED</a:t>
                      </a:r>
                      <a:endParaRPr lang="en-US" sz="2800" b="1" kern="1200" dirty="0">
                        <a:solidFill>
                          <a:schemeClr val="dk1"/>
                        </a:solidFill>
                        <a:latin typeface="+mn-lt"/>
                        <a:ea typeface="+mn-ea"/>
                        <a:cs typeface="+mn-cs"/>
                      </a:endParaRPr>
                    </a:p>
                  </a:txBody>
                  <a:tcPr/>
                </a:tc>
              </a:tr>
              <a:tr h="838200">
                <a:tc>
                  <a:txBody>
                    <a:bodyPr/>
                    <a:lstStyle/>
                    <a:p>
                      <a:pPr algn="ctr"/>
                      <a:r>
                        <a:rPr lang="en-US" sz="2800" b="1" dirty="0" smtClean="0"/>
                        <a:t>4</a:t>
                      </a:r>
                      <a:endParaRPr lang="en-US" sz="2800" b="1" dirty="0"/>
                    </a:p>
                  </a:txBody>
                  <a:tcPr/>
                </a:tc>
                <a:tc>
                  <a:txBody>
                    <a:bodyPr/>
                    <a:lstStyle/>
                    <a:p>
                      <a:pPr marL="0" algn="l" defTabSz="914400" rtl="0" eaLnBrk="1" latinLnBrk="0" hangingPunct="1"/>
                      <a:r>
                        <a:rPr lang="en-US" sz="2800" b="1" kern="1200" dirty="0" smtClean="0">
                          <a:solidFill>
                            <a:srgbClr val="FF0000"/>
                          </a:solidFill>
                          <a:latin typeface="+mn-lt"/>
                          <a:ea typeface="+mn-ea"/>
                          <a:cs typeface="+mn-cs"/>
                        </a:rPr>
                        <a:t>WHAT HAPPENED TO ETIQUETTE?</a:t>
                      </a:r>
                      <a:endParaRPr lang="en-US" sz="2800" b="1" kern="1200" dirty="0">
                        <a:solidFill>
                          <a:srgbClr val="FF0000"/>
                        </a:solidFill>
                        <a:latin typeface="+mn-lt"/>
                        <a:ea typeface="+mn-ea"/>
                        <a:cs typeface="+mn-cs"/>
                      </a:endParaRPr>
                    </a:p>
                  </a:txBody>
                  <a:tcPr/>
                </a:tc>
              </a:tr>
              <a:tr h="838200">
                <a:tc>
                  <a:txBody>
                    <a:bodyPr/>
                    <a:lstStyle/>
                    <a:p>
                      <a:pPr algn="ctr"/>
                      <a:r>
                        <a:rPr lang="en-US" sz="2800" b="1" dirty="0" smtClean="0"/>
                        <a:t>5</a:t>
                      </a:r>
                      <a:endParaRPr lang="en-US" sz="2800" b="1" dirty="0"/>
                    </a:p>
                  </a:txBody>
                  <a:tcPr/>
                </a:tc>
                <a:tc>
                  <a:txBody>
                    <a:bodyPr/>
                    <a:lstStyle/>
                    <a:p>
                      <a:pPr marL="0" algn="l" defTabSz="914400" rtl="0" eaLnBrk="1" latinLnBrk="0" hangingPunct="1"/>
                      <a:r>
                        <a:rPr lang="en-US" sz="2800" b="1" kern="1200" dirty="0" smtClean="0">
                          <a:solidFill>
                            <a:srgbClr val="FF0000"/>
                          </a:solidFill>
                          <a:latin typeface="+mn-lt"/>
                          <a:ea typeface="+mn-ea"/>
                          <a:cs typeface="+mn-cs"/>
                        </a:rPr>
                        <a:t>THE FAT TAX</a:t>
                      </a:r>
                      <a:endParaRPr lang="en-US" sz="2800" b="1" kern="1200" dirty="0">
                        <a:solidFill>
                          <a:srgbClr val="FF0000"/>
                        </a:solidFill>
                        <a:latin typeface="+mn-lt"/>
                        <a:ea typeface="+mn-ea"/>
                        <a:cs typeface="+mn-cs"/>
                      </a:endParaRPr>
                    </a:p>
                  </a:txBody>
                  <a:tcPr/>
                </a:tc>
              </a:tr>
              <a:tr h="838200">
                <a:tc>
                  <a:txBody>
                    <a:bodyPr/>
                    <a:lstStyle/>
                    <a:p>
                      <a:pPr algn="ctr"/>
                      <a:r>
                        <a:rPr lang="en-US" sz="2800" b="1" dirty="0" smtClean="0"/>
                        <a:t>6</a:t>
                      </a:r>
                      <a:endParaRPr lang="en-US" sz="2800" b="1" dirty="0"/>
                    </a:p>
                  </a:txBody>
                  <a:tcPr/>
                </a:tc>
                <a:tc>
                  <a:txBody>
                    <a:bodyPr/>
                    <a:lstStyle/>
                    <a:p>
                      <a:pPr marL="0" algn="l" defTabSz="914400" rtl="0" eaLnBrk="1" latinLnBrk="0" hangingPunct="1"/>
                      <a:r>
                        <a:rPr lang="en-US" sz="2800" b="1" kern="1200" dirty="0" smtClean="0">
                          <a:solidFill>
                            <a:schemeClr val="dk1"/>
                          </a:solidFill>
                          <a:latin typeface="+mn-lt"/>
                          <a:ea typeface="+mn-ea"/>
                          <a:cs typeface="+mn-cs"/>
                        </a:rPr>
                        <a:t>EVERYDAY HEROS</a:t>
                      </a:r>
                      <a:endParaRPr lang="en-US" sz="2800" b="1" kern="1200" dirty="0">
                        <a:solidFill>
                          <a:schemeClr val="dk1"/>
                        </a:solidFill>
                        <a:latin typeface="+mn-lt"/>
                        <a:ea typeface="+mn-ea"/>
                        <a:cs typeface="+mn-cs"/>
                      </a:endParaRPr>
                    </a:p>
                  </a:txBody>
                  <a:tcPr/>
                </a:tc>
              </a:tr>
              <a:tr h="838200">
                <a:tc>
                  <a:txBody>
                    <a:bodyPr/>
                    <a:lstStyle/>
                    <a:p>
                      <a:pPr algn="ctr"/>
                      <a:r>
                        <a:rPr lang="en-US" sz="2800" b="1" dirty="0" smtClean="0"/>
                        <a:t>7</a:t>
                      </a:r>
                      <a:endParaRPr lang="en-US" sz="2800" b="1" dirty="0"/>
                    </a:p>
                  </a:txBody>
                  <a:tcPr/>
                </a:tc>
                <a:tc>
                  <a:txBody>
                    <a:bodyPr/>
                    <a:lstStyle/>
                    <a:p>
                      <a:pPr marL="0" algn="l" defTabSz="914400" rtl="0" eaLnBrk="1" latinLnBrk="0" hangingPunct="1"/>
                      <a:r>
                        <a:rPr lang="en-US" sz="2800" b="1" kern="1200" dirty="0" smtClean="0">
                          <a:solidFill>
                            <a:schemeClr val="dk1"/>
                          </a:solidFill>
                          <a:latin typeface="+mn-lt"/>
                          <a:ea typeface="+mn-ea"/>
                          <a:cs typeface="+mn-cs"/>
                        </a:rPr>
                        <a:t>GAMING YOUR WAY  TO BETTER HEALTH</a:t>
                      </a:r>
                      <a:endParaRPr lang="en-US" sz="2800" b="1" kern="1200" dirty="0">
                        <a:solidFill>
                          <a:schemeClr val="dk1"/>
                        </a:solidFill>
                        <a:latin typeface="+mn-lt"/>
                        <a:ea typeface="+mn-ea"/>
                        <a:cs typeface="+mn-cs"/>
                      </a:endParaRPr>
                    </a:p>
                  </a:txBody>
                  <a:tcPr/>
                </a:tc>
              </a:tr>
              <a:tr h="838200">
                <a:tc>
                  <a:txBody>
                    <a:bodyPr/>
                    <a:lstStyle/>
                    <a:p>
                      <a:pPr algn="ctr"/>
                      <a:r>
                        <a:rPr lang="en-US" sz="2800" b="1" dirty="0" smtClean="0"/>
                        <a:t>8</a:t>
                      </a:r>
                      <a:endParaRPr lang="en-US" sz="2800" b="1" dirty="0"/>
                    </a:p>
                  </a:txBody>
                  <a:tcPr/>
                </a:tc>
                <a:tc>
                  <a:txBody>
                    <a:bodyPr/>
                    <a:lstStyle/>
                    <a:p>
                      <a:pPr marL="0" algn="l" defTabSz="914400" rtl="0" eaLnBrk="1" latinLnBrk="0" hangingPunct="1"/>
                      <a:r>
                        <a:rPr lang="en-US" sz="2800" b="1" kern="1200" dirty="0" smtClean="0">
                          <a:solidFill>
                            <a:schemeClr val="dk1"/>
                          </a:solidFill>
                          <a:latin typeface="+mn-lt"/>
                          <a:ea typeface="+mn-ea"/>
                          <a:cs typeface="+mn-cs"/>
                        </a:rPr>
                        <a:t>ENDANGERED LANGUAGES</a:t>
                      </a:r>
                      <a:endParaRPr lang="en-US" sz="2800" b="1"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997461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3463577" cy="584775"/>
          </a:xfrm>
          <a:prstGeom prst="rect">
            <a:avLst/>
          </a:prstGeom>
        </p:spPr>
        <p:txBody>
          <a:bodyPr wrap="none">
            <a:spAutoFit/>
          </a:bodyPr>
          <a:lstStyle/>
          <a:p>
            <a:r>
              <a:rPr lang="en-US" sz="3200" b="1" dirty="0"/>
              <a:t>EXPRESS OPINIONS</a:t>
            </a:r>
            <a:endParaRPr lang="en-US" sz="3200" dirty="0"/>
          </a:p>
        </p:txBody>
      </p:sp>
      <p:sp>
        <p:nvSpPr>
          <p:cNvPr id="2" name="Rectangle 1"/>
          <p:cNvSpPr/>
          <p:nvPr/>
        </p:nvSpPr>
        <p:spPr>
          <a:xfrm>
            <a:off x="274092" y="1066800"/>
            <a:ext cx="8717508" cy="5262979"/>
          </a:xfrm>
          <a:prstGeom prst="rect">
            <a:avLst/>
          </a:prstGeom>
        </p:spPr>
        <p:txBody>
          <a:bodyPr wrap="square">
            <a:spAutoFit/>
          </a:bodyPr>
          <a:lstStyle/>
          <a:p>
            <a:r>
              <a:rPr lang="en-US" sz="2800" b="1" dirty="0"/>
              <a:t>Discuss the questions with </a:t>
            </a:r>
            <a:r>
              <a:rPr lang="en-US" sz="2800" b="1"/>
              <a:t>the </a:t>
            </a:r>
            <a:r>
              <a:rPr lang="en-US" sz="2800" b="1" smtClean="0"/>
              <a:t>class</a:t>
            </a:r>
          </a:p>
          <a:p>
            <a:endParaRPr lang="en-US" sz="2800" dirty="0"/>
          </a:p>
          <a:p>
            <a:pPr marL="514350" indent="-514350">
              <a:buAutoNum type="arabicPeriod"/>
            </a:pPr>
            <a:r>
              <a:rPr lang="en-US" sz="2800" dirty="0" smtClean="0"/>
              <a:t>In </a:t>
            </a:r>
            <a:r>
              <a:rPr lang="en-US" sz="2800" dirty="0"/>
              <a:t>your opinion, are people less polite these days than in the past? Give examples to explain your opinion. </a:t>
            </a:r>
            <a:endParaRPr lang="en-US" sz="2800" dirty="0" smtClean="0"/>
          </a:p>
          <a:p>
            <a:endParaRPr lang="en-US" sz="2800" dirty="0"/>
          </a:p>
          <a:p>
            <a:r>
              <a:rPr lang="en-US" sz="2800" dirty="0"/>
              <a:t>2. Where did you learn manner: At home? At school? At a religious institution</a:t>
            </a:r>
            <a:r>
              <a:rPr lang="en-US" sz="2800" dirty="0" smtClean="0"/>
              <a:t>?</a:t>
            </a:r>
          </a:p>
          <a:p>
            <a:endParaRPr lang="en-US" sz="2800" dirty="0"/>
          </a:p>
          <a:p>
            <a:r>
              <a:rPr lang="en-US" sz="2800" dirty="0"/>
              <a:t>3. New York City scored as the number one city for good manners. Are you surprised? Why or why not</a:t>
            </a:r>
            <a:r>
              <a:rPr lang="en-US" sz="2800" dirty="0" smtClean="0"/>
              <a:t>?</a:t>
            </a:r>
          </a:p>
          <a:p>
            <a:endParaRPr lang="en-US" sz="2800" dirty="0"/>
          </a:p>
          <a:p>
            <a:pPr lvl="0"/>
            <a:endParaRPr lang="en-US" sz="2800" dirty="0" smtClean="0"/>
          </a:p>
        </p:txBody>
      </p:sp>
    </p:spTree>
    <p:extLst>
      <p:ext uri="{BB962C8B-B14F-4D97-AF65-F5344CB8AC3E}">
        <p14:creationId xmlns:p14="http://schemas.microsoft.com/office/powerpoint/2010/main" val="729398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1828129" cy="584775"/>
          </a:xfrm>
          <a:prstGeom prst="rect">
            <a:avLst/>
          </a:prstGeom>
        </p:spPr>
        <p:txBody>
          <a:bodyPr wrap="none">
            <a:spAutoFit/>
          </a:bodyPr>
          <a:lstStyle/>
          <a:p>
            <a:r>
              <a:rPr lang="en-US" sz="3200" b="1" dirty="0" smtClean="0"/>
              <a:t>PRACTICE</a:t>
            </a:r>
            <a:endParaRPr lang="en-US" sz="3200" dirty="0"/>
          </a:p>
        </p:txBody>
      </p:sp>
      <p:sp>
        <p:nvSpPr>
          <p:cNvPr id="2" name="Rectangle 1"/>
          <p:cNvSpPr/>
          <p:nvPr/>
        </p:nvSpPr>
        <p:spPr>
          <a:xfrm>
            <a:off x="274092" y="1066800"/>
            <a:ext cx="8717508" cy="5262979"/>
          </a:xfrm>
          <a:prstGeom prst="rect">
            <a:avLst/>
          </a:prstGeom>
        </p:spPr>
        <p:txBody>
          <a:bodyPr wrap="square">
            <a:spAutoFit/>
          </a:bodyPr>
          <a:lstStyle/>
          <a:p>
            <a:r>
              <a:rPr lang="en-US" sz="2800" b="1" dirty="0"/>
              <a:t>Example</a:t>
            </a:r>
            <a:r>
              <a:rPr lang="en-US" sz="2800" b="1" dirty="0" smtClean="0"/>
              <a:t>:</a:t>
            </a:r>
          </a:p>
          <a:p>
            <a:endParaRPr lang="en-US" sz="2800" dirty="0"/>
          </a:p>
          <a:p>
            <a:r>
              <a:rPr lang="en-US" sz="2800" dirty="0"/>
              <a:t>A: </a:t>
            </a:r>
            <a:r>
              <a:rPr lang="en-US" sz="2800" i="1" dirty="0"/>
              <a:t>Would you like </a:t>
            </a:r>
            <a:r>
              <a:rPr lang="en-US" sz="2800" b="1" i="1" dirty="0"/>
              <a:t>something to drink</a:t>
            </a:r>
            <a:r>
              <a:rPr lang="en-US" sz="2800" i="1" dirty="0"/>
              <a:t>?</a:t>
            </a:r>
            <a:endParaRPr lang="en-US" sz="2800" dirty="0"/>
          </a:p>
          <a:p>
            <a:r>
              <a:rPr lang="en-US" sz="2800" dirty="0"/>
              <a:t>B: </a:t>
            </a:r>
            <a:r>
              <a:rPr lang="en-US" sz="2800" i="1" dirty="0"/>
              <a:t>No, thanks. I’m good.</a:t>
            </a:r>
            <a:r>
              <a:rPr lang="en-US" sz="2800" dirty="0"/>
              <a:t> </a:t>
            </a:r>
            <a:endParaRPr lang="en-US" sz="2800" dirty="0" smtClean="0"/>
          </a:p>
          <a:p>
            <a:endParaRPr lang="en-US" sz="2800" dirty="0"/>
          </a:p>
          <a:p>
            <a:r>
              <a:rPr lang="en-US" sz="2800" b="1" dirty="0"/>
              <a:t>Offer your classmates: </a:t>
            </a:r>
            <a:endParaRPr lang="en-US" sz="2800" dirty="0"/>
          </a:p>
          <a:p>
            <a:pPr lvl="0"/>
            <a:r>
              <a:rPr lang="en-US" sz="2800" dirty="0" smtClean="0"/>
              <a:t>- something </a:t>
            </a:r>
            <a:r>
              <a:rPr lang="en-US" sz="2800" dirty="0"/>
              <a:t>to drink</a:t>
            </a:r>
          </a:p>
          <a:p>
            <a:pPr lvl="0"/>
            <a:r>
              <a:rPr lang="en-US" sz="2800" dirty="0" smtClean="0"/>
              <a:t>- some </a:t>
            </a:r>
            <a:r>
              <a:rPr lang="en-US" sz="2800" dirty="0"/>
              <a:t>chocolate</a:t>
            </a:r>
          </a:p>
          <a:p>
            <a:pPr lvl="0"/>
            <a:r>
              <a:rPr lang="en-US" sz="2800" dirty="0" smtClean="0"/>
              <a:t>- help </a:t>
            </a:r>
            <a:r>
              <a:rPr lang="en-US" sz="2800" dirty="0"/>
              <a:t>on their homework</a:t>
            </a:r>
          </a:p>
          <a:p>
            <a:pPr lvl="0"/>
            <a:r>
              <a:rPr lang="en-US" sz="2800" dirty="0" smtClean="0"/>
              <a:t>- a </a:t>
            </a:r>
            <a:r>
              <a:rPr lang="en-US" sz="2800" dirty="0"/>
              <a:t>ride home from school</a:t>
            </a:r>
          </a:p>
          <a:p>
            <a:endParaRPr lang="en-US" sz="2800" dirty="0"/>
          </a:p>
          <a:p>
            <a:pPr lvl="0"/>
            <a:endParaRPr lang="en-US" sz="2800" dirty="0" smtClean="0"/>
          </a:p>
        </p:txBody>
      </p:sp>
    </p:spTree>
    <p:extLst>
      <p:ext uri="{BB962C8B-B14F-4D97-AF65-F5344CB8AC3E}">
        <p14:creationId xmlns:p14="http://schemas.microsoft.com/office/powerpoint/2010/main" val="333706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1828129" cy="584775"/>
          </a:xfrm>
          <a:prstGeom prst="rect">
            <a:avLst/>
          </a:prstGeom>
        </p:spPr>
        <p:txBody>
          <a:bodyPr wrap="none">
            <a:spAutoFit/>
          </a:bodyPr>
          <a:lstStyle/>
          <a:p>
            <a:r>
              <a:rPr lang="en-US" sz="3200" b="1" dirty="0" smtClean="0"/>
              <a:t>PRACTICE</a:t>
            </a:r>
            <a:endParaRPr lang="en-US" sz="3200" dirty="0"/>
          </a:p>
        </p:txBody>
      </p:sp>
      <p:sp>
        <p:nvSpPr>
          <p:cNvPr id="2" name="Rectangle 1"/>
          <p:cNvSpPr/>
          <p:nvPr/>
        </p:nvSpPr>
        <p:spPr>
          <a:xfrm>
            <a:off x="274092" y="1066800"/>
            <a:ext cx="8717508" cy="5262979"/>
          </a:xfrm>
          <a:prstGeom prst="rect">
            <a:avLst/>
          </a:prstGeom>
        </p:spPr>
        <p:txBody>
          <a:bodyPr wrap="square">
            <a:spAutoFit/>
          </a:bodyPr>
          <a:lstStyle/>
          <a:p>
            <a:r>
              <a:rPr lang="en-US" sz="2800" b="1" dirty="0"/>
              <a:t>Example</a:t>
            </a:r>
            <a:r>
              <a:rPr lang="en-US" sz="2800" b="1" dirty="0" smtClean="0"/>
              <a:t>:</a:t>
            </a:r>
          </a:p>
          <a:p>
            <a:endParaRPr lang="en-US" sz="2800" dirty="0"/>
          </a:p>
          <a:p>
            <a:r>
              <a:rPr lang="en-US" sz="2800" dirty="0"/>
              <a:t>A: </a:t>
            </a:r>
            <a:r>
              <a:rPr lang="en-US" sz="2800" i="1" dirty="0"/>
              <a:t>Would you like </a:t>
            </a:r>
            <a:r>
              <a:rPr lang="en-US" sz="2800" b="1" i="1" dirty="0"/>
              <a:t>something to drink</a:t>
            </a:r>
            <a:r>
              <a:rPr lang="en-US" sz="2800" i="1" dirty="0"/>
              <a:t>?</a:t>
            </a:r>
            <a:endParaRPr lang="en-US" sz="2800" dirty="0"/>
          </a:p>
          <a:p>
            <a:r>
              <a:rPr lang="en-US" sz="2800" dirty="0"/>
              <a:t>B: </a:t>
            </a:r>
            <a:r>
              <a:rPr lang="en-US" sz="2800" i="1" dirty="0"/>
              <a:t>No, thanks. I’m good.</a:t>
            </a:r>
            <a:r>
              <a:rPr lang="en-US" sz="2800" dirty="0"/>
              <a:t> </a:t>
            </a:r>
            <a:endParaRPr lang="en-US" sz="2800" dirty="0" smtClean="0"/>
          </a:p>
          <a:p>
            <a:endParaRPr lang="en-US" sz="2800" dirty="0"/>
          </a:p>
          <a:p>
            <a:r>
              <a:rPr lang="en-US" sz="2800" b="1" dirty="0"/>
              <a:t>Offer your classmates: </a:t>
            </a:r>
            <a:endParaRPr lang="en-US" sz="2800" dirty="0"/>
          </a:p>
          <a:p>
            <a:pPr lvl="0"/>
            <a:r>
              <a:rPr lang="en-US" sz="2800" dirty="0" smtClean="0"/>
              <a:t>- something </a:t>
            </a:r>
            <a:r>
              <a:rPr lang="en-US" sz="2800" dirty="0"/>
              <a:t>to drink</a:t>
            </a:r>
          </a:p>
          <a:p>
            <a:pPr lvl="0"/>
            <a:r>
              <a:rPr lang="en-US" sz="2800" dirty="0" smtClean="0"/>
              <a:t>- some </a:t>
            </a:r>
            <a:r>
              <a:rPr lang="en-US" sz="2800" dirty="0"/>
              <a:t>chocolate</a:t>
            </a:r>
          </a:p>
          <a:p>
            <a:pPr lvl="0"/>
            <a:r>
              <a:rPr lang="en-US" sz="2800" dirty="0" smtClean="0"/>
              <a:t>- help </a:t>
            </a:r>
            <a:r>
              <a:rPr lang="en-US" sz="2800" dirty="0"/>
              <a:t>on their homework</a:t>
            </a:r>
          </a:p>
          <a:p>
            <a:pPr lvl="0"/>
            <a:r>
              <a:rPr lang="en-US" sz="2800" dirty="0" smtClean="0"/>
              <a:t>- a </a:t>
            </a:r>
            <a:r>
              <a:rPr lang="en-US" sz="2800" dirty="0"/>
              <a:t>ride home from school</a:t>
            </a:r>
          </a:p>
          <a:p>
            <a:endParaRPr lang="en-US" sz="2800" dirty="0"/>
          </a:p>
          <a:p>
            <a:pPr lvl="0"/>
            <a:endParaRPr lang="en-US" sz="2800" dirty="0" smtClean="0"/>
          </a:p>
        </p:txBody>
      </p:sp>
    </p:spTree>
    <p:extLst>
      <p:ext uri="{BB962C8B-B14F-4D97-AF65-F5344CB8AC3E}">
        <p14:creationId xmlns:p14="http://schemas.microsoft.com/office/powerpoint/2010/main" val="401164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1828129" cy="584775"/>
          </a:xfrm>
          <a:prstGeom prst="rect">
            <a:avLst/>
          </a:prstGeom>
        </p:spPr>
        <p:txBody>
          <a:bodyPr wrap="none">
            <a:spAutoFit/>
          </a:bodyPr>
          <a:lstStyle/>
          <a:p>
            <a:r>
              <a:rPr lang="en-US" sz="3200" b="1" dirty="0" smtClean="0"/>
              <a:t>PRACTICE</a:t>
            </a:r>
            <a:endParaRPr lang="en-US" sz="3200" dirty="0"/>
          </a:p>
        </p:txBody>
      </p:sp>
      <p:sp>
        <p:nvSpPr>
          <p:cNvPr id="2" name="Rectangle 1"/>
          <p:cNvSpPr/>
          <p:nvPr/>
        </p:nvSpPr>
        <p:spPr>
          <a:xfrm>
            <a:off x="274092" y="1066800"/>
            <a:ext cx="8717508" cy="3970318"/>
          </a:xfrm>
          <a:prstGeom prst="rect">
            <a:avLst/>
          </a:prstGeom>
        </p:spPr>
        <p:txBody>
          <a:bodyPr wrap="square">
            <a:spAutoFit/>
          </a:bodyPr>
          <a:lstStyle/>
          <a:p>
            <a:endParaRPr lang="en-US" sz="2800" dirty="0"/>
          </a:p>
          <a:p>
            <a:r>
              <a:rPr lang="en-US" sz="2800" b="1" dirty="0"/>
              <a:t>Invite your classmates to: </a:t>
            </a:r>
            <a:endParaRPr lang="en-US" sz="2800" b="1" dirty="0" smtClean="0"/>
          </a:p>
          <a:p>
            <a:endParaRPr lang="en-US" sz="2800" dirty="0"/>
          </a:p>
          <a:p>
            <a:pPr lvl="0"/>
            <a:r>
              <a:rPr lang="en-US" sz="2800" dirty="0" smtClean="0"/>
              <a:t>- go </a:t>
            </a:r>
            <a:r>
              <a:rPr lang="en-US" sz="2800" dirty="0"/>
              <a:t>to a concert </a:t>
            </a:r>
            <a:r>
              <a:rPr lang="en-US" sz="2800" dirty="0" smtClean="0"/>
              <a:t>tonight</a:t>
            </a:r>
            <a:endParaRPr lang="en-US" sz="2800" dirty="0"/>
          </a:p>
          <a:p>
            <a:pPr lvl="0"/>
            <a:r>
              <a:rPr lang="en-US" sz="2800" dirty="0" smtClean="0"/>
              <a:t>- come </a:t>
            </a:r>
            <a:r>
              <a:rPr lang="en-US" sz="2800" dirty="0"/>
              <a:t>to your house for dinner on Saturday</a:t>
            </a:r>
          </a:p>
          <a:p>
            <a:pPr lvl="0"/>
            <a:r>
              <a:rPr lang="en-US" sz="2800" dirty="0" smtClean="0"/>
              <a:t>- play </a:t>
            </a:r>
            <a:r>
              <a:rPr lang="en-US" sz="2800" dirty="0"/>
              <a:t>soccer after class</a:t>
            </a:r>
          </a:p>
          <a:p>
            <a:pPr lvl="0"/>
            <a:r>
              <a:rPr lang="en-US" sz="2800" dirty="0" smtClean="0"/>
              <a:t>- go </a:t>
            </a:r>
            <a:r>
              <a:rPr lang="en-US" sz="2800" dirty="0"/>
              <a:t>mountain climbing this summer</a:t>
            </a:r>
          </a:p>
          <a:p>
            <a:endParaRPr lang="en-US" sz="2800" dirty="0"/>
          </a:p>
          <a:p>
            <a:pPr lvl="0"/>
            <a:endParaRPr lang="en-US" sz="2800" dirty="0" smtClean="0"/>
          </a:p>
        </p:txBody>
      </p:sp>
    </p:spTree>
    <p:extLst>
      <p:ext uri="{BB962C8B-B14F-4D97-AF65-F5344CB8AC3E}">
        <p14:creationId xmlns:p14="http://schemas.microsoft.com/office/powerpoint/2010/main" val="3272572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17508" cy="4647426"/>
          </a:xfrm>
          <a:prstGeom prst="rect">
            <a:avLst/>
          </a:prstGeom>
        </p:spPr>
        <p:txBody>
          <a:bodyPr wrap="square">
            <a:spAutoFit/>
          </a:bodyPr>
          <a:lstStyle/>
          <a:p>
            <a:endParaRPr lang="en-US" sz="2800" dirty="0"/>
          </a:p>
          <a:p>
            <a:r>
              <a:rPr lang="en-US" sz="2800" b="1" dirty="0"/>
              <a:t>Discuss the situations. What could you say?</a:t>
            </a:r>
          </a:p>
          <a:p>
            <a:r>
              <a:rPr lang="en-US" sz="2800" b="1" dirty="0" smtClean="0"/>
              <a:t> </a:t>
            </a:r>
          </a:p>
          <a:p>
            <a:pPr lvl="0"/>
            <a:r>
              <a:rPr lang="en-US" sz="2800" b="1" dirty="0" smtClean="0"/>
              <a:t>Situation 1</a:t>
            </a:r>
            <a:r>
              <a:rPr lang="en-US" sz="2800" dirty="0" smtClean="0"/>
              <a:t>: </a:t>
            </a:r>
          </a:p>
          <a:p>
            <a:pPr lvl="0"/>
            <a:r>
              <a:rPr lang="en-US" sz="3200" dirty="0" smtClean="0"/>
              <a:t>You </a:t>
            </a:r>
            <a:r>
              <a:rPr lang="en-US" sz="3200" dirty="0"/>
              <a:t>are in a restaurant having dinner with a friend. </a:t>
            </a:r>
            <a:endParaRPr lang="en-US" sz="3200" dirty="0" smtClean="0"/>
          </a:p>
          <a:p>
            <a:pPr lvl="0"/>
            <a:r>
              <a:rPr lang="en-US" sz="3200" dirty="0" smtClean="0"/>
              <a:t>A </a:t>
            </a:r>
            <a:r>
              <a:rPr lang="en-US" sz="3200" dirty="0"/>
              <a:t>person is sitting alone at a table near you, talking loudly on a cell phone. </a:t>
            </a:r>
            <a:endParaRPr lang="en-US" sz="3200" dirty="0" smtClean="0"/>
          </a:p>
          <a:p>
            <a:pPr lvl="0"/>
            <a:r>
              <a:rPr lang="en-US" sz="3200" dirty="0" smtClean="0"/>
              <a:t>You </a:t>
            </a:r>
            <a:r>
              <a:rPr lang="en-US" sz="3200" dirty="0"/>
              <a:t>can’t hear your friend or enjoy your meal. </a:t>
            </a:r>
          </a:p>
          <a:p>
            <a:endParaRPr lang="en-US" sz="2800" dirty="0"/>
          </a:p>
          <a:p>
            <a:pPr lvl="0"/>
            <a:endParaRPr lang="en-US" sz="2800" dirty="0" smtClean="0"/>
          </a:p>
        </p:txBody>
      </p:sp>
    </p:spTree>
    <p:extLst>
      <p:ext uri="{BB962C8B-B14F-4D97-AF65-F5344CB8AC3E}">
        <p14:creationId xmlns:p14="http://schemas.microsoft.com/office/powerpoint/2010/main" val="403219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17508" cy="4647426"/>
          </a:xfrm>
          <a:prstGeom prst="rect">
            <a:avLst/>
          </a:prstGeom>
        </p:spPr>
        <p:txBody>
          <a:bodyPr wrap="square">
            <a:spAutoFit/>
          </a:bodyPr>
          <a:lstStyle/>
          <a:p>
            <a:endParaRPr lang="en-US" sz="2800" dirty="0"/>
          </a:p>
          <a:p>
            <a:r>
              <a:rPr lang="en-US" sz="2800" b="1" dirty="0"/>
              <a:t>Discuss the situations. What could you say?</a:t>
            </a:r>
          </a:p>
          <a:p>
            <a:r>
              <a:rPr lang="en-US" sz="2800" b="1" dirty="0" smtClean="0"/>
              <a:t> </a:t>
            </a:r>
          </a:p>
          <a:p>
            <a:pPr lvl="0"/>
            <a:r>
              <a:rPr lang="en-US" sz="2800" b="1" dirty="0" smtClean="0"/>
              <a:t>Situation 2</a:t>
            </a:r>
            <a:r>
              <a:rPr lang="en-US" sz="2800" dirty="0" smtClean="0"/>
              <a:t>: </a:t>
            </a:r>
          </a:p>
          <a:p>
            <a:pPr lvl="0"/>
            <a:r>
              <a:rPr lang="en-US" sz="3200" dirty="0"/>
              <a:t>You are at a party with your friend. </a:t>
            </a:r>
            <a:endParaRPr lang="en-US" sz="3200" dirty="0" smtClean="0"/>
          </a:p>
          <a:p>
            <a:pPr lvl="0"/>
            <a:r>
              <a:rPr lang="en-US" sz="3200" dirty="0" smtClean="0"/>
              <a:t>Another </a:t>
            </a:r>
            <a:r>
              <a:rPr lang="en-US" sz="3200" dirty="0"/>
              <a:t>person comes over and enters the conversation and makes small mistakes with you. Your friend gets bored and starts texting. </a:t>
            </a:r>
          </a:p>
          <a:p>
            <a:endParaRPr lang="en-US" sz="2800" dirty="0"/>
          </a:p>
          <a:p>
            <a:pPr lvl="0"/>
            <a:endParaRPr lang="en-US" sz="2800" dirty="0" smtClean="0"/>
          </a:p>
        </p:txBody>
      </p:sp>
    </p:spTree>
    <p:extLst>
      <p:ext uri="{BB962C8B-B14F-4D97-AF65-F5344CB8AC3E}">
        <p14:creationId xmlns:p14="http://schemas.microsoft.com/office/powerpoint/2010/main" val="3099884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17508" cy="6124754"/>
          </a:xfrm>
          <a:prstGeom prst="rect">
            <a:avLst/>
          </a:prstGeom>
        </p:spPr>
        <p:txBody>
          <a:bodyPr wrap="square">
            <a:spAutoFit/>
          </a:bodyPr>
          <a:lstStyle/>
          <a:p>
            <a:endParaRPr lang="en-US" sz="2800" dirty="0"/>
          </a:p>
          <a:p>
            <a:r>
              <a:rPr lang="en-US" sz="2800" b="1" dirty="0"/>
              <a:t>Discuss the situations. What could you say?</a:t>
            </a:r>
          </a:p>
          <a:p>
            <a:r>
              <a:rPr lang="en-US" sz="2800" b="1" dirty="0" smtClean="0"/>
              <a:t> </a:t>
            </a:r>
          </a:p>
          <a:p>
            <a:pPr lvl="0"/>
            <a:r>
              <a:rPr lang="en-US" sz="2800" b="1" dirty="0" smtClean="0"/>
              <a:t>Situation 3</a:t>
            </a:r>
            <a:r>
              <a:rPr lang="en-US" sz="2800" dirty="0" smtClean="0"/>
              <a:t>: </a:t>
            </a:r>
          </a:p>
          <a:p>
            <a:pPr lvl="0" algn="just"/>
            <a:r>
              <a:rPr lang="en-US" sz="3200" dirty="0"/>
              <a:t>You go to your friend’s house for dinner. Your friend is from another culture. When you enter, you forget to take off your shoes. Then, during dinner, your friend’s mother offers you different kinds of food that you never tried before. There is one kind of food that you don’t like, but your friend’s mother keeps offering it to you. </a:t>
            </a:r>
          </a:p>
          <a:p>
            <a:pPr algn="just"/>
            <a:endParaRPr lang="en-US" sz="2800" dirty="0"/>
          </a:p>
          <a:p>
            <a:pPr lvl="0"/>
            <a:endParaRPr lang="en-US" sz="2800" dirty="0" smtClean="0"/>
          </a:p>
        </p:txBody>
      </p:sp>
    </p:spTree>
    <p:extLst>
      <p:ext uri="{BB962C8B-B14F-4D97-AF65-F5344CB8AC3E}">
        <p14:creationId xmlns:p14="http://schemas.microsoft.com/office/powerpoint/2010/main" val="1727693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17508" cy="3724096"/>
          </a:xfrm>
          <a:prstGeom prst="rect">
            <a:avLst/>
          </a:prstGeom>
        </p:spPr>
        <p:txBody>
          <a:bodyPr wrap="square">
            <a:spAutoFit/>
          </a:bodyPr>
          <a:lstStyle/>
          <a:p>
            <a:endParaRPr lang="en-US" sz="2800" dirty="0"/>
          </a:p>
          <a:p>
            <a:r>
              <a:rPr lang="en-US" sz="2800" b="1" dirty="0"/>
              <a:t>Discuss the situations. What could you say?</a:t>
            </a:r>
          </a:p>
          <a:p>
            <a:r>
              <a:rPr lang="en-US" sz="2800" b="1" dirty="0" smtClean="0"/>
              <a:t> </a:t>
            </a:r>
          </a:p>
          <a:p>
            <a:pPr lvl="0"/>
            <a:r>
              <a:rPr lang="en-US" sz="2800" b="1" dirty="0" smtClean="0"/>
              <a:t>Situation 4</a:t>
            </a:r>
            <a:r>
              <a:rPr lang="en-US" sz="2800" dirty="0" smtClean="0"/>
              <a:t>: </a:t>
            </a:r>
          </a:p>
          <a:p>
            <a:pPr lvl="0"/>
            <a:r>
              <a:rPr lang="en-US" sz="3200" dirty="0"/>
              <a:t>You bought expensive tickets to see a concert. You invite your friend to go with you. Your friend turns you down, but you don’t believe the reason. </a:t>
            </a:r>
          </a:p>
          <a:p>
            <a:pPr lvl="0"/>
            <a:endParaRPr lang="en-US" sz="2800" dirty="0" smtClean="0"/>
          </a:p>
        </p:txBody>
      </p:sp>
    </p:spTree>
    <p:extLst>
      <p:ext uri="{BB962C8B-B14F-4D97-AF65-F5344CB8AC3E}">
        <p14:creationId xmlns:p14="http://schemas.microsoft.com/office/powerpoint/2010/main" val="865994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17508" cy="6124754"/>
          </a:xfrm>
          <a:prstGeom prst="rect">
            <a:avLst/>
          </a:prstGeom>
        </p:spPr>
        <p:txBody>
          <a:bodyPr wrap="square">
            <a:spAutoFit/>
          </a:bodyPr>
          <a:lstStyle/>
          <a:p>
            <a:endParaRPr lang="en-US" sz="2800" dirty="0"/>
          </a:p>
          <a:p>
            <a:r>
              <a:rPr lang="en-US" sz="2800" b="1" dirty="0" smtClean="0"/>
              <a:t>Do you agree or </a:t>
            </a:r>
            <a:r>
              <a:rPr lang="en-US" sz="2800" b="1" dirty="0"/>
              <a:t>disagree with the quote. </a:t>
            </a:r>
            <a:r>
              <a:rPr lang="en-US" sz="2800" b="1" dirty="0" smtClean="0"/>
              <a:t>Explain</a:t>
            </a:r>
            <a:r>
              <a:rPr lang="en-US" sz="2800" b="1" dirty="0"/>
              <a:t>.</a:t>
            </a:r>
          </a:p>
          <a:p>
            <a:r>
              <a:rPr lang="en-US" sz="2800" b="1" dirty="0" smtClean="0"/>
              <a:t> </a:t>
            </a:r>
          </a:p>
          <a:p>
            <a:pPr marL="514350" indent="-514350">
              <a:buAutoNum type="arabicPeriod"/>
            </a:pPr>
            <a:r>
              <a:rPr lang="en-US" sz="2800" dirty="0" smtClean="0"/>
              <a:t>“</a:t>
            </a:r>
            <a:r>
              <a:rPr lang="en-US" sz="2800" i="1" dirty="0" smtClean="0"/>
              <a:t>Treat </a:t>
            </a:r>
            <a:r>
              <a:rPr lang="en-US" sz="2800" i="1" dirty="0"/>
              <a:t>everyone with politeness, even those who are rude to you – not because they are nice, but because you are</a:t>
            </a:r>
            <a:r>
              <a:rPr lang="en-US" sz="2800" dirty="0"/>
              <a:t>” – Author </a:t>
            </a:r>
            <a:r>
              <a:rPr lang="en-US" sz="2800" dirty="0" smtClean="0"/>
              <a:t>Unknown</a:t>
            </a:r>
          </a:p>
          <a:p>
            <a:endParaRPr lang="en-US" sz="2800" dirty="0" smtClean="0"/>
          </a:p>
          <a:p>
            <a:r>
              <a:rPr lang="en-US" sz="2800" dirty="0" smtClean="0"/>
              <a:t>2. “</a:t>
            </a:r>
            <a:r>
              <a:rPr lang="en-US" sz="2800" i="1" dirty="0" smtClean="0"/>
              <a:t>Consideration </a:t>
            </a:r>
            <a:r>
              <a:rPr lang="en-US" sz="2800" i="1" dirty="0"/>
              <a:t>for others is the basis of a good life, a good society</a:t>
            </a:r>
            <a:r>
              <a:rPr lang="en-US" sz="2800" dirty="0"/>
              <a:t>.” – </a:t>
            </a:r>
            <a:r>
              <a:rPr lang="en-US" sz="2800" dirty="0" smtClean="0"/>
              <a:t>Confucius</a:t>
            </a:r>
          </a:p>
          <a:p>
            <a:endParaRPr lang="en-US" sz="2800" dirty="0"/>
          </a:p>
          <a:p>
            <a:r>
              <a:rPr lang="en-US" sz="2800" dirty="0" smtClean="0"/>
              <a:t>3. </a:t>
            </a:r>
            <a:r>
              <a:rPr lang="en-US" sz="2800" dirty="0"/>
              <a:t>“</a:t>
            </a:r>
            <a:r>
              <a:rPr lang="en-US" sz="2800" i="1" dirty="0"/>
              <a:t>Visitors should behave in such a way that the host and hostess feel at home.</a:t>
            </a:r>
            <a:r>
              <a:rPr lang="en-US" sz="2800" dirty="0"/>
              <a:t>” – </a:t>
            </a:r>
            <a:r>
              <a:rPr lang="en-US" sz="2800" dirty="0" err="1"/>
              <a:t>J.S.Farynski</a:t>
            </a:r>
            <a:endParaRPr lang="en-US" sz="2800" dirty="0"/>
          </a:p>
          <a:p>
            <a:endParaRPr lang="en-US" sz="2800" dirty="0"/>
          </a:p>
          <a:p>
            <a:pPr marL="514350" indent="-514350">
              <a:buAutoNum type="arabicPeriod"/>
            </a:pPr>
            <a:endParaRPr lang="en-US" sz="2800" dirty="0"/>
          </a:p>
        </p:txBody>
      </p:sp>
    </p:spTree>
    <p:extLst>
      <p:ext uri="{BB962C8B-B14F-4D97-AF65-F5344CB8AC3E}">
        <p14:creationId xmlns:p14="http://schemas.microsoft.com/office/powerpoint/2010/main" val="3210664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17508" cy="3970318"/>
          </a:xfrm>
          <a:prstGeom prst="rect">
            <a:avLst/>
          </a:prstGeom>
        </p:spPr>
        <p:txBody>
          <a:bodyPr wrap="square">
            <a:spAutoFit/>
          </a:bodyPr>
          <a:lstStyle/>
          <a:p>
            <a:endParaRPr lang="en-US" sz="2800" dirty="0"/>
          </a:p>
          <a:p>
            <a:r>
              <a:rPr lang="en-US" sz="2800" b="1" dirty="0" smtClean="0"/>
              <a:t>Have you ever experienced a situation that is normal in your country but unusual in another country?</a:t>
            </a:r>
            <a:endParaRPr lang="en-US" sz="2800" b="1" dirty="0"/>
          </a:p>
          <a:p>
            <a:r>
              <a:rPr lang="en-US" sz="2800" b="1" dirty="0" smtClean="0"/>
              <a:t> </a:t>
            </a:r>
          </a:p>
          <a:p>
            <a:r>
              <a:rPr lang="en-US" sz="2800" b="1" dirty="0" smtClean="0"/>
              <a:t>Example</a:t>
            </a:r>
            <a:r>
              <a:rPr lang="en-US" sz="2800" dirty="0" smtClean="0"/>
              <a:t>:</a:t>
            </a:r>
          </a:p>
          <a:p>
            <a:r>
              <a:rPr lang="en-US" sz="2800" dirty="0" smtClean="0"/>
              <a:t>It is popular in Vietnam if you use your chopsticks to pick food for the guests. However, it is unpopular in a Western country.</a:t>
            </a:r>
            <a:endParaRPr lang="en-US" sz="2800" dirty="0"/>
          </a:p>
          <a:p>
            <a:pPr marL="514350" indent="-514350">
              <a:buAutoNum type="arabicPeriod"/>
            </a:pPr>
            <a:endParaRPr lang="en-US" sz="2800" dirty="0"/>
          </a:p>
        </p:txBody>
      </p:sp>
    </p:spTree>
    <p:extLst>
      <p:ext uri="{BB962C8B-B14F-4D97-AF65-F5344CB8AC3E}">
        <p14:creationId xmlns:p14="http://schemas.microsoft.com/office/powerpoint/2010/main" val="332096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828800"/>
          </a:xfrm>
        </p:spPr>
        <p:txBody>
          <a:bodyPr>
            <a:normAutofit/>
          </a:bodyPr>
          <a:lstStyle/>
          <a:p>
            <a:r>
              <a:rPr lang="en-US" sz="6000" b="1" u="sng" dirty="0" smtClean="0"/>
              <a:t>TOPIC</a:t>
            </a:r>
            <a:r>
              <a:rPr lang="en-US" sz="6000" b="1" dirty="0" smtClean="0"/>
              <a:t>: </a:t>
            </a:r>
            <a:br>
              <a:rPr lang="en-US" sz="6000" b="1" dirty="0" smtClean="0"/>
            </a:br>
            <a:r>
              <a:rPr lang="en-US" sz="5400" b="1" dirty="0" smtClean="0"/>
              <a:t>OFFBEAT JOBS</a:t>
            </a:r>
            <a:endParaRPr lang="en-US" sz="6000" b="1" dirty="0"/>
          </a:p>
        </p:txBody>
      </p:sp>
    </p:spTree>
    <p:extLst>
      <p:ext uri="{BB962C8B-B14F-4D97-AF65-F5344CB8AC3E}">
        <p14:creationId xmlns:p14="http://schemas.microsoft.com/office/powerpoint/2010/main" val="490011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457200" y="1600200"/>
            <a:ext cx="7696200" cy="3477875"/>
          </a:xfrm>
          <a:prstGeom prst="rect">
            <a:avLst/>
          </a:prstGeom>
        </p:spPr>
        <p:txBody>
          <a:bodyPr wrap="square">
            <a:spAutoFit/>
          </a:bodyPr>
          <a:lstStyle/>
          <a:p>
            <a:pPr algn="just"/>
            <a:r>
              <a:rPr lang="en-US" sz="3200" dirty="0" smtClean="0"/>
              <a:t>Have you ever made a mistake or </a:t>
            </a:r>
            <a:r>
              <a:rPr lang="en-US" sz="3200" dirty="0" smtClean="0"/>
              <a:t>embarrassed </a:t>
            </a:r>
            <a:r>
              <a:rPr lang="en-US" sz="3200" dirty="0" smtClean="0"/>
              <a:t>with a situation because of the different cultures.</a:t>
            </a:r>
          </a:p>
          <a:p>
            <a:pPr algn="just"/>
            <a:r>
              <a:rPr lang="en-US" sz="3200" dirty="0" smtClean="0"/>
              <a:t> </a:t>
            </a:r>
          </a:p>
          <a:p>
            <a:pPr lvl="0" algn="just"/>
            <a:r>
              <a:rPr lang="en-US" sz="3200" b="1" dirty="0"/>
              <a:t>Make a video </a:t>
            </a:r>
            <a:r>
              <a:rPr lang="en-US" sz="3200" dirty="0"/>
              <a:t>(3-4 minutes) </a:t>
            </a:r>
            <a:r>
              <a:rPr lang="en-US" sz="3200" b="1" dirty="0"/>
              <a:t>telling a story </a:t>
            </a:r>
            <a:r>
              <a:rPr lang="en-US" sz="3200" dirty="0" smtClean="0"/>
              <a:t>about it and how you solved the problem.</a:t>
            </a:r>
          </a:p>
          <a:p>
            <a:pPr algn="just"/>
            <a:endParaRPr lang="en-US" sz="2800" dirty="0"/>
          </a:p>
        </p:txBody>
      </p:sp>
    </p:spTree>
    <p:extLst>
      <p:ext uri="{BB962C8B-B14F-4D97-AF65-F5344CB8AC3E}">
        <p14:creationId xmlns:p14="http://schemas.microsoft.com/office/powerpoint/2010/main" val="1556448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286000"/>
          </a:xfrm>
        </p:spPr>
        <p:txBody>
          <a:bodyPr>
            <a:normAutofit/>
          </a:bodyPr>
          <a:lstStyle/>
          <a:p>
            <a:r>
              <a:rPr lang="en-US" b="1" u="sng" dirty="0" smtClean="0"/>
              <a:t>TOPIC</a:t>
            </a:r>
            <a:r>
              <a:rPr lang="en-US" b="1" dirty="0" smtClean="0"/>
              <a:t>: </a:t>
            </a:r>
            <a:br>
              <a:rPr lang="en-US" b="1" dirty="0" smtClean="0"/>
            </a:br>
            <a:r>
              <a:rPr lang="en-US" sz="4800" b="1" dirty="0" smtClean="0"/>
              <a:t>THE </a:t>
            </a:r>
            <a:r>
              <a:rPr lang="en-US" sz="4800" b="1" dirty="0"/>
              <a:t>FAT TAX</a:t>
            </a:r>
            <a:r>
              <a:rPr lang="en-US" sz="4800" dirty="0"/>
              <a:t/>
            </a:r>
            <a:br>
              <a:rPr lang="en-US" sz="4800" dirty="0"/>
            </a:br>
            <a:endParaRPr lang="en-US" sz="4800" b="1" dirty="0"/>
          </a:p>
        </p:txBody>
      </p:sp>
    </p:spTree>
    <p:extLst>
      <p:ext uri="{BB962C8B-B14F-4D97-AF65-F5344CB8AC3E}">
        <p14:creationId xmlns:p14="http://schemas.microsoft.com/office/powerpoint/2010/main" val="3355488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262651"/>
            <a:ext cx="8458200" cy="1569660"/>
          </a:xfrm>
          <a:prstGeom prst="rect">
            <a:avLst/>
          </a:prstGeom>
        </p:spPr>
        <p:txBody>
          <a:bodyPr wrap="square">
            <a:spAutoFit/>
          </a:bodyPr>
          <a:lstStyle/>
          <a:p>
            <a:endParaRPr lang="en-US" sz="3200" dirty="0"/>
          </a:p>
          <a:p>
            <a:r>
              <a:rPr lang="en-US" sz="3200" dirty="0" smtClean="0"/>
              <a:t>     What </a:t>
            </a:r>
            <a:r>
              <a:rPr lang="en-US" sz="3200" dirty="0"/>
              <a:t>are some other kinds of fast food that you know?</a:t>
            </a:r>
          </a:p>
        </p:txBody>
      </p:sp>
      <p:pic>
        <p:nvPicPr>
          <p:cNvPr id="6" name="Picture 5"/>
          <p:cNvPicPr/>
          <p:nvPr/>
        </p:nvPicPr>
        <p:blipFill rotWithShape="1">
          <a:blip r:embed="rId2"/>
          <a:srcRect t="3480"/>
          <a:stretch/>
        </p:blipFill>
        <p:spPr bwMode="auto">
          <a:xfrm>
            <a:off x="4886960" y="152400"/>
            <a:ext cx="4257040" cy="4256405"/>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lc="http://schemas.openxmlformats.org/drawingml/2006/lockedCanvas" xmlns:arto="http://schemas.microsoft.com/office/word/2006/arto" xmlns:ask="http://schemas.microsoft.com/office/drawing/2018/sketchyshapes"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p:cNvSpPr/>
          <p:nvPr/>
        </p:nvSpPr>
        <p:spPr>
          <a:xfrm>
            <a:off x="0" y="5561"/>
            <a:ext cx="8458200" cy="2554545"/>
          </a:xfrm>
          <a:prstGeom prst="rect">
            <a:avLst/>
          </a:prstGeom>
        </p:spPr>
        <p:txBody>
          <a:bodyPr wrap="square">
            <a:spAutoFit/>
          </a:bodyPr>
          <a:lstStyle/>
          <a:p>
            <a:endParaRPr lang="en-US" sz="3200" dirty="0"/>
          </a:p>
          <a:p>
            <a:pPr marL="514350" indent="-514350">
              <a:buAutoNum type="arabicPeriod"/>
            </a:pPr>
            <a:r>
              <a:rPr lang="en-US" sz="3200" dirty="0" smtClean="0"/>
              <a:t>Look </a:t>
            </a:r>
            <a:r>
              <a:rPr lang="en-US" sz="3200" dirty="0"/>
              <a:t>at the photo </a:t>
            </a:r>
            <a:endParaRPr lang="en-US" sz="3200" dirty="0" smtClean="0"/>
          </a:p>
          <a:p>
            <a:r>
              <a:rPr lang="en-US" sz="3200" dirty="0" smtClean="0"/>
              <a:t>of </a:t>
            </a:r>
            <a:r>
              <a:rPr lang="en-US" sz="3200" dirty="0"/>
              <a:t>the fast food. Do you </a:t>
            </a:r>
            <a:endParaRPr lang="en-US" sz="3200" dirty="0" smtClean="0"/>
          </a:p>
          <a:p>
            <a:r>
              <a:rPr lang="en-US" sz="3200" dirty="0" smtClean="0"/>
              <a:t>think </a:t>
            </a:r>
            <a:r>
              <a:rPr lang="en-US" sz="3200" dirty="0"/>
              <a:t>this food is healthy or </a:t>
            </a:r>
            <a:endParaRPr lang="en-US" sz="3200" dirty="0" smtClean="0"/>
          </a:p>
          <a:p>
            <a:r>
              <a:rPr lang="en-US" sz="3200" dirty="0" smtClean="0"/>
              <a:t>unhealthy</a:t>
            </a:r>
            <a:r>
              <a:rPr lang="en-US" sz="3200" dirty="0"/>
              <a:t>? Why? </a:t>
            </a:r>
          </a:p>
        </p:txBody>
      </p:sp>
    </p:spTree>
    <p:extLst>
      <p:ext uri="{BB962C8B-B14F-4D97-AF65-F5344CB8AC3E}">
        <p14:creationId xmlns:p14="http://schemas.microsoft.com/office/powerpoint/2010/main" val="2142308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95400"/>
            <a:ext cx="8077200" cy="3539430"/>
          </a:xfrm>
          <a:prstGeom prst="rect">
            <a:avLst/>
          </a:prstGeom>
        </p:spPr>
        <p:txBody>
          <a:bodyPr wrap="square">
            <a:spAutoFit/>
          </a:bodyPr>
          <a:lstStyle/>
          <a:p>
            <a:pPr algn="just"/>
            <a:r>
              <a:rPr lang="en-US" sz="3200" dirty="0"/>
              <a:t>2. Our eating habits mean the foods and ways we usually eat. What are some unhealthy eating habits? What are some problems caused by unhealthy eating habits</a:t>
            </a:r>
            <a:r>
              <a:rPr lang="en-US" sz="3200" dirty="0" smtClean="0"/>
              <a:t>?</a:t>
            </a:r>
          </a:p>
          <a:p>
            <a:pPr algn="just"/>
            <a:endParaRPr lang="en-US" sz="3200" dirty="0"/>
          </a:p>
          <a:p>
            <a:pPr algn="just"/>
            <a:r>
              <a:rPr lang="en-US" sz="3200" dirty="0"/>
              <a:t>3. Look at the title of the unit? What do you think it means?</a:t>
            </a:r>
          </a:p>
        </p:txBody>
      </p:sp>
    </p:spTree>
    <p:extLst>
      <p:ext uri="{BB962C8B-B14F-4D97-AF65-F5344CB8AC3E}">
        <p14:creationId xmlns:p14="http://schemas.microsoft.com/office/powerpoint/2010/main" val="3180600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077200" cy="5509200"/>
          </a:xfrm>
          <a:prstGeom prst="rect">
            <a:avLst/>
          </a:prstGeom>
        </p:spPr>
        <p:txBody>
          <a:bodyPr wrap="square">
            <a:spAutoFit/>
          </a:bodyPr>
          <a:lstStyle/>
          <a:p>
            <a:pPr algn="just"/>
            <a:r>
              <a:rPr lang="en-US" sz="3200" b="1" dirty="0"/>
              <a:t>Describe the usual eating habits of people in your country</a:t>
            </a:r>
            <a:r>
              <a:rPr lang="en-US" sz="3200" dirty="0"/>
              <a:t>, for example: </a:t>
            </a:r>
            <a:endParaRPr lang="en-US" sz="3200" dirty="0" smtClean="0"/>
          </a:p>
          <a:p>
            <a:pPr marL="514350" indent="-514350" algn="just">
              <a:buAutoNum type="arabicPeriod"/>
            </a:pPr>
            <a:r>
              <a:rPr lang="en-US" sz="3200" dirty="0" smtClean="0"/>
              <a:t>How </a:t>
            </a:r>
            <a:r>
              <a:rPr lang="en-US" sz="3200" dirty="0"/>
              <a:t>many meals do most people eat a day, and at what times? Which meals is the most important meal of the day? </a:t>
            </a:r>
            <a:endParaRPr lang="en-US" sz="3200" dirty="0" smtClean="0"/>
          </a:p>
          <a:p>
            <a:pPr marL="514350" indent="-514350" algn="just">
              <a:buAutoNum type="arabicPeriod"/>
            </a:pPr>
            <a:r>
              <a:rPr lang="en-US" sz="3200" dirty="0" smtClean="0"/>
              <a:t>What </a:t>
            </a:r>
            <a:r>
              <a:rPr lang="en-US" sz="3200" dirty="0"/>
              <a:t>kinds of food do people usually eat? Home-cooked? Take out? Fast food</a:t>
            </a:r>
            <a:r>
              <a:rPr lang="en-US" sz="3200" dirty="0" smtClean="0"/>
              <a:t>?</a:t>
            </a:r>
          </a:p>
          <a:p>
            <a:pPr marL="514350" indent="-514350" algn="just">
              <a:buAutoNum type="arabicPeriod"/>
            </a:pPr>
            <a:r>
              <a:rPr lang="en-US" sz="3200" dirty="0" smtClean="0"/>
              <a:t>Where </a:t>
            </a:r>
            <a:r>
              <a:rPr lang="en-US" sz="3200" dirty="0"/>
              <a:t>do people usually eat their meals? At home? In restaurants? </a:t>
            </a:r>
            <a:endParaRPr lang="en-US" sz="3200" dirty="0" smtClean="0"/>
          </a:p>
          <a:p>
            <a:pPr marL="514350" indent="-514350" algn="just">
              <a:buAutoNum type="arabicPeriod"/>
            </a:pPr>
            <a:r>
              <a:rPr lang="en-US" sz="3200" dirty="0" smtClean="0"/>
              <a:t>Who </a:t>
            </a:r>
            <a:r>
              <a:rPr lang="en-US" sz="3200" dirty="0"/>
              <a:t>do people usually eat with? With family members or friends? </a:t>
            </a:r>
            <a:r>
              <a:rPr lang="en-US" sz="3200" dirty="0" smtClean="0"/>
              <a:t>Alone?</a:t>
            </a:r>
            <a:endParaRPr lang="en-US" sz="3200" dirty="0"/>
          </a:p>
        </p:txBody>
      </p:sp>
    </p:spTree>
    <p:extLst>
      <p:ext uri="{BB962C8B-B14F-4D97-AF65-F5344CB8AC3E}">
        <p14:creationId xmlns:p14="http://schemas.microsoft.com/office/powerpoint/2010/main" val="2070607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077200" cy="6001643"/>
          </a:xfrm>
          <a:prstGeom prst="rect">
            <a:avLst/>
          </a:prstGeom>
        </p:spPr>
        <p:txBody>
          <a:bodyPr wrap="square">
            <a:spAutoFit/>
          </a:bodyPr>
          <a:lstStyle/>
          <a:p>
            <a:pPr algn="just"/>
            <a:r>
              <a:rPr lang="en-US" sz="3200" b="1" dirty="0"/>
              <a:t>Describe the usual eating habits of people in your </a:t>
            </a:r>
            <a:r>
              <a:rPr lang="en-US" sz="3200" b="1" dirty="0" smtClean="0"/>
              <a:t>country</a:t>
            </a:r>
            <a:r>
              <a:rPr lang="en-US" sz="3200" dirty="0" smtClean="0"/>
              <a:t>: </a:t>
            </a:r>
          </a:p>
          <a:p>
            <a:pPr algn="just"/>
            <a:r>
              <a:rPr lang="en-US" sz="3200" dirty="0" smtClean="0"/>
              <a:t>5. Do </a:t>
            </a:r>
            <a:r>
              <a:rPr lang="en-US" sz="3200" dirty="0"/>
              <a:t>you enjoy eating foods from different countries? Which country’s food (</a:t>
            </a:r>
            <a:r>
              <a:rPr lang="en-US" sz="3200" i="1" dirty="0"/>
              <a:t>other than your own</a:t>
            </a:r>
            <a:r>
              <a:rPr lang="en-US" sz="3200" dirty="0"/>
              <a:t>) do you like best? Why do you like it</a:t>
            </a:r>
            <a:r>
              <a:rPr lang="en-US" sz="3200" dirty="0" smtClean="0"/>
              <a:t>?</a:t>
            </a:r>
          </a:p>
          <a:p>
            <a:pPr algn="just"/>
            <a:endParaRPr lang="en-US" sz="3200" dirty="0"/>
          </a:p>
          <a:p>
            <a:pPr algn="just"/>
            <a:r>
              <a:rPr lang="en-US" sz="3200" dirty="0" smtClean="0"/>
              <a:t> 6.  </a:t>
            </a:r>
            <a:r>
              <a:rPr lang="en-US" sz="3200" dirty="0"/>
              <a:t>Do you think fast food can be healthy? Why or why not? Give an example of a fast food and explain why you think it is healthy or unhealthy</a:t>
            </a:r>
            <a:r>
              <a:rPr lang="en-US" sz="3200" dirty="0" smtClean="0"/>
              <a:t>.</a:t>
            </a:r>
          </a:p>
          <a:p>
            <a:pPr algn="just"/>
            <a:endParaRPr lang="en-US" sz="3200" dirty="0"/>
          </a:p>
          <a:p>
            <a:pPr algn="just"/>
            <a:r>
              <a:rPr lang="en-US" sz="3200" dirty="0" smtClean="0"/>
              <a:t> 7. What’s </a:t>
            </a:r>
            <a:r>
              <a:rPr lang="en-US" sz="3200" dirty="0"/>
              <a:t>your favorite food? Why do you like it? Is it healthy or unhealthy? </a:t>
            </a:r>
            <a:endParaRPr lang="en-US" sz="3200" dirty="0"/>
          </a:p>
        </p:txBody>
      </p:sp>
    </p:spTree>
    <p:extLst>
      <p:ext uri="{BB962C8B-B14F-4D97-AF65-F5344CB8AC3E}">
        <p14:creationId xmlns:p14="http://schemas.microsoft.com/office/powerpoint/2010/main" val="476380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8077200" cy="5509200"/>
          </a:xfrm>
          <a:prstGeom prst="rect">
            <a:avLst/>
          </a:prstGeom>
        </p:spPr>
        <p:txBody>
          <a:bodyPr wrap="square">
            <a:spAutoFit/>
          </a:bodyPr>
          <a:lstStyle/>
          <a:p>
            <a:pPr algn="ctr"/>
            <a:r>
              <a:rPr lang="en-US" sz="3200" b="1" dirty="0" smtClean="0"/>
              <a:t>VOCABULARY</a:t>
            </a:r>
          </a:p>
          <a:p>
            <a:pPr algn="just"/>
            <a:endParaRPr lang="en-US" sz="3200" dirty="0"/>
          </a:p>
          <a:p>
            <a:pPr marL="514350" indent="-514350" algn="just">
              <a:buAutoNum type="arabicPeriod"/>
            </a:pPr>
            <a:r>
              <a:rPr lang="en-US" sz="3200" dirty="0" smtClean="0"/>
              <a:t>A</a:t>
            </a:r>
            <a:r>
              <a:rPr lang="en-US" sz="3200" dirty="0"/>
              <a:t>: Do you like Thai food</a:t>
            </a:r>
            <a:r>
              <a:rPr lang="en-US" sz="3200" dirty="0" smtClean="0"/>
              <a:t>?</a:t>
            </a:r>
          </a:p>
          <a:p>
            <a:pPr algn="just"/>
            <a:r>
              <a:rPr lang="en-US" sz="3200" dirty="0"/>
              <a:t> </a:t>
            </a:r>
            <a:r>
              <a:rPr lang="en-US" sz="3200" dirty="0" smtClean="0"/>
              <a:t>    </a:t>
            </a:r>
            <a:r>
              <a:rPr lang="en-US" sz="3200" dirty="0"/>
              <a:t>B: </a:t>
            </a:r>
            <a:r>
              <a:rPr lang="en-US" sz="3200" b="1" dirty="0"/>
              <a:t>Absolutely</a:t>
            </a:r>
            <a:r>
              <a:rPr lang="en-US" sz="3200" dirty="0"/>
              <a:t>! It’s my favorite kind of food. </a:t>
            </a:r>
            <a:r>
              <a:rPr lang="en-US" sz="3200" dirty="0" smtClean="0"/>
              <a:t>a</a:t>
            </a:r>
            <a:r>
              <a:rPr lang="en-US" sz="3200" dirty="0"/>
              <a:t>. </a:t>
            </a:r>
            <a:r>
              <a:rPr lang="en-US" sz="3200" dirty="0" smtClean="0"/>
              <a:t>Maybe</a:t>
            </a:r>
          </a:p>
          <a:p>
            <a:pPr algn="just"/>
            <a:r>
              <a:rPr lang="en-US" sz="3200" dirty="0" smtClean="0"/>
              <a:t>b</a:t>
            </a:r>
            <a:r>
              <a:rPr lang="en-US" sz="3200" dirty="0"/>
              <a:t>. Yes, very much. </a:t>
            </a:r>
            <a:endParaRPr lang="en-US" sz="3200" dirty="0" smtClean="0"/>
          </a:p>
          <a:p>
            <a:pPr algn="just"/>
            <a:endParaRPr lang="en-US" sz="3200" dirty="0" smtClean="0"/>
          </a:p>
          <a:p>
            <a:pPr algn="just"/>
            <a:r>
              <a:rPr lang="en-US" sz="3200" dirty="0" smtClean="0"/>
              <a:t>2. </a:t>
            </a:r>
            <a:r>
              <a:rPr lang="en-US" sz="3200" dirty="0"/>
              <a:t>Please don’t cry! There’s nothing to </a:t>
            </a:r>
            <a:r>
              <a:rPr lang="en-US" sz="3200" b="1" dirty="0"/>
              <a:t>be concerned about</a:t>
            </a:r>
            <a:r>
              <a:rPr lang="en-US" sz="3200" dirty="0"/>
              <a:t>. </a:t>
            </a:r>
            <a:endParaRPr lang="en-US" sz="3200" dirty="0" smtClean="0"/>
          </a:p>
          <a:p>
            <a:pPr marL="514350" indent="-514350" algn="just">
              <a:buAutoNum type="alphaLcPeriod"/>
            </a:pPr>
            <a:r>
              <a:rPr lang="en-US" sz="3200" dirty="0" smtClean="0"/>
              <a:t>worried </a:t>
            </a:r>
            <a:r>
              <a:rPr lang="en-US" sz="3200" dirty="0"/>
              <a:t>about </a:t>
            </a:r>
            <a:endParaRPr lang="en-US" sz="3200" dirty="0" smtClean="0"/>
          </a:p>
          <a:p>
            <a:pPr marL="514350" indent="-514350" algn="just">
              <a:buAutoNum type="alphaLcPeriod"/>
            </a:pPr>
            <a:r>
              <a:rPr lang="en-US" sz="3200" dirty="0" smtClean="0"/>
              <a:t>interested </a:t>
            </a:r>
            <a:r>
              <a:rPr lang="en-US" sz="3200" dirty="0"/>
              <a:t>in</a:t>
            </a:r>
            <a:endParaRPr lang="en-US" sz="3200" dirty="0"/>
          </a:p>
        </p:txBody>
      </p:sp>
    </p:spTree>
    <p:extLst>
      <p:ext uri="{BB962C8B-B14F-4D97-AF65-F5344CB8AC3E}">
        <p14:creationId xmlns:p14="http://schemas.microsoft.com/office/powerpoint/2010/main" val="763051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8077200" cy="6494085"/>
          </a:xfrm>
          <a:prstGeom prst="rect">
            <a:avLst/>
          </a:prstGeom>
        </p:spPr>
        <p:txBody>
          <a:bodyPr wrap="square">
            <a:spAutoFit/>
          </a:bodyPr>
          <a:lstStyle/>
          <a:p>
            <a:pPr algn="ctr"/>
            <a:r>
              <a:rPr lang="en-US" sz="3200" b="1" dirty="0" smtClean="0"/>
              <a:t>VOCABULARY</a:t>
            </a:r>
          </a:p>
          <a:p>
            <a:pPr algn="just"/>
            <a:endParaRPr lang="en-US" sz="3200" dirty="0"/>
          </a:p>
          <a:p>
            <a:pPr algn="just"/>
            <a:r>
              <a:rPr lang="en-US" sz="3200" dirty="0" smtClean="0"/>
              <a:t>3. I </a:t>
            </a:r>
            <a:r>
              <a:rPr lang="en-US" sz="3200" b="1" dirty="0"/>
              <a:t>am in favor of </a:t>
            </a:r>
            <a:r>
              <a:rPr lang="en-US" sz="3200" dirty="0"/>
              <a:t>classes of healthy eating in all schools. It is important that all children grow up with healthy eating habits. </a:t>
            </a:r>
            <a:endParaRPr lang="en-US" sz="3200" dirty="0" smtClean="0"/>
          </a:p>
          <a:p>
            <a:pPr marL="514350" indent="-514350" algn="just">
              <a:buAutoNum type="alphaLcPeriod"/>
            </a:pPr>
            <a:r>
              <a:rPr lang="en-US" sz="3200" dirty="0" smtClean="0"/>
              <a:t>like </a:t>
            </a:r>
            <a:r>
              <a:rPr lang="en-US" sz="3200" dirty="0"/>
              <a:t>the idea </a:t>
            </a:r>
            <a:r>
              <a:rPr lang="en-US" sz="3200" dirty="0" smtClean="0"/>
              <a:t>of</a:t>
            </a:r>
          </a:p>
          <a:p>
            <a:pPr marL="514350" indent="-514350" algn="just">
              <a:buAutoNum type="alphaLcPeriod"/>
            </a:pPr>
            <a:r>
              <a:rPr lang="en-US" sz="3200" dirty="0" smtClean="0"/>
              <a:t>am </a:t>
            </a:r>
            <a:r>
              <a:rPr lang="en-US" sz="3200" dirty="0"/>
              <a:t>worried about </a:t>
            </a:r>
            <a:endParaRPr lang="en-US" sz="3200" dirty="0" smtClean="0"/>
          </a:p>
          <a:p>
            <a:pPr algn="just"/>
            <a:endParaRPr lang="en-US" sz="3200" dirty="0" smtClean="0"/>
          </a:p>
          <a:p>
            <a:pPr algn="just"/>
            <a:r>
              <a:rPr lang="en-US" sz="3200" dirty="0" smtClean="0"/>
              <a:t>4. The </a:t>
            </a:r>
            <a:r>
              <a:rPr lang="en-US" sz="3200" dirty="0"/>
              <a:t>food you eat can </a:t>
            </a:r>
            <a:r>
              <a:rPr lang="en-US" sz="3200" b="1" dirty="0"/>
              <a:t>affect</a:t>
            </a:r>
            <a:r>
              <a:rPr lang="en-US" sz="3200" dirty="0"/>
              <a:t> your health. That’s why you should eat food that’s good for you. </a:t>
            </a:r>
            <a:endParaRPr lang="en-US" sz="3200" dirty="0" smtClean="0"/>
          </a:p>
          <a:p>
            <a:pPr marL="514350" indent="-514350" algn="just">
              <a:buAutoNum type="alphaLcPeriod"/>
            </a:pPr>
            <a:r>
              <a:rPr lang="en-US" sz="3200" dirty="0" smtClean="0"/>
              <a:t>make </a:t>
            </a:r>
            <a:r>
              <a:rPr lang="en-US" sz="3200" dirty="0"/>
              <a:t>a change in something </a:t>
            </a:r>
            <a:endParaRPr lang="en-US" sz="3200" dirty="0" smtClean="0"/>
          </a:p>
          <a:p>
            <a:pPr marL="514350" indent="-514350" algn="just">
              <a:buAutoNum type="alphaLcPeriod"/>
            </a:pPr>
            <a:r>
              <a:rPr lang="en-US" sz="3200" dirty="0" smtClean="0"/>
              <a:t>make </a:t>
            </a:r>
            <a:r>
              <a:rPr lang="en-US" sz="3200" dirty="0"/>
              <a:t>someone healthier</a:t>
            </a:r>
            <a:endParaRPr lang="en-US" sz="3200" dirty="0"/>
          </a:p>
        </p:txBody>
      </p:sp>
    </p:spTree>
    <p:extLst>
      <p:ext uri="{BB962C8B-B14F-4D97-AF65-F5344CB8AC3E}">
        <p14:creationId xmlns:p14="http://schemas.microsoft.com/office/powerpoint/2010/main" val="1435414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8077200" cy="4031873"/>
          </a:xfrm>
          <a:prstGeom prst="rect">
            <a:avLst/>
          </a:prstGeom>
        </p:spPr>
        <p:txBody>
          <a:bodyPr wrap="square">
            <a:spAutoFit/>
          </a:bodyPr>
          <a:lstStyle/>
          <a:p>
            <a:pPr algn="ctr"/>
            <a:r>
              <a:rPr lang="en-US" sz="3200" b="1" dirty="0" smtClean="0"/>
              <a:t>VOCABULARY</a:t>
            </a:r>
          </a:p>
          <a:p>
            <a:pPr algn="just"/>
            <a:endParaRPr lang="en-US" sz="3200" dirty="0" smtClean="0"/>
          </a:p>
          <a:p>
            <a:pPr algn="just"/>
            <a:endParaRPr lang="en-US" sz="3200" dirty="0"/>
          </a:p>
          <a:p>
            <a:pPr algn="just"/>
            <a:r>
              <a:rPr lang="en-US" sz="3200" dirty="0" smtClean="0"/>
              <a:t>5. You </a:t>
            </a:r>
            <a:r>
              <a:rPr lang="en-US" sz="3200" dirty="0"/>
              <a:t>need to </a:t>
            </a:r>
            <a:r>
              <a:rPr lang="en-US" sz="3200" b="1" dirty="0"/>
              <a:t>take steps </a:t>
            </a:r>
            <a:r>
              <a:rPr lang="en-US" sz="3200" dirty="0"/>
              <a:t>to improve your eating habits. Here is a list of things you can do</a:t>
            </a:r>
            <a:r>
              <a:rPr lang="en-US" sz="3200" dirty="0" smtClean="0"/>
              <a:t>.</a:t>
            </a:r>
          </a:p>
          <a:p>
            <a:pPr algn="just"/>
            <a:r>
              <a:rPr lang="en-US" sz="3200" dirty="0" smtClean="0"/>
              <a:t> </a:t>
            </a:r>
          </a:p>
          <a:p>
            <a:pPr algn="just"/>
            <a:r>
              <a:rPr lang="en-US" sz="3200" dirty="0" smtClean="0"/>
              <a:t>a</a:t>
            </a:r>
            <a:r>
              <a:rPr lang="en-US" sz="3200" dirty="0"/>
              <a:t>. do something specific </a:t>
            </a:r>
            <a:endParaRPr lang="en-US" sz="3200" dirty="0" smtClean="0"/>
          </a:p>
          <a:p>
            <a:pPr algn="just"/>
            <a:r>
              <a:rPr lang="en-US" sz="3200" dirty="0" smtClean="0"/>
              <a:t>b</a:t>
            </a:r>
            <a:r>
              <a:rPr lang="en-US" sz="3200" dirty="0"/>
              <a:t>. spend a lot of </a:t>
            </a:r>
            <a:r>
              <a:rPr lang="en-US" sz="3200" dirty="0" smtClean="0"/>
              <a:t>time</a:t>
            </a:r>
          </a:p>
        </p:txBody>
      </p:sp>
    </p:spTree>
    <p:extLst>
      <p:ext uri="{BB962C8B-B14F-4D97-AF65-F5344CB8AC3E}">
        <p14:creationId xmlns:p14="http://schemas.microsoft.com/office/powerpoint/2010/main" val="2542582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609600"/>
            <a:ext cx="8686800" cy="5816977"/>
          </a:xfrm>
          <a:prstGeom prst="rect">
            <a:avLst/>
          </a:prstGeom>
        </p:spPr>
        <p:txBody>
          <a:bodyPr wrap="square">
            <a:spAutoFit/>
          </a:bodyPr>
          <a:lstStyle/>
          <a:p>
            <a:r>
              <a:rPr lang="en-US" sz="2800" b="1" dirty="0"/>
              <a:t>EXPRESS OPINIONS</a:t>
            </a:r>
            <a:endParaRPr lang="en-US" sz="2800" dirty="0"/>
          </a:p>
          <a:p>
            <a:endParaRPr lang="en-US" sz="2800" b="1" dirty="0" smtClean="0"/>
          </a:p>
          <a:p>
            <a:r>
              <a:rPr lang="en-US" sz="2800" b="1" dirty="0" smtClean="0"/>
              <a:t>Answer </a:t>
            </a:r>
            <a:r>
              <a:rPr lang="en-US" sz="2800" b="1" dirty="0"/>
              <a:t>the questions. Give reasons for your opinions. </a:t>
            </a:r>
            <a:endParaRPr lang="en-US" sz="2800" dirty="0"/>
          </a:p>
          <a:p>
            <a:pPr lvl="0"/>
            <a:r>
              <a:rPr lang="en-US" sz="3200" dirty="0" smtClean="0"/>
              <a:t>1. Do </a:t>
            </a:r>
            <a:r>
              <a:rPr lang="en-US" sz="3200" dirty="0"/>
              <a:t>you think a fat tax is a good idea. Why or why not?</a:t>
            </a:r>
          </a:p>
          <a:p>
            <a:pPr lvl="0"/>
            <a:r>
              <a:rPr lang="en-US" sz="3200" dirty="0" smtClean="0"/>
              <a:t>2. If </a:t>
            </a:r>
            <a:r>
              <a:rPr lang="en-US" sz="3200" dirty="0"/>
              <a:t>someone food costs more because there is a fat tax, will you still buy it? Why or why not?</a:t>
            </a:r>
          </a:p>
          <a:p>
            <a:pPr lvl="0"/>
            <a:r>
              <a:rPr lang="en-US" sz="3200" dirty="0" smtClean="0"/>
              <a:t>3. Do </a:t>
            </a:r>
            <a:r>
              <a:rPr lang="en-US" sz="3200" dirty="0"/>
              <a:t>you think a fat tax is the best way to deal with the public health problem of obesity? Why or why not?</a:t>
            </a:r>
          </a:p>
          <a:p>
            <a:r>
              <a:rPr lang="en-US" sz="3200" dirty="0" smtClean="0"/>
              <a:t>4. What </a:t>
            </a:r>
            <a:r>
              <a:rPr lang="en-US" sz="3200" dirty="0"/>
              <a:t>other ideas do you have for dealing with obesity?</a:t>
            </a:r>
          </a:p>
        </p:txBody>
      </p:sp>
    </p:spTree>
    <p:extLst>
      <p:ext uri="{BB962C8B-B14F-4D97-AF65-F5344CB8AC3E}">
        <p14:creationId xmlns:p14="http://schemas.microsoft.com/office/powerpoint/2010/main" val="486244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495800"/>
            <a:ext cx="9126069" cy="2062103"/>
          </a:xfrm>
          <a:prstGeom prst="rect">
            <a:avLst/>
          </a:prstGeom>
          <a:noFill/>
        </p:spPr>
        <p:txBody>
          <a:bodyPr wrap="square" rtlCol="0">
            <a:spAutoFit/>
          </a:bodyPr>
          <a:lstStyle/>
          <a:p>
            <a:pPr algn="just"/>
            <a:endParaRPr lang="en-US" sz="3200" dirty="0" smtClean="0"/>
          </a:p>
          <a:p>
            <a:r>
              <a:rPr lang="en-US" sz="3200" dirty="0"/>
              <a:t>1. Look at the photo. What are the people doing? What is the </a:t>
            </a:r>
            <a:r>
              <a:rPr lang="en-US" sz="3200" dirty="0" smtClean="0"/>
              <a:t>men’s </a:t>
            </a:r>
            <a:r>
              <a:rPr lang="en-US" sz="3200" dirty="0"/>
              <a:t>job</a:t>
            </a:r>
            <a:r>
              <a:rPr lang="en-US" sz="3200" dirty="0" smtClean="0"/>
              <a:t>?</a:t>
            </a:r>
            <a:endParaRPr lang="en-US" sz="3200" dirty="0"/>
          </a:p>
          <a:p>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996" y="0"/>
            <a:ext cx="6328804" cy="49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228600"/>
            <a:ext cx="2057400" cy="1323439"/>
          </a:xfrm>
          <a:prstGeom prst="rect">
            <a:avLst/>
          </a:prstGeom>
          <a:noFill/>
        </p:spPr>
        <p:txBody>
          <a:bodyPr wrap="square" rtlCol="0">
            <a:spAutoFit/>
          </a:bodyPr>
          <a:lstStyle/>
          <a:p>
            <a:r>
              <a:rPr lang="en-US" sz="4000" b="1" i="1" dirty="0" smtClean="0">
                <a:solidFill>
                  <a:srgbClr val="00B050"/>
                </a:solidFill>
              </a:rPr>
              <a:t>OFFBEAT JOBS</a:t>
            </a:r>
            <a:endParaRPr lang="en-US" sz="4000" b="1" i="1" dirty="0">
              <a:solidFill>
                <a:srgbClr val="00B050"/>
              </a:solidFill>
            </a:endParaRPr>
          </a:p>
        </p:txBody>
      </p:sp>
    </p:spTree>
    <p:extLst>
      <p:ext uri="{BB962C8B-B14F-4D97-AF65-F5344CB8AC3E}">
        <p14:creationId xmlns:p14="http://schemas.microsoft.com/office/powerpoint/2010/main" val="8383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609600"/>
            <a:ext cx="8686800" cy="5078313"/>
          </a:xfrm>
          <a:prstGeom prst="rect">
            <a:avLst/>
          </a:prstGeom>
        </p:spPr>
        <p:txBody>
          <a:bodyPr wrap="square">
            <a:spAutoFit/>
          </a:bodyPr>
          <a:lstStyle/>
          <a:p>
            <a:pPr algn="ctr"/>
            <a:r>
              <a:rPr lang="en-US" sz="3600" b="1" dirty="0" smtClean="0"/>
              <a:t>CREATE</a:t>
            </a:r>
          </a:p>
          <a:p>
            <a:pPr algn="ctr"/>
            <a:endParaRPr lang="en-US" sz="3600" b="1" dirty="0" smtClean="0"/>
          </a:p>
          <a:p>
            <a:pPr algn="just"/>
            <a:r>
              <a:rPr lang="en-US" sz="2800" b="1" dirty="0"/>
              <a:t>STUDENT A</a:t>
            </a:r>
            <a:r>
              <a:rPr lang="en-US" sz="2800" dirty="0"/>
              <a:t>: You are a </a:t>
            </a:r>
            <a:r>
              <a:rPr lang="en-US" sz="2800" b="1" dirty="0"/>
              <a:t>counselor</a:t>
            </a:r>
            <a:r>
              <a:rPr lang="en-US" sz="2800" dirty="0"/>
              <a:t> who works with people who are trying to </a:t>
            </a:r>
            <a:r>
              <a:rPr lang="en-US" sz="2800" b="1" dirty="0"/>
              <a:t>develop healthier eating habits</a:t>
            </a:r>
            <a:r>
              <a:rPr lang="en-US" sz="2800" dirty="0"/>
              <a:t>. Ask Student B some questions to find out about his / her eating habits. Then give some advice. </a:t>
            </a:r>
            <a:endParaRPr lang="en-US" sz="2800" dirty="0" smtClean="0"/>
          </a:p>
          <a:p>
            <a:pPr algn="just"/>
            <a:endParaRPr lang="en-US" sz="2800" dirty="0"/>
          </a:p>
          <a:p>
            <a:pPr algn="just"/>
            <a:r>
              <a:rPr lang="en-US" sz="2800" b="1" dirty="0" smtClean="0"/>
              <a:t>STUDENT </a:t>
            </a:r>
            <a:r>
              <a:rPr lang="en-US" sz="2800" b="1" dirty="0"/>
              <a:t>B</a:t>
            </a:r>
            <a:r>
              <a:rPr lang="en-US" sz="2800" dirty="0"/>
              <a:t>: You are </a:t>
            </a:r>
            <a:r>
              <a:rPr lang="en-US" sz="2800" b="1" dirty="0"/>
              <a:t>tired</a:t>
            </a:r>
            <a:r>
              <a:rPr lang="en-US" sz="2800" dirty="0"/>
              <a:t> a lot of the time. You are visiting a counselor because you want advice on how to </a:t>
            </a:r>
            <a:r>
              <a:rPr lang="en-US" sz="2800" b="1" dirty="0"/>
              <a:t>improve your eating habits</a:t>
            </a:r>
            <a:r>
              <a:rPr lang="en-US" sz="2800" dirty="0"/>
              <a:t> so that you will have more energy and feel better. Answer Student A’s questions.</a:t>
            </a:r>
            <a:endParaRPr lang="en-US" sz="3200" dirty="0"/>
          </a:p>
        </p:txBody>
      </p:sp>
    </p:spTree>
    <p:extLst>
      <p:ext uri="{BB962C8B-B14F-4D97-AF65-F5344CB8AC3E}">
        <p14:creationId xmlns:p14="http://schemas.microsoft.com/office/powerpoint/2010/main" val="3598925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609600"/>
            <a:ext cx="8686800" cy="5632311"/>
          </a:xfrm>
          <a:prstGeom prst="rect">
            <a:avLst/>
          </a:prstGeom>
        </p:spPr>
        <p:txBody>
          <a:bodyPr wrap="square">
            <a:spAutoFit/>
          </a:bodyPr>
          <a:lstStyle/>
          <a:p>
            <a:pPr algn="ctr"/>
            <a:r>
              <a:rPr lang="en-US" sz="3600" b="1" dirty="0" smtClean="0"/>
              <a:t>SUGESTED QUESTIONS</a:t>
            </a:r>
          </a:p>
          <a:p>
            <a:pPr algn="ctr"/>
            <a:endParaRPr lang="en-US" sz="3600" b="1" dirty="0" smtClean="0"/>
          </a:p>
          <a:p>
            <a:pPr marL="457200" indent="-457200" algn="just">
              <a:buFont typeface="Wingdings" pitchFamily="2" charset="2"/>
              <a:buChar char="Ø"/>
            </a:pPr>
            <a:r>
              <a:rPr lang="en-US" sz="3200" dirty="0" smtClean="0"/>
              <a:t>How many meals do you usually eat </a:t>
            </a:r>
            <a:r>
              <a:rPr lang="en-US" sz="3200" dirty="0"/>
              <a:t>a day</a:t>
            </a:r>
            <a:r>
              <a:rPr lang="en-US" sz="3200" dirty="0" smtClean="0"/>
              <a:t>?</a:t>
            </a:r>
          </a:p>
          <a:p>
            <a:pPr marL="457200" indent="-457200" algn="just">
              <a:buFont typeface="Wingdings" pitchFamily="2" charset="2"/>
              <a:buChar char="Ø"/>
            </a:pPr>
            <a:r>
              <a:rPr lang="en-US" sz="3200" dirty="0" smtClean="0"/>
              <a:t>What </a:t>
            </a:r>
            <a:r>
              <a:rPr lang="en-US" sz="3200" dirty="0"/>
              <a:t>do you eat for breakfast? Lunch? Dinner</a:t>
            </a:r>
            <a:r>
              <a:rPr lang="en-US" sz="3200" dirty="0" smtClean="0"/>
              <a:t>?</a:t>
            </a:r>
          </a:p>
          <a:p>
            <a:pPr marL="457200" indent="-457200" algn="just">
              <a:buFont typeface="Wingdings" pitchFamily="2" charset="2"/>
              <a:buChar char="Ø"/>
            </a:pPr>
            <a:r>
              <a:rPr lang="en-US" sz="3200" dirty="0" smtClean="0"/>
              <a:t>Do </a:t>
            </a:r>
            <a:r>
              <a:rPr lang="en-US" sz="3200" dirty="0"/>
              <a:t>you eat a lot of snacks during the day? What kind of snacks do you eat? </a:t>
            </a:r>
            <a:endParaRPr lang="en-US" sz="3200" dirty="0" smtClean="0"/>
          </a:p>
          <a:p>
            <a:pPr marL="457200" indent="-457200" algn="just">
              <a:buFont typeface="Wingdings" pitchFamily="2" charset="2"/>
              <a:buChar char="Ø"/>
            </a:pPr>
            <a:r>
              <a:rPr lang="en-US" sz="3200" dirty="0" smtClean="0"/>
              <a:t>What </a:t>
            </a:r>
            <a:r>
              <a:rPr lang="en-US" sz="3200" dirty="0"/>
              <a:t>is your biggest meal of the day? </a:t>
            </a:r>
            <a:endParaRPr lang="en-US" sz="3200" dirty="0" smtClean="0"/>
          </a:p>
          <a:p>
            <a:pPr marL="457200" indent="-457200" algn="just">
              <a:buFont typeface="Wingdings" pitchFamily="2" charset="2"/>
              <a:buChar char="Ø"/>
            </a:pPr>
            <a:r>
              <a:rPr lang="en-US" sz="3200" dirty="0" smtClean="0"/>
              <a:t>Where </a:t>
            </a:r>
            <a:r>
              <a:rPr lang="en-US" sz="3200" dirty="0"/>
              <a:t>do you eat? At home? At restaurant? At your desk? In the car</a:t>
            </a:r>
            <a:r>
              <a:rPr lang="en-US" sz="3200" dirty="0" smtClean="0"/>
              <a:t>?</a:t>
            </a:r>
          </a:p>
          <a:p>
            <a:pPr marL="457200" indent="-457200" algn="just">
              <a:buFont typeface="Wingdings" pitchFamily="2" charset="2"/>
              <a:buChar char="Ø"/>
            </a:pPr>
            <a:r>
              <a:rPr lang="en-US" sz="3200" dirty="0" smtClean="0"/>
              <a:t>Do </a:t>
            </a:r>
            <a:r>
              <a:rPr lang="en-US" sz="3200" dirty="0"/>
              <a:t>you eat a lot of fast food? </a:t>
            </a:r>
            <a:endParaRPr lang="en-US" sz="3200" dirty="0" smtClean="0"/>
          </a:p>
          <a:p>
            <a:pPr marL="457200" indent="-457200" algn="just">
              <a:buFont typeface="Wingdings" pitchFamily="2" charset="2"/>
              <a:buChar char="Ø"/>
            </a:pPr>
            <a:r>
              <a:rPr lang="en-US" sz="3200" dirty="0" smtClean="0"/>
              <a:t>Who </a:t>
            </a:r>
            <a:r>
              <a:rPr lang="en-US" sz="3200" dirty="0"/>
              <a:t>do you eat with? Family? Friends? Alone</a:t>
            </a:r>
            <a:endParaRPr lang="en-US" sz="3200" dirty="0"/>
          </a:p>
        </p:txBody>
      </p:sp>
    </p:spTree>
    <p:extLst>
      <p:ext uri="{BB962C8B-B14F-4D97-AF65-F5344CB8AC3E}">
        <p14:creationId xmlns:p14="http://schemas.microsoft.com/office/powerpoint/2010/main" val="2598360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609600"/>
            <a:ext cx="8686800" cy="5632311"/>
          </a:xfrm>
          <a:prstGeom prst="rect">
            <a:avLst/>
          </a:prstGeom>
        </p:spPr>
        <p:txBody>
          <a:bodyPr wrap="square">
            <a:spAutoFit/>
          </a:bodyPr>
          <a:lstStyle/>
          <a:p>
            <a:pPr algn="ctr"/>
            <a:r>
              <a:rPr lang="en-US" sz="3600" b="1" dirty="0" smtClean="0"/>
              <a:t>ROLE PLAY</a:t>
            </a:r>
          </a:p>
          <a:p>
            <a:pPr marL="742950" indent="-742950">
              <a:buAutoNum type="arabicPeriod"/>
            </a:pPr>
            <a:r>
              <a:rPr lang="en-US" sz="3600" dirty="0" smtClean="0"/>
              <a:t>Your </a:t>
            </a:r>
            <a:r>
              <a:rPr lang="en-US" sz="3600" dirty="0"/>
              <a:t>friend eats fast food all of the time and gets sick a lot. He / she isn’t overweight, but you are concerned about that his / her eating habits are not healthy. Talk about some things he / she might do</a:t>
            </a:r>
            <a:r>
              <a:rPr lang="en-US" sz="3600" dirty="0" smtClean="0"/>
              <a:t>.</a:t>
            </a:r>
          </a:p>
          <a:p>
            <a:pPr marL="742950" indent="-742950">
              <a:buAutoNum type="arabicPeriod"/>
            </a:pPr>
            <a:r>
              <a:rPr lang="en-US" sz="3600" dirty="0"/>
              <a:t>Your city has a big problem with obesity. Talk about some steps the government might to deal with the problem. </a:t>
            </a:r>
            <a:endParaRPr lang="en-US" sz="3600" b="1" dirty="0" smtClean="0"/>
          </a:p>
        </p:txBody>
      </p:sp>
    </p:spTree>
    <p:extLst>
      <p:ext uri="{BB962C8B-B14F-4D97-AF65-F5344CB8AC3E}">
        <p14:creationId xmlns:p14="http://schemas.microsoft.com/office/powerpoint/2010/main" val="19695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609600"/>
            <a:ext cx="8686800" cy="5632311"/>
          </a:xfrm>
          <a:prstGeom prst="rect">
            <a:avLst/>
          </a:prstGeom>
        </p:spPr>
        <p:txBody>
          <a:bodyPr wrap="square">
            <a:spAutoFit/>
          </a:bodyPr>
          <a:lstStyle/>
          <a:p>
            <a:pPr algn="ctr"/>
            <a:r>
              <a:rPr lang="en-US" sz="3600" b="1" dirty="0" smtClean="0"/>
              <a:t>ROLE PLAY</a:t>
            </a:r>
          </a:p>
          <a:p>
            <a:r>
              <a:rPr lang="en-US" sz="3600" dirty="0" smtClean="0"/>
              <a:t>3</a:t>
            </a:r>
            <a:r>
              <a:rPr lang="en-US" sz="3600" dirty="0"/>
              <a:t>. You are a parent, and you want your children to grow up with healthy eating habits. Talk about what you might do. </a:t>
            </a:r>
            <a:endParaRPr lang="en-US" sz="3600" dirty="0" smtClean="0"/>
          </a:p>
          <a:p>
            <a:endParaRPr lang="en-US" sz="3600" dirty="0" smtClean="0"/>
          </a:p>
          <a:p>
            <a:r>
              <a:rPr lang="en-US" sz="3600" dirty="0" smtClean="0"/>
              <a:t>4</a:t>
            </a:r>
            <a:r>
              <a:rPr lang="en-US" sz="3600" dirty="0"/>
              <a:t>. You are a school principal and many of the children in your school have unhealthy eating habits and eat a lot of junk food. Talk about the steps that you might take to discourage unhealthy eating habits in the school. </a:t>
            </a:r>
            <a:r>
              <a:rPr lang="en-US" sz="3600" dirty="0" smtClean="0"/>
              <a:t> </a:t>
            </a:r>
            <a:endParaRPr lang="en-US" sz="3600" b="1" dirty="0" smtClean="0"/>
          </a:p>
        </p:txBody>
      </p:sp>
    </p:spTree>
    <p:extLst>
      <p:ext uri="{BB962C8B-B14F-4D97-AF65-F5344CB8AC3E}">
        <p14:creationId xmlns:p14="http://schemas.microsoft.com/office/powerpoint/2010/main" val="976856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04800" y="1295400"/>
            <a:ext cx="7696200" cy="4893647"/>
          </a:xfrm>
          <a:prstGeom prst="rect">
            <a:avLst/>
          </a:prstGeom>
        </p:spPr>
        <p:txBody>
          <a:bodyPr wrap="square">
            <a:spAutoFit/>
          </a:bodyPr>
          <a:lstStyle/>
          <a:p>
            <a:pPr algn="just"/>
            <a:endParaRPr lang="en-US" sz="2800" dirty="0" smtClean="0"/>
          </a:p>
          <a:p>
            <a:pPr marL="514350" lvl="0" indent="-514350" algn="just">
              <a:buAutoNum type="arabicPeriod"/>
            </a:pPr>
            <a:r>
              <a:rPr lang="en-US" sz="3200" b="1" dirty="0" smtClean="0"/>
              <a:t>Make </a:t>
            </a:r>
            <a:r>
              <a:rPr lang="en-US" sz="3200" b="1" dirty="0"/>
              <a:t>a video </a:t>
            </a:r>
            <a:r>
              <a:rPr lang="en-US" sz="3200" dirty="0"/>
              <a:t>(3-4 minutes) </a:t>
            </a:r>
            <a:r>
              <a:rPr lang="en-US" sz="3200" b="1" dirty="0" smtClean="0"/>
              <a:t>showing your </a:t>
            </a:r>
            <a:r>
              <a:rPr lang="en-US" sz="3200" b="1" dirty="0" smtClean="0"/>
              <a:t>opinions </a:t>
            </a:r>
            <a:r>
              <a:rPr lang="en-US" sz="3200" dirty="0" smtClean="0"/>
              <a:t>about fast food. What are its advantages and disadvantages? </a:t>
            </a:r>
          </a:p>
          <a:p>
            <a:pPr lvl="0" algn="just"/>
            <a:r>
              <a:rPr lang="en-US" sz="3200" b="1" dirty="0" smtClean="0"/>
              <a:t>OR</a:t>
            </a:r>
          </a:p>
          <a:p>
            <a:pPr lvl="0" algn="just"/>
            <a:endParaRPr lang="en-US" sz="3200" b="1" dirty="0"/>
          </a:p>
          <a:p>
            <a:pPr lvl="0" algn="just"/>
            <a:r>
              <a:rPr lang="en-US" sz="3200" b="1" dirty="0" smtClean="0"/>
              <a:t>2</a:t>
            </a:r>
            <a:r>
              <a:rPr lang="en-US" sz="3200" b="1" dirty="0"/>
              <a:t>. Make a video </a:t>
            </a:r>
            <a:r>
              <a:rPr lang="en-US" sz="3200" dirty="0"/>
              <a:t>(3-4 minutes) </a:t>
            </a:r>
            <a:r>
              <a:rPr lang="en-US" sz="3200" b="1" dirty="0" smtClean="0"/>
              <a:t>describing </a:t>
            </a:r>
            <a:r>
              <a:rPr lang="en-US" sz="3200" b="1" smtClean="0"/>
              <a:t>a famous dish </a:t>
            </a:r>
            <a:r>
              <a:rPr lang="en-US" sz="3200" b="1" dirty="0" smtClean="0"/>
              <a:t>and how to make this dish.</a:t>
            </a:r>
            <a:r>
              <a:rPr lang="en-US" sz="3200" dirty="0" smtClean="0"/>
              <a:t> Have you ever tried it? Do you like it?</a:t>
            </a:r>
            <a:endParaRPr lang="en-US" sz="3200" b="1" dirty="0" smtClean="0"/>
          </a:p>
          <a:p>
            <a:pPr algn="just"/>
            <a:endParaRPr lang="en-US" sz="2800" dirty="0"/>
          </a:p>
        </p:txBody>
      </p:sp>
    </p:spTree>
    <p:extLst>
      <p:ext uri="{BB962C8B-B14F-4D97-AF65-F5344CB8AC3E}">
        <p14:creationId xmlns:p14="http://schemas.microsoft.com/office/powerpoint/2010/main" val="927529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8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913" y="2834469"/>
            <a:ext cx="7525869" cy="2062103"/>
          </a:xfrm>
          <a:prstGeom prst="rect">
            <a:avLst/>
          </a:prstGeom>
          <a:noFill/>
        </p:spPr>
        <p:txBody>
          <a:bodyPr wrap="square" rtlCol="0">
            <a:spAutoFit/>
          </a:bodyPr>
          <a:lstStyle/>
          <a:p>
            <a:endParaRPr lang="en-US" sz="3200" dirty="0" smtClean="0"/>
          </a:p>
          <a:p>
            <a:r>
              <a:rPr lang="en-US" sz="3200" dirty="0" smtClean="0"/>
              <a:t> 2. Can </a:t>
            </a:r>
            <a:r>
              <a:rPr lang="en-US" sz="3200" dirty="0"/>
              <a:t>you think of </a:t>
            </a:r>
            <a:endParaRPr lang="en-US" sz="3200" dirty="0" smtClean="0"/>
          </a:p>
          <a:p>
            <a:r>
              <a:rPr lang="en-US" sz="3200" dirty="0" smtClean="0"/>
              <a:t>other </a:t>
            </a:r>
            <a:r>
              <a:rPr lang="en-US" sz="3200" dirty="0"/>
              <a:t>offbeat jobs</a:t>
            </a:r>
            <a:r>
              <a:rPr lang="en-US" sz="3200" dirty="0" smtClean="0"/>
              <a:t>?</a:t>
            </a:r>
            <a:endParaRPr lang="en-US" sz="3200" dirty="0"/>
          </a:p>
          <a:p>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6574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119"/>
            <a:ext cx="35814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34469"/>
            <a:ext cx="4267200" cy="383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4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31" y="381000"/>
            <a:ext cx="8839200" cy="5509200"/>
          </a:xfrm>
          <a:prstGeom prst="rect">
            <a:avLst/>
          </a:prstGeom>
          <a:noFill/>
        </p:spPr>
        <p:txBody>
          <a:bodyPr wrap="square" rtlCol="0">
            <a:spAutoFit/>
          </a:bodyPr>
          <a:lstStyle/>
          <a:p>
            <a:pPr algn="just"/>
            <a:endParaRPr lang="en-US" sz="3200" dirty="0" smtClean="0"/>
          </a:p>
          <a:p>
            <a:pPr algn="just"/>
            <a:r>
              <a:rPr lang="en-US" sz="3200" dirty="0" smtClean="0"/>
              <a:t>        3</a:t>
            </a:r>
            <a:r>
              <a:rPr lang="en-US" sz="3200" dirty="0"/>
              <a:t>. </a:t>
            </a:r>
            <a:r>
              <a:rPr lang="en-US" sz="3200" b="1" dirty="0"/>
              <a:t>What is most important to you when choosing a job? </a:t>
            </a:r>
            <a:r>
              <a:rPr lang="en-US" sz="3200" b="1" dirty="0" smtClean="0"/>
              <a:t>Can you explain?</a:t>
            </a:r>
          </a:p>
          <a:p>
            <a:pPr marL="457200" indent="-457200" algn="just">
              <a:buFontTx/>
              <a:buChar char="-"/>
            </a:pPr>
            <a:r>
              <a:rPr lang="en-US" sz="3200" dirty="0"/>
              <a:t>S</a:t>
            </a:r>
            <a:r>
              <a:rPr lang="en-US" sz="3200" dirty="0" smtClean="0"/>
              <a:t>alary 				- Colleagues</a:t>
            </a:r>
          </a:p>
          <a:p>
            <a:pPr marL="457200" indent="-457200" algn="just">
              <a:buFontTx/>
              <a:buChar char="-"/>
            </a:pPr>
            <a:r>
              <a:rPr lang="en-US" sz="3200" dirty="0" smtClean="0"/>
              <a:t>Hours				- others…</a:t>
            </a:r>
          </a:p>
          <a:p>
            <a:pPr marL="457200" indent="-457200" algn="just">
              <a:buFontTx/>
              <a:buChar char="-"/>
            </a:pPr>
            <a:r>
              <a:rPr lang="en-US" sz="3200" dirty="0" smtClean="0"/>
              <a:t>Interest</a:t>
            </a:r>
          </a:p>
          <a:p>
            <a:pPr marL="457200" indent="-457200" algn="just">
              <a:buFontTx/>
              <a:buChar char="-"/>
            </a:pPr>
            <a:r>
              <a:rPr lang="en-US" sz="3200" dirty="0"/>
              <a:t>S</a:t>
            </a:r>
            <a:r>
              <a:rPr lang="en-US" sz="3200" dirty="0" smtClean="0"/>
              <a:t>afety </a:t>
            </a:r>
          </a:p>
          <a:p>
            <a:pPr marL="457200" indent="-457200" algn="just">
              <a:buFontTx/>
              <a:buChar char="-"/>
            </a:pPr>
            <a:r>
              <a:rPr lang="en-US" sz="3200" dirty="0"/>
              <a:t>W</a:t>
            </a:r>
            <a:r>
              <a:rPr lang="en-US" sz="3200" dirty="0" smtClean="0"/>
              <a:t>orkplace </a:t>
            </a:r>
          </a:p>
          <a:p>
            <a:pPr marL="457200" indent="-457200" algn="just">
              <a:buFontTx/>
              <a:buChar char="-"/>
            </a:pPr>
            <a:r>
              <a:rPr lang="en-US" sz="3200" dirty="0" smtClean="0"/>
              <a:t>Education</a:t>
            </a:r>
          </a:p>
          <a:p>
            <a:pPr marL="457200" indent="-457200" algn="just">
              <a:buFontTx/>
              <a:buChar char="-"/>
            </a:pPr>
            <a:r>
              <a:rPr lang="en-US" sz="3200" dirty="0" smtClean="0"/>
              <a:t>Promotion</a:t>
            </a:r>
          </a:p>
          <a:p>
            <a:pPr marL="457200" indent="-457200" algn="just">
              <a:buFontTx/>
              <a:buChar char="-"/>
            </a:pPr>
            <a:r>
              <a:rPr lang="en-US" sz="3200" dirty="0" smtClean="0"/>
              <a:t>Travelling …</a:t>
            </a:r>
            <a:endParaRPr lang="en-US" sz="3200" dirty="0"/>
          </a:p>
        </p:txBody>
      </p:sp>
    </p:spTree>
    <p:extLst>
      <p:ext uri="{BB962C8B-B14F-4D97-AF65-F5344CB8AC3E}">
        <p14:creationId xmlns:p14="http://schemas.microsoft.com/office/powerpoint/2010/main" val="38813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Picking </a:t>
            </a:r>
            <a:r>
              <a:rPr lang="en-US" b="1" dirty="0" err="1" smtClean="0"/>
              <a:t>salangane’s</a:t>
            </a:r>
            <a:r>
              <a:rPr lang="en-US" b="1" dirty="0" smtClean="0"/>
              <a:t> nest?</a:t>
            </a:r>
            <a:endParaRPr lang="en-US" dirty="0"/>
          </a:p>
        </p:txBody>
      </p:sp>
      <p:sp>
        <p:nvSpPr>
          <p:cNvPr id="3" name="Rectangle 2"/>
          <p:cNvSpPr/>
          <p:nvPr/>
        </p:nvSpPr>
        <p:spPr>
          <a:xfrm>
            <a:off x="357116" y="2057400"/>
            <a:ext cx="6064865" cy="707886"/>
          </a:xfrm>
          <a:prstGeom prst="rect">
            <a:avLst/>
          </a:prstGeom>
        </p:spPr>
        <p:txBody>
          <a:bodyPr wrap="none">
            <a:spAutoFit/>
          </a:bodyPr>
          <a:lstStyle/>
          <a:p>
            <a:r>
              <a:rPr lang="en-US" sz="4000" dirty="0"/>
              <a:t>1. Can you describe </a:t>
            </a:r>
            <a:r>
              <a:rPr lang="en-US" sz="4000" dirty="0" smtClean="0"/>
              <a:t>the job?</a:t>
            </a:r>
            <a:endParaRPr lang="en-US" sz="4000" dirty="0"/>
          </a:p>
        </p:txBody>
      </p:sp>
      <p:sp>
        <p:nvSpPr>
          <p:cNvPr id="4" name="Rectangle 3"/>
          <p:cNvSpPr/>
          <p:nvPr/>
        </p:nvSpPr>
        <p:spPr>
          <a:xfrm>
            <a:off x="228600" y="3200400"/>
            <a:ext cx="8792856" cy="707886"/>
          </a:xfrm>
          <a:prstGeom prst="rect">
            <a:avLst/>
          </a:prstGeom>
        </p:spPr>
        <p:txBody>
          <a:bodyPr wrap="none">
            <a:spAutoFit/>
          </a:bodyPr>
          <a:lstStyle/>
          <a:p>
            <a:r>
              <a:rPr lang="en-US" sz="4000" dirty="0"/>
              <a:t>2. What </a:t>
            </a:r>
            <a:r>
              <a:rPr lang="en-US" sz="4000" dirty="0" smtClean="0"/>
              <a:t>are the pros and cons of the job</a:t>
            </a:r>
            <a:r>
              <a:rPr lang="en-US" sz="4000" dirty="0"/>
              <a:t>?</a:t>
            </a:r>
          </a:p>
        </p:txBody>
      </p:sp>
    </p:spTree>
    <p:extLst>
      <p:ext uri="{BB962C8B-B14F-4D97-AF65-F5344CB8AC3E}">
        <p14:creationId xmlns:p14="http://schemas.microsoft.com/office/powerpoint/2010/main" val="152954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979" y="313898"/>
            <a:ext cx="2519023" cy="584775"/>
          </a:xfrm>
          <a:prstGeom prst="rect">
            <a:avLst/>
          </a:prstGeom>
        </p:spPr>
        <p:txBody>
          <a:bodyPr wrap="none">
            <a:spAutoFit/>
          </a:bodyPr>
          <a:lstStyle/>
          <a:p>
            <a:r>
              <a:rPr lang="en-US" sz="3200" b="1" dirty="0" smtClean="0"/>
              <a:t>VOCABULARY</a:t>
            </a:r>
            <a:endParaRPr lang="en-US" sz="3200" dirty="0"/>
          </a:p>
        </p:txBody>
      </p:sp>
      <p:sp>
        <p:nvSpPr>
          <p:cNvPr id="6" name="Rectangle 5"/>
          <p:cNvSpPr/>
          <p:nvPr/>
        </p:nvSpPr>
        <p:spPr>
          <a:xfrm>
            <a:off x="459658" y="1219200"/>
            <a:ext cx="8229600" cy="5678478"/>
          </a:xfrm>
          <a:prstGeom prst="rect">
            <a:avLst/>
          </a:prstGeom>
        </p:spPr>
        <p:txBody>
          <a:bodyPr wrap="square">
            <a:spAutoFit/>
          </a:bodyPr>
          <a:lstStyle/>
          <a:p>
            <a:pPr algn="just"/>
            <a:r>
              <a:rPr lang="en-US" sz="3200" b="1" dirty="0"/>
              <a:t>Work with a partner. Read the sentences below. Circle the </a:t>
            </a:r>
            <a:r>
              <a:rPr lang="en-US" sz="3200" b="1" i="1" u="sng" dirty="0"/>
              <a:t>best definition</a:t>
            </a:r>
            <a:r>
              <a:rPr lang="en-US" sz="3200" b="1" i="1" dirty="0"/>
              <a:t> </a:t>
            </a:r>
            <a:r>
              <a:rPr lang="en-US" sz="3200" b="1" dirty="0"/>
              <a:t>for each boldfaced word or phrase.</a:t>
            </a:r>
          </a:p>
          <a:p>
            <a:pPr marL="514350" lvl="0" indent="-514350">
              <a:buAutoNum type="arabicPeriod"/>
            </a:pPr>
            <a:endParaRPr lang="en-US" sz="3200" dirty="0" smtClean="0">
              <a:latin typeface="Times New Roman" pitchFamily="18" charset="0"/>
              <a:cs typeface="Times New Roman" pitchFamily="18" charset="0"/>
            </a:endParaRPr>
          </a:p>
          <a:p>
            <a:pPr lvl="0"/>
            <a:endParaRPr lang="en-US" sz="1100" dirty="0" smtClean="0">
              <a:latin typeface="Times New Roman" pitchFamily="18" charset="0"/>
              <a:cs typeface="Times New Roman" pitchFamily="18" charset="0"/>
            </a:endParaRPr>
          </a:p>
          <a:p>
            <a:pPr marL="514350" indent="-514350">
              <a:buAutoNum type="arabicPeriod"/>
            </a:pPr>
            <a:r>
              <a:rPr lang="en-US" sz="3200" dirty="0" smtClean="0"/>
              <a:t>I </a:t>
            </a:r>
            <a:r>
              <a:rPr lang="en-US" sz="3200" dirty="0"/>
              <a:t>work 60 hours a week, and I always think about my work. I am a </a:t>
            </a:r>
            <a:r>
              <a:rPr lang="en-US" sz="3200" b="1" dirty="0"/>
              <a:t>workaholic</a:t>
            </a:r>
            <a:r>
              <a:rPr lang="en-US" sz="3200" dirty="0" smtClean="0"/>
              <a:t>.</a:t>
            </a:r>
          </a:p>
          <a:p>
            <a:endParaRPr lang="en-US" sz="2800" dirty="0"/>
          </a:p>
          <a:p>
            <a:pPr lvl="0"/>
            <a:r>
              <a:rPr lang="en-US" sz="3200" dirty="0" smtClean="0"/>
              <a:t>a. works </a:t>
            </a:r>
            <a:r>
              <a:rPr lang="en-US" sz="3200" dirty="0"/>
              <a:t>a lot and finds it difficult </a:t>
            </a:r>
            <a:r>
              <a:rPr lang="en-US" sz="3200" dirty="0" smtClean="0"/>
              <a:t>not </a:t>
            </a:r>
            <a:r>
              <a:rPr lang="en-US" sz="3200" dirty="0"/>
              <a:t>to work</a:t>
            </a:r>
          </a:p>
          <a:p>
            <a:pPr lvl="0"/>
            <a:r>
              <a:rPr lang="en-US" sz="3200" dirty="0" smtClean="0"/>
              <a:t>b. knows </a:t>
            </a:r>
            <a:r>
              <a:rPr lang="en-US" sz="3200" dirty="0"/>
              <a:t>a lot people</a:t>
            </a:r>
          </a:p>
          <a:p>
            <a:pPr marL="514350" lvl="0" indent="-514350">
              <a:buAutoNum type="arabicPeriod"/>
            </a:pPr>
            <a:endParaRPr lang="en-US" sz="3200" dirty="0">
              <a:latin typeface="Times New Roman" pitchFamily="18" charset="0"/>
              <a:cs typeface="Times New Roman" pitchFamily="18" charset="0"/>
            </a:endParaRPr>
          </a:p>
          <a:p>
            <a:pPr lvl="0"/>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701126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2550</Words>
  <Application>Microsoft Office PowerPoint</Application>
  <PresentationFormat>On-screen Show (4:3)</PresentationFormat>
  <Paragraphs>316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HELLO</vt:lpstr>
      <vt:lpstr>PowerPoint Presentation</vt:lpstr>
      <vt:lpstr>PowerPoint Presentation</vt:lpstr>
      <vt:lpstr>TOPIC:  OFFBEAT JOBS</vt:lpstr>
      <vt:lpstr>PowerPoint Presentation</vt:lpstr>
      <vt:lpstr>PowerPoint Presentation</vt:lpstr>
      <vt:lpstr>PowerPoint Presentation</vt:lpstr>
      <vt:lpstr>Picking salangane’s nest?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WHERE DOES THE TIME 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TOPIC:  WHAT HAPPENED TO 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TOPIC:  THE FAT TAX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1: ADVERTISING</dc:title>
  <dc:creator>HP</dc:creator>
  <cp:lastModifiedBy>HP</cp:lastModifiedBy>
  <cp:revision>257</cp:revision>
  <dcterms:created xsi:type="dcterms:W3CDTF">2022-01-28T07:16:10Z</dcterms:created>
  <dcterms:modified xsi:type="dcterms:W3CDTF">2022-08-15T01:31:54Z</dcterms:modified>
</cp:coreProperties>
</file>