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36" r:id="rId2"/>
    <p:sldId id="316" r:id="rId3"/>
    <p:sldId id="317" r:id="rId4"/>
    <p:sldId id="273" r:id="rId5"/>
    <p:sldId id="274" r:id="rId6"/>
    <p:sldId id="364" r:id="rId7"/>
    <p:sldId id="365" r:id="rId8"/>
    <p:sldId id="275" r:id="rId9"/>
    <p:sldId id="363" r:id="rId10"/>
    <p:sldId id="276" r:id="rId11"/>
    <p:sldId id="366" r:id="rId12"/>
    <p:sldId id="367" r:id="rId13"/>
    <p:sldId id="368" r:id="rId14"/>
    <p:sldId id="369" r:id="rId15"/>
    <p:sldId id="370" r:id="rId16"/>
    <p:sldId id="328" r:id="rId17"/>
    <p:sldId id="321" r:id="rId18"/>
    <p:sldId id="371" r:id="rId19"/>
    <p:sldId id="372" r:id="rId20"/>
    <p:sldId id="387" r:id="rId21"/>
    <p:sldId id="388" r:id="rId22"/>
    <p:sldId id="373" r:id="rId23"/>
    <p:sldId id="374" r:id="rId24"/>
    <p:sldId id="375" r:id="rId25"/>
    <p:sldId id="376" r:id="rId26"/>
    <p:sldId id="377" r:id="rId27"/>
    <p:sldId id="378" r:id="rId28"/>
    <p:sldId id="379" r:id="rId29"/>
    <p:sldId id="380" r:id="rId30"/>
    <p:sldId id="381" r:id="rId31"/>
    <p:sldId id="382" r:id="rId32"/>
    <p:sldId id="383" r:id="rId33"/>
    <p:sldId id="384" r:id="rId34"/>
    <p:sldId id="357" r:id="rId35"/>
    <p:sldId id="309" r:id="rId36"/>
    <p:sldId id="389" r:id="rId37"/>
    <p:sldId id="390" r:id="rId38"/>
    <p:sldId id="391" r:id="rId39"/>
    <p:sldId id="392" r:id="rId40"/>
    <p:sldId id="393" r:id="rId41"/>
    <p:sldId id="394" r:id="rId42"/>
    <p:sldId id="395" r:id="rId43"/>
    <p:sldId id="396" r:id="rId44"/>
    <p:sldId id="352" r:id="rId45"/>
    <p:sldId id="292" r:id="rId46"/>
    <p:sldId id="397" r:id="rId47"/>
    <p:sldId id="398" r:id="rId48"/>
    <p:sldId id="401" r:id="rId49"/>
    <p:sldId id="399" r:id="rId50"/>
    <p:sldId id="400" r:id="rId51"/>
    <p:sldId id="402" r:id="rId52"/>
    <p:sldId id="403" r:id="rId53"/>
    <p:sldId id="272"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612" autoAdjust="0"/>
  </p:normalViewPr>
  <p:slideViewPr>
    <p:cSldViewPr>
      <p:cViewPr varScale="1">
        <p:scale>
          <a:sx n="65" d="100"/>
          <a:sy n="65" d="100"/>
        </p:scale>
        <p:origin x="-1536"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DB60F11-E1FB-46E1-86AF-72BBD7A9D6CD}" type="datetimeFigureOut">
              <a:rPr lang="en-US" smtClean="0"/>
              <a:t>25/07/2022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99B97B-E4CA-4DC2-8085-FEE6FC735C08}" type="slidenum">
              <a:rPr lang="en-US" smtClean="0"/>
              <a:t>‹#›</a:t>
            </a:fld>
            <a:endParaRPr lang="en-US"/>
          </a:p>
        </p:txBody>
      </p:sp>
    </p:spTree>
    <p:extLst>
      <p:ext uri="{BB962C8B-B14F-4D97-AF65-F5344CB8AC3E}">
        <p14:creationId xmlns:p14="http://schemas.microsoft.com/office/powerpoint/2010/main" val="2189073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B60F11-E1FB-46E1-86AF-72BBD7A9D6CD}" type="datetimeFigureOut">
              <a:rPr lang="en-US" smtClean="0"/>
              <a:t>25/07/2022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99B97B-E4CA-4DC2-8085-FEE6FC735C08}" type="slidenum">
              <a:rPr lang="en-US" smtClean="0"/>
              <a:t>‹#›</a:t>
            </a:fld>
            <a:endParaRPr lang="en-US"/>
          </a:p>
        </p:txBody>
      </p:sp>
    </p:spTree>
    <p:extLst>
      <p:ext uri="{BB962C8B-B14F-4D97-AF65-F5344CB8AC3E}">
        <p14:creationId xmlns:p14="http://schemas.microsoft.com/office/powerpoint/2010/main" val="1279665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B60F11-E1FB-46E1-86AF-72BBD7A9D6CD}" type="datetimeFigureOut">
              <a:rPr lang="en-US" smtClean="0"/>
              <a:t>25/07/2022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99B97B-E4CA-4DC2-8085-FEE6FC735C08}" type="slidenum">
              <a:rPr lang="en-US" smtClean="0"/>
              <a:t>‹#›</a:t>
            </a:fld>
            <a:endParaRPr lang="en-US"/>
          </a:p>
        </p:txBody>
      </p:sp>
    </p:spTree>
    <p:extLst>
      <p:ext uri="{BB962C8B-B14F-4D97-AF65-F5344CB8AC3E}">
        <p14:creationId xmlns:p14="http://schemas.microsoft.com/office/powerpoint/2010/main" val="1103400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B60F11-E1FB-46E1-86AF-72BBD7A9D6CD}" type="datetimeFigureOut">
              <a:rPr lang="en-US" smtClean="0"/>
              <a:t>25/07/2022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99B97B-E4CA-4DC2-8085-FEE6FC735C08}" type="slidenum">
              <a:rPr lang="en-US" smtClean="0"/>
              <a:t>‹#›</a:t>
            </a:fld>
            <a:endParaRPr lang="en-US"/>
          </a:p>
        </p:txBody>
      </p:sp>
    </p:spTree>
    <p:extLst>
      <p:ext uri="{BB962C8B-B14F-4D97-AF65-F5344CB8AC3E}">
        <p14:creationId xmlns:p14="http://schemas.microsoft.com/office/powerpoint/2010/main" val="2781577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B60F11-E1FB-46E1-86AF-72BBD7A9D6CD}" type="datetimeFigureOut">
              <a:rPr lang="en-US" smtClean="0"/>
              <a:t>25/07/2022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99B97B-E4CA-4DC2-8085-FEE6FC735C08}" type="slidenum">
              <a:rPr lang="en-US" smtClean="0"/>
              <a:t>‹#›</a:t>
            </a:fld>
            <a:endParaRPr lang="en-US"/>
          </a:p>
        </p:txBody>
      </p:sp>
    </p:spTree>
    <p:extLst>
      <p:ext uri="{BB962C8B-B14F-4D97-AF65-F5344CB8AC3E}">
        <p14:creationId xmlns:p14="http://schemas.microsoft.com/office/powerpoint/2010/main" val="2840489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DB60F11-E1FB-46E1-86AF-72BBD7A9D6CD}" type="datetimeFigureOut">
              <a:rPr lang="en-US" smtClean="0"/>
              <a:t>25/07/2022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99B97B-E4CA-4DC2-8085-FEE6FC735C08}" type="slidenum">
              <a:rPr lang="en-US" smtClean="0"/>
              <a:t>‹#›</a:t>
            </a:fld>
            <a:endParaRPr lang="en-US"/>
          </a:p>
        </p:txBody>
      </p:sp>
    </p:spTree>
    <p:extLst>
      <p:ext uri="{BB962C8B-B14F-4D97-AF65-F5344CB8AC3E}">
        <p14:creationId xmlns:p14="http://schemas.microsoft.com/office/powerpoint/2010/main" val="43212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DB60F11-E1FB-46E1-86AF-72BBD7A9D6CD}" type="datetimeFigureOut">
              <a:rPr lang="en-US" smtClean="0"/>
              <a:t>25/07/2022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99B97B-E4CA-4DC2-8085-FEE6FC735C08}" type="slidenum">
              <a:rPr lang="en-US" smtClean="0"/>
              <a:t>‹#›</a:t>
            </a:fld>
            <a:endParaRPr lang="en-US"/>
          </a:p>
        </p:txBody>
      </p:sp>
    </p:spTree>
    <p:extLst>
      <p:ext uri="{BB962C8B-B14F-4D97-AF65-F5344CB8AC3E}">
        <p14:creationId xmlns:p14="http://schemas.microsoft.com/office/powerpoint/2010/main" val="824776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DB60F11-E1FB-46E1-86AF-72BBD7A9D6CD}" type="datetimeFigureOut">
              <a:rPr lang="en-US" smtClean="0"/>
              <a:t>25/07/2022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99B97B-E4CA-4DC2-8085-FEE6FC735C08}" type="slidenum">
              <a:rPr lang="en-US" smtClean="0"/>
              <a:t>‹#›</a:t>
            </a:fld>
            <a:endParaRPr lang="en-US"/>
          </a:p>
        </p:txBody>
      </p:sp>
    </p:spTree>
    <p:extLst>
      <p:ext uri="{BB962C8B-B14F-4D97-AF65-F5344CB8AC3E}">
        <p14:creationId xmlns:p14="http://schemas.microsoft.com/office/powerpoint/2010/main" val="2518189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B60F11-E1FB-46E1-86AF-72BBD7A9D6CD}" type="datetimeFigureOut">
              <a:rPr lang="en-US" smtClean="0"/>
              <a:t>25/07/2022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99B97B-E4CA-4DC2-8085-FEE6FC735C08}" type="slidenum">
              <a:rPr lang="en-US" smtClean="0"/>
              <a:t>‹#›</a:t>
            </a:fld>
            <a:endParaRPr lang="en-US"/>
          </a:p>
        </p:txBody>
      </p:sp>
    </p:spTree>
    <p:extLst>
      <p:ext uri="{BB962C8B-B14F-4D97-AF65-F5344CB8AC3E}">
        <p14:creationId xmlns:p14="http://schemas.microsoft.com/office/powerpoint/2010/main" val="2762914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B60F11-E1FB-46E1-86AF-72BBD7A9D6CD}" type="datetimeFigureOut">
              <a:rPr lang="en-US" smtClean="0"/>
              <a:t>25/07/2022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99B97B-E4CA-4DC2-8085-FEE6FC735C08}" type="slidenum">
              <a:rPr lang="en-US" smtClean="0"/>
              <a:t>‹#›</a:t>
            </a:fld>
            <a:endParaRPr lang="en-US"/>
          </a:p>
        </p:txBody>
      </p:sp>
    </p:spTree>
    <p:extLst>
      <p:ext uri="{BB962C8B-B14F-4D97-AF65-F5344CB8AC3E}">
        <p14:creationId xmlns:p14="http://schemas.microsoft.com/office/powerpoint/2010/main" val="2535564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B60F11-E1FB-46E1-86AF-72BBD7A9D6CD}" type="datetimeFigureOut">
              <a:rPr lang="en-US" smtClean="0"/>
              <a:t>25/07/2022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99B97B-E4CA-4DC2-8085-FEE6FC735C08}" type="slidenum">
              <a:rPr lang="en-US" smtClean="0"/>
              <a:t>‹#›</a:t>
            </a:fld>
            <a:endParaRPr lang="en-US"/>
          </a:p>
        </p:txBody>
      </p:sp>
    </p:spTree>
    <p:extLst>
      <p:ext uri="{BB962C8B-B14F-4D97-AF65-F5344CB8AC3E}">
        <p14:creationId xmlns:p14="http://schemas.microsoft.com/office/powerpoint/2010/main" val="2161910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B60F11-E1FB-46E1-86AF-72BBD7A9D6CD}" type="datetimeFigureOut">
              <a:rPr lang="en-US" smtClean="0"/>
              <a:t>25/07/2022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99B97B-E4CA-4DC2-8085-FEE6FC735C08}" type="slidenum">
              <a:rPr lang="en-US" smtClean="0"/>
              <a:t>‹#›</a:t>
            </a:fld>
            <a:endParaRPr lang="en-US"/>
          </a:p>
        </p:txBody>
      </p:sp>
    </p:spTree>
    <p:extLst>
      <p:ext uri="{BB962C8B-B14F-4D97-AF65-F5344CB8AC3E}">
        <p14:creationId xmlns:p14="http://schemas.microsoft.com/office/powerpoint/2010/main" val="37688349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normAutofit/>
          </a:bodyPr>
          <a:lstStyle/>
          <a:p>
            <a:r>
              <a:rPr lang="en-US" sz="6000" dirty="0" smtClean="0">
                <a:solidFill>
                  <a:srgbClr val="FF0000"/>
                </a:solidFill>
                <a:latin typeface="Algerian" pitchFamily="82" charset="0"/>
              </a:rPr>
              <a:t>HELLO</a:t>
            </a:r>
            <a:endParaRPr lang="en-US" sz="6000" dirty="0">
              <a:solidFill>
                <a:srgbClr val="FF0000"/>
              </a:solidFill>
              <a:latin typeface="Algerian" pitchFamily="82" charset="0"/>
            </a:endParaRPr>
          </a:p>
        </p:txBody>
      </p:sp>
      <p:sp>
        <p:nvSpPr>
          <p:cNvPr id="3" name="Content Placeholder 2"/>
          <p:cNvSpPr>
            <a:spLocks noGrp="1"/>
          </p:cNvSpPr>
          <p:nvPr>
            <p:ph idx="1"/>
          </p:nvPr>
        </p:nvSpPr>
        <p:spPr>
          <a:xfrm>
            <a:off x="457200" y="2362200"/>
            <a:ext cx="8229600" cy="3001963"/>
          </a:xfrm>
        </p:spPr>
        <p:txBody>
          <a:bodyPr>
            <a:normAutofit lnSpcReduction="10000"/>
          </a:bodyPr>
          <a:lstStyle/>
          <a:p>
            <a:pPr marL="0" indent="0" algn="ctr">
              <a:buNone/>
            </a:pPr>
            <a:r>
              <a:rPr lang="en-US" sz="6000" dirty="0" smtClean="0">
                <a:solidFill>
                  <a:srgbClr val="00B050"/>
                </a:solidFill>
                <a:latin typeface="Algerian" pitchFamily="82" charset="0"/>
              </a:rPr>
              <a:t>WELCOME TO </a:t>
            </a:r>
          </a:p>
          <a:p>
            <a:pPr marL="0" indent="0" algn="ctr">
              <a:buNone/>
            </a:pPr>
            <a:r>
              <a:rPr lang="en-US" sz="6000" dirty="0" smtClean="0">
                <a:solidFill>
                  <a:srgbClr val="00B050"/>
                </a:solidFill>
                <a:latin typeface="Algerian" pitchFamily="82" charset="0"/>
              </a:rPr>
              <a:t>MY CLASS</a:t>
            </a:r>
          </a:p>
          <a:p>
            <a:pPr marL="0" indent="0" algn="ctr">
              <a:buNone/>
            </a:pPr>
            <a:r>
              <a:rPr lang="en-US" sz="6000" dirty="0" smtClean="0">
                <a:solidFill>
                  <a:srgbClr val="00B050"/>
                </a:solidFill>
                <a:latin typeface="Algerian" pitchFamily="82" charset="0"/>
              </a:rPr>
              <a:t>SPEAKING 1</a:t>
            </a:r>
            <a:endParaRPr lang="en-US" sz="6000" dirty="0">
              <a:solidFill>
                <a:srgbClr val="00B050"/>
              </a:solidFill>
              <a:latin typeface="Algerian" pitchFamily="82" charset="0"/>
            </a:endParaRPr>
          </a:p>
        </p:txBody>
      </p:sp>
    </p:spTree>
    <p:extLst>
      <p:ext uri="{BB962C8B-B14F-4D97-AF65-F5344CB8AC3E}">
        <p14:creationId xmlns:p14="http://schemas.microsoft.com/office/powerpoint/2010/main" val="11382772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b="1" dirty="0"/>
              <a:t>The adjectives describe </a:t>
            </a:r>
            <a:r>
              <a:rPr lang="en-US" b="1" dirty="0" smtClean="0"/>
              <a:t/>
            </a:r>
            <a:br>
              <a:rPr lang="en-US" b="1" dirty="0" smtClean="0"/>
            </a:br>
            <a:r>
              <a:rPr lang="en-US" b="1" dirty="0" smtClean="0"/>
              <a:t>people’s personalities</a:t>
            </a:r>
            <a:endParaRPr lang="en-US" b="1" dirty="0"/>
          </a:p>
        </p:txBody>
      </p:sp>
      <p:sp>
        <p:nvSpPr>
          <p:cNvPr id="4" name="Rectangle 3"/>
          <p:cNvSpPr/>
          <p:nvPr/>
        </p:nvSpPr>
        <p:spPr>
          <a:xfrm>
            <a:off x="673510" y="2057400"/>
            <a:ext cx="8153400" cy="3416320"/>
          </a:xfrm>
          <a:prstGeom prst="rect">
            <a:avLst/>
          </a:prstGeom>
        </p:spPr>
        <p:txBody>
          <a:bodyPr wrap="square">
            <a:spAutoFit/>
          </a:bodyPr>
          <a:lstStyle/>
          <a:p>
            <a:r>
              <a:rPr lang="en-US" sz="3600" b="1" dirty="0" smtClean="0"/>
              <a:t>Q: What’s </a:t>
            </a:r>
            <a:r>
              <a:rPr lang="en-US" sz="3600" b="1" dirty="0"/>
              <a:t>he like? / What’s she like?</a:t>
            </a:r>
          </a:p>
          <a:p>
            <a:r>
              <a:rPr lang="en-US" sz="3600" dirty="0" smtClean="0"/>
              <a:t>(</a:t>
            </a:r>
            <a:r>
              <a:rPr lang="en-US" sz="3600" i="1" dirty="0" smtClean="0"/>
              <a:t>This </a:t>
            </a:r>
            <a:r>
              <a:rPr lang="en-US" sz="3600" i="1" dirty="0"/>
              <a:t>means: “What kind of personality does he / she have</a:t>
            </a:r>
            <a:r>
              <a:rPr lang="en-US" sz="3600" i="1" dirty="0" smtClean="0"/>
              <a:t>?”)</a:t>
            </a:r>
            <a:endParaRPr lang="en-US" sz="3600" i="1" dirty="0"/>
          </a:p>
          <a:p>
            <a:r>
              <a:rPr lang="en-US" sz="3600" dirty="0" smtClean="0"/>
              <a:t>Or</a:t>
            </a:r>
            <a:r>
              <a:rPr lang="en-US" sz="3600" dirty="0"/>
              <a:t>: </a:t>
            </a:r>
            <a:r>
              <a:rPr lang="en-US" sz="3600" b="1" dirty="0"/>
              <a:t>“How can you describe him / her</a:t>
            </a:r>
            <a:r>
              <a:rPr lang="en-US" sz="3600" dirty="0" smtClean="0"/>
              <a:t>?”</a:t>
            </a:r>
          </a:p>
          <a:p>
            <a:endParaRPr lang="en-US" sz="3600" dirty="0"/>
          </a:p>
          <a:p>
            <a:r>
              <a:rPr lang="en-US" sz="3600" dirty="0" smtClean="0"/>
              <a:t>A: </a:t>
            </a:r>
            <a:r>
              <a:rPr lang="en-US" sz="3600" b="1" i="1" dirty="0"/>
              <a:t>He’s / She’s (adjective)</a:t>
            </a:r>
          </a:p>
        </p:txBody>
      </p:sp>
    </p:spTree>
    <p:extLst>
      <p:ext uri="{BB962C8B-B14F-4D97-AF65-F5344CB8AC3E}">
        <p14:creationId xmlns:p14="http://schemas.microsoft.com/office/powerpoint/2010/main" val="19256616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b="1" dirty="0"/>
              <a:t>The adjectives describe </a:t>
            </a:r>
            <a:r>
              <a:rPr lang="en-US" b="1" dirty="0" smtClean="0"/>
              <a:t/>
            </a:r>
            <a:br>
              <a:rPr lang="en-US" b="1" dirty="0" smtClean="0"/>
            </a:br>
            <a:r>
              <a:rPr lang="en-US" b="1" dirty="0" smtClean="0"/>
              <a:t>people’s personalities</a:t>
            </a:r>
            <a:endParaRPr lang="en-US" b="1" dirty="0"/>
          </a:p>
        </p:txBody>
      </p:sp>
      <p:graphicFrame>
        <p:nvGraphicFramePr>
          <p:cNvPr id="2" name="Table 1"/>
          <p:cNvGraphicFramePr>
            <a:graphicFrameLocks noGrp="1"/>
          </p:cNvGraphicFramePr>
          <p:nvPr>
            <p:extLst>
              <p:ext uri="{D42A27DB-BD31-4B8C-83A1-F6EECF244321}">
                <p14:modId xmlns:p14="http://schemas.microsoft.com/office/powerpoint/2010/main" val="1053102574"/>
              </p:ext>
            </p:extLst>
          </p:nvPr>
        </p:nvGraphicFramePr>
        <p:xfrm>
          <a:off x="152400" y="1905000"/>
          <a:ext cx="8839200" cy="3869092"/>
        </p:xfrm>
        <a:graphic>
          <a:graphicData uri="http://schemas.openxmlformats.org/drawingml/2006/table">
            <a:tbl>
              <a:tblPr firstRow="1" firstCol="1" bandRow="1">
                <a:tableStyleId>{5C22544A-7EE6-4342-B048-85BDC9FD1C3A}</a:tableStyleId>
              </a:tblPr>
              <a:tblGrid>
                <a:gridCol w="2819400"/>
                <a:gridCol w="2133600"/>
                <a:gridCol w="1828800"/>
                <a:gridCol w="2057400"/>
              </a:tblGrid>
              <a:tr h="1093298">
                <a:tc>
                  <a:txBody>
                    <a:bodyPr/>
                    <a:lstStyle/>
                    <a:p>
                      <a:pPr marL="457200" algn="just">
                        <a:lnSpc>
                          <a:spcPct val="115000"/>
                        </a:lnSpc>
                        <a:spcAft>
                          <a:spcPts val="0"/>
                        </a:spcAft>
                      </a:pPr>
                      <a:r>
                        <a:rPr lang="en-US" sz="3200" dirty="0" smtClean="0">
                          <a:effectLst/>
                        </a:rPr>
                        <a:t>friendly</a:t>
                      </a:r>
                      <a:endParaRPr lang="en-US" sz="3200" dirty="0">
                        <a:effectLst/>
                        <a:latin typeface="Calibri"/>
                        <a:ea typeface="Calibri"/>
                        <a:cs typeface="Times New Roman"/>
                      </a:endParaRPr>
                    </a:p>
                  </a:txBody>
                  <a:tcPr marL="68580" marR="68580" marT="0" marB="0"/>
                </a:tc>
                <a:tc>
                  <a:txBody>
                    <a:bodyPr/>
                    <a:lstStyle/>
                    <a:p>
                      <a:pPr marL="457200" algn="just">
                        <a:lnSpc>
                          <a:spcPct val="115000"/>
                        </a:lnSpc>
                        <a:spcAft>
                          <a:spcPts val="0"/>
                        </a:spcAft>
                      </a:pPr>
                      <a:r>
                        <a:rPr lang="en-US" sz="3200" dirty="0">
                          <a:effectLst/>
                        </a:rPr>
                        <a:t>talkative</a:t>
                      </a:r>
                      <a:endParaRPr lang="en-US" sz="3200" dirty="0">
                        <a:effectLst/>
                        <a:latin typeface="Calibri"/>
                        <a:ea typeface="Calibri"/>
                        <a:cs typeface="Times New Roman"/>
                      </a:endParaRPr>
                    </a:p>
                  </a:txBody>
                  <a:tcPr marL="68580" marR="68580" marT="0" marB="0"/>
                </a:tc>
                <a:tc>
                  <a:txBody>
                    <a:bodyPr/>
                    <a:lstStyle/>
                    <a:p>
                      <a:pPr marL="457200" algn="just">
                        <a:lnSpc>
                          <a:spcPct val="115000"/>
                        </a:lnSpc>
                        <a:spcAft>
                          <a:spcPts val="0"/>
                        </a:spcAft>
                      </a:pPr>
                      <a:r>
                        <a:rPr lang="en-US" sz="3200">
                          <a:effectLst/>
                        </a:rPr>
                        <a:t>serious</a:t>
                      </a:r>
                      <a:endParaRPr lang="en-US" sz="3200">
                        <a:effectLst/>
                        <a:latin typeface="Calibri"/>
                        <a:ea typeface="Calibri"/>
                        <a:cs typeface="Times New Roman"/>
                      </a:endParaRPr>
                    </a:p>
                  </a:txBody>
                  <a:tcPr marL="68580" marR="68580" marT="0" marB="0"/>
                </a:tc>
                <a:tc>
                  <a:txBody>
                    <a:bodyPr/>
                    <a:lstStyle/>
                    <a:p>
                      <a:pPr marL="457200" algn="just">
                        <a:lnSpc>
                          <a:spcPct val="115000"/>
                        </a:lnSpc>
                        <a:spcAft>
                          <a:spcPts val="0"/>
                        </a:spcAft>
                      </a:pPr>
                      <a:r>
                        <a:rPr lang="en-US" sz="3200" dirty="0" smtClean="0">
                          <a:effectLst/>
                        </a:rPr>
                        <a:t>quiet</a:t>
                      </a:r>
                      <a:endParaRPr lang="en-US" sz="3200" dirty="0">
                        <a:effectLst/>
                        <a:latin typeface="Calibri"/>
                        <a:ea typeface="Calibri"/>
                        <a:cs typeface="Times New Roman"/>
                      </a:endParaRPr>
                    </a:p>
                  </a:txBody>
                  <a:tcPr marL="68580" marR="68580" marT="0" marB="0"/>
                </a:tc>
              </a:tr>
              <a:tr h="530106">
                <a:tc>
                  <a:txBody>
                    <a:bodyPr/>
                    <a:lstStyle/>
                    <a:p>
                      <a:pPr marL="457200" algn="just">
                        <a:lnSpc>
                          <a:spcPct val="115000"/>
                        </a:lnSpc>
                        <a:spcAft>
                          <a:spcPts val="0"/>
                        </a:spcAft>
                      </a:pPr>
                      <a:r>
                        <a:rPr lang="en-US" sz="3200" dirty="0">
                          <a:effectLst/>
                        </a:rPr>
                        <a:t>funny</a:t>
                      </a:r>
                      <a:endParaRPr lang="en-US" sz="3200" dirty="0">
                        <a:effectLst/>
                        <a:latin typeface="Calibri"/>
                        <a:ea typeface="Calibri"/>
                        <a:cs typeface="Times New Roman"/>
                      </a:endParaRPr>
                    </a:p>
                  </a:txBody>
                  <a:tcPr marL="68580" marR="68580" marT="0" marB="0"/>
                </a:tc>
                <a:tc>
                  <a:txBody>
                    <a:bodyPr/>
                    <a:lstStyle/>
                    <a:p>
                      <a:pPr marL="457200" algn="just">
                        <a:lnSpc>
                          <a:spcPct val="115000"/>
                        </a:lnSpc>
                        <a:spcAft>
                          <a:spcPts val="0"/>
                        </a:spcAft>
                      </a:pPr>
                      <a:r>
                        <a:rPr lang="en-US" sz="3200">
                          <a:effectLst/>
                        </a:rPr>
                        <a:t>calm</a:t>
                      </a:r>
                      <a:endParaRPr lang="en-US" sz="3200">
                        <a:effectLst/>
                        <a:latin typeface="Calibri"/>
                        <a:ea typeface="Calibri"/>
                        <a:cs typeface="Times New Roman"/>
                      </a:endParaRPr>
                    </a:p>
                  </a:txBody>
                  <a:tcPr marL="68580" marR="68580" marT="0" marB="0"/>
                </a:tc>
                <a:tc>
                  <a:txBody>
                    <a:bodyPr/>
                    <a:lstStyle/>
                    <a:p>
                      <a:pPr marL="457200" algn="just">
                        <a:lnSpc>
                          <a:spcPct val="115000"/>
                        </a:lnSpc>
                        <a:spcAft>
                          <a:spcPts val="0"/>
                        </a:spcAft>
                      </a:pPr>
                      <a:r>
                        <a:rPr lang="en-US" sz="3200">
                          <a:effectLst/>
                        </a:rPr>
                        <a:t>boring</a:t>
                      </a:r>
                      <a:endParaRPr lang="en-US" sz="3200">
                        <a:effectLst/>
                        <a:latin typeface="Calibri"/>
                        <a:ea typeface="Calibri"/>
                        <a:cs typeface="Times New Roman"/>
                      </a:endParaRPr>
                    </a:p>
                  </a:txBody>
                  <a:tcPr marL="68580" marR="68580" marT="0" marB="0"/>
                </a:tc>
                <a:tc>
                  <a:txBody>
                    <a:bodyPr/>
                    <a:lstStyle/>
                    <a:p>
                      <a:pPr marL="457200" algn="just">
                        <a:lnSpc>
                          <a:spcPct val="115000"/>
                        </a:lnSpc>
                        <a:spcAft>
                          <a:spcPts val="0"/>
                        </a:spcAft>
                      </a:pPr>
                      <a:r>
                        <a:rPr lang="en-US" sz="3200" dirty="0" smtClean="0">
                          <a:effectLst/>
                        </a:rPr>
                        <a:t>nervous</a:t>
                      </a:r>
                      <a:endParaRPr lang="en-US" sz="3200" dirty="0">
                        <a:effectLst/>
                        <a:latin typeface="Calibri"/>
                        <a:ea typeface="Calibri"/>
                        <a:cs typeface="Times New Roman"/>
                      </a:endParaRPr>
                    </a:p>
                  </a:txBody>
                  <a:tcPr marL="68580" marR="68580" marT="0" marB="0"/>
                </a:tc>
              </a:tr>
              <a:tr h="1093298">
                <a:tc>
                  <a:txBody>
                    <a:bodyPr/>
                    <a:lstStyle/>
                    <a:p>
                      <a:pPr marL="457200" algn="just">
                        <a:lnSpc>
                          <a:spcPct val="115000"/>
                        </a:lnSpc>
                        <a:spcAft>
                          <a:spcPts val="0"/>
                        </a:spcAft>
                      </a:pPr>
                      <a:r>
                        <a:rPr lang="en-US" sz="3200" dirty="0">
                          <a:effectLst/>
                        </a:rPr>
                        <a:t>Interesting</a:t>
                      </a:r>
                      <a:endParaRPr lang="en-US" sz="3200" dirty="0">
                        <a:effectLst/>
                        <a:latin typeface="Calibri"/>
                        <a:ea typeface="Calibri"/>
                        <a:cs typeface="Times New Roman"/>
                      </a:endParaRPr>
                    </a:p>
                  </a:txBody>
                  <a:tcPr marL="68580" marR="68580" marT="0" marB="0"/>
                </a:tc>
                <a:tc>
                  <a:txBody>
                    <a:bodyPr/>
                    <a:lstStyle/>
                    <a:p>
                      <a:pPr marL="457200" algn="just">
                        <a:lnSpc>
                          <a:spcPct val="115000"/>
                        </a:lnSpc>
                        <a:spcAft>
                          <a:spcPts val="0"/>
                        </a:spcAft>
                      </a:pPr>
                      <a:r>
                        <a:rPr lang="en-US" sz="3200" dirty="0" smtClean="0">
                          <a:effectLst/>
                        </a:rPr>
                        <a:t>nice </a:t>
                      </a:r>
                      <a:endParaRPr lang="en-US" sz="3200" dirty="0">
                        <a:effectLst/>
                        <a:latin typeface="Calibri"/>
                        <a:ea typeface="Calibri"/>
                        <a:cs typeface="Times New Roman"/>
                      </a:endParaRPr>
                    </a:p>
                  </a:txBody>
                  <a:tcPr marL="68580" marR="68580" marT="0" marB="0"/>
                </a:tc>
                <a:tc>
                  <a:txBody>
                    <a:bodyPr/>
                    <a:lstStyle/>
                    <a:p>
                      <a:pPr marL="457200" algn="just">
                        <a:lnSpc>
                          <a:spcPct val="115000"/>
                        </a:lnSpc>
                        <a:spcAft>
                          <a:spcPts val="0"/>
                        </a:spcAft>
                      </a:pPr>
                      <a:r>
                        <a:rPr lang="en-US" sz="3200">
                          <a:effectLst/>
                        </a:rPr>
                        <a:t>lazy</a:t>
                      </a:r>
                      <a:endParaRPr lang="en-US" sz="3200">
                        <a:effectLst/>
                        <a:latin typeface="Calibri"/>
                        <a:ea typeface="Calibri"/>
                        <a:cs typeface="Times New Roman"/>
                      </a:endParaRPr>
                    </a:p>
                  </a:txBody>
                  <a:tcPr marL="68580" marR="68580" marT="0" marB="0"/>
                </a:tc>
                <a:tc>
                  <a:txBody>
                    <a:bodyPr/>
                    <a:lstStyle/>
                    <a:p>
                      <a:pPr marL="457200" algn="just">
                        <a:lnSpc>
                          <a:spcPct val="115000"/>
                        </a:lnSpc>
                        <a:spcAft>
                          <a:spcPts val="0"/>
                        </a:spcAft>
                      </a:pPr>
                      <a:r>
                        <a:rPr lang="en-US" sz="3200" dirty="0" smtClean="0">
                          <a:effectLst/>
                        </a:rPr>
                        <a:t>mean</a:t>
                      </a:r>
                      <a:endParaRPr lang="en-US" sz="3200" dirty="0">
                        <a:effectLst/>
                        <a:latin typeface="Calibri"/>
                        <a:ea typeface="Calibri"/>
                        <a:cs typeface="Times New Roman"/>
                      </a:endParaRPr>
                    </a:p>
                  </a:txBody>
                  <a:tcPr marL="68580" marR="68580" marT="0" marB="0"/>
                </a:tc>
              </a:tr>
              <a:tr h="1093298">
                <a:tc>
                  <a:txBody>
                    <a:bodyPr/>
                    <a:lstStyle/>
                    <a:p>
                      <a:pPr marL="457200" algn="just">
                        <a:lnSpc>
                          <a:spcPct val="115000"/>
                        </a:lnSpc>
                        <a:spcAft>
                          <a:spcPts val="0"/>
                        </a:spcAft>
                      </a:pPr>
                      <a:r>
                        <a:rPr lang="en-US" sz="3200">
                          <a:effectLst/>
                        </a:rPr>
                        <a:t>hardworking</a:t>
                      </a:r>
                      <a:endParaRPr lang="en-US" sz="3200">
                        <a:effectLst/>
                        <a:latin typeface="Calibri"/>
                        <a:ea typeface="Calibri"/>
                        <a:cs typeface="Times New Roman"/>
                      </a:endParaRPr>
                    </a:p>
                  </a:txBody>
                  <a:tcPr marL="68580" marR="68580" marT="0" marB="0"/>
                </a:tc>
                <a:tc>
                  <a:txBody>
                    <a:bodyPr/>
                    <a:lstStyle/>
                    <a:p>
                      <a:pPr marL="457200" algn="just">
                        <a:lnSpc>
                          <a:spcPct val="115000"/>
                        </a:lnSpc>
                        <a:spcAft>
                          <a:spcPts val="0"/>
                        </a:spcAft>
                      </a:pPr>
                      <a:r>
                        <a:rPr lang="en-US" sz="3200" dirty="0">
                          <a:effectLst/>
                        </a:rPr>
                        <a:t>shy</a:t>
                      </a:r>
                      <a:endParaRPr lang="en-US" sz="3200" dirty="0">
                        <a:effectLst/>
                        <a:latin typeface="Calibri"/>
                        <a:ea typeface="Calibri"/>
                        <a:cs typeface="Times New Roman"/>
                      </a:endParaRPr>
                    </a:p>
                  </a:txBody>
                  <a:tcPr marL="68580" marR="68580" marT="0" marB="0"/>
                </a:tc>
                <a:tc>
                  <a:txBody>
                    <a:bodyPr/>
                    <a:lstStyle/>
                    <a:p>
                      <a:pPr marL="457200" marR="0" indent="0" algn="just" defTabSz="914400" rtl="0" eaLnBrk="1" fontAlgn="auto" latinLnBrk="0" hangingPunct="1">
                        <a:lnSpc>
                          <a:spcPct val="115000"/>
                        </a:lnSpc>
                        <a:spcBef>
                          <a:spcPts val="0"/>
                        </a:spcBef>
                        <a:spcAft>
                          <a:spcPts val="0"/>
                        </a:spcAft>
                        <a:buClrTx/>
                        <a:buSzTx/>
                        <a:buFontTx/>
                        <a:buNone/>
                        <a:tabLst/>
                        <a:defRPr/>
                      </a:pPr>
                      <a:r>
                        <a:rPr lang="en-US" sz="3200" dirty="0" smtClean="0">
                          <a:effectLst/>
                        </a:rPr>
                        <a:t>warm</a:t>
                      </a:r>
                      <a:endParaRPr lang="en-US" sz="3200" dirty="0" smtClean="0">
                        <a:effectLst/>
                        <a:latin typeface="+mn-lt"/>
                        <a:ea typeface="Calibri"/>
                        <a:cs typeface="Times New Roman"/>
                      </a:endParaRPr>
                    </a:p>
                    <a:p>
                      <a:pPr marL="457200" algn="just">
                        <a:lnSpc>
                          <a:spcPct val="115000"/>
                        </a:lnSpc>
                        <a:spcAft>
                          <a:spcPts val="0"/>
                        </a:spcAft>
                      </a:pPr>
                      <a:r>
                        <a:rPr lang="en-US" sz="3200" dirty="0">
                          <a:effectLst/>
                        </a:rPr>
                        <a:t> </a:t>
                      </a:r>
                      <a:endParaRPr lang="en-US" sz="3200" dirty="0">
                        <a:effectLst/>
                        <a:latin typeface="Calibri"/>
                        <a:ea typeface="Calibri"/>
                        <a:cs typeface="Times New Roman"/>
                      </a:endParaRPr>
                    </a:p>
                  </a:txBody>
                  <a:tcPr marL="68580" marR="68580" marT="0" marB="0"/>
                </a:tc>
                <a:tc>
                  <a:txBody>
                    <a:bodyPr/>
                    <a:lstStyle/>
                    <a:p>
                      <a:pPr marL="457200" marR="0" indent="0" algn="just" defTabSz="914400" rtl="0" eaLnBrk="1" fontAlgn="auto" latinLnBrk="0" hangingPunct="1">
                        <a:lnSpc>
                          <a:spcPct val="115000"/>
                        </a:lnSpc>
                        <a:spcBef>
                          <a:spcPts val="0"/>
                        </a:spcBef>
                        <a:spcAft>
                          <a:spcPts val="0"/>
                        </a:spcAft>
                        <a:buClrTx/>
                        <a:buSzTx/>
                        <a:buFontTx/>
                        <a:buNone/>
                        <a:tabLst/>
                        <a:defRPr/>
                      </a:pPr>
                      <a:r>
                        <a:rPr lang="en-US" sz="3200" dirty="0">
                          <a:effectLst/>
                        </a:rPr>
                        <a:t> </a:t>
                      </a:r>
                      <a:r>
                        <a:rPr lang="en-US" sz="3200" dirty="0" smtClean="0">
                          <a:effectLst/>
                        </a:rPr>
                        <a:t>kind</a:t>
                      </a:r>
                      <a:endParaRPr lang="en-US" sz="3200" dirty="0" smtClean="0">
                        <a:effectLst/>
                        <a:latin typeface="+mn-lt"/>
                        <a:ea typeface="Calibri"/>
                        <a:cs typeface="Times New Roman"/>
                      </a:endParaRPr>
                    </a:p>
                    <a:p>
                      <a:pPr marL="457200" algn="just">
                        <a:lnSpc>
                          <a:spcPct val="115000"/>
                        </a:lnSpc>
                        <a:spcAft>
                          <a:spcPts val="0"/>
                        </a:spcAft>
                      </a:pPr>
                      <a:endParaRPr lang="en-US" sz="32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8270132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b="1" dirty="0"/>
              <a:t>The adjectives describe </a:t>
            </a:r>
            <a:r>
              <a:rPr lang="en-US" b="1" dirty="0" smtClean="0"/>
              <a:t/>
            </a:r>
            <a:br>
              <a:rPr lang="en-US" b="1" dirty="0" smtClean="0"/>
            </a:br>
            <a:r>
              <a:rPr lang="en-US" b="1" dirty="0" smtClean="0"/>
              <a:t>people’s personalities</a:t>
            </a:r>
            <a:endParaRPr lang="en-US" b="1" dirty="0"/>
          </a:p>
        </p:txBody>
      </p:sp>
      <p:pic>
        <p:nvPicPr>
          <p:cNvPr id="4" name="Picture 3"/>
          <p:cNvPicPr/>
          <p:nvPr/>
        </p:nvPicPr>
        <p:blipFill>
          <a:blip r:embed="rId2"/>
          <a:stretch>
            <a:fillRect/>
          </a:stretch>
        </p:blipFill>
        <p:spPr>
          <a:xfrm>
            <a:off x="1600200" y="1905000"/>
            <a:ext cx="6629400" cy="3733800"/>
          </a:xfrm>
          <a:prstGeom prst="rect">
            <a:avLst/>
          </a:prstGeom>
        </p:spPr>
      </p:pic>
      <p:sp>
        <p:nvSpPr>
          <p:cNvPr id="5" name="Rectangle 4"/>
          <p:cNvSpPr/>
          <p:nvPr/>
        </p:nvSpPr>
        <p:spPr>
          <a:xfrm>
            <a:off x="4724400" y="5943600"/>
            <a:ext cx="1320724" cy="707886"/>
          </a:xfrm>
          <a:prstGeom prst="rect">
            <a:avLst/>
          </a:prstGeom>
        </p:spPr>
        <p:txBody>
          <a:bodyPr wrap="square">
            <a:spAutoFit/>
          </a:bodyPr>
          <a:lstStyle/>
          <a:p>
            <a:r>
              <a:rPr lang="en-US" sz="4000" b="1" dirty="0"/>
              <a:t>Mila</a:t>
            </a:r>
          </a:p>
        </p:txBody>
      </p:sp>
    </p:spTree>
    <p:extLst>
      <p:ext uri="{BB962C8B-B14F-4D97-AF65-F5344CB8AC3E}">
        <p14:creationId xmlns:p14="http://schemas.microsoft.com/office/powerpoint/2010/main" val="41271776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smtClean="0"/>
              <a:t>Can you describe him?</a:t>
            </a:r>
            <a:endParaRPr lang="en-US" b="1"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600200"/>
            <a:ext cx="4521124" cy="4615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72906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77328"/>
            <a:ext cx="7848600" cy="1815882"/>
          </a:xfrm>
          <a:prstGeom prst="rect">
            <a:avLst/>
          </a:prstGeom>
        </p:spPr>
        <p:txBody>
          <a:bodyPr wrap="square">
            <a:spAutoFit/>
          </a:bodyPr>
          <a:lstStyle/>
          <a:p>
            <a:pPr lvl="0"/>
            <a:r>
              <a:rPr lang="en-US" sz="2800" b="1" dirty="0" smtClean="0"/>
              <a:t>1. Complete </a:t>
            </a:r>
            <a:r>
              <a:rPr lang="en-US" sz="2800" b="1" dirty="0"/>
              <a:t>the first column with information about yourself.</a:t>
            </a:r>
          </a:p>
          <a:p>
            <a:pPr lvl="0"/>
            <a:r>
              <a:rPr lang="en-US" sz="2800" b="1" dirty="0" smtClean="0"/>
              <a:t>2. Interview </a:t>
            </a:r>
            <a:r>
              <a:rPr lang="en-US" sz="2800" b="1" dirty="0"/>
              <a:t>two classmates. Ask them the same questions. Write their answers in the chart.</a:t>
            </a:r>
          </a:p>
        </p:txBody>
      </p:sp>
      <p:graphicFrame>
        <p:nvGraphicFramePr>
          <p:cNvPr id="5" name="Table 4"/>
          <p:cNvGraphicFramePr>
            <a:graphicFrameLocks noGrp="1"/>
          </p:cNvGraphicFramePr>
          <p:nvPr>
            <p:extLst>
              <p:ext uri="{D42A27DB-BD31-4B8C-83A1-F6EECF244321}">
                <p14:modId xmlns:p14="http://schemas.microsoft.com/office/powerpoint/2010/main" val="546161455"/>
              </p:ext>
            </p:extLst>
          </p:nvPr>
        </p:nvGraphicFramePr>
        <p:xfrm>
          <a:off x="0" y="2057400"/>
          <a:ext cx="9067800" cy="4823863"/>
        </p:xfrm>
        <a:graphic>
          <a:graphicData uri="http://schemas.openxmlformats.org/drawingml/2006/table">
            <a:tbl>
              <a:tblPr firstRow="1" firstCol="1" bandRow="1">
                <a:tableStyleId>{5C22544A-7EE6-4342-B048-85BDC9FD1C3A}</a:tableStyleId>
              </a:tblPr>
              <a:tblGrid>
                <a:gridCol w="2968158"/>
                <a:gridCol w="2968158"/>
                <a:gridCol w="3131484"/>
              </a:tblGrid>
              <a:tr h="1038247">
                <a:tc>
                  <a:txBody>
                    <a:bodyPr/>
                    <a:lstStyle/>
                    <a:p>
                      <a:pPr algn="ctr">
                        <a:lnSpc>
                          <a:spcPct val="115000"/>
                        </a:lnSpc>
                        <a:spcAft>
                          <a:spcPts val="0"/>
                        </a:spcAft>
                      </a:pPr>
                      <a:r>
                        <a:rPr lang="en-US" sz="2400" dirty="0">
                          <a:effectLst/>
                        </a:rPr>
                        <a:t>YOU</a:t>
                      </a:r>
                      <a:endParaRPr lang="en-US" sz="2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2400">
                          <a:effectLst/>
                        </a:rPr>
                        <a:t>CLASSMATE</a:t>
                      </a:r>
                    </a:p>
                    <a:p>
                      <a:pPr algn="ctr">
                        <a:lnSpc>
                          <a:spcPct val="115000"/>
                        </a:lnSpc>
                        <a:spcAft>
                          <a:spcPts val="0"/>
                        </a:spcAft>
                      </a:pPr>
                      <a:r>
                        <a:rPr lang="en-US" sz="2400">
                          <a:effectLst/>
                        </a:rPr>
                        <a:t>A: ______</a:t>
                      </a:r>
                      <a:endParaRPr lang="en-US" sz="24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2400">
                          <a:effectLst/>
                        </a:rPr>
                        <a:t>CLASSMATE</a:t>
                      </a:r>
                    </a:p>
                    <a:p>
                      <a:pPr algn="ctr">
                        <a:lnSpc>
                          <a:spcPct val="115000"/>
                        </a:lnSpc>
                        <a:spcAft>
                          <a:spcPts val="0"/>
                        </a:spcAft>
                      </a:pPr>
                      <a:r>
                        <a:rPr lang="en-US" sz="2400">
                          <a:effectLst/>
                        </a:rPr>
                        <a:t>B: ______</a:t>
                      </a:r>
                      <a:endParaRPr lang="en-US" sz="2400">
                        <a:effectLst/>
                        <a:latin typeface="Calibri"/>
                        <a:ea typeface="Calibri"/>
                        <a:cs typeface="Times New Roman"/>
                      </a:endParaRPr>
                    </a:p>
                  </a:txBody>
                  <a:tcPr marL="68580" marR="68580" marT="0" marB="0"/>
                </a:tc>
              </a:tr>
              <a:tr h="3609953">
                <a:tc>
                  <a:txBody>
                    <a:bodyPr/>
                    <a:lstStyle/>
                    <a:p>
                      <a:pPr algn="just">
                        <a:lnSpc>
                          <a:spcPct val="115000"/>
                        </a:lnSpc>
                        <a:spcAft>
                          <a:spcPts val="0"/>
                        </a:spcAft>
                      </a:pPr>
                      <a:r>
                        <a:rPr lang="en-US" sz="2400" dirty="0">
                          <a:effectLst/>
                        </a:rPr>
                        <a:t>I am:</a:t>
                      </a:r>
                    </a:p>
                    <a:p>
                      <a:pPr algn="just">
                        <a:lnSpc>
                          <a:spcPct val="115000"/>
                        </a:lnSpc>
                        <a:spcAft>
                          <a:spcPts val="0"/>
                        </a:spcAft>
                      </a:pPr>
                      <a:r>
                        <a:rPr lang="en-US" sz="2400" dirty="0" smtClean="0">
                          <a:effectLst/>
                        </a:rPr>
                        <a:t>__________________</a:t>
                      </a:r>
                      <a:endParaRPr lang="en-US" sz="2400" dirty="0">
                        <a:effectLst/>
                      </a:endParaRPr>
                    </a:p>
                    <a:p>
                      <a:pPr algn="just">
                        <a:lnSpc>
                          <a:spcPct val="115000"/>
                        </a:lnSpc>
                        <a:spcAft>
                          <a:spcPts val="0"/>
                        </a:spcAft>
                      </a:pPr>
                      <a:r>
                        <a:rPr lang="en-US" sz="2400" dirty="0">
                          <a:effectLst/>
                        </a:rPr>
                        <a:t>I like to travel / spend time at home.</a:t>
                      </a:r>
                    </a:p>
                    <a:p>
                      <a:pPr algn="just">
                        <a:lnSpc>
                          <a:spcPct val="115000"/>
                        </a:lnSpc>
                        <a:spcAft>
                          <a:spcPts val="0"/>
                        </a:spcAft>
                      </a:pPr>
                      <a:r>
                        <a:rPr lang="en-US" sz="2400" dirty="0">
                          <a:effectLst/>
                        </a:rPr>
                        <a:t>I am interested in _____</a:t>
                      </a:r>
                    </a:p>
                    <a:p>
                      <a:pPr algn="just">
                        <a:lnSpc>
                          <a:spcPct val="115000"/>
                        </a:lnSpc>
                        <a:spcAft>
                          <a:spcPts val="0"/>
                        </a:spcAft>
                      </a:pPr>
                      <a:r>
                        <a:rPr lang="en-US" sz="2400" dirty="0">
                          <a:effectLst/>
                        </a:rPr>
                        <a:t>I have problems ______</a:t>
                      </a:r>
                      <a:endParaRPr lang="en-US" sz="24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n-US" sz="2400" dirty="0" smtClean="0">
                          <a:effectLst/>
                        </a:rPr>
                        <a:t>________________ is:</a:t>
                      </a:r>
                    </a:p>
                    <a:p>
                      <a:pPr algn="just">
                        <a:lnSpc>
                          <a:spcPct val="115000"/>
                        </a:lnSpc>
                        <a:spcAft>
                          <a:spcPts val="0"/>
                        </a:spcAft>
                      </a:pPr>
                      <a:r>
                        <a:rPr lang="en-US" sz="2400" dirty="0" smtClean="0">
                          <a:effectLst/>
                        </a:rPr>
                        <a:t>______________ </a:t>
                      </a:r>
                      <a:r>
                        <a:rPr lang="en-US" sz="2400" dirty="0">
                          <a:effectLst/>
                        </a:rPr>
                        <a:t>likes to travel / spend time at home.</a:t>
                      </a:r>
                    </a:p>
                    <a:p>
                      <a:pPr algn="just">
                        <a:lnSpc>
                          <a:spcPct val="115000"/>
                        </a:lnSpc>
                        <a:spcAft>
                          <a:spcPts val="0"/>
                        </a:spcAft>
                      </a:pPr>
                      <a:r>
                        <a:rPr lang="en-US" sz="2400" dirty="0">
                          <a:effectLst/>
                        </a:rPr>
                        <a:t>______ is interested in ______.</a:t>
                      </a:r>
                    </a:p>
                    <a:p>
                      <a:pPr algn="just">
                        <a:lnSpc>
                          <a:spcPct val="115000"/>
                        </a:lnSpc>
                        <a:spcAft>
                          <a:spcPts val="0"/>
                        </a:spcAft>
                      </a:pPr>
                      <a:r>
                        <a:rPr lang="en-US" sz="2400" dirty="0">
                          <a:effectLst/>
                        </a:rPr>
                        <a:t>_______ has problems _______</a:t>
                      </a:r>
                    </a:p>
                    <a:p>
                      <a:pPr algn="just">
                        <a:lnSpc>
                          <a:spcPct val="115000"/>
                        </a:lnSpc>
                        <a:spcAft>
                          <a:spcPts val="0"/>
                        </a:spcAft>
                      </a:pPr>
                      <a:r>
                        <a:rPr lang="en-US" sz="2400" dirty="0">
                          <a:effectLst/>
                        </a:rPr>
                        <a:t> </a:t>
                      </a:r>
                      <a:endParaRPr lang="en-US" sz="24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n-US" sz="2400" dirty="0" smtClean="0">
                          <a:effectLst/>
                        </a:rPr>
                        <a:t>__________________</a:t>
                      </a:r>
                      <a:endParaRPr lang="en-US" sz="2400" dirty="0">
                        <a:effectLst/>
                      </a:endParaRPr>
                    </a:p>
                    <a:p>
                      <a:pPr algn="just">
                        <a:lnSpc>
                          <a:spcPct val="115000"/>
                        </a:lnSpc>
                        <a:spcAft>
                          <a:spcPts val="0"/>
                        </a:spcAft>
                      </a:pPr>
                      <a:r>
                        <a:rPr lang="en-US" sz="2400" dirty="0">
                          <a:effectLst/>
                        </a:rPr>
                        <a:t>to travel / spend time at _________. ______ interested in </a:t>
                      </a:r>
                      <a:r>
                        <a:rPr lang="en-US" sz="2400" dirty="0" smtClean="0">
                          <a:effectLst/>
                        </a:rPr>
                        <a:t>________</a:t>
                      </a:r>
                      <a:endParaRPr lang="en-US" sz="2400" dirty="0">
                        <a:effectLst/>
                      </a:endParaRPr>
                    </a:p>
                    <a:p>
                      <a:pPr algn="just">
                        <a:lnSpc>
                          <a:spcPct val="115000"/>
                        </a:lnSpc>
                        <a:spcAft>
                          <a:spcPts val="0"/>
                        </a:spcAft>
                      </a:pPr>
                      <a:r>
                        <a:rPr lang="en-US" sz="2400" dirty="0">
                          <a:effectLst/>
                        </a:rPr>
                        <a:t>__________ has problems ____________</a:t>
                      </a:r>
                      <a:endParaRPr lang="en-US" sz="24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7734220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752600"/>
            <a:ext cx="8763000" cy="3539430"/>
          </a:xfrm>
          <a:prstGeom prst="rect">
            <a:avLst/>
          </a:prstGeom>
        </p:spPr>
        <p:txBody>
          <a:bodyPr wrap="square">
            <a:spAutoFit/>
          </a:bodyPr>
          <a:lstStyle/>
          <a:p>
            <a:r>
              <a:rPr lang="en-US" sz="3200" b="1" dirty="0"/>
              <a:t>Questions to Guide Your Research</a:t>
            </a:r>
            <a:endParaRPr lang="en-US" sz="3200" dirty="0"/>
          </a:p>
          <a:p>
            <a:pPr lvl="0"/>
            <a:r>
              <a:rPr lang="en-US" sz="3200" dirty="0" smtClean="0"/>
              <a:t>1. What </a:t>
            </a:r>
            <a:r>
              <a:rPr lang="en-US" sz="3200" dirty="0"/>
              <a:t>is the name of the organization?</a:t>
            </a:r>
          </a:p>
          <a:p>
            <a:pPr lvl="0"/>
            <a:r>
              <a:rPr lang="en-US" sz="3200" dirty="0" smtClean="0"/>
              <a:t>2. Who </a:t>
            </a:r>
            <a:r>
              <a:rPr lang="en-US" sz="3200" dirty="0"/>
              <a:t>can belong to the organization?</a:t>
            </a:r>
          </a:p>
          <a:p>
            <a:pPr lvl="0"/>
            <a:r>
              <a:rPr lang="en-US" sz="3200" dirty="0" smtClean="0"/>
              <a:t>3. What </a:t>
            </a:r>
            <a:r>
              <a:rPr lang="en-US" sz="3200" dirty="0"/>
              <a:t>does the organization do?</a:t>
            </a:r>
          </a:p>
          <a:p>
            <a:pPr lvl="0"/>
            <a:r>
              <a:rPr lang="en-US" sz="3200" dirty="0" smtClean="0"/>
              <a:t>4. Where </a:t>
            </a:r>
            <a:r>
              <a:rPr lang="en-US" sz="3200" dirty="0"/>
              <a:t>did the organization begin? When?</a:t>
            </a:r>
          </a:p>
          <a:p>
            <a:pPr lvl="0"/>
            <a:r>
              <a:rPr lang="en-US" sz="3200" dirty="0" smtClean="0"/>
              <a:t>5. Would </a:t>
            </a:r>
            <a:r>
              <a:rPr lang="en-US" sz="3200" dirty="0"/>
              <a:t>you like to work for this organization? Why or why not?</a:t>
            </a:r>
          </a:p>
        </p:txBody>
      </p:sp>
      <p:sp>
        <p:nvSpPr>
          <p:cNvPr id="3" name="TextBox 2"/>
          <p:cNvSpPr txBox="1"/>
          <p:nvPr/>
        </p:nvSpPr>
        <p:spPr>
          <a:xfrm>
            <a:off x="304800" y="228600"/>
            <a:ext cx="8001000" cy="1077218"/>
          </a:xfrm>
          <a:prstGeom prst="rect">
            <a:avLst/>
          </a:prstGeom>
          <a:noFill/>
        </p:spPr>
        <p:txBody>
          <a:bodyPr wrap="square" rtlCol="0">
            <a:spAutoFit/>
          </a:bodyPr>
          <a:lstStyle/>
          <a:p>
            <a:r>
              <a:rPr lang="en-US" sz="3200" b="1" dirty="0" smtClean="0"/>
              <a:t>Work in groups of 4-5 students: Make a presentation about an organization </a:t>
            </a:r>
            <a:endParaRPr lang="en-US" sz="3200" b="1" dirty="0"/>
          </a:p>
        </p:txBody>
      </p:sp>
    </p:spTree>
    <p:extLst>
      <p:ext uri="{BB962C8B-B14F-4D97-AF65-F5344CB8AC3E}">
        <p14:creationId xmlns:p14="http://schemas.microsoft.com/office/powerpoint/2010/main" val="30629727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711323"/>
            <a:ext cx="7239000" cy="2062103"/>
          </a:xfrm>
          <a:prstGeom prst="rect">
            <a:avLst/>
          </a:prstGeom>
        </p:spPr>
        <p:txBody>
          <a:bodyPr wrap="square">
            <a:spAutoFit/>
          </a:bodyPr>
          <a:lstStyle/>
          <a:p>
            <a:pPr algn="just"/>
            <a:r>
              <a:rPr lang="en-US" sz="3200" b="1" u="sng" dirty="0" smtClean="0"/>
              <a:t>HOMEWORK</a:t>
            </a:r>
            <a:r>
              <a:rPr lang="en-US" sz="3200" b="1" dirty="0" smtClean="0"/>
              <a:t>: Make a video about 3-4 minutes to present about you and your best friend. Your presentation should include:   </a:t>
            </a:r>
            <a:endParaRPr lang="en-US" sz="3200" b="1" dirty="0"/>
          </a:p>
        </p:txBody>
      </p:sp>
      <p:sp>
        <p:nvSpPr>
          <p:cNvPr id="7" name="Rectangle 6"/>
          <p:cNvSpPr/>
          <p:nvPr/>
        </p:nvSpPr>
        <p:spPr>
          <a:xfrm>
            <a:off x="720213" y="2895600"/>
            <a:ext cx="7924800" cy="2554545"/>
          </a:xfrm>
          <a:prstGeom prst="rect">
            <a:avLst/>
          </a:prstGeom>
        </p:spPr>
        <p:txBody>
          <a:bodyPr wrap="square">
            <a:spAutoFit/>
          </a:bodyPr>
          <a:lstStyle/>
          <a:p>
            <a:pPr marL="457200" lvl="0" indent="-457200" algn="just">
              <a:buFont typeface="Wingdings" pitchFamily="2" charset="2"/>
              <a:buChar char="ü"/>
            </a:pPr>
            <a:r>
              <a:rPr lang="en-US" sz="3200" dirty="0" smtClean="0"/>
              <a:t>Your name, class, DOB, hobbies…</a:t>
            </a:r>
            <a:endParaRPr lang="en-US" sz="3200" dirty="0"/>
          </a:p>
          <a:p>
            <a:pPr marL="457200" lvl="0" indent="-457200" algn="just">
              <a:buFont typeface="Wingdings" pitchFamily="2" charset="2"/>
              <a:buChar char="ü"/>
            </a:pPr>
            <a:r>
              <a:rPr lang="en-US" sz="3200" dirty="0" smtClean="0"/>
              <a:t>Your best friend’s information</a:t>
            </a:r>
          </a:p>
          <a:p>
            <a:pPr marL="457200" lvl="0" indent="-457200" algn="just">
              <a:buFont typeface="Wingdings" pitchFamily="2" charset="2"/>
              <a:buChar char="ü"/>
            </a:pPr>
            <a:r>
              <a:rPr lang="en-US" sz="3200" dirty="0" smtClean="0"/>
              <a:t>Your relationship / friendship</a:t>
            </a:r>
            <a:endParaRPr lang="en-US" sz="3200" dirty="0"/>
          </a:p>
          <a:p>
            <a:pPr marL="457200" lvl="0" indent="-457200" algn="just">
              <a:buFont typeface="Wingdings" pitchFamily="2" charset="2"/>
              <a:buChar char="ü"/>
            </a:pPr>
            <a:r>
              <a:rPr lang="en-US" sz="3200" dirty="0" smtClean="0"/>
              <a:t>Your story of friendship</a:t>
            </a:r>
            <a:endParaRPr lang="en-US" sz="3200" dirty="0"/>
          </a:p>
          <a:p>
            <a:pPr marL="457200" indent="-457200" algn="just">
              <a:buFont typeface="Wingdings" pitchFamily="2" charset="2"/>
              <a:buChar char="ü"/>
            </a:pPr>
            <a:r>
              <a:rPr lang="en-US" sz="3200" dirty="0" smtClean="0"/>
              <a:t>….</a:t>
            </a:r>
          </a:p>
        </p:txBody>
      </p:sp>
    </p:spTree>
    <p:extLst>
      <p:ext uri="{BB962C8B-B14F-4D97-AF65-F5344CB8AC3E}">
        <p14:creationId xmlns:p14="http://schemas.microsoft.com/office/powerpoint/2010/main" val="22707375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752600"/>
            <a:ext cx="7772400" cy="3200400"/>
          </a:xfrm>
        </p:spPr>
        <p:txBody>
          <a:bodyPr>
            <a:normAutofit/>
          </a:bodyPr>
          <a:lstStyle/>
          <a:p>
            <a:r>
              <a:rPr lang="en-US" sz="4800" b="1" u="sng" dirty="0" smtClean="0"/>
              <a:t>TOPIC</a:t>
            </a:r>
            <a:r>
              <a:rPr lang="en-US" sz="4800" b="1" dirty="0" smtClean="0"/>
              <a:t>: </a:t>
            </a:r>
            <a:br>
              <a:rPr lang="en-US" sz="4800" b="1" dirty="0" smtClean="0"/>
            </a:br>
            <a:r>
              <a:rPr lang="en-US" sz="4800" b="1" dirty="0"/>
              <a:t>UNDERSTANDING FEARS </a:t>
            </a:r>
            <a:r>
              <a:rPr lang="en-US" sz="4800" b="1" dirty="0" smtClean="0"/>
              <a:t/>
            </a:r>
            <a:br>
              <a:rPr lang="en-US" sz="4800" b="1" dirty="0" smtClean="0"/>
            </a:br>
            <a:r>
              <a:rPr lang="en-US" sz="4800" b="1" dirty="0" smtClean="0"/>
              <a:t>AND </a:t>
            </a:r>
            <a:r>
              <a:rPr lang="en-US" sz="4800" b="1" dirty="0"/>
              <a:t>PHOBIAS</a:t>
            </a:r>
            <a:r>
              <a:rPr lang="en-US" sz="4800" b="1" dirty="0" smtClean="0"/>
              <a:t/>
            </a:r>
            <a:br>
              <a:rPr lang="en-US" sz="4800" b="1" dirty="0" smtClean="0"/>
            </a:br>
            <a:endParaRPr lang="en-US" sz="4800" b="1" dirty="0"/>
          </a:p>
        </p:txBody>
      </p:sp>
    </p:spTree>
    <p:extLst>
      <p:ext uri="{BB962C8B-B14F-4D97-AF65-F5344CB8AC3E}">
        <p14:creationId xmlns:p14="http://schemas.microsoft.com/office/powerpoint/2010/main" val="26804600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5410200" y="81115"/>
            <a:ext cx="3655326" cy="3043085"/>
          </a:xfrm>
          <a:prstGeom prst="rect">
            <a:avLst/>
          </a:prstGeom>
        </p:spPr>
      </p:pic>
      <p:sp>
        <p:nvSpPr>
          <p:cNvPr id="5" name="Rectangle 4"/>
          <p:cNvSpPr/>
          <p:nvPr/>
        </p:nvSpPr>
        <p:spPr>
          <a:xfrm>
            <a:off x="152400" y="228600"/>
            <a:ext cx="4572000" cy="1754326"/>
          </a:xfrm>
          <a:prstGeom prst="rect">
            <a:avLst/>
          </a:prstGeom>
        </p:spPr>
        <p:txBody>
          <a:bodyPr>
            <a:spAutoFit/>
          </a:bodyPr>
          <a:lstStyle/>
          <a:p>
            <a:r>
              <a:rPr lang="en-US" sz="3600" dirty="0"/>
              <a:t>1. Look at the photo. Why are some people scared of snakes?</a:t>
            </a:r>
          </a:p>
        </p:txBody>
      </p:sp>
      <p:sp>
        <p:nvSpPr>
          <p:cNvPr id="6" name="Rectangle 5"/>
          <p:cNvSpPr/>
          <p:nvPr/>
        </p:nvSpPr>
        <p:spPr>
          <a:xfrm>
            <a:off x="419100" y="3352800"/>
            <a:ext cx="8610600" cy="2308324"/>
          </a:xfrm>
          <a:prstGeom prst="rect">
            <a:avLst/>
          </a:prstGeom>
        </p:spPr>
        <p:txBody>
          <a:bodyPr wrap="square">
            <a:spAutoFit/>
          </a:bodyPr>
          <a:lstStyle/>
          <a:p>
            <a:r>
              <a:rPr lang="en-US" sz="3600" dirty="0"/>
              <a:t>2. Why are some people scared of certain things?</a:t>
            </a:r>
          </a:p>
          <a:p>
            <a:r>
              <a:rPr lang="en-US" sz="3600" dirty="0"/>
              <a:t>3. Does having a fear of something change a person’s life? How?</a:t>
            </a:r>
          </a:p>
        </p:txBody>
      </p:sp>
    </p:spTree>
    <p:extLst>
      <p:ext uri="{BB962C8B-B14F-4D97-AF65-F5344CB8AC3E}">
        <p14:creationId xmlns:p14="http://schemas.microsoft.com/office/powerpoint/2010/main" val="8887658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1676400"/>
            <a:ext cx="4572000" cy="2246769"/>
          </a:xfrm>
          <a:prstGeom prst="rect">
            <a:avLst/>
          </a:prstGeom>
        </p:spPr>
        <p:txBody>
          <a:bodyPr>
            <a:spAutoFit/>
          </a:bodyPr>
          <a:lstStyle/>
          <a:p>
            <a:pPr marL="514350" lvl="0" indent="-514350" algn="just">
              <a:buAutoNum type="arabicPeriod"/>
            </a:pPr>
            <a:endParaRPr lang="en-US" sz="2800" dirty="0" smtClean="0"/>
          </a:p>
          <a:p>
            <a:pPr marL="514350" lvl="0" indent="-514350" algn="just">
              <a:buAutoNum type="arabicPeriod"/>
            </a:pPr>
            <a:r>
              <a:rPr lang="en-US" sz="2800" dirty="0" smtClean="0"/>
              <a:t>Do </a:t>
            </a:r>
            <a:r>
              <a:rPr lang="en-US" sz="2800" dirty="0"/>
              <a:t>you have a phobia? </a:t>
            </a:r>
            <a:endParaRPr lang="en-US" sz="2800" dirty="0" smtClean="0"/>
          </a:p>
          <a:p>
            <a:pPr algn="just"/>
            <a:r>
              <a:rPr lang="en-US" sz="2800" dirty="0"/>
              <a:t>Do you know someone with a phobia? Explain.</a:t>
            </a:r>
          </a:p>
          <a:p>
            <a:pPr lvl="0" algn="just"/>
            <a:endParaRPr lang="en-US" sz="2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40" y="89265"/>
            <a:ext cx="2266950"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27960"/>
            <a:ext cx="22098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5510"/>
            <a:ext cx="2447925" cy="176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27299" y="9525"/>
            <a:ext cx="2066925" cy="166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215830"/>
            <a:ext cx="2857500" cy="1642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666875"/>
            <a:ext cx="2276475" cy="176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8000" y="1676400"/>
            <a:ext cx="2286000"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340" y="3429000"/>
            <a:ext cx="1704975" cy="172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91300" y="3371850"/>
            <a:ext cx="2552700" cy="163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57500" y="5193276"/>
            <a:ext cx="2476500"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34000" y="5170231"/>
            <a:ext cx="2219325" cy="1680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8" name="Picture 1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383780" y="5010150"/>
            <a:ext cx="1760220" cy="1840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1499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64"/>
            <a:ext cx="9144000" cy="6854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19892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419" y="2787075"/>
            <a:ext cx="4572000" cy="584775"/>
          </a:xfrm>
          <a:prstGeom prst="rect">
            <a:avLst/>
          </a:prstGeom>
        </p:spPr>
        <p:txBody>
          <a:bodyPr>
            <a:spAutoFit/>
          </a:bodyPr>
          <a:lstStyle/>
          <a:p>
            <a:pPr lvl="0" algn="just"/>
            <a:r>
              <a:rPr lang="en-US" sz="3200" b="1" dirty="0" smtClean="0"/>
              <a:t>2. Types of phobias? </a:t>
            </a:r>
            <a:endParaRPr lang="en-US" sz="32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40" y="89265"/>
            <a:ext cx="2266950"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27960"/>
            <a:ext cx="22098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9374" y="0"/>
            <a:ext cx="2447925" cy="176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27299" y="9525"/>
            <a:ext cx="2066925" cy="166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215830"/>
            <a:ext cx="2857500" cy="1642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666875"/>
            <a:ext cx="2276475" cy="176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8000" y="1676400"/>
            <a:ext cx="2286000"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340" y="3429000"/>
            <a:ext cx="1704975" cy="172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91300" y="3371850"/>
            <a:ext cx="2552700" cy="163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57500" y="5193276"/>
            <a:ext cx="2476500"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34000" y="5170231"/>
            <a:ext cx="2219325" cy="1680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8" name="Picture 1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383780" y="5010150"/>
            <a:ext cx="1760220" cy="1840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46352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7400" y="304800"/>
            <a:ext cx="4572000" cy="584775"/>
          </a:xfrm>
          <a:prstGeom prst="rect">
            <a:avLst/>
          </a:prstGeom>
        </p:spPr>
        <p:txBody>
          <a:bodyPr>
            <a:spAutoFit/>
          </a:bodyPr>
          <a:lstStyle/>
          <a:p>
            <a:pPr lvl="0" algn="just"/>
            <a:r>
              <a:rPr lang="en-US" sz="3200" b="1" dirty="0" smtClean="0"/>
              <a:t>2. Types of phobias? </a:t>
            </a:r>
            <a:endParaRPr lang="en-US" sz="3200" b="1" dirty="0"/>
          </a:p>
        </p:txBody>
      </p:sp>
      <p:graphicFrame>
        <p:nvGraphicFramePr>
          <p:cNvPr id="3" name="Table 2"/>
          <p:cNvGraphicFramePr>
            <a:graphicFrameLocks noGrp="1"/>
          </p:cNvGraphicFramePr>
          <p:nvPr>
            <p:extLst>
              <p:ext uri="{D42A27DB-BD31-4B8C-83A1-F6EECF244321}">
                <p14:modId xmlns:p14="http://schemas.microsoft.com/office/powerpoint/2010/main" val="3641212485"/>
              </p:ext>
            </p:extLst>
          </p:nvPr>
        </p:nvGraphicFramePr>
        <p:xfrm>
          <a:off x="228600" y="1371600"/>
          <a:ext cx="8686800" cy="3925824"/>
        </p:xfrm>
        <a:graphic>
          <a:graphicData uri="http://schemas.openxmlformats.org/drawingml/2006/table">
            <a:tbl>
              <a:tblPr firstRow="1" firstCol="1" bandRow="1">
                <a:tableStyleId>{5C22544A-7EE6-4342-B048-85BDC9FD1C3A}</a:tableStyleId>
              </a:tblPr>
              <a:tblGrid>
                <a:gridCol w="2895600"/>
                <a:gridCol w="2895600"/>
                <a:gridCol w="2895600"/>
              </a:tblGrid>
              <a:tr h="0">
                <a:tc>
                  <a:txBody>
                    <a:bodyPr/>
                    <a:lstStyle/>
                    <a:p>
                      <a:pPr>
                        <a:lnSpc>
                          <a:spcPct val="115000"/>
                        </a:lnSpc>
                        <a:spcAft>
                          <a:spcPts val="0"/>
                        </a:spcAft>
                      </a:pPr>
                      <a:r>
                        <a:rPr lang="en-US" sz="2800" dirty="0" err="1">
                          <a:effectLst/>
                        </a:rPr>
                        <a:t>Achluophobia</a:t>
                      </a:r>
                      <a:r>
                        <a:rPr lang="en-US" sz="2800" dirty="0">
                          <a:effectLst/>
                        </a:rPr>
                        <a:t> (</a:t>
                      </a:r>
                      <a:r>
                        <a:rPr lang="en-US" sz="2800" i="1" dirty="0">
                          <a:effectLst/>
                        </a:rPr>
                        <a:t>fear of the dark</a:t>
                      </a:r>
                      <a:r>
                        <a:rPr lang="en-US" sz="2800" dirty="0">
                          <a:effectLst/>
                        </a:rPr>
                        <a:t>)</a:t>
                      </a:r>
                    </a:p>
                    <a:p>
                      <a:pPr>
                        <a:lnSpc>
                          <a:spcPct val="115000"/>
                        </a:lnSpc>
                        <a:spcAft>
                          <a:spcPts val="0"/>
                        </a:spcAft>
                      </a:pPr>
                      <a:r>
                        <a:rPr lang="en-US" sz="2800" dirty="0" err="1">
                          <a:effectLst/>
                        </a:rPr>
                        <a:t>Botanophobia</a:t>
                      </a:r>
                      <a:r>
                        <a:rPr lang="en-US" sz="2800" dirty="0">
                          <a:effectLst/>
                        </a:rPr>
                        <a:t> (</a:t>
                      </a:r>
                      <a:r>
                        <a:rPr lang="en-US" sz="2800" i="1" dirty="0">
                          <a:effectLst/>
                        </a:rPr>
                        <a:t>fear of </a:t>
                      </a:r>
                      <a:r>
                        <a:rPr lang="en-US" sz="2800" i="1" dirty="0" smtClean="0">
                          <a:effectLst/>
                        </a:rPr>
                        <a:t>plants)</a:t>
                      </a:r>
                      <a:endParaRPr lang="en-US" sz="2800" i="1" dirty="0">
                        <a:effectLst/>
                      </a:endParaRPr>
                    </a:p>
                    <a:p>
                      <a:pPr>
                        <a:lnSpc>
                          <a:spcPct val="115000"/>
                        </a:lnSpc>
                        <a:spcAft>
                          <a:spcPts val="0"/>
                        </a:spcAft>
                      </a:pPr>
                      <a:r>
                        <a:rPr lang="en-US" sz="2800" dirty="0" err="1">
                          <a:effectLst/>
                        </a:rPr>
                        <a:t>Chrometophobia</a:t>
                      </a:r>
                      <a:r>
                        <a:rPr lang="en-US" sz="2800" dirty="0">
                          <a:effectLst/>
                        </a:rPr>
                        <a:t> (</a:t>
                      </a:r>
                      <a:r>
                        <a:rPr lang="en-US" sz="2800" i="1" dirty="0">
                          <a:effectLst/>
                        </a:rPr>
                        <a:t>fear of money</a:t>
                      </a:r>
                      <a:r>
                        <a:rPr lang="en-US" sz="2800" dirty="0">
                          <a:effectLst/>
                        </a:rPr>
                        <a:t>)</a:t>
                      </a:r>
                      <a:endParaRPr lang="en-US" sz="2800" dirty="0">
                        <a:effectLst/>
                        <a:latin typeface="Calibri"/>
                        <a:ea typeface="Calibri"/>
                        <a:cs typeface="Times New Roman"/>
                      </a:endParaRPr>
                    </a:p>
                  </a:txBody>
                  <a:tcPr marL="68580" marR="68580" marT="0" marB="0"/>
                </a:tc>
                <a:tc>
                  <a:txBody>
                    <a:bodyPr/>
                    <a:lstStyle/>
                    <a:p>
                      <a:pPr>
                        <a:lnSpc>
                          <a:spcPct val="115000"/>
                        </a:lnSpc>
                        <a:spcAft>
                          <a:spcPts val="0"/>
                        </a:spcAft>
                      </a:pPr>
                      <a:r>
                        <a:rPr lang="en-US" sz="2800" dirty="0" err="1">
                          <a:effectLst/>
                        </a:rPr>
                        <a:t>Gamophobia</a:t>
                      </a:r>
                      <a:r>
                        <a:rPr lang="en-US" sz="2800" dirty="0">
                          <a:effectLst/>
                        </a:rPr>
                        <a:t> (</a:t>
                      </a:r>
                      <a:r>
                        <a:rPr lang="en-US" sz="2800" i="1" dirty="0">
                          <a:effectLst/>
                        </a:rPr>
                        <a:t>fear of marriage</a:t>
                      </a:r>
                      <a:r>
                        <a:rPr lang="en-US" sz="2800" dirty="0">
                          <a:effectLst/>
                        </a:rPr>
                        <a:t>)</a:t>
                      </a:r>
                    </a:p>
                    <a:p>
                      <a:pPr>
                        <a:lnSpc>
                          <a:spcPct val="115000"/>
                        </a:lnSpc>
                        <a:spcAft>
                          <a:spcPts val="0"/>
                        </a:spcAft>
                      </a:pPr>
                      <a:r>
                        <a:rPr lang="en-US" sz="2800" dirty="0" err="1">
                          <a:effectLst/>
                        </a:rPr>
                        <a:t>Ombrophobia</a:t>
                      </a:r>
                      <a:r>
                        <a:rPr lang="en-US" sz="2800" dirty="0">
                          <a:effectLst/>
                        </a:rPr>
                        <a:t> (</a:t>
                      </a:r>
                      <a:r>
                        <a:rPr lang="en-US" sz="2800" i="1" dirty="0">
                          <a:effectLst/>
                        </a:rPr>
                        <a:t>fear of rain</a:t>
                      </a:r>
                      <a:r>
                        <a:rPr lang="en-US" sz="2800" dirty="0">
                          <a:effectLst/>
                        </a:rPr>
                        <a:t>)</a:t>
                      </a:r>
                    </a:p>
                    <a:p>
                      <a:pPr>
                        <a:lnSpc>
                          <a:spcPct val="115000"/>
                        </a:lnSpc>
                        <a:spcAft>
                          <a:spcPts val="0"/>
                        </a:spcAft>
                      </a:pPr>
                      <a:r>
                        <a:rPr lang="en-US" sz="2800" dirty="0" err="1">
                          <a:effectLst/>
                        </a:rPr>
                        <a:t>Papyrophobia</a:t>
                      </a:r>
                      <a:r>
                        <a:rPr lang="en-US" sz="2800" dirty="0">
                          <a:effectLst/>
                        </a:rPr>
                        <a:t> (</a:t>
                      </a:r>
                      <a:r>
                        <a:rPr lang="en-US" sz="2800" i="1" dirty="0">
                          <a:effectLst/>
                        </a:rPr>
                        <a:t>fear of paper</a:t>
                      </a:r>
                      <a:r>
                        <a:rPr lang="en-US" sz="2800" dirty="0">
                          <a:effectLst/>
                        </a:rPr>
                        <a:t>)</a:t>
                      </a:r>
                    </a:p>
                    <a:p>
                      <a:pPr algn="just">
                        <a:lnSpc>
                          <a:spcPct val="115000"/>
                        </a:lnSpc>
                        <a:spcAft>
                          <a:spcPts val="0"/>
                        </a:spcAft>
                      </a:pPr>
                      <a:r>
                        <a:rPr lang="en-US" sz="2800" dirty="0">
                          <a:effectLst/>
                        </a:rPr>
                        <a:t> </a:t>
                      </a:r>
                    </a:p>
                    <a:p>
                      <a:pPr algn="just">
                        <a:lnSpc>
                          <a:spcPct val="115000"/>
                        </a:lnSpc>
                        <a:spcAft>
                          <a:spcPts val="0"/>
                        </a:spcAft>
                      </a:pPr>
                      <a:r>
                        <a:rPr lang="en-US" sz="2800" dirty="0">
                          <a:effectLst/>
                        </a:rPr>
                        <a:t> </a:t>
                      </a:r>
                      <a:endParaRPr lang="en-US" sz="2800" dirty="0">
                        <a:effectLst/>
                        <a:latin typeface="Calibri"/>
                        <a:ea typeface="Calibri"/>
                        <a:cs typeface="Times New Roman"/>
                      </a:endParaRPr>
                    </a:p>
                  </a:txBody>
                  <a:tcPr marL="68580" marR="68580" marT="0" marB="0"/>
                </a:tc>
                <a:tc>
                  <a:txBody>
                    <a:bodyPr/>
                    <a:lstStyle/>
                    <a:p>
                      <a:pPr>
                        <a:lnSpc>
                          <a:spcPct val="115000"/>
                        </a:lnSpc>
                        <a:spcAft>
                          <a:spcPts val="0"/>
                        </a:spcAft>
                      </a:pPr>
                      <a:r>
                        <a:rPr lang="en-US" sz="2800" dirty="0" err="1">
                          <a:effectLst/>
                        </a:rPr>
                        <a:t>Scolionophobia</a:t>
                      </a:r>
                      <a:r>
                        <a:rPr lang="en-US" sz="2800" dirty="0">
                          <a:effectLst/>
                        </a:rPr>
                        <a:t> (</a:t>
                      </a:r>
                      <a:r>
                        <a:rPr lang="en-US" sz="2800" i="1" dirty="0">
                          <a:effectLst/>
                        </a:rPr>
                        <a:t>fear of school</a:t>
                      </a:r>
                      <a:r>
                        <a:rPr lang="en-US" sz="2800" dirty="0">
                          <a:effectLst/>
                        </a:rPr>
                        <a:t>)</a:t>
                      </a:r>
                    </a:p>
                    <a:p>
                      <a:pPr>
                        <a:lnSpc>
                          <a:spcPct val="115000"/>
                        </a:lnSpc>
                        <a:spcAft>
                          <a:spcPts val="0"/>
                        </a:spcAft>
                      </a:pPr>
                      <a:r>
                        <a:rPr lang="en-US" sz="2800" dirty="0">
                          <a:effectLst/>
                        </a:rPr>
                        <a:t> </a:t>
                      </a:r>
                      <a:endParaRPr lang="en-US" sz="28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501537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228600"/>
            <a:ext cx="7162800" cy="646331"/>
          </a:xfrm>
          <a:prstGeom prst="rect">
            <a:avLst/>
          </a:prstGeom>
          <a:noFill/>
        </p:spPr>
        <p:txBody>
          <a:bodyPr wrap="square" rtlCol="0">
            <a:spAutoFit/>
          </a:bodyPr>
          <a:lstStyle/>
          <a:p>
            <a:r>
              <a:rPr lang="en-US" sz="3600" b="1" dirty="0" smtClean="0"/>
              <a:t>Give some pieces of advice</a:t>
            </a:r>
            <a:endParaRPr lang="en-US" sz="3600" b="1" dirty="0"/>
          </a:p>
        </p:txBody>
      </p:sp>
      <p:sp>
        <p:nvSpPr>
          <p:cNvPr id="5" name="Rectangle 4"/>
          <p:cNvSpPr/>
          <p:nvPr/>
        </p:nvSpPr>
        <p:spPr>
          <a:xfrm>
            <a:off x="334296" y="1295400"/>
            <a:ext cx="8657304" cy="3970318"/>
          </a:xfrm>
          <a:prstGeom prst="rect">
            <a:avLst/>
          </a:prstGeom>
        </p:spPr>
        <p:txBody>
          <a:bodyPr wrap="square">
            <a:spAutoFit/>
          </a:bodyPr>
          <a:lstStyle/>
          <a:p>
            <a:r>
              <a:rPr lang="en-US" sz="2800" i="1" dirty="0" smtClean="0"/>
              <a:t>Example</a:t>
            </a:r>
            <a:r>
              <a:rPr lang="en-US" sz="2800" dirty="0" smtClean="0"/>
              <a:t>:</a:t>
            </a:r>
          </a:p>
          <a:p>
            <a:endParaRPr lang="en-US" sz="2800" dirty="0" smtClean="0"/>
          </a:p>
          <a:p>
            <a:r>
              <a:rPr lang="en-US" sz="2800" dirty="0" smtClean="0"/>
              <a:t>Young </a:t>
            </a:r>
            <a:r>
              <a:rPr lang="en-US" sz="2800" dirty="0"/>
              <a:t>man: I can’t ride this bike. I’m going to fall!</a:t>
            </a:r>
          </a:p>
          <a:p>
            <a:r>
              <a:rPr lang="en-US" sz="2800" dirty="0"/>
              <a:t>Friend: </a:t>
            </a:r>
            <a:r>
              <a:rPr lang="en-US" sz="2800" b="1" dirty="0"/>
              <a:t>Calm down</a:t>
            </a:r>
            <a:r>
              <a:rPr lang="en-US" sz="2800" dirty="0"/>
              <a:t>. You can do it.</a:t>
            </a:r>
          </a:p>
          <a:p>
            <a:r>
              <a:rPr lang="en-US" sz="2800" dirty="0"/>
              <a:t>Young man: I don’t know how. </a:t>
            </a:r>
            <a:r>
              <a:rPr lang="en-US" sz="2800" b="1" dirty="0"/>
              <a:t>What’s wrong with me</a:t>
            </a:r>
            <a:r>
              <a:rPr lang="en-US" sz="2800" dirty="0"/>
              <a:t>?</a:t>
            </a:r>
          </a:p>
          <a:p>
            <a:r>
              <a:rPr lang="en-US" sz="2800" dirty="0"/>
              <a:t>Friend: </a:t>
            </a:r>
            <a:r>
              <a:rPr lang="en-US" sz="2800" b="1" dirty="0"/>
              <a:t>Come on</a:t>
            </a:r>
            <a:r>
              <a:rPr lang="en-US" sz="2800" dirty="0"/>
              <a:t>, you can do it. You need to </a:t>
            </a:r>
            <a:r>
              <a:rPr lang="en-US" sz="2800" b="1" dirty="0"/>
              <a:t>believe in yourself</a:t>
            </a:r>
            <a:r>
              <a:rPr lang="en-US" sz="2800" dirty="0"/>
              <a:t>.</a:t>
            </a:r>
          </a:p>
          <a:p>
            <a:r>
              <a:rPr lang="en-US" sz="2800" dirty="0"/>
              <a:t>Young man: How can I do that? I’m going to fall!</a:t>
            </a:r>
          </a:p>
          <a:p>
            <a:r>
              <a:rPr lang="en-US" sz="2800" dirty="0"/>
              <a:t>Friend: Just </a:t>
            </a:r>
            <a:r>
              <a:rPr lang="en-US" sz="2800" b="1" dirty="0"/>
              <a:t>keep going</a:t>
            </a:r>
            <a:r>
              <a:rPr lang="en-US" sz="2800" dirty="0"/>
              <a:t>. Don’t </a:t>
            </a:r>
            <a:r>
              <a:rPr lang="en-US" sz="2800" b="1" dirty="0"/>
              <a:t>give up</a:t>
            </a:r>
            <a:r>
              <a:rPr lang="en-US" sz="2800" dirty="0"/>
              <a:t>.</a:t>
            </a:r>
          </a:p>
        </p:txBody>
      </p:sp>
    </p:spTree>
    <p:extLst>
      <p:ext uri="{BB962C8B-B14F-4D97-AF65-F5344CB8AC3E}">
        <p14:creationId xmlns:p14="http://schemas.microsoft.com/office/powerpoint/2010/main" val="22250021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228600"/>
            <a:ext cx="7162800" cy="646331"/>
          </a:xfrm>
          <a:prstGeom prst="rect">
            <a:avLst/>
          </a:prstGeom>
          <a:noFill/>
        </p:spPr>
        <p:txBody>
          <a:bodyPr wrap="square" rtlCol="0">
            <a:spAutoFit/>
          </a:bodyPr>
          <a:lstStyle/>
          <a:p>
            <a:r>
              <a:rPr lang="en-US" sz="3600" b="1" dirty="0" smtClean="0"/>
              <a:t>Give some pieces of advice</a:t>
            </a:r>
            <a:endParaRPr lang="en-US" sz="3600" b="1" dirty="0"/>
          </a:p>
        </p:txBody>
      </p:sp>
      <p:graphicFrame>
        <p:nvGraphicFramePr>
          <p:cNvPr id="2" name="Table 1"/>
          <p:cNvGraphicFramePr>
            <a:graphicFrameLocks noGrp="1"/>
          </p:cNvGraphicFramePr>
          <p:nvPr>
            <p:extLst>
              <p:ext uri="{D42A27DB-BD31-4B8C-83A1-F6EECF244321}">
                <p14:modId xmlns:p14="http://schemas.microsoft.com/office/powerpoint/2010/main" val="3026743860"/>
              </p:ext>
            </p:extLst>
          </p:nvPr>
        </p:nvGraphicFramePr>
        <p:xfrm>
          <a:off x="304799" y="1371600"/>
          <a:ext cx="8686801" cy="4741333"/>
        </p:xfrm>
        <a:graphic>
          <a:graphicData uri="http://schemas.openxmlformats.org/drawingml/2006/table">
            <a:tbl>
              <a:tblPr firstRow="1" firstCol="1" bandRow="1">
                <a:tableStyleId>{5C22544A-7EE6-4342-B048-85BDC9FD1C3A}</a:tableStyleId>
              </a:tblPr>
              <a:tblGrid>
                <a:gridCol w="1294416"/>
                <a:gridCol w="4109582"/>
                <a:gridCol w="3282803"/>
              </a:tblGrid>
              <a:tr h="4741333">
                <a:tc>
                  <a:txBody>
                    <a:bodyPr/>
                    <a:lstStyle/>
                    <a:p>
                      <a:pPr algn="just">
                        <a:lnSpc>
                          <a:spcPct val="115000"/>
                        </a:lnSpc>
                        <a:spcAft>
                          <a:spcPts val="0"/>
                        </a:spcAft>
                      </a:pPr>
                      <a:r>
                        <a:rPr lang="en-US" sz="2800" dirty="0" smtClean="0">
                          <a:effectLst/>
                        </a:rPr>
                        <a:t>______</a:t>
                      </a:r>
                    </a:p>
                    <a:p>
                      <a:pPr algn="just">
                        <a:lnSpc>
                          <a:spcPct val="115000"/>
                        </a:lnSpc>
                        <a:spcAft>
                          <a:spcPts val="0"/>
                        </a:spcAft>
                      </a:pPr>
                      <a:endParaRPr lang="en-US" sz="2800" dirty="0">
                        <a:effectLst/>
                      </a:endParaRPr>
                    </a:p>
                    <a:p>
                      <a:pPr algn="just">
                        <a:lnSpc>
                          <a:spcPct val="115000"/>
                        </a:lnSpc>
                        <a:spcAft>
                          <a:spcPts val="0"/>
                        </a:spcAft>
                      </a:pPr>
                      <a:r>
                        <a:rPr lang="en-US" sz="2800" dirty="0" smtClean="0">
                          <a:effectLst/>
                        </a:rPr>
                        <a:t>______</a:t>
                      </a:r>
                    </a:p>
                    <a:p>
                      <a:pPr algn="just">
                        <a:lnSpc>
                          <a:spcPct val="115000"/>
                        </a:lnSpc>
                        <a:spcAft>
                          <a:spcPts val="0"/>
                        </a:spcAft>
                      </a:pPr>
                      <a:endParaRPr lang="en-US" sz="2800" dirty="0">
                        <a:effectLst/>
                      </a:endParaRPr>
                    </a:p>
                    <a:p>
                      <a:pPr algn="just">
                        <a:lnSpc>
                          <a:spcPct val="115000"/>
                        </a:lnSpc>
                        <a:spcAft>
                          <a:spcPts val="0"/>
                        </a:spcAft>
                      </a:pPr>
                      <a:r>
                        <a:rPr lang="en-US" sz="2800" dirty="0" smtClean="0">
                          <a:effectLst/>
                        </a:rPr>
                        <a:t>______</a:t>
                      </a:r>
                      <a:endParaRPr lang="en-US" sz="2800" dirty="0">
                        <a:effectLst/>
                      </a:endParaRPr>
                    </a:p>
                    <a:p>
                      <a:pPr algn="just">
                        <a:lnSpc>
                          <a:spcPct val="115000"/>
                        </a:lnSpc>
                        <a:spcAft>
                          <a:spcPts val="0"/>
                        </a:spcAft>
                      </a:pPr>
                      <a:r>
                        <a:rPr lang="en-US" sz="2800" dirty="0" smtClean="0">
                          <a:effectLst/>
                        </a:rPr>
                        <a:t>______</a:t>
                      </a:r>
                      <a:endParaRPr lang="en-US" sz="28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n-US" sz="2800" dirty="0">
                          <a:effectLst/>
                        </a:rPr>
                        <a:t>1. If a problem is common…</a:t>
                      </a:r>
                    </a:p>
                    <a:p>
                      <a:pPr algn="just">
                        <a:lnSpc>
                          <a:spcPct val="115000"/>
                        </a:lnSpc>
                        <a:spcAft>
                          <a:spcPts val="0"/>
                        </a:spcAft>
                      </a:pPr>
                      <a:r>
                        <a:rPr lang="en-US" sz="2800" dirty="0">
                          <a:effectLst/>
                        </a:rPr>
                        <a:t>2. When you deal with a problem…</a:t>
                      </a:r>
                    </a:p>
                    <a:p>
                      <a:pPr algn="just">
                        <a:lnSpc>
                          <a:spcPct val="115000"/>
                        </a:lnSpc>
                        <a:spcAft>
                          <a:spcPts val="0"/>
                        </a:spcAft>
                      </a:pPr>
                      <a:r>
                        <a:rPr lang="en-US" sz="2800" dirty="0">
                          <a:effectLst/>
                        </a:rPr>
                        <a:t>3. Confident people…</a:t>
                      </a:r>
                    </a:p>
                    <a:p>
                      <a:pPr algn="just">
                        <a:lnSpc>
                          <a:spcPct val="115000"/>
                        </a:lnSpc>
                        <a:spcAft>
                          <a:spcPts val="0"/>
                        </a:spcAft>
                      </a:pPr>
                      <a:r>
                        <a:rPr lang="en-US" sz="2800" dirty="0">
                          <a:effectLst/>
                        </a:rPr>
                        <a:t>4. If you have power…</a:t>
                      </a:r>
                      <a:endParaRPr lang="en-US" sz="28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n-US" sz="2800" dirty="0">
                          <a:effectLst/>
                        </a:rPr>
                        <a:t>a. you find a way to solve it.</a:t>
                      </a:r>
                    </a:p>
                    <a:p>
                      <a:pPr algn="just">
                        <a:lnSpc>
                          <a:spcPct val="115000"/>
                        </a:lnSpc>
                        <a:spcAft>
                          <a:spcPts val="0"/>
                        </a:spcAft>
                      </a:pPr>
                      <a:r>
                        <a:rPr lang="en-US" sz="2800" dirty="0">
                          <a:effectLst/>
                        </a:rPr>
                        <a:t>b. believe they can do things.</a:t>
                      </a:r>
                    </a:p>
                    <a:p>
                      <a:pPr algn="just">
                        <a:lnSpc>
                          <a:spcPct val="115000"/>
                        </a:lnSpc>
                        <a:spcAft>
                          <a:spcPts val="0"/>
                        </a:spcAft>
                      </a:pPr>
                      <a:r>
                        <a:rPr lang="en-US" sz="2800" dirty="0">
                          <a:effectLst/>
                        </a:rPr>
                        <a:t>c. you can change a situation</a:t>
                      </a:r>
                    </a:p>
                    <a:p>
                      <a:pPr algn="just">
                        <a:lnSpc>
                          <a:spcPct val="115000"/>
                        </a:lnSpc>
                        <a:spcAft>
                          <a:spcPts val="0"/>
                        </a:spcAft>
                      </a:pPr>
                      <a:r>
                        <a:rPr lang="en-US" sz="2800" dirty="0">
                          <a:effectLst/>
                        </a:rPr>
                        <a:t>d. many people have it.</a:t>
                      </a:r>
                      <a:endParaRPr lang="en-US" sz="28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0325718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228600"/>
            <a:ext cx="7162800" cy="646331"/>
          </a:xfrm>
          <a:prstGeom prst="rect">
            <a:avLst/>
          </a:prstGeom>
          <a:noFill/>
        </p:spPr>
        <p:txBody>
          <a:bodyPr wrap="square" rtlCol="0">
            <a:spAutoFit/>
          </a:bodyPr>
          <a:lstStyle/>
          <a:p>
            <a:r>
              <a:rPr lang="en-US" sz="3600" b="1" dirty="0" smtClean="0"/>
              <a:t>CREATE</a:t>
            </a:r>
            <a:endParaRPr lang="en-US" sz="3600" b="1" dirty="0"/>
          </a:p>
        </p:txBody>
      </p:sp>
      <p:sp>
        <p:nvSpPr>
          <p:cNvPr id="3" name="Rectangle 2"/>
          <p:cNvSpPr/>
          <p:nvPr/>
        </p:nvSpPr>
        <p:spPr>
          <a:xfrm>
            <a:off x="152400" y="990600"/>
            <a:ext cx="8763000" cy="5509200"/>
          </a:xfrm>
          <a:prstGeom prst="rect">
            <a:avLst/>
          </a:prstGeom>
        </p:spPr>
        <p:txBody>
          <a:bodyPr wrap="square">
            <a:spAutoFit/>
          </a:bodyPr>
          <a:lstStyle/>
          <a:p>
            <a:r>
              <a:rPr lang="en-US" sz="3200" b="1" dirty="0" smtClean="0"/>
              <a:t>Look </a:t>
            </a:r>
            <a:r>
              <a:rPr lang="en-US" sz="3200" b="1" dirty="0"/>
              <a:t>at the list of fears. Discuss the questions with a partner. </a:t>
            </a:r>
            <a:endParaRPr lang="en-US" sz="3200" b="1" dirty="0" smtClean="0"/>
          </a:p>
          <a:p>
            <a:endParaRPr lang="en-US" sz="3200" dirty="0"/>
          </a:p>
          <a:p>
            <a:pPr lvl="0"/>
            <a:r>
              <a:rPr lang="en-US" sz="3200" i="1" dirty="0"/>
              <a:t>E</a:t>
            </a:r>
            <a:r>
              <a:rPr lang="en-US" sz="3200" i="1" dirty="0" smtClean="0"/>
              <a:t>levators</a:t>
            </a:r>
            <a:r>
              <a:rPr lang="en-US" sz="3200" i="1" dirty="0"/>
              <a:t>		insects		public speaking</a:t>
            </a:r>
          </a:p>
          <a:p>
            <a:pPr lvl="0"/>
            <a:r>
              <a:rPr lang="en-US" sz="3200" i="1" dirty="0"/>
              <a:t>D</a:t>
            </a:r>
            <a:r>
              <a:rPr lang="en-US" sz="3200" i="1" dirty="0" smtClean="0"/>
              <a:t>ogs</a:t>
            </a:r>
            <a:r>
              <a:rPr lang="en-US" sz="3200" i="1" dirty="0"/>
              <a:t>			darkness		driving</a:t>
            </a:r>
          </a:p>
          <a:p>
            <a:r>
              <a:rPr lang="en-US" sz="3200" i="1" dirty="0"/>
              <a:t> </a:t>
            </a:r>
          </a:p>
          <a:p>
            <a:pPr lvl="0"/>
            <a:r>
              <a:rPr lang="en-US" sz="3200" dirty="0" smtClean="0"/>
              <a:t>1. What </a:t>
            </a:r>
            <a:r>
              <a:rPr lang="en-US" sz="3200" dirty="0"/>
              <a:t>kind of issues do people with these fears have?</a:t>
            </a:r>
          </a:p>
          <a:p>
            <a:pPr lvl="0"/>
            <a:r>
              <a:rPr lang="en-US" sz="3200" dirty="0" smtClean="0"/>
              <a:t>   2. What’s </a:t>
            </a:r>
            <a:r>
              <a:rPr lang="en-US" sz="3200" dirty="0"/>
              <a:t>the best way to deal with these fears?</a:t>
            </a:r>
          </a:p>
          <a:p>
            <a:pPr lvl="0"/>
            <a:r>
              <a:rPr lang="en-US" sz="3200" dirty="0" smtClean="0"/>
              <a:t>        3. Which </a:t>
            </a:r>
            <a:r>
              <a:rPr lang="en-US" sz="3200" dirty="0"/>
              <a:t>one of these fears do you think is </a:t>
            </a:r>
            <a:r>
              <a:rPr lang="en-US" sz="3200" dirty="0" smtClean="0"/>
              <a:t> </a:t>
            </a:r>
          </a:p>
          <a:p>
            <a:pPr lvl="0" algn="just"/>
            <a:r>
              <a:rPr lang="en-US" sz="3200" dirty="0"/>
              <a:t> </a:t>
            </a:r>
            <a:r>
              <a:rPr lang="en-US" sz="3200" dirty="0" smtClean="0"/>
              <a:t>           common</a:t>
            </a:r>
            <a:r>
              <a:rPr lang="en-US" sz="3200" dirty="0"/>
              <a:t>? Why?</a:t>
            </a:r>
          </a:p>
        </p:txBody>
      </p:sp>
    </p:spTree>
    <p:extLst>
      <p:ext uri="{BB962C8B-B14F-4D97-AF65-F5344CB8AC3E}">
        <p14:creationId xmlns:p14="http://schemas.microsoft.com/office/powerpoint/2010/main" val="4156625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143000"/>
            <a:ext cx="8153400" cy="4031873"/>
          </a:xfrm>
          <a:prstGeom prst="rect">
            <a:avLst/>
          </a:prstGeom>
        </p:spPr>
        <p:txBody>
          <a:bodyPr wrap="square">
            <a:spAutoFit/>
          </a:bodyPr>
          <a:lstStyle/>
          <a:p>
            <a:r>
              <a:rPr lang="en-US" sz="3200" b="1" dirty="0"/>
              <a:t>Interview Questions</a:t>
            </a:r>
            <a:endParaRPr lang="en-US" sz="3200" dirty="0"/>
          </a:p>
          <a:p>
            <a:pPr lvl="0"/>
            <a:r>
              <a:rPr lang="en-US" sz="3200" dirty="0"/>
              <a:t>What kind of fear did you (or someone else) have?</a:t>
            </a:r>
          </a:p>
          <a:p>
            <a:pPr lvl="0"/>
            <a:r>
              <a:rPr lang="en-US" sz="3200" dirty="0"/>
              <a:t>How old were you (or someone else)?</a:t>
            </a:r>
          </a:p>
          <a:p>
            <a:pPr lvl="0"/>
            <a:r>
              <a:rPr lang="en-US" sz="3200" dirty="0"/>
              <a:t>Why did you (or someone else) have this fear?</a:t>
            </a:r>
          </a:p>
          <a:p>
            <a:pPr lvl="0"/>
            <a:r>
              <a:rPr lang="en-US" sz="3200" dirty="0"/>
              <a:t>How did you (or the other person) feel? Were you angry or confused?</a:t>
            </a:r>
          </a:p>
          <a:p>
            <a:pPr lvl="0"/>
            <a:r>
              <a:rPr lang="en-US" sz="3200" dirty="0"/>
              <a:t>How did this fear change your life?</a:t>
            </a:r>
          </a:p>
        </p:txBody>
      </p:sp>
    </p:spTree>
    <p:extLst>
      <p:ext uri="{BB962C8B-B14F-4D97-AF65-F5344CB8AC3E}">
        <p14:creationId xmlns:p14="http://schemas.microsoft.com/office/powerpoint/2010/main" val="40327443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1066800"/>
            <a:ext cx="8077200" cy="4524315"/>
          </a:xfrm>
          <a:prstGeom prst="rect">
            <a:avLst/>
          </a:prstGeom>
        </p:spPr>
        <p:txBody>
          <a:bodyPr wrap="square">
            <a:spAutoFit/>
          </a:bodyPr>
          <a:lstStyle/>
          <a:p>
            <a:pPr algn="just"/>
            <a:r>
              <a:rPr lang="en-US" sz="3200" b="1" dirty="0"/>
              <a:t>Example</a:t>
            </a:r>
            <a:endParaRPr lang="en-US" sz="3200" dirty="0"/>
          </a:p>
          <a:p>
            <a:pPr algn="just"/>
            <a:r>
              <a:rPr lang="en-US" sz="3200" dirty="0"/>
              <a:t>My partner is Justin. When Justin was 10 years old, he was very afraid of dogs. He had a reason for this fear. One time, a big dog hurt his older brother. After this, he started shaking when he saw dogs. His heart beat faster, and he cried. He stayed home often. Sometimes, when friends invited him to their houses, didn’t go. He didn’t want to see their dogs.</a:t>
            </a:r>
          </a:p>
        </p:txBody>
      </p:sp>
    </p:spTree>
    <p:extLst>
      <p:ext uri="{BB962C8B-B14F-4D97-AF65-F5344CB8AC3E}">
        <p14:creationId xmlns:p14="http://schemas.microsoft.com/office/powerpoint/2010/main" val="39106038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7162800" cy="954107"/>
          </a:xfrm>
          <a:prstGeom prst="rect">
            <a:avLst/>
          </a:prstGeom>
        </p:spPr>
        <p:txBody>
          <a:bodyPr wrap="square">
            <a:spAutoFit/>
          </a:bodyPr>
          <a:lstStyle/>
          <a:p>
            <a:r>
              <a:rPr lang="en-US" sz="2800" b="1" dirty="0" smtClean="0"/>
              <a:t>* PRONUNCIATION</a:t>
            </a:r>
            <a:endParaRPr lang="en-US" sz="2800" dirty="0"/>
          </a:p>
          <a:p>
            <a:r>
              <a:rPr lang="en-US" sz="2800" b="1" dirty="0"/>
              <a:t>PRONOUNCING </a:t>
            </a:r>
            <a:r>
              <a:rPr lang="en-US" sz="2800" b="1" i="1" dirty="0"/>
              <a:t>–ED </a:t>
            </a:r>
            <a:r>
              <a:rPr lang="en-US" sz="2800" b="1" dirty="0"/>
              <a:t>ENDINGS</a:t>
            </a:r>
            <a:endParaRPr lang="en-US" sz="2800" dirty="0"/>
          </a:p>
        </p:txBody>
      </p:sp>
      <p:pic>
        <p:nvPicPr>
          <p:cNvPr id="5" name="Picture 4"/>
          <p:cNvPicPr/>
          <p:nvPr/>
        </p:nvPicPr>
        <p:blipFill>
          <a:blip r:embed="rId2"/>
          <a:stretch>
            <a:fillRect/>
          </a:stretch>
        </p:blipFill>
        <p:spPr>
          <a:xfrm>
            <a:off x="125361" y="1855839"/>
            <a:ext cx="8991600" cy="1524000"/>
          </a:xfrm>
          <a:prstGeom prst="rect">
            <a:avLst/>
          </a:prstGeom>
        </p:spPr>
      </p:pic>
      <p:sp>
        <p:nvSpPr>
          <p:cNvPr id="3" name="TextBox 2"/>
          <p:cNvSpPr txBox="1"/>
          <p:nvPr/>
        </p:nvSpPr>
        <p:spPr>
          <a:xfrm>
            <a:off x="1905000" y="4114799"/>
            <a:ext cx="6248400" cy="2215991"/>
          </a:xfrm>
          <a:prstGeom prst="rect">
            <a:avLst/>
          </a:prstGeom>
          <a:noFill/>
        </p:spPr>
        <p:txBody>
          <a:bodyPr wrap="square" rtlCol="0">
            <a:spAutoFit/>
          </a:bodyPr>
          <a:lstStyle/>
          <a:p>
            <a:r>
              <a:rPr lang="en-US" sz="4000" dirty="0"/>
              <a:t>n</a:t>
            </a:r>
            <a:r>
              <a:rPr lang="en-US" sz="4000" dirty="0" smtClean="0"/>
              <a:t>eed – needed</a:t>
            </a:r>
          </a:p>
          <a:p>
            <a:r>
              <a:rPr lang="en-US" sz="4000" dirty="0"/>
              <a:t>w</a:t>
            </a:r>
            <a:r>
              <a:rPr lang="en-US" sz="4000" dirty="0" smtClean="0"/>
              <a:t>ait – waited</a:t>
            </a:r>
          </a:p>
          <a:p>
            <a:r>
              <a:rPr lang="en-US" sz="4000" dirty="0"/>
              <a:t>v</a:t>
            </a:r>
            <a:r>
              <a:rPr lang="en-US" sz="4000" dirty="0" smtClean="0"/>
              <a:t>isit - visited</a:t>
            </a:r>
          </a:p>
          <a:p>
            <a:endParaRPr lang="en-US" dirty="0"/>
          </a:p>
        </p:txBody>
      </p:sp>
    </p:spTree>
    <p:extLst>
      <p:ext uri="{BB962C8B-B14F-4D97-AF65-F5344CB8AC3E}">
        <p14:creationId xmlns:p14="http://schemas.microsoft.com/office/powerpoint/2010/main" val="27037798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7162800" cy="954107"/>
          </a:xfrm>
          <a:prstGeom prst="rect">
            <a:avLst/>
          </a:prstGeom>
        </p:spPr>
        <p:txBody>
          <a:bodyPr wrap="square">
            <a:spAutoFit/>
          </a:bodyPr>
          <a:lstStyle/>
          <a:p>
            <a:r>
              <a:rPr lang="en-US" sz="2800" b="1" dirty="0" smtClean="0"/>
              <a:t>* PRONUNCIATION</a:t>
            </a:r>
            <a:endParaRPr lang="en-US" sz="2800" dirty="0"/>
          </a:p>
          <a:p>
            <a:r>
              <a:rPr lang="en-US" sz="2800" b="1" dirty="0"/>
              <a:t>PRONOUNCING </a:t>
            </a:r>
            <a:r>
              <a:rPr lang="en-US" sz="2800" b="1" i="1" dirty="0"/>
              <a:t>–ED </a:t>
            </a:r>
            <a:r>
              <a:rPr lang="en-US" sz="2800" b="1" dirty="0"/>
              <a:t>ENDINGS</a:t>
            </a:r>
            <a:endParaRPr lang="en-US" sz="2800" dirty="0"/>
          </a:p>
        </p:txBody>
      </p:sp>
      <p:sp>
        <p:nvSpPr>
          <p:cNvPr id="3" name="TextBox 2"/>
          <p:cNvSpPr txBox="1"/>
          <p:nvPr/>
        </p:nvSpPr>
        <p:spPr>
          <a:xfrm>
            <a:off x="845574" y="4811615"/>
            <a:ext cx="5860026" cy="2215991"/>
          </a:xfrm>
          <a:prstGeom prst="rect">
            <a:avLst/>
          </a:prstGeom>
          <a:noFill/>
        </p:spPr>
        <p:txBody>
          <a:bodyPr wrap="square" rtlCol="0">
            <a:spAutoFit/>
          </a:bodyPr>
          <a:lstStyle/>
          <a:p>
            <a:r>
              <a:rPr lang="en-US" sz="4000" dirty="0" smtClean="0"/>
              <a:t>watch – watched</a:t>
            </a:r>
          </a:p>
          <a:p>
            <a:r>
              <a:rPr lang="en-US" sz="4000" dirty="0" smtClean="0"/>
              <a:t>book – booked</a:t>
            </a:r>
          </a:p>
          <a:p>
            <a:r>
              <a:rPr lang="en-US" sz="4000" dirty="0" smtClean="0"/>
              <a:t>wash - washed</a:t>
            </a:r>
          </a:p>
          <a:p>
            <a:endParaRPr lang="en-US" dirty="0"/>
          </a:p>
        </p:txBody>
      </p:sp>
      <p:pic>
        <p:nvPicPr>
          <p:cNvPr id="6" name="Picture 5"/>
          <p:cNvPicPr/>
          <p:nvPr/>
        </p:nvPicPr>
        <p:blipFill>
          <a:blip r:embed="rId2"/>
          <a:stretch>
            <a:fillRect/>
          </a:stretch>
        </p:blipFill>
        <p:spPr>
          <a:xfrm>
            <a:off x="228600" y="1295399"/>
            <a:ext cx="8763000" cy="3657601"/>
          </a:xfrm>
          <a:prstGeom prst="rect">
            <a:avLst/>
          </a:prstGeom>
        </p:spPr>
      </p:pic>
    </p:spTree>
    <p:extLst>
      <p:ext uri="{BB962C8B-B14F-4D97-AF65-F5344CB8AC3E}">
        <p14:creationId xmlns:p14="http://schemas.microsoft.com/office/powerpoint/2010/main" val="15515676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7162800" cy="954107"/>
          </a:xfrm>
          <a:prstGeom prst="rect">
            <a:avLst/>
          </a:prstGeom>
        </p:spPr>
        <p:txBody>
          <a:bodyPr wrap="square">
            <a:spAutoFit/>
          </a:bodyPr>
          <a:lstStyle/>
          <a:p>
            <a:r>
              <a:rPr lang="en-US" sz="2800" b="1" dirty="0" smtClean="0"/>
              <a:t>* PRONUNCIATION</a:t>
            </a:r>
            <a:endParaRPr lang="en-US" sz="2800" dirty="0"/>
          </a:p>
          <a:p>
            <a:r>
              <a:rPr lang="en-US" sz="2800" b="1" dirty="0"/>
              <a:t>PRONOUNCING </a:t>
            </a:r>
            <a:r>
              <a:rPr lang="en-US" sz="2800" b="1" i="1" dirty="0"/>
              <a:t>–ED </a:t>
            </a:r>
            <a:r>
              <a:rPr lang="en-US" sz="2800" b="1" dirty="0"/>
              <a:t>ENDINGS</a:t>
            </a:r>
            <a:endParaRPr lang="en-US" sz="2800" dirty="0"/>
          </a:p>
        </p:txBody>
      </p:sp>
      <p:sp>
        <p:nvSpPr>
          <p:cNvPr id="4" name="Rectangle 3"/>
          <p:cNvSpPr/>
          <p:nvPr/>
        </p:nvSpPr>
        <p:spPr>
          <a:xfrm>
            <a:off x="381000" y="1600200"/>
            <a:ext cx="8534400" cy="2677656"/>
          </a:xfrm>
          <a:prstGeom prst="rect">
            <a:avLst/>
          </a:prstGeom>
        </p:spPr>
        <p:txBody>
          <a:bodyPr wrap="square">
            <a:spAutoFit/>
          </a:bodyPr>
          <a:lstStyle/>
          <a:p>
            <a:pPr marL="457200" indent="-457200" algn="just">
              <a:buFont typeface="Wingdings" pitchFamily="2" charset="2"/>
              <a:buChar char="v"/>
            </a:pPr>
            <a:r>
              <a:rPr lang="en-US" sz="2800" dirty="0"/>
              <a:t>Work in </a:t>
            </a:r>
            <a:r>
              <a:rPr lang="en-US" sz="2800" b="1" dirty="0"/>
              <a:t>groups of three </a:t>
            </a:r>
            <a:r>
              <a:rPr lang="en-US" sz="2800" dirty="0"/>
              <a:t>to tell the story of Allen’s phobia. Use the </a:t>
            </a:r>
            <a:r>
              <a:rPr lang="en-US" sz="2800" b="1" dirty="0"/>
              <a:t>past tense </a:t>
            </a:r>
            <a:r>
              <a:rPr lang="en-US" sz="2800" dirty="0"/>
              <a:t>of the verb in parentheses to make a complete sentence. </a:t>
            </a:r>
            <a:r>
              <a:rPr lang="en-US" sz="2800" b="1" dirty="0"/>
              <a:t>One person </a:t>
            </a:r>
            <a:r>
              <a:rPr lang="en-US" sz="2800" dirty="0"/>
              <a:t>in the group </a:t>
            </a:r>
            <a:r>
              <a:rPr lang="en-US" sz="2800" b="1" dirty="0"/>
              <a:t>will start </a:t>
            </a:r>
            <a:r>
              <a:rPr lang="en-US" sz="2800" dirty="0"/>
              <a:t>the story and </a:t>
            </a:r>
            <a:r>
              <a:rPr lang="en-US" sz="2800" b="1" dirty="0"/>
              <a:t>the other members </a:t>
            </a:r>
            <a:r>
              <a:rPr lang="en-US" sz="2800" dirty="0"/>
              <a:t>of the group </a:t>
            </a:r>
            <a:r>
              <a:rPr lang="en-US" sz="2800" b="1" dirty="0"/>
              <a:t>will continue </a:t>
            </a:r>
            <a:r>
              <a:rPr lang="en-US" sz="2800" dirty="0"/>
              <a:t>the story. Be </a:t>
            </a:r>
            <a:r>
              <a:rPr lang="en-US" sz="2800" b="1" dirty="0"/>
              <a:t>careful</a:t>
            </a:r>
            <a:r>
              <a:rPr lang="en-US" sz="2800" dirty="0"/>
              <a:t> to pronounce the </a:t>
            </a:r>
            <a:r>
              <a:rPr lang="en-US" sz="2800" b="1" dirty="0"/>
              <a:t>past tense ending </a:t>
            </a:r>
            <a:r>
              <a:rPr lang="en-US" sz="2800" dirty="0"/>
              <a:t>correctly</a:t>
            </a:r>
            <a:r>
              <a:rPr lang="en-US" sz="2800" b="1" dirty="0"/>
              <a:t>.</a:t>
            </a:r>
            <a:endParaRPr lang="en-US" sz="2800" dirty="0"/>
          </a:p>
        </p:txBody>
      </p:sp>
      <p:sp>
        <p:nvSpPr>
          <p:cNvPr id="5" name="Rectangle 4"/>
          <p:cNvSpPr/>
          <p:nvPr/>
        </p:nvSpPr>
        <p:spPr>
          <a:xfrm>
            <a:off x="1371600" y="4495800"/>
            <a:ext cx="7543800" cy="2246769"/>
          </a:xfrm>
          <a:prstGeom prst="rect">
            <a:avLst/>
          </a:prstGeom>
        </p:spPr>
        <p:txBody>
          <a:bodyPr wrap="square">
            <a:spAutoFit/>
          </a:bodyPr>
          <a:lstStyle/>
          <a:p>
            <a:r>
              <a:rPr lang="en-US" sz="2800" b="1" dirty="0"/>
              <a:t>Example</a:t>
            </a:r>
            <a:endParaRPr lang="en-US" sz="2800" dirty="0"/>
          </a:p>
          <a:p>
            <a:r>
              <a:rPr lang="en-US" sz="2800" dirty="0"/>
              <a:t>When he was a young man, </a:t>
            </a:r>
            <a:r>
              <a:rPr lang="en-US" sz="2800" dirty="0" smtClean="0"/>
              <a:t>he …</a:t>
            </a:r>
            <a:endParaRPr lang="en-US" sz="2800" dirty="0"/>
          </a:p>
          <a:p>
            <a:pPr lvl="0"/>
            <a:r>
              <a:rPr lang="en-US" sz="2800" dirty="0"/>
              <a:t>(start) to be afraid of many things.</a:t>
            </a:r>
          </a:p>
          <a:p>
            <a:pPr algn="just"/>
            <a:r>
              <a:rPr lang="en-US" sz="2800" u="sng" dirty="0"/>
              <a:t>The correct response is</a:t>
            </a:r>
            <a:r>
              <a:rPr lang="en-US" sz="2800" dirty="0"/>
              <a:t>: When he was a young man, he </a:t>
            </a:r>
            <a:r>
              <a:rPr lang="en-US" sz="2800" b="1" i="1" dirty="0"/>
              <a:t>started</a:t>
            </a:r>
            <a:r>
              <a:rPr lang="en-US" sz="2800" dirty="0"/>
              <a:t> to be afraid of many things.</a:t>
            </a:r>
          </a:p>
        </p:txBody>
      </p:sp>
    </p:spTree>
    <p:extLst>
      <p:ext uri="{BB962C8B-B14F-4D97-AF65-F5344CB8AC3E}">
        <p14:creationId xmlns:p14="http://schemas.microsoft.com/office/powerpoint/2010/main" val="3620776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899450019"/>
              </p:ext>
            </p:extLst>
          </p:nvPr>
        </p:nvGraphicFramePr>
        <p:xfrm>
          <a:off x="152400" y="152400"/>
          <a:ext cx="8763000" cy="6172200"/>
        </p:xfrm>
        <a:graphic>
          <a:graphicData uri="http://schemas.openxmlformats.org/drawingml/2006/table">
            <a:tbl>
              <a:tblPr firstRow="1" bandRow="1">
                <a:tableStyleId>{5C22544A-7EE6-4342-B048-85BDC9FD1C3A}</a:tableStyleId>
              </a:tblPr>
              <a:tblGrid>
                <a:gridCol w="1447800"/>
                <a:gridCol w="7315200"/>
              </a:tblGrid>
              <a:tr h="771525">
                <a:tc>
                  <a:txBody>
                    <a:bodyPr/>
                    <a:lstStyle/>
                    <a:p>
                      <a:pPr algn="ctr"/>
                      <a:r>
                        <a:rPr lang="en-US" sz="2800" b="1" dirty="0" smtClean="0"/>
                        <a:t>1</a:t>
                      </a:r>
                      <a:endParaRPr lang="en-US" sz="2800" b="1" dirty="0"/>
                    </a:p>
                  </a:txBody>
                  <a:tcPr/>
                </a:tc>
                <a:tc>
                  <a:txBody>
                    <a:bodyPr/>
                    <a:lstStyle/>
                    <a:p>
                      <a:r>
                        <a:rPr lang="en-US" sz="2800" b="1" i="1" dirty="0" smtClean="0">
                          <a:solidFill>
                            <a:srgbClr val="FF0000"/>
                          </a:solidFill>
                        </a:rPr>
                        <a:t>A</a:t>
                      </a:r>
                      <a:r>
                        <a:rPr lang="en-US" sz="2800" b="1" i="1" baseline="0" dirty="0" smtClean="0">
                          <a:solidFill>
                            <a:srgbClr val="FF0000"/>
                          </a:solidFill>
                        </a:rPr>
                        <a:t> World of Friends</a:t>
                      </a:r>
                      <a:endParaRPr lang="en-US" sz="2800" b="1" i="1" dirty="0">
                        <a:solidFill>
                          <a:srgbClr val="FF0000"/>
                        </a:solidFill>
                      </a:endParaRPr>
                    </a:p>
                  </a:txBody>
                  <a:tcPr/>
                </a:tc>
              </a:tr>
              <a:tr h="771525">
                <a:tc>
                  <a:txBody>
                    <a:bodyPr/>
                    <a:lstStyle/>
                    <a:p>
                      <a:pPr algn="ctr"/>
                      <a:r>
                        <a:rPr lang="en-US" sz="2800" b="1" dirty="0" smtClean="0"/>
                        <a:t>2</a:t>
                      </a:r>
                      <a:endParaRPr lang="en-US" sz="2800" b="1" dirty="0"/>
                    </a:p>
                  </a:txBody>
                  <a:tcPr/>
                </a:tc>
                <a:tc>
                  <a:txBody>
                    <a:bodyPr/>
                    <a:lstStyle/>
                    <a:p>
                      <a:r>
                        <a:rPr lang="en-US" sz="2800" b="1" dirty="0" smtClean="0"/>
                        <a:t>Making</a:t>
                      </a:r>
                      <a:r>
                        <a:rPr lang="en-US" sz="2800" b="1" baseline="0" dirty="0" smtClean="0"/>
                        <a:t> Unusual Art</a:t>
                      </a:r>
                      <a:endParaRPr lang="en-US" sz="2800" b="1" dirty="0"/>
                    </a:p>
                  </a:txBody>
                  <a:tcPr/>
                </a:tc>
              </a:tr>
              <a:tr h="771525">
                <a:tc>
                  <a:txBody>
                    <a:bodyPr/>
                    <a:lstStyle/>
                    <a:p>
                      <a:pPr algn="ctr"/>
                      <a:r>
                        <a:rPr lang="en-US" sz="2800" b="1" dirty="0" smtClean="0"/>
                        <a:t>3</a:t>
                      </a:r>
                      <a:endParaRPr lang="en-US" sz="2800" b="1" dirty="0"/>
                    </a:p>
                  </a:txBody>
                  <a:tcPr/>
                </a:tc>
                <a:tc>
                  <a:txBody>
                    <a:bodyPr/>
                    <a:lstStyle/>
                    <a:p>
                      <a:r>
                        <a:rPr lang="en-US" sz="2800" b="1" dirty="0" smtClean="0"/>
                        <a:t>Special Possessions</a:t>
                      </a:r>
                      <a:endParaRPr lang="en-US" sz="2800" b="1" dirty="0"/>
                    </a:p>
                  </a:txBody>
                  <a:tcPr/>
                </a:tc>
              </a:tr>
              <a:tr h="771525">
                <a:tc>
                  <a:txBody>
                    <a:bodyPr/>
                    <a:lstStyle/>
                    <a:p>
                      <a:pPr algn="ctr"/>
                      <a:r>
                        <a:rPr lang="en-US" sz="2800" b="1" dirty="0" smtClean="0"/>
                        <a:t>4</a:t>
                      </a:r>
                      <a:endParaRPr lang="en-US" sz="2800" b="1" dirty="0"/>
                    </a:p>
                  </a:txBody>
                  <a:tcPr/>
                </a:tc>
                <a:tc>
                  <a:txBody>
                    <a:bodyPr/>
                    <a:lstStyle/>
                    <a:p>
                      <a:r>
                        <a:rPr lang="en-US" sz="2800" b="1" dirty="0" smtClean="0"/>
                        <a:t>Creativity in Business</a:t>
                      </a:r>
                      <a:endParaRPr lang="en-US" sz="2800" b="1" dirty="0"/>
                    </a:p>
                  </a:txBody>
                  <a:tcPr/>
                </a:tc>
              </a:tr>
              <a:tr h="771525">
                <a:tc>
                  <a:txBody>
                    <a:bodyPr/>
                    <a:lstStyle/>
                    <a:p>
                      <a:pPr algn="ctr"/>
                      <a:r>
                        <a:rPr lang="en-US" sz="2800" b="1" dirty="0" smtClean="0"/>
                        <a:t>5</a:t>
                      </a:r>
                      <a:endParaRPr lang="en-US" sz="2800" b="1" dirty="0"/>
                    </a:p>
                  </a:txBody>
                  <a:tcPr/>
                </a:tc>
                <a:tc>
                  <a:txBody>
                    <a:bodyPr/>
                    <a:lstStyle/>
                    <a:p>
                      <a:r>
                        <a:rPr lang="en-US" sz="2800" b="1" i="1" dirty="0" smtClean="0">
                          <a:solidFill>
                            <a:srgbClr val="FF0000"/>
                          </a:solidFill>
                        </a:rPr>
                        <a:t>Understanding Fears and Phobias</a:t>
                      </a:r>
                      <a:endParaRPr lang="en-US" sz="2800" b="1" i="1" dirty="0">
                        <a:solidFill>
                          <a:srgbClr val="FF0000"/>
                        </a:solidFill>
                      </a:endParaRPr>
                    </a:p>
                  </a:txBody>
                  <a:tcPr/>
                </a:tc>
              </a:tr>
              <a:tr h="771525">
                <a:tc>
                  <a:txBody>
                    <a:bodyPr/>
                    <a:lstStyle/>
                    <a:p>
                      <a:pPr algn="ctr"/>
                      <a:r>
                        <a:rPr lang="en-US" sz="2800" b="1" dirty="0" smtClean="0"/>
                        <a:t>6</a:t>
                      </a:r>
                      <a:endParaRPr lang="en-US" sz="2800" b="1" dirty="0"/>
                    </a:p>
                  </a:txBody>
                  <a:tcPr/>
                </a:tc>
                <a:tc>
                  <a:txBody>
                    <a:bodyPr/>
                    <a:lstStyle/>
                    <a:p>
                      <a:r>
                        <a:rPr lang="en-US" sz="2800" b="1" i="1" dirty="0" smtClean="0">
                          <a:solidFill>
                            <a:srgbClr val="FF0000"/>
                          </a:solidFill>
                        </a:rPr>
                        <a:t>Risks and Challenges</a:t>
                      </a:r>
                      <a:endParaRPr lang="en-US" sz="2800" b="1" i="1" dirty="0">
                        <a:solidFill>
                          <a:srgbClr val="FF0000"/>
                        </a:solidFill>
                      </a:endParaRPr>
                    </a:p>
                  </a:txBody>
                  <a:tcPr/>
                </a:tc>
              </a:tr>
              <a:tr h="771525">
                <a:tc>
                  <a:txBody>
                    <a:bodyPr/>
                    <a:lstStyle/>
                    <a:p>
                      <a:pPr algn="ctr"/>
                      <a:r>
                        <a:rPr lang="en-US" sz="2800" b="1" dirty="0" smtClean="0"/>
                        <a:t>7</a:t>
                      </a:r>
                      <a:endParaRPr lang="en-US" sz="2800" b="1" dirty="0"/>
                    </a:p>
                  </a:txBody>
                  <a:tcPr/>
                </a:tc>
                <a:tc>
                  <a:txBody>
                    <a:bodyPr/>
                    <a:lstStyle/>
                    <a:p>
                      <a:r>
                        <a:rPr lang="en-US" sz="2800" b="1" i="1" dirty="0" smtClean="0">
                          <a:solidFill>
                            <a:srgbClr val="FF0000"/>
                          </a:solidFill>
                        </a:rPr>
                        <a:t>Only Child – Lonely Child?</a:t>
                      </a:r>
                      <a:endParaRPr lang="en-US" sz="2800" b="1" i="1" dirty="0">
                        <a:solidFill>
                          <a:srgbClr val="FF0000"/>
                        </a:solidFill>
                      </a:endParaRPr>
                    </a:p>
                  </a:txBody>
                  <a:tcPr/>
                </a:tc>
              </a:tr>
              <a:tr h="771525">
                <a:tc>
                  <a:txBody>
                    <a:bodyPr/>
                    <a:lstStyle/>
                    <a:p>
                      <a:pPr algn="ctr"/>
                      <a:r>
                        <a:rPr lang="en-US" sz="2800" b="1" dirty="0" smtClean="0"/>
                        <a:t>8</a:t>
                      </a:r>
                      <a:endParaRPr lang="en-US" sz="2800" b="1" dirty="0"/>
                    </a:p>
                  </a:txBody>
                  <a:tcPr/>
                </a:tc>
                <a:tc>
                  <a:txBody>
                    <a:bodyPr/>
                    <a:lstStyle/>
                    <a:p>
                      <a:r>
                        <a:rPr lang="en-US" sz="2800" b="1" dirty="0" smtClean="0"/>
                        <a:t>Soccer: The Beautiful Game</a:t>
                      </a:r>
                      <a:endParaRPr lang="en-US" sz="2800" b="1" dirty="0"/>
                    </a:p>
                  </a:txBody>
                  <a:tcPr/>
                </a:tc>
              </a:tr>
            </a:tbl>
          </a:graphicData>
        </a:graphic>
      </p:graphicFrame>
    </p:spTree>
    <p:extLst>
      <p:ext uri="{BB962C8B-B14F-4D97-AF65-F5344CB8AC3E}">
        <p14:creationId xmlns:p14="http://schemas.microsoft.com/office/powerpoint/2010/main" val="9974618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7162800" cy="954107"/>
          </a:xfrm>
          <a:prstGeom prst="rect">
            <a:avLst/>
          </a:prstGeom>
        </p:spPr>
        <p:txBody>
          <a:bodyPr wrap="square">
            <a:spAutoFit/>
          </a:bodyPr>
          <a:lstStyle/>
          <a:p>
            <a:r>
              <a:rPr lang="en-US" sz="2800" b="1" dirty="0" smtClean="0"/>
              <a:t>* PRONUNCIATION</a:t>
            </a:r>
            <a:endParaRPr lang="en-US" sz="2800" dirty="0"/>
          </a:p>
          <a:p>
            <a:r>
              <a:rPr lang="en-US" sz="2800" b="1" dirty="0"/>
              <a:t>PRONOUNCING </a:t>
            </a:r>
            <a:r>
              <a:rPr lang="en-US" sz="2800" b="1" i="1" dirty="0"/>
              <a:t>–ED </a:t>
            </a:r>
            <a:r>
              <a:rPr lang="en-US" sz="2800" b="1" dirty="0"/>
              <a:t>ENDINGS</a:t>
            </a:r>
            <a:endParaRPr lang="en-US" sz="2800" dirty="0"/>
          </a:p>
        </p:txBody>
      </p:sp>
      <p:sp>
        <p:nvSpPr>
          <p:cNvPr id="4" name="Rectangle 3"/>
          <p:cNvSpPr/>
          <p:nvPr/>
        </p:nvSpPr>
        <p:spPr>
          <a:xfrm>
            <a:off x="381000" y="1600200"/>
            <a:ext cx="8534400" cy="1815882"/>
          </a:xfrm>
          <a:prstGeom prst="rect">
            <a:avLst/>
          </a:prstGeom>
        </p:spPr>
        <p:txBody>
          <a:bodyPr wrap="square">
            <a:spAutoFit/>
          </a:bodyPr>
          <a:lstStyle/>
          <a:p>
            <a:pPr lvl="0"/>
            <a:r>
              <a:rPr lang="en-US" sz="2800" dirty="0" smtClean="0"/>
              <a:t>1. When </a:t>
            </a:r>
            <a:r>
              <a:rPr lang="en-US" sz="2800" dirty="0"/>
              <a:t>he was a young man, </a:t>
            </a:r>
            <a:r>
              <a:rPr lang="en-US" sz="2800" dirty="0" smtClean="0"/>
              <a:t>he …</a:t>
            </a:r>
            <a:endParaRPr lang="en-US" sz="2800" dirty="0"/>
          </a:p>
          <a:p>
            <a:pPr lvl="0"/>
            <a:r>
              <a:rPr lang="en-US" sz="2800" dirty="0" smtClean="0"/>
              <a:t>A. (stop</a:t>
            </a:r>
            <a:r>
              <a:rPr lang="en-US" sz="2800" dirty="0"/>
              <a:t>) driving his car.</a:t>
            </a:r>
          </a:p>
          <a:p>
            <a:pPr lvl="0"/>
            <a:r>
              <a:rPr lang="en-US" sz="2800" dirty="0" smtClean="0"/>
              <a:t>B. (walk</a:t>
            </a:r>
            <a:r>
              <a:rPr lang="en-US" sz="2800" dirty="0"/>
              <a:t>) to work every day.</a:t>
            </a:r>
          </a:p>
          <a:p>
            <a:pPr lvl="0"/>
            <a:r>
              <a:rPr lang="en-US" sz="2800" dirty="0" smtClean="0"/>
              <a:t>C. (decide</a:t>
            </a:r>
            <a:r>
              <a:rPr lang="en-US" sz="2800" dirty="0"/>
              <a:t>) to see a psychologist.</a:t>
            </a:r>
          </a:p>
        </p:txBody>
      </p:sp>
      <p:sp>
        <p:nvSpPr>
          <p:cNvPr id="5" name="Rectangle 4"/>
          <p:cNvSpPr/>
          <p:nvPr/>
        </p:nvSpPr>
        <p:spPr>
          <a:xfrm>
            <a:off x="685800" y="3810000"/>
            <a:ext cx="7543800" cy="1815882"/>
          </a:xfrm>
          <a:prstGeom prst="rect">
            <a:avLst/>
          </a:prstGeom>
        </p:spPr>
        <p:txBody>
          <a:bodyPr wrap="square">
            <a:spAutoFit/>
          </a:bodyPr>
          <a:lstStyle/>
          <a:p>
            <a:pPr lvl="0"/>
            <a:r>
              <a:rPr lang="en-US" sz="2800" dirty="0" smtClean="0"/>
              <a:t>2. While </a:t>
            </a:r>
            <a:r>
              <a:rPr lang="en-US" sz="2800" dirty="0"/>
              <a:t>working with the psychologist, </a:t>
            </a:r>
            <a:r>
              <a:rPr lang="en-US" sz="2800" dirty="0" smtClean="0"/>
              <a:t>he …</a:t>
            </a:r>
            <a:endParaRPr lang="en-US" sz="2800" dirty="0"/>
          </a:p>
          <a:p>
            <a:pPr lvl="0"/>
            <a:r>
              <a:rPr lang="en-US" sz="2800" dirty="0" smtClean="0"/>
              <a:t>A. (learn</a:t>
            </a:r>
            <a:r>
              <a:rPr lang="en-US" sz="2800" dirty="0"/>
              <a:t>) a new way of thinking about himself.</a:t>
            </a:r>
          </a:p>
          <a:p>
            <a:pPr lvl="0"/>
            <a:r>
              <a:rPr lang="en-US" sz="2800" dirty="0" smtClean="0"/>
              <a:t>B. (change</a:t>
            </a:r>
            <a:r>
              <a:rPr lang="en-US" sz="2800" dirty="0"/>
              <a:t>) his old ideas about driving.</a:t>
            </a:r>
          </a:p>
          <a:p>
            <a:pPr lvl="0"/>
            <a:r>
              <a:rPr lang="en-US" sz="2800" dirty="0" smtClean="0"/>
              <a:t>C. (try</a:t>
            </a:r>
            <a:r>
              <a:rPr lang="en-US" sz="2800" dirty="0"/>
              <a:t>) to cross the bridge in his car.</a:t>
            </a:r>
          </a:p>
        </p:txBody>
      </p:sp>
    </p:spTree>
    <p:extLst>
      <p:ext uri="{BB962C8B-B14F-4D97-AF65-F5344CB8AC3E}">
        <p14:creationId xmlns:p14="http://schemas.microsoft.com/office/powerpoint/2010/main" val="13120526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7162800" cy="954107"/>
          </a:xfrm>
          <a:prstGeom prst="rect">
            <a:avLst/>
          </a:prstGeom>
        </p:spPr>
        <p:txBody>
          <a:bodyPr wrap="square">
            <a:spAutoFit/>
          </a:bodyPr>
          <a:lstStyle/>
          <a:p>
            <a:r>
              <a:rPr lang="en-US" sz="2800" b="1" dirty="0" smtClean="0"/>
              <a:t>* PRONUNCIATION</a:t>
            </a:r>
            <a:endParaRPr lang="en-US" sz="2800" dirty="0"/>
          </a:p>
          <a:p>
            <a:r>
              <a:rPr lang="en-US" sz="2800" b="1" dirty="0"/>
              <a:t>PRONOUNCING </a:t>
            </a:r>
            <a:r>
              <a:rPr lang="en-US" sz="2800" b="1" i="1" dirty="0"/>
              <a:t>–ED </a:t>
            </a:r>
            <a:r>
              <a:rPr lang="en-US" sz="2800" b="1" dirty="0"/>
              <a:t>ENDINGS</a:t>
            </a:r>
            <a:endParaRPr lang="en-US" sz="2800" dirty="0"/>
          </a:p>
        </p:txBody>
      </p:sp>
      <p:sp>
        <p:nvSpPr>
          <p:cNvPr id="4" name="Rectangle 3"/>
          <p:cNvSpPr/>
          <p:nvPr/>
        </p:nvSpPr>
        <p:spPr>
          <a:xfrm>
            <a:off x="685800" y="2133600"/>
            <a:ext cx="8229600" cy="3108543"/>
          </a:xfrm>
          <a:prstGeom prst="rect">
            <a:avLst/>
          </a:prstGeom>
        </p:spPr>
        <p:txBody>
          <a:bodyPr wrap="square">
            <a:spAutoFit/>
          </a:bodyPr>
          <a:lstStyle/>
          <a:p>
            <a:pPr lvl="0"/>
            <a:r>
              <a:rPr lang="en-US" sz="2800" dirty="0"/>
              <a:t>3</a:t>
            </a:r>
            <a:r>
              <a:rPr lang="en-US" sz="2800" dirty="0" smtClean="0"/>
              <a:t>. </a:t>
            </a:r>
            <a:r>
              <a:rPr lang="en-US" sz="2800" dirty="0"/>
              <a:t>After working with the psychologist, </a:t>
            </a:r>
            <a:r>
              <a:rPr lang="en-US" sz="2800" dirty="0" smtClean="0"/>
              <a:t>he …</a:t>
            </a:r>
          </a:p>
          <a:p>
            <a:pPr lvl="0"/>
            <a:endParaRPr lang="en-US" sz="2800" dirty="0"/>
          </a:p>
          <a:p>
            <a:pPr marL="514350" lvl="0" indent="-514350">
              <a:buAutoNum type="alphaUcPeriod"/>
            </a:pPr>
            <a:r>
              <a:rPr lang="en-US" sz="2800" dirty="0" smtClean="0"/>
              <a:t>(want</a:t>
            </a:r>
            <a:r>
              <a:rPr lang="en-US" sz="2800" dirty="0"/>
              <a:t>) to try new things</a:t>
            </a:r>
            <a:r>
              <a:rPr lang="en-US" sz="2800" dirty="0" smtClean="0"/>
              <a:t>.</a:t>
            </a:r>
          </a:p>
          <a:p>
            <a:pPr marL="514350" lvl="0" indent="-514350">
              <a:buAutoNum type="alphaUcPeriod"/>
            </a:pPr>
            <a:endParaRPr lang="en-US" sz="2800" dirty="0"/>
          </a:p>
          <a:p>
            <a:pPr lvl="0"/>
            <a:r>
              <a:rPr lang="en-US" sz="2800" dirty="0" smtClean="0"/>
              <a:t>B. (study</a:t>
            </a:r>
            <a:r>
              <a:rPr lang="en-US" sz="2800" dirty="0"/>
              <a:t>) planes and flying</a:t>
            </a:r>
            <a:r>
              <a:rPr lang="en-US" sz="2800" dirty="0" smtClean="0"/>
              <a:t>.</a:t>
            </a:r>
          </a:p>
          <a:p>
            <a:pPr lvl="0"/>
            <a:endParaRPr lang="en-US" sz="2800" dirty="0"/>
          </a:p>
          <a:p>
            <a:pPr lvl="0"/>
            <a:r>
              <a:rPr lang="en-US" sz="2800" dirty="0" smtClean="0"/>
              <a:t>C. (start</a:t>
            </a:r>
            <a:r>
              <a:rPr lang="en-US" sz="2800" dirty="0"/>
              <a:t>) flying a small plane.</a:t>
            </a:r>
          </a:p>
        </p:txBody>
      </p:sp>
    </p:spTree>
    <p:extLst>
      <p:ext uri="{BB962C8B-B14F-4D97-AF65-F5344CB8AC3E}">
        <p14:creationId xmlns:p14="http://schemas.microsoft.com/office/powerpoint/2010/main" val="4733696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457200"/>
            <a:ext cx="8229600" cy="3970318"/>
          </a:xfrm>
          <a:prstGeom prst="rect">
            <a:avLst/>
          </a:prstGeom>
        </p:spPr>
        <p:txBody>
          <a:bodyPr wrap="square">
            <a:spAutoFit/>
          </a:bodyPr>
          <a:lstStyle/>
          <a:p>
            <a:pPr algn="just"/>
            <a:r>
              <a:rPr lang="en-US" sz="2800" b="1" dirty="0"/>
              <a:t>SPEAKING SKILL</a:t>
            </a:r>
            <a:endParaRPr lang="en-US" sz="2800" dirty="0"/>
          </a:p>
          <a:p>
            <a:pPr algn="just"/>
            <a:r>
              <a:rPr lang="en-US" sz="2800" b="1" dirty="0"/>
              <a:t>USE </a:t>
            </a:r>
            <a:r>
              <a:rPr lang="en-US" sz="2800" b="1" dirty="0" smtClean="0"/>
              <a:t>IMPERATIVES</a:t>
            </a:r>
          </a:p>
          <a:p>
            <a:pPr algn="just"/>
            <a:endParaRPr lang="en-US" sz="2800" dirty="0"/>
          </a:p>
          <a:p>
            <a:pPr algn="just"/>
            <a:r>
              <a:rPr lang="en-US" sz="2800" dirty="0"/>
              <a:t>Speakers often </a:t>
            </a:r>
            <a:r>
              <a:rPr lang="en-US" sz="2800" b="1" dirty="0"/>
              <a:t>use imperatives to give advice</a:t>
            </a:r>
            <a:r>
              <a:rPr lang="en-US" sz="2800" dirty="0"/>
              <a:t>. An imperative is the command form of a verb. It is always in present tense. </a:t>
            </a:r>
            <a:r>
              <a:rPr lang="en-US" sz="2800" b="1" i="1" dirty="0"/>
              <a:t>Don’t</a:t>
            </a:r>
            <a:r>
              <a:rPr lang="en-US" sz="2800" dirty="0"/>
              <a:t> is used in the negative form. The subject is “you” since the speaker is giving a command to other people. However, the word you is not included in the imperative.</a:t>
            </a:r>
          </a:p>
        </p:txBody>
      </p:sp>
      <p:sp>
        <p:nvSpPr>
          <p:cNvPr id="5" name="Rectangle 4"/>
          <p:cNvSpPr/>
          <p:nvPr/>
        </p:nvSpPr>
        <p:spPr>
          <a:xfrm>
            <a:off x="1806677" y="4837470"/>
            <a:ext cx="6324600" cy="954107"/>
          </a:xfrm>
          <a:prstGeom prst="rect">
            <a:avLst/>
          </a:prstGeom>
        </p:spPr>
        <p:txBody>
          <a:bodyPr wrap="square">
            <a:spAutoFit/>
          </a:bodyPr>
          <a:lstStyle/>
          <a:p>
            <a:pPr lvl="0"/>
            <a:r>
              <a:rPr lang="en-US" sz="2800" dirty="0" smtClean="0"/>
              <a:t>1. A: </a:t>
            </a:r>
            <a:r>
              <a:rPr lang="en-US" sz="2800" dirty="0"/>
              <a:t>I’m scared of taking my driving test.</a:t>
            </a:r>
          </a:p>
          <a:p>
            <a:r>
              <a:rPr lang="en-US" sz="2800" dirty="0" smtClean="0"/>
              <a:t>    B: </a:t>
            </a:r>
            <a:r>
              <a:rPr lang="en-US" sz="2800" dirty="0"/>
              <a:t>Don’t ________. You can do it.</a:t>
            </a:r>
          </a:p>
        </p:txBody>
      </p:sp>
    </p:spTree>
    <p:extLst>
      <p:ext uri="{BB962C8B-B14F-4D97-AF65-F5344CB8AC3E}">
        <p14:creationId xmlns:p14="http://schemas.microsoft.com/office/powerpoint/2010/main" val="9687618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304800"/>
            <a:ext cx="6324600" cy="954107"/>
          </a:xfrm>
          <a:prstGeom prst="rect">
            <a:avLst/>
          </a:prstGeom>
        </p:spPr>
        <p:txBody>
          <a:bodyPr wrap="square">
            <a:spAutoFit/>
          </a:bodyPr>
          <a:lstStyle/>
          <a:p>
            <a:pPr lvl="0"/>
            <a:r>
              <a:rPr lang="en-US" sz="2800" dirty="0"/>
              <a:t>2</a:t>
            </a:r>
            <a:r>
              <a:rPr lang="en-US" sz="2800" dirty="0" smtClean="0"/>
              <a:t>. </a:t>
            </a:r>
            <a:r>
              <a:rPr lang="en-US" sz="2800" dirty="0"/>
              <a:t>A</a:t>
            </a:r>
            <a:r>
              <a:rPr lang="en-US" sz="2800" dirty="0" smtClean="0"/>
              <a:t>: </a:t>
            </a:r>
            <a:r>
              <a:rPr lang="en-US" sz="2800" dirty="0"/>
              <a:t>I don’t like elevators.</a:t>
            </a:r>
          </a:p>
          <a:p>
            <a:r>
              <a:rPr lang="en-US" sz="2800" dirty="0" smtClean="0"/>
              <a:t>     B: </a:t>
            </a:r>
            <a:r>
              <a:rPr lang="en-US" sz="2800" dirty="0"/>
              <a:t>_________ instead!</a:t>
            </a:r>
          </a:p>
        </p:txBody>
      </p:sp>
      <p:sp>
        <p:nvSpPr>
          <p:cNvPr id="4" name="Rectangle 3"/>
          <p:cNvSpPr/>
          <p:nvPr/>
        </p:nvSpPr>
        <p:spPr>
          <a:xfrm>
            <a:off x="457200" y="1278572"/>
            <a:ext cx="6324600" cy="954107"/>
          </a:xfrm>
          <a:prstGeom prst="rect">
            <a:avLst/>
          </a:prstGeom>
        </p:spPr>
        <p:txBody>
          <a:bodyPr wrap="square">
            <a:spAutoFit/>
          </a:bodyPr>
          <a:lstStyle/>
          <a:p>
            <a:pPr lvl="0"/>
            <a:r>
              <a:rPr lang="en-US" sz="2800" dirty="0" smtClean="0"/>
              <a:t>3. A: </a:t>
            </a:r>
            <a:r>
              <a:rPr lang="en-US" sz="2800" dirty="0"/>
              <a:t>I get scared when I travel alone.</a:t>
            </a:r>
          </a:p>
          <a:p>
            <a:r>
              <a:rPr lang="en-US" sz="2800" dirty="0" smtClean="0"/>
              <a:t>    B: </a:t>
            </a:r>
            <a:r>
              <a:rPr lang="en-US" sz="2800" dirty="0"/>
              <a:t>______. Then you won’t be alone!</a:t>
            </a:r>
          </a:p>
        </p:txBody>
      </p:sp>
      <p:sp>
        <p:nvSpPr>
          <p:cNvPr id="6" name="Rectangle 5"/>
          <p:cNvSpPr/>
          <p:nvPr/>
        </p:nvSpPr>
        <p:spPr>
          <a:xfrm>
            <a:off x="442452" y="2514600"/>
            <a:ext cx="6324600" cy="954107"/>
          </a:xfrm>
          <a:prstGeom prst="rect">
            <a:avLst/>
          </a:prstGeom>
        </p:spPr>
        <p:txBody>
          <a:bodyPr wrap="square">
            <a:spAutoFit/>
          </a:bodyPr>
          <a:lstStyle/>
          <a:p>
            <a:pPr lvl="0"/>
            <a:r>
              <a:rPr lang="en-US" sz="2800" dirty="0" smtClean="0"/>
              <a:t>4. </a:t>
            </a:r>
            <a:r>
              <a:rPr lang="en-US" sz="2800" dirty="0"/>
              <a:t>A: I want a pet, but I’m afraid of dogs.</a:t>
            </a:r>
          </a:p>
          <a:p>
            <a:r>
              <a:rPr lang="en-US" sz="2800" dirty="0" smtClean="0"/>
              <a:t>    B</a:t>
            </a:r>
            <a:r>
              <a:rPr lang="en-US" sz="2800" dirty="0"/>
              <a:t>: ________. They don’t bike.</a:t>
            </a:r>
          </a:p>
        </p:txBody>
      </p:sp>
      <p:sp>
        <p:nvSpPr>
          <p:cNvPr id="7" name="Rectangle 6"/>
          <p:cNvSpPr/>
          <p:nvPr/>
        </p:nvSpPr>
        <p:spPr>
          <a:xfrm>
            <a:off x="457200" y="3733800"/>
            <a:ext cx="8229600" cy="954107"/>
          </a:xfrm>
          <a:prstGeom prst="rect">
            <a:avLst/>
          </a:prstGeom>
        </p:spPr>
        <p:txBody>
          <a:bodyPr wrap="square">
            <a:spAutoFit/>
          </a:bodyPr>
          <a:lstStyle/>
          <a:p>
            <a:pPr lvl="0"/>
            <a:r>
              <a:rPr lang="en-US" sz="2800" dirty="0"/>
              <a:t>5</a:t>
            </a:r>
            <a:r>
              <a:rPr lang="en-US" sz="2800" dirty="0" smtClean="0"/>
              <a:t>. </a:t>
            </a:r>
            <a:r>
              <a:rPr lang="en-US" sz="2800" dirty="0"/>
              <a:t>A: I don’t want to fly to San Francisco from New York.</a:t>
            </a:r>
          </a:p>
          <a:p>
            <a:r>
              <a:rPr lang="en-US" sz="2800" dirty="0" smtClean="0"/>
              <a:t>    B</a:t>
            </a:r>
            <a:r>
              <a:rPr lang="en-US" sz="2800" dirty="0"/>
              <a:t>: ________. You’ll see more.</a:t>
            </a:r>
          </a:p>
        </p:txBody>
      </p:sp>
      <p:sp>
        <p:nvSpPr>
          <p:cNvPr id="8" name="Rectangle 7"/>
          <p:cNvSpPr/>
          <p:nvPr/>
        </p:nvSpPr>
        <p:spPr>
          <a:xfrm>
            <a:off x="762000" y="4953000"/>
            <a:ext cx="8229600" cy="954107"/>
          </a:xfrm>
          <a:prstGeom prst="rect">
            <a:avLst/>
          </a:prstGeom>
        </p:spPr>
        <p:txBody>
          <a:bodyPr wrap="square">
            <a:spAutoFit/>
          </a:bodyPr>
          <a:lstStyle/>
          <a:p>
            <a:pPr lvl="0"/>
            <a:r>
              <a:rPr lang="en-US" sz="2800" dirty="0" smtClean="0"/>
              <a:t>6. </a:t>
            </a:r>
            <a:r>
              <a:rPr lang="en-US" sz="2800" dirty="0"/>
              <a:t>A: I hate that clown movie!</a:t>
            </a:r>
          </a:p>
          <a:p>
            <a:r>
              <a:rPr lang="en-US" sz="2800" dirty="0" smtClean="0"/>
              <a:t>    B</a:t>
            </a:r>
            <a:r>
              <a:rPr lang="en-US" sz="2800" dirty="0"/>
              <a:t>: Don’t ________. Play a game instead.</a:t>
            </a:r>
          </a:p>
        </p:txBody>
      </p:sp>
    </p:spTree>
    <p:extLst>
      <p:ext uri="{BB962C8B-B14F-4D97-AF65-F5344CB8AC3E}">
        <p14:creationId xmlns:p14="http://schemas.microsoft.com/office/powerpoint/2010/main" val="3006944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HOMEWORK</a:t>
            </a:r>
            <a:endParaRPr lang="en-US" b="1" dirty="0"/>
          </a:p>
        </p:txBody>
      </p:sp>
      <p:sp>
        <p:nvSpPr>
          <p:cNvPr id="4" name="Rectangle 3"/>
          <p:cNvSpPr/>
          <p:nvPr/>
        </p:nvSpPr>
        <p:spPr>
          <a:xfrm>
            <a:off x="381000" y="1752600"/>
            <a:ext cx="8305800" cy="2677656"/>
          </a:xfrm>
          <a:prstGeom prst="rect">
            <a:avLst/>
          </a:prstGeom>
        </p:spPr>
        <p:txBody>
          <a:bodyPr wrap="square">
            <a:spAutoFit/>
          </a:bodyPr>
          <a:lstStyle/>
          <a:p>
            <a:pPr lvl="0" algn="just"/>
            <a:r>
              <a:rPr lang="en-US" sz="2800" b="1" dirty="0" smtClean="0"/>
              <a:t>Make a video </a:t>
            </a:r>
            <a:r>
              <a:rPr lang="en-US" sz="2800" dirty="0" smtClean="0"/>
              <a:t>(3-4 minutes) </a:t>
            </a:r>
            <a:r>
              <a:rPr lang="en-US" sz="2800" b="1" dirty="0" smtClean="0"/>
              <a:t>telling a story </a:t>
            </a:r>
            <a:r>
              <a:rPr lang="en-US" sz="2800" dirty="0" smtClean="0"/>
              <a:t>of your phobia or someone’s. </a:t>
            </a:r>
          </a:p>
          <a:p>
            <a:pPr lvl="0" algn="just"/>
            <a:endParaRPr lang="en-US" sz="2800" dirty="0" smtClean="0"/>
          </a:p>
          <a:p>
            <a:pPr lvl="0" algn="just"/>
            <a:r>
              <a:rPr lang="en-US" sz="2800" dirty="0" smtClean="0"/>
              <a:t>How do you / does </a:t>
            </a:r>
            <a:r>
              <a:rPr lang="en-US" sz="2800" dirty="0"/>
              <a:t>this person deal with </a:t>
            </a:r>
            <a:r>
              <a:rPr lang="en-US" sz="2800" dirty="0" smtClean="0"/>
              <a:t>your / his </a:t>
            </a:r>
            <a:r>
              <a:rPr lang="en-US" sz="2800" dirty="0"/>
              <a:t>or her issues? What can we learn from this person?</a:t>
            </a:r>
          </a:p>
          <a:p>
            <a:pPr algn="just"/>
            <a:endParaRPr lang="en-US" sz="2800" dirty="0"/>
          </a:p>
        </p:txBody>
      </p:sp>
    </p:spTree>
    <p:extLst>
      <p:ext uri="{BB962C8B-B14F-4D97-AF65-F5344CB8AC3E}">
        <p14:creationId xmlns:p14="http://schemas.microsoft.com/office/powerpoint/2010/main" val="16899416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8400"/>
            <a:ext cx="8229600" cy="1143000"/>
          </a:xfrm>
        </p:spPr>
        <p:txBody>
          <a:bodyPr>
            <a:normAutofit fontScale="90000"/>
          </a:bodyPr>
          <a:lstStyle/>
          <a:p>
            <a:r>
              <a:rPr lang="en-US" sz="4800" b="1" u="sng" dirty="0" smtClean="0"/>
              <a:t>TOPIC</a:t>
            </a:r>
            <a:r>
              <a:rPr lang="en-US" sz="4800" b="1" dirty="0" smtClean="0"/>
              <a:t>: </a:t>
            </a:r>
            <a:br>
              <a:rPr lang="en-US" sz="4800" b="1" dirty="0" smtClean="0"/>
            </a:br>
            <a:r>
              <a:rPr lang="en-US" sz="4900" b="1" dirty="0"/>
              <a:t>RISKS AND CHALLENGES</a:t>
            </a:r>
            <a:endParaRPr lang="en-US" sz="4900" dirty="0"/>
          </a:p>
        </p:txBody>
      </p:sp>
    </p:spTree>
    <p:extLst>
      <p:ext uri="{BB962C8B-B14F-4D97-AF65-F5344CB8AC3E}">
        <p14:creationId xmlns:p14="http://schemas.microsoft.com/office/powerpoint/2010/main" val="14064664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4303455"/>
            <a:ext cx="8610600" cy="2554545"/>
          </a:xfrm>
          <a:prstGeom prst="rect">
            <a:avLst/>
          </a:prstGeom>
        </p:spPr>
        <p:txBody>
          <a:bodyPr wrap="square">
            <a:spAutoFit/>
          </a:bodyPr>
          <a:lstStyle/>
          <a:p>
            <a:pPr algn="just"/>
            <a:r>
              <a:rPr lang="en-US" sz="3200" dirty="0"/>
              <a:t>1. What’s happening in this photo? Is it dangerous? What is the swimmer wearing?</a:t>
            </a:r>
          </a:p>
          <a:p>
            <a:pPr algn="just"/>
            <a:r>
              <a:rPr lang="en-US" sz="3200" dirty="0"/>
              <a:t>2. Have you ever done something very difficult?</a:t>
            </a:r>
          </a:p>
          <a:p>
            <a:pPr algn="just"/>
            <a:r>
              <a:rPr lang="en-US" sz="3200" dirty="0"/>
              <a:t>3. Have you ever done something that you were afraid to do?</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0"/>
            <a:ext cx="8229600" cy="4299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29187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4800"/>
            <a:ext cx="8763000" cy="6247864"/>
          </a:xfrm>
          <a:prstGeom prst="rect">
            <a:avLst/>
          </a:prstGeom>
        </p:spPr>
        <p:txBody>
          <a:bodyPr wrap="square">
            <a:spAutoFit/>
          </a:bodyPr>
          <a:lstStyle/>
          <a:p>
            <a:r>
              <a:rPr lang="en-US" sz="4000" b="1" dirty="0"/>
              <a:t>CREATE</a:t>
            </a:r>
            <a:endParaRPr lang="en-US" sz="4000" dirty="0"/>
          </a:p>
          <a:p>
            <a:r>
              <a:rPr lang="en-US" sz="4000" dirty="0"/>
              <a:t>Work in small groups. Ask and answer the questions. </a:t>
            </a:r>
            <a:endParaRPr lang="en-US" sz="4000" dirty="0" smtClean="0"/>
          </a:p>
          <a:p>
            <a:endParaRPr lang="en-US" sz="4000" dirty="0"/>
          </a:p>
          <a:p>
            <a:pPr algn="just"/>
            <a:r>
              <a:rPr lang="en-US" sz="4000" dirty="0"/>
              <a:t>1. Did you ever </a:t>
            </a:r>
            <a:r>
              <a:rPr lang="en-US" sz="4000" b="1" dirty="0"/>
              <a:t>take a risk</a:t>
            </a:r>
            <a:r>
              <a:rPr lang="en-US" sz="4000" dirty="0"/>
              <a:t>? What kind of </a:t>
            </a:r>
            <a:r>
              <a:rPr lang="en-US" sz="4000" b="1" dirty="0"/>
              <a:t>risk</a:t>
            </a:r>
            <a:r>
              <a:rPr lang="en-US" sz="4000" dirty="0"/>
              <a:t> was it? (</a:t>
            </a:r>
            <a:r>
              <a:rPr lang="en-US" sz="4000" i="1" dirty="0"/>
              <a:t>Risks are not always physical. They can be mental, financial, cultural, or involve relationships with other people</a:t>
            </a:r>
            <a:r>
              <a:rPr lang="en-US" sz="4000" dirty="0"/>
              <a:t>). Were you successful? How did you feel? </a:t>
            </a:r>
          </a:p>
        </p:txBody>
      </p:sp>
    </p:spTree>
    <p:extLst>
      <p:ext uri="{BB962C8B-B14F-4D97-AF65-F5344CB8AC3E}">
        <p14:creationId xmlns:p14="http://schemas.microsoft.com/office/powerpoint/2010/main" val="34847483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8432" y="1066800"/>
            <a:ext cx="8305800" cy="3970318"/>
          </a:xfrm>
          <a:prstGeom prst="rect">
            <a:avLst/>
          </a:prstGeom>
        </p:spPr>
        <p:txBody>
          <a:bodyPr wrap="square">
            <a:spAutoFit/>
          </a:bodyPr>
          <a:lstStyle/>
          <a:p>
            <a:endParaRPr lang="en-US" sz="2800" dirty="0" smtClean="0"/>
          </a:p>
          <a:p>
            <a:r>
              <a:rPr lang="en-US" sz="2800" dirty="0" smtClean="0"/>
              <a:t>2</a:t>
            </a:r>
            <a:r>
              <a:rPr lang="en-US" sz="2800" dirty="0"/>
              <a:t>. Did you ever do anything </a:t>
            </a:r>
            <a:r>
              <a:rPr lang="en-US" sz="2800" b="1" dirty="0"/>
              <a:t>dangerous</a:t>
            </a:r>
            <a:r>
              <a:rPr lang="en-US" sz="2800" dirty="0"/>
              <a:t>? What was it? Were you </a:t>
            </a:r>
            <a:r>
              <a:rPr lang="en-US" sz="2800" b="1" dirty="0"/>
              <a:t>careful</a:t>
            </a:r>
            <a:r>
              <a:rPr lang="en-US" sz="2800" dirty="0"/>
              <a:t>? How did you feel</a:t>
            </a:r>
            <a:r>
              <a:rPr lang="en-US" sz="2800" dirty="0" smtClean="0"/>
              <a:t>?</a:t>
            </a:r>
          </a:p>
          <a:p>
            <a:endParaRPr lang="en-US" sz="2800" dirty="0"/>
          </a:p>
          <a:p>
            <a:pPr algn="just"/>
            <a:r>
              <a:rPr lang="en-US" sz="2800" dirty="0"/>
              <a:t>3. Did you ever feel very </a:t>
            </a:r>
            <a:r>
              <a:rPr lang="en-US" sz="2800" b="1" dirty="0"/>
              <a:t>determined</a:t>
            </a:r>
            <a:r>
              <a:rPr lang="en-US" sz="2800" dirty="0"/>
              <a:t> to do something? What was it? Were </a:t>
            </a:r>
            <a:r>
              <a:rPr lang="en-US" sz="2800" dirty="0" smtClean="0"/>
              <a:t>you successful</a:t>
            </a:r>
            <a:r>
              <a:rPr lang="en-US" sz="2800" dirty="0"/>
              <a:t>? How did you feel? </a:t>
            </a:r>
            <a:endParaRPr lang="en-US" sz="2800" dirty="0" smtClean="0"/>
          </a:p>
          <a:p>
            <a:pPr algn="just"/>
            <a:endParaRPr lang="en-US" sz="2800" dirty="0"/>
          </a:p>
          <a:p>
            <a:r>
              <a:rPr lang="en-US" sz="2800" dirty="0"/>
              <a:t>4. Did you ever </a:t>
            </a:r>
            <a:r>
              <a:rPr lang="en-US" sz="2800" b="1" dirty="0"/>
              <a:t>discover</a:t>
            </a:r>
            <a:r>
              <a:rPr lang="en-US" sz="2800" dirty="0"/>
              <a:t> something about yourself? What was it? How did </a:t>
            </a:r>
            <a:r>
              <a:rPr lang="en-US" sz="2800" dirty="0" smtClean="0"/>
              <a:t>you </a:t>
            </a:r>
            <a:r>
              <a:rPr lang="en-US" sz="2800" b="1" dirty="0" smtClean="0"/>
              <a:t>discover</a:t>
            </a:r>
            <a:r>
              <a:rPr lang="en-US" sz="2800" dirty="0" smtClean="0"/>
              <a:t> </a:t>
            </a:r>
            <a:r>
              <a:rPr lang="en-US" sz="2800" dirty="0"/>
              <a:t>it?</a:t>
            </a:r>
          </a:p>
        </p:txBody>
      </p:sp>
    </p:spTree>
    <p:extLst>
      <p:ext uri="{BB962C8B-B14F-4D97-AF65-F5344CB8AC3E}">
        <p14:creationId xmlns:p14="http://schemas.microsoft.com/office/powerpoint/2010/main" val="71049367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8382000" cy="1815882"/>
          </a:xfrm>
          <a:prstGeom prst="rect">
            <a:avLst/>
          </a:prstGeom>
        </p:spPr>
        <p:txBody>
          <a:bodyPr wrap="square">
            <a:spAutoFit/>
          </a:bodyPr>
          <a:lstStyle/>
          <a:p>
            <a:r>
              <a:rPr lang="en-US" sz="2800" b="1" dirty="0"/>
              <a:t>SPEAKING SKILL</a:t>
            </a:r>
            <a:endParaRPr lang="en-US" sz="2800" dirty="0"/>
          </a:p>
          <a:p>
            <a:r>
              <a:rPr lang="en-US" sz="2800" dirty="0"/>
              <a:t>EXPRESS UNEXPECTED RESULTS WITH </a:t>
            </a:r>
            <a:r>
              <a:rPr lang="en-US" sz="2800" b="1" i="1" dirty="0"/>
              <a:t>EVEN THOUGH</a:t>
            </a:r>
            <a:endParaRPr lang="en-US" sz="2800" dirty="0"/>
          </a:p>
          <a:p>
            <a:r>
              <a:rPr lang="en-US" sz="2800" dirty="0"/>
              <a:t>To show that a result is unusual or not expected, we often use the words </a:t>
            </a:r>
            <a:r>
              <a:rPr lang="en-US" sz="2800" b="1" i="1" dirty="0"/>
              <a:t>even though</a:t>
            </a:r>
            <a:r>
              <a:rPr lang="en-US" sz="2800" dirty="0"/>
              <a:t> before the cause.</a:t>
            </a:r>
          </a:p>
        </p:txBody>
      </p:sp>
      <p:sp>
        <p:nvSpPr>
          <p:cNvPr id="4" name="Rectangle 3"/>
          <p:cNvSpPr/>
          <p:nvPr/>
        </p:nvSpPr>
        <p:spPr>
          <a:xfrm>
            <a:off x="304800" y="2667000"/>
            <a:ext cx="8686800" cy="3108543"/>
          </a:xfrm>
          <a:prstGeom prst="rect">
            <a:avLst/>
          </a:prstGeom>
        </p:spPr>
        <p:txBody>
          <a:bodyPr wrap="square">
            <a:spAutoFit/>
          </a:bodyPr>
          <a:lstStyle/>
          <a:p>
            <a:r>
              <a:rPr lang="en-US" sz="2800" b="1" dirty="0"/>
              <a:t>Even though</a:t>
            </a:r>
            <a:r>
              <a:rPr lang="en-US" sz="2800" dirty="0"/>
              <a:t> things are not going very well, Diana is still swimming.</a:t>
            </a:r>
          </a:p>
          <a:p>
            <a:r>
              <a:rPr lang="en-US" sz="2800" dirty="0"/>
              <a:t>                              [cause]                                 [result]</a:t>
            </a:r>
          </a:p>
          <a:p>
            <a:r>
              <a:rPr lang="en-US" sz="2800" dirty="0"/>
              <a:t>Or</a:t>
            </a:r>
          </a:p>
          <a:p>
            <a:r>
              <a:rPr lang="en-US" sz="2800" dirty="0"/>
              <a:t>Diana is still swimming</a:t>
            </a:r>
            <a:r>
              <a:rPr lang="en-US" sz="2800" b="1" dirty="0"/>
              <a:t> even though</a:t>
            </a:r>
            <a:r>
              <a:rPr lang="en-US" sz="2800" dirty="0"/>
              <a:t> things are not going very well.  </a:t>
            </a:r>
          </a:p>
          <a:p>
            <a:r>
              <a:rPr lang="en-US" sz="2800" dirty="0"/>
              <a:t>                                    [result]                          [cause] </a:t>
            </a:r>
          </a:p>
        </p:txBody>
      </p:sp>
    </p:spTree>
    <p:extLst>
      <p:ext uri="{BB962C8B-B14F-4D97-AF65-F5344CB8AC3E}">
        <p14:creationId xmlns:p14="http://schemas.microsoft.com/office/powerpoint/2010/main" val="23928466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7400"/>
            <a:ext cx="8229600" cy="1828800"/>
          </a:xfrm>
        </p:spPr>
        <p:txBody>
          <a:bodyPr>
            <a:normAutofit/>
          </a:bodyPr>
          <a:lstStyle/>
          <a:p>
            <a:r>
              <a:rPr lang="en-US" sz="6000" b="1" u="sng" dirty="0" smtClean="0"/>
              <a:t>TOPIC</a:t>
            </a:r>
            <a:r>
              <a:rPr lang="en-US" sz="6000" b="1" dirty="0" smtClean="0"/>
              <a:t>: </a:t>
            </a:r>
            <a:br>
              <a:rPr lang="en-US" sz="6000" b="1" dirty="0" smtClean="0"/>
            </a:br>
            <a:r>
              <a:rPr lang="en-US" sz="5400" b="1" dirty="0" smtClean="0"/>
              <a:t>A WORLD OF FRIENDS</a:t>
            </a:r>
            <a:endParaRPr lang="en-US" sz="6000" b="1" dirty="0"/>
          </a:p>
        </p:txBody>
      </p:sp>
    </p:spTree>
    <p:extLst>
      <p:ext uri="{BB962C8B-B14F-4D97-AF65-F5344CB8AC3E}">
        <p14:creationId xmlns:p14="http://schemas.microsoft.com/office/powerpoint/2010/main" val="49001175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381000"/>
            <a:ext cx="7307642" cy="954107"/>
          </a:xfrm>
          <a:prstGeom prst="rect">
            <a:avLst/>
          </a:prstGeom>
        </p:spPr>
        <p:txBody>
          <a:bodyPr wrap="none">
            <a:spAutoFit/>
          </a:bodyPr>
          <a:lstStyle/>
          <a:p>
            <a:r>
              <a:rPr lang="en-US" sz="2800" b="1" dirty="0" smtClean="0"/>
              <a:t>Combine the two sentences using </a:t>
            </a:r>
            <a:r>
              <a:rPr lang="en-US" sz="2800" b="1" i="1" dirty="0" smtClean="0"/>
              <a:t>even though</a:t>
            </a:r>
            <a:r>
              <a:rPr lang="en-US" sz="2800" b="1" dirty="0" smtClean="0"/>
              <a:t>. </a:t>
            </a:r>
          </a:p>
          <a:p>
            <a:r>
              <a:rPr lang="en-US" sz="2800" b="1" dirty="0" smtClean="0"/>
              <a:t>Read </a:t>
            </a:r>
            <a:r>
              <a:rPr lang="en-US" sz="2800" b="1" dirty="0"/>
              <a:t>the sentences aloud.</a:t>
            </a:r>
          </a:p>
        </p:txBody>
      </p:sp>
      <p:sp>
        <p:nvSpPr>
          <p:cNvPr id="5" name="Rectangle 4"/>
          <p:cNvSpPr/>
          <p:nvPr/>
        </p:nvSpPr>
        <p:spPr>
          <a:xfrm>
            <a:off x="381000" y="1683969"/>
            <a:ext cx="8458200" cy="4401205"/>
          </a:xfrm>
          <a:prstGeom prst="rect">
            <a:avLst/>
          </a:prstGeom>
        </p:spPr>
        <p:txBody>
          <a:bodyPr wrap="square">
            <a:spAutoFit/>
          </a:bodyPr>
          <a:lstStyle/>
          <a:p>
            <a:pPr lvl="0"/>
            <a:r>
              <a:rPr lang="en-US" sz="2800" dirty="0" smtClean="0"/>
              <a:t>1. Diana </a:t>
            </a:r>
            <a:r>
              <a:rPr lang="en-US" sz="2800" dirty="0"/>
              <a:t>is an amazing swimmer. She is 64 years old.</a:t>
            </a:r>
          </a:p>
          <a:p>
            <a:pPr lvl="0" algn="just"/>
            <a:r>
              <a:rPr lang="en-US" sz="2800" dirty="0" smtClean="0"/>
              <a:t>2. Diana </a:t>
            </a:r>
            <a:r>
              <a:rPr lang="en-US" sz="2800" dirty="0"/>
              <a:t>tried four times and was not successful. She wanted to try again.</a:t>
            </a:r>
          </a:p>
          <a:p>
            <a:pPr lvl="0" algn="just"/>
            <a:r>
              <a:rPr lang="en-US" sz="2800" dirty="0" smtClean="0"/>
              <a:t>3. Diana </a:t>
            </a:r>
            <a:r>
              <a:rPr lang="en-US" sz="2800" dirty="0"/>
              <a:t>swam for more than 50 hours. It was very difficult.</a:t>
            </a:r>
          </a:p>
          <a:p>
            <a:pPr lvl="0" algn="just"/>
            <a:r>
              <a:rPr lang="en-US" sz="2800" dirty="0" smtClean="0"/>
              <a:t>4. There </a:t>
            </a:r>
            <a:r>
              <a:rPr lang="en-US" sz="2800" dirty="0"/>
              <a:t>were dangerous sharks in the ocean. Diana swam without a shark cage.</a:t>
            </a:r>
          </a:p>
          <a:p>
            <a:pPr lvl="0" algn="just"/>
            <a:r>
              <a:rPr lang="en-US" sz="2800" dirty="0" smtClean="0"/>
              <a:t>5. The </a:t>
            </a:r>
            <a:r>
              <a:rPr lang="en-US" sz="2800" dirty="0"/>
              <a:t>jellyfish bit Diana. She wore a special wetsuit.</a:t>
            </a:r>
          </a:p>
          <a:p>
            <a:pPr lvl="0" algn="just"/>
            <a:r>
              <a:rPr lang="en-US" sz="2800" dirty="0" smtClean="0"/>
              <a:t>6. The </a:t>
            </a:r>
            <a:r>
              <a:rPr lang="en-US" sz="2800" dirty="0"/>
              <a:t>swim from Cuba was ling and difficult. Diana was so happy that she did it.</a:t>
            </a:r>
          </a:p>
        </p:txBody>
      </p:sp>
    </p:spTree>
    <p:extLst>
      <p:ext uri="{BB962C8B-B14F-4D97-AF65-F5344CB8AC3E}">
        <p14:creationId xmlns:p14="http://schemas.microsoft.com/office/powerpoint/2010/main" val="287425517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991600" cy="6309420"/>
          </a:xfrm>
          <a:prstGeom prst="rect">
            <a:avLst/>
          </a:prstGeom>
        </p:spPr>
        <p:txBody>
          <a:bodyPr wrap="square">
            <a:spAutoFit/>
          </a:bodyPr>
          <a:lstStyle/>
          <a:p>
            <a:pPr algn="just"/>
            <a:r>
              <a:rPr lang="en-US" sz="2800" b="1" dirty="0"/>
              <a:t>Complete each sentence with a cause or an unexpected result that makes sense. </a:t>
            </a:r>
            <a:endParaRPr lang="en-US" sz="2800" b="1" dirty="0" smtClean="0"/>
          </a:p>
          <a:p>
            <a:pPr algn="just"/>
            <a:endParaRPr lang="en-US" sz="2800" dirty="0"/>
          </a:p>
          <a:p>
            <a:pPr algn="just"/>
            <a:r>
              <a:rPr lang="en-US" sz="3200" dirty="0"/>
              <a:t>1.  Even though I’m afraid of high places, I ________</a:t>
            </a:r>
          </a:p>
          <a:p>
            <a:pPr algn="just"/>
            <a:r>
              <a:rPr lang="en-US" sz="3200" dirty="0"/>
              <a:t>2. I want to join Outward Bound even though _______</a:t>
            </a:r>
          </a:p>
          <a:p>
            <a:pPr algn="just"/>
            <a:r>
              <a:rPr lang="en-US" sz="3200" dirty="0"/>
              <a:t>3. Some people enjoy taking risks even though _______</a:t>
            </a:r>
          </a:p>
          <a:p>
            <a:pPr algn="just"/>
            <a:r>
              <a:rPr lang="en-US" sz="3200" dirty="0"/>
              <a:t>4. I decided to ______ even though ________</a:t>
            </a:r>
          </a:p>
          <a:p>
            <a:pPr algn="just"/>
            <a:r>
              <a:rPr lang="en-US" sz="3200" dirty="0"/>
              <a:t>5. Even though ____________, I’m very determined to do it.</a:t>
            </a:r>
          </a:p>
          <a:p>
            <a:pPr algn="just"/>
            <a:r>
              <a:rPr lang="en-US" sz="3200" dirty="0"/>
              <a:t>6. Some people are afraid to fly in airplanes even though </a:t>
            </a:r>
            <a:r>
              <a:rPr lang="en-US" sz="2800" dirty="0"/>
              <a:t>________</a:t>
            </a:r>
          </a:p>
        </p:txBody>
      </p:sp>
    </p:spTree>
    <p:extLst>
      <p:ext uri="{BB962C8B-B14F-4D97-AF65-F5344CB8AC3E}">
        <p14:creationId xmlns:p14="http://schemas.microsoft.com/office/powerpoint/2010/main" val="201111011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261225"/>
            <a:ext cx="8534400" cy="1384995"/>
          </a:xfrm>
          <a:prstGeom prst="rect">
            <a:avLst/>
          </a:prstGeom>
        </p:spPr>
        <p:txBody>
          <a:bodyPr wrap="square">
            <a:spAutoFit/>
          </a:bodyPr>
          <a:lstStyle/>
          <a:p>
            <a:r>
              <a:rPr lang="en-US" sz="2800" b="1" dirty="0"/>
              <a:t>FINAL SPEAKING TASK</a:t>
            </a:r>
            <a:endParaRPr lang="en-US" sz="2800" dirty="0"/>
          </a:p>
          <a:p>
            <a:r>
              <a:rPr lang="en-US" sz="2800" dirty="0" smtClean="0"/>
              <a:t>You </a:t>
            </a:r>
            <a:r>
              <a:rPr lang="en-US" sz="2800" dirty="0"/>
              <a:t>are going to role-play an interview between a TV news reporter and a risk-taker.</a:t>
            </a:r>
          </a:p>
        </p:txBody>
      </p:sp>
      <p:sp>
        <p:nvSpPr>
          <p:cNvPr id="4" name="Rectangle 3"/>
          <p:cNvSpPr/>
          <p:nvPr/>
        </p:nvSpPr>
        <p:spPr>
          <a:xfrm>
            <a:off x="263012" y="1905000"/>
            <a:ext cx="8652387" cy="3539430"/>
          </a:xfrm>
          <a:prstGeom prst="rect">
            <a:avLst/>
          </a:prstGeom>
        </p:spPr>
        <p:txBody>
          <a:bodyPr wrap="square">
            <a:spAutoFit/>
          </a:bodyPr>
          <a:lstStyle/>
          <a:p>
            <a:pPr algn="just"/>
            <a:r>
              <a:rPr lang="en-US" sz="2800" b="1" dirty="0"/>
              <a:t>Step 1</a:t>
            </a:r>
            <a:r>
              <a:rPr lang="en-US" sz="2800" dirty="0"/>
              <a:t>: Together with the class, think of at least six interesting questions to ask the risk-taker. Write them down.</a:t>
            </a:r>
          </a:p>
          <a:p>
            <a:pPr algn="just"/>
            <a:r>
              <a:rPr lang="en-US" sz="2800" b="1" dirty="0"/>
              <a:t>Step 2</a:t>
            </a:r>
            <a:r>
              <a:rPr lang="en-US" sz="2800" dirty="0"/>
              <a:t>: Work with a partner. Student A, you are a TV news reporter. You are interviewing a risk-taker while he / she is doing something very challenging or dangerous. Use the questions that you wrote down in Step 1 and any others you want to ask.</a:t>
            </a:r>
          </a:p>
        </p:txBody>
      </p:sp>
    </p:spTree>
    <p:extLst>
      <p:ext uri="{BB962C8B-B14F-4D97-AF65-F5344CB8AC3E}">
        <p14:creationId xmlns:p14="http://schemas.microsoft.com/office/powerpoint/2010/main" val="96363312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261225"/>
            <a:ext cx="8534400" cy="1384995"/>
          </a:xfrm>
          <a:prstGeom prst="rect">
            <a:avLst/>
          </a:prstGeom>
        </p:spPr>
        <p:txBody>
          <a:bodyPr wrap="square">
            <a:spAutoFit/>
          </a:bodyPr>
          <a:lstStyle/>
          <a:p>
            <a:r>
              <a:rPr lang="en-US" sz="2800" b="1" dirty="0"/>
              <a:t>FINAL SPEAKING TASK</a:t>
            </a:r>
            <a:endParaRPr lang="en-US" sz="2800" dirty="0"/>
          </a:p>
          <a:p>
            <a:r>
              <a:rPr lang="en-US" sz="2800" dirty="0" smtClean="0"/>
              <a:t>You </a:t>
            </a:r>
            <a:r>
              <a:rPr lang="en-US" sz="2800" dirty="0"/>
              <a:t>are going to role-play an interview between a TV news reporter and a risk-taker.</a:t>
            </a:r>
          </a:p>
        </p:txBody>
      </p:sp>
      <p:sp>
        <p:nvSpPr>
          <p:cNvPr id="2" name="Rectangle 1"/>
          <p:cNvSpPr/>
          <p:nvPr/>
        </p:nvSpPr>
        <p:spPr>
          <a:xfrm>
            <a:off x="228600" y="1859339"/>
            <a:ext cx="8229600" cy="4401205"/>
          </a:xfrm>
          <a:prstGeom prst="rect">
            <a:avLst/>
          </a:prstGeom>
        </p:spPr>
        <p:txBody>
          <a:bodyPr wrap="square">
            <a:spAutoFit/>
          </a:bodyPr>
          <a:lstStyle/>
          <a:p>
            <a:pPr algn="just"/>
            <a:r>
              <a:rPr lang="en-US" sz="2800" b="1" dirty="0"/>
              <a:t>Student B</a:t>
            </a:r>
            <a:r>
              <a:rPr lang="en-US" sz="2800" dirty="0"/>
              <a:t>, you are a risk-taker. You can be an athlete, an entertainer, or any other person who is doing something very challenging or dangerous. You can also be yourself if you can tell about a time that you took a risk. (Remember that a risk or challenge is not always physical). Answer the questions that the TV news reporter asks you.</a:t>
            </a:r>
          </a:p>
          <a:p>
            <a:pPr algn="just"/>
            <a:r>
              <a:rPr lang="en-US" sz="2800" b="1" dirty="0"/>
              <a:t>Step 3</a:t>
            </a:r>
            <a:r>
              <a:rPr lang="en-US" sz="2800" dirty="0"/>
              <a:t>: When you are finished, change roles. </a:t>
            </a:r>
            <a:r>
              <a:rPr lang="en-US" sz="2800" b="1" dirty="0"/>
              <a:t>Student A</a:t>
            </a:r>
            <a:r>
              <a:rPr lang="en-US" sz="2800" dirty="0"/>
              <a:t>, choose a different risk-taker to role-play. Student B. you are the TV news reporter.</a:t>
            </a:r>
          </a:p>
        </p:txBody>
      </p:sp>
    </p:spTree>
    <p:extLst>
      <p:ext uri="{BB962C8B-B14F-4D97-AF65-F5344CB8AC3E}">
        <p14:creationId xmlns:p14="http://schemas.microsoft.com/office/powerpoint/2010/main" val="136343420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HOMEWORK</a:t>
            </a:r>
            <a:endParaRPr lang="en-US" b="1" dirty="0"/>
          </a:p>
        </p:txBody>
      </p:sp>
      <p:sp>
        <p:nvSpPr>
          <p:cNvPr id="4" name="Rectangle 3"/>
          <p:cNvSpPr/>
          <p:nvPr/>
        </p:nvSpPr>
        <p:spPr>
          <a:xfrm>
            <a:off x="304800" y="1295400"/>
            <a:ext cx="7696200" cy="4401205"/>
          </a:xfrm>
          <a:prstGeom prst="rect">
            <a:avLst/>
          </a:prstGeom>
        </p:spPr>
        <p:txBody>
          <a:bodyPr wrap="square">
            <a:spAutoFit/>
          </a:bodyPr>
          <a:lstStyle/>
          <a:p>
            <a:pPr algn="just"/>
            <a:endParaRPr lang="en-US" sz="2800" dirty="0" smtClean="0"/>
          </a:p>
          <a:p>
            <a:pPr lvl="0" algn="just"/>
            <a:r>
              <a:rPr lang="en-US" sz="2800" b="1" dirty="0"/>
              <a:t>Make a video </a:t>
            </a:r>
            <a:r>
              <a:rPr lang="en-US" sz="2800" dirty="0"/>
              <a:t>(3-4 minutes) </a:t>
            </a:r>
            <a:r>
              <a:rPr lang="en-US" sz="2800" b="1" dirty="0"/>
              <a:t>telling a story </a:t>
            </a:r>
            <a:r>
              <a:rPr lang="en-US" sz="2800" dirty="0"/>
              <a:t>of your </a:t>
            </a:r>
            <a:r>
              <a:rPr lang="en-US" sz="2800" dirty="0" smtClean="0"/>
              <a:t>risk or challenges that you’ve tried / done.</a:t>
            </a:r>
          </a:p>
          <a:p>
            <a:pPr lvl="0" algn="just"/>
            <a:r>
              <a:rPr lang="en-US" sz="2800" dirty="0" smtClean="0"/>
              <a:t>Your story should include:</a:t>
            </a:r>
          </a:p>
          <a:p>
            <a:pPr marL="457200" lvl="0" indent="-457200" algn="just">
              <a:buFontTx/>
              <a:buChar char="-"/>
            </a:pPr>
            <a:r>
              <a:rPr lang="en-US" sz="2800" dirty="0" smtClean="0"/>
              <a:t>What was your risk / challenge?</a:t>
            </a:r>
          </a:p>
          <a:p>
            <a:pPr marL="457200" lvl="0" indent="-457200" algn="just">
              <a:buFontTx/>
              <a:buChar char="-"/>
            </a:pPr>
            <a:r>
              <a:rPr lang="en-US" sz="2800" dirty="0" smtClean="0"/>
              <a:t>When did you do it ?</a:t>
            </a:r>
          </a:p>
          <a:p>
            <a:pPr marL="457200" lvl="0" indent="-457200" algn="just">
              <a:buFontTx/>
              <a:buChar char="-"/>
            </a:pPr>
            <a:r>
              <a:rPr lang="en-US" sz="2800" dirty="0" smtClean="0"/>
              <a:t>What was the result?</a:t>
            </a:r>
          </a:p>
          <a:p>
            <a:pPr marL="457200" lvl="0" indent="-457200" algn="just">
              <a:buFontTx/>
              <a:buChar char="-"/>
            </a:pPr>
            <a:r>
              <a:rPr lang="en-US" sz="2800" dirty="0" smtClean="0"/>
              <a:t>How did you feel?</a:t>
            </a:r>
          </a:p>
          <a:p>
            <a:pPr marL="457200" lvl="0" indent="-457200" algn="just">
              <a:buFontTx/>
              <a:buChar char="-"/>
            </a:pPr>
            <a:r>
              <a:rPr lang="en-US" sz="2800" dirty="0" smtClean="0"/>
              <a:t>…</a:t>
            </a:r>
            <a:endParaRPr lang="en-US" sz="2800" dirty="0"/>
          </a:p>
          <a:p>
            <a:pPr algn="just"/>
            <a:endParaRPr lang="en-US" sz="2800" dirty="0"/>
          </a:p>
        </p:txBody>
      </p:sp>
    </p:spTree>
    <p:extLst>
      <p:ext uri="{BB962C8B-B14F-4D97-AF65-F5344CB8AC3E}">
        <p14:creationId xmlns:p14="http://schemas.microsoft.com/office/powerpoint/2010/main" val="155644804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6400"/>
            <a:ext cx="8229600" cy="2286000"/>
          </a:xfrm>
        </p:spPr>
        <p:txBody>
          <a:bodyPr>
            <a:normAutofit/>
          </a:bodyPr>
          <a:lstStyle/>
          <a:p>
            <a:r>
              <a:rPr lang="en-US" b="1" u="sng" dirty="0" smtClean="0"/>
              <a:t>TOPIC</a:t>
            </a:r>
            <a:r>
              <a:rPr lang="en-US" b="1" dirty="0" smtClean="0"/>
              <a:t>: </a:t>
            </a:r>
            <a:br>
              <a:rPr lang="en-US" b="1" dirty="0" smtClean="0"/>
            </a:br>
            <a:r>
              <a:rPr lang="en-US" sz="4800" b="1" dirty="0"/>
              <a:t>ONLY CHILD – LONELY CHILD</a:t>
            </a:r>
          </a:p>
        </p:txBody>
      </p:sp>
    </p:spTree>
    <p:extLst>
      <p:ext uri="{BB962C8B-B14F-4D97-AF65-F5344CB8AC3E}">
        <p14:creationId xmlns:p14="http://schemas.microsoft.com/office/powerpoint/2010/main" val="335548872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5562601" y="0"/>
            <a:ext cx="3581400" cy="2766060"/>
          </a:xfrm>
          <a:prstGeom prst="rect">
            <a:avLst/>
          </a:prstGeom>
        </p:spPr>
      </p:pic>
      <p:sp>
        <p:nvSpPr>
          <p:cNvPr id="2" name="Rectangle 1"/>
          <p:cNvSpPr/>
          <p:nvPr/>
        </p:nvSpPr>
        <p:spPr>
          <a:xfrm>
            <a:off x="457200" y="2971800"/>
            <a:ext cx="8458200" cy="3046988"/>
          </a:xfrm>
          <a:prstGeom prst="rect">
            <a:avLst/>
          </a:prstGeom>
        </p:spPr>
        <p:txBody>
          <a:bodyPr wrap="square">
            <a:spAutoFit/>
          </a:bodyPr>
          <a:lstStyle/>
          <a:p>
            <a:r>
              <a:rPr lang="en-US" sz="3200" dirty="0" smtClean="0"/>
              <a:t>2</a:t>
            </a:r>
            <a:r>
              <a:rPr lang="en-US" sz="3200" dirty="0"/>
              <a:t>. In your country, how many children do most families have</a:t>
            </a:r>
            <a:r>
              <a:rPr lang="en-US" sz="3200" dirty="0" smtClean="0"/>
              <a:t>?</a:t>
            </a:r>
          </a:p>
          <a:p>
            <a:endParaRPr lang="en-US" sz="3200" dirty="0"/>
          </a:p>
          <a:p>
            <a:r>
              <a:rPr lang="en-US" sz="3200" dirty="0"/>
              <a:t>3. How many students in the class are only children? How many students have one brother or sister? Two? Three or more?</a:t>
            </a:r>
          </a:p>
        </p:txBody>
      </p:sp>
      <p:sp>
        <p:nvSpPr>
          <p:cNvPr id="5" name="Rectangle 4"/>
          <p:cNvSpPr/>
          <p:nvPr/>
        </p:nvSpPr>
        <p:spPr>
          <a:xfrm>
            <a:off x="380999" y="367367"/>
            <a:ext cx="5181601" cy="1569660"/>
          </a:xfrm>
          <a:prstGeom prst="rect">
            <a:avLst/>
          </a:prstGeom>
        </p:spPr>
        <p:txBody>
          <a:bodyPr wrap="square">
            <a:spAutoFit/>
          </a:bodyPr>
          <a:lstStyle/>
          <a:p>
            <a:r>
              <a:rPr lang="en-US" sz="3200" dirty="0"/>
              <a:t>1. Read the title of the unit. What is an only child? What does the title mean</a:t>
            </a:r>
            <a:r>
              <a:rPr lang="en-US" sz="3200" dirty="0" smtClean="0"/>
              <a:t>?</a:t>
            </a:r>
            <a:endParaRPr lang="en-US" sz="3200" dirty="0"/>
          </a:p>
        </p:txBody>
      </p:sp>
    </p:spTree>
    <p:extLst>
      <p:ext uri="{BB962C8B-B14F-4D97-AF65-F5344CB8AC3E}">
        <p14:creationId xmlns:p14="http://schemas.microsoft.com/office/powerpoint/2010/main" val="214230889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762000"/>
            <a:ext cx="8077200" cy="5262979"/>
          </a:xfrm>
          <a:prstGeom prst="rect">
            <a:avLst/>
          </a:prstGeom>
        </p:spPr>
        <p:txBody>
          <a:bodyPr wrap="square">
            <a:spAutoFit/>
          </a:bodyPr>
          <a:lstStyle/>
          <a:p>
            <a:r>
              <a:rPr lang="en-US" sz="2800" b="1" dirty="0"/>
              <a:t>EXPRESS OIPINIONS</a:t>
            </a:r>
            <a:endParaRPr lang="en-US" sz="2800" dirty="0"/>
          </a:p>
          <a:p>
            <a:pPr lvl="0"/>
            <a:r>
              <a:rPr lang="en-US" sz="2800" b="1" dirty="0"/>
              <a:t>Read the statements. Mark each one A (Agree) or D (Disagree). Then discuss your opinions with the class</a:t>
            </a:r>
            <a:r>
              <a:rPr lang="en-US" sz="2800" b="1" dirty="0" smtClean="0"/>
              <a:t>.</a:t>
            </a:r>
          </a:p>
          <a:p>
            <a:pPr lvl="0"/>
            <a:endParaRPr lang="en-US" sz="2800" dirty="0"/>
          </a:p>
          <a:p>
            <a:r>
              <a:rPr lang="en-US" sz="2800" dirty="0"/>
              <a:t>_____ 1. It’s better for children to have young parents</a:t>
            </a:r>
            <a:r>
              <a:rPr lang="en-US" sz="2800" dirty="0" smtClean="0"/>
              <a:t>.</a:t>
            </a:r>
          </a:p>
          <a:p>
            <a:endParaRPr lang="en-US" sz="2800" dirty="0"/>
          </a:p>
          <a:p>
            <a:r>
              <a:rPr lang="en-US" sz="2800" dirty="0"/>
              <a:t>_____ 2. Only children are more popular than children with siblings</a:t>
            </a:r>
            <a:r>
              <a:rPr lang="en-US" sz="2800" dirty="0" smtClean="0"/>
              <a:t>.</a:t>
            </a:r>
          </a:p>
          <a:p>
            <a:endParaRPr lang="en-US" sz="2800" dirty="0"/>
          </a:p>
          <a:p>
            <a:r>
              <a:rPr lang="en-US" sz="2800" dirty="0"/>
              <a:t>_____ 3. People need to think about the population problem in the world when they decide how many children to have.</a:t>
            </a:r>
          </a:p>
        </p:txBody>
      </p:sp>
    </p:spTree>
    <p:extLst>
      <p:ext uri="{BB962C8B-B14F-4D97-AF65-F5344CB8AC3E}">
        <p14:creationId xmlns:p14="http://schemas.microsoft.com/office/powerpoint/2010/main" val="318060099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81000"/>
            <a:ext cx="6934200" cy="954107"/>
          </a:xfrm>
          <a:prstGeom prst="rect">
            <a:avLst/>
          </a:prstGeom>
        </p:spPr>
        <p:txBody>
          <a:bodyPr wrap="square">
            <a:spAutoFit/>
          </a:bodyPr>
          <a:lstStyle/>
          <a:p>
            <a:pPr algn="just"/>
            <a:r>
              <a:rPr lang="en-US" sz="2800" dirty="0" smtClean="0"/>
              <a:t>* Match </a:t>
            </a:r>
            <a:r>
              <a:rPr lang="en-US" sz="2800" dirty="0"/>
              <a:t>the vocabulary </a:t>
            </a:r>
            <a:r>
              <a:rPr lang="en-US" sz="2800" b="1" dirty="0"/>
              <a:t>in bold</a:t>
            </a:r>
            <a:r>
              <a:rPr lang="en-US" sz="2800" dirty="0"/>
              <a:t> with the correct definitions below.</a:t>
            </a:r>
            <a:endParaRPr lang="en-US" sz="2800" dirty="0"/>
          </a:p>
        </p:txBody>
      </p:sp>
      <p:sp>
        <p:nvSpPr>
          <p:cNvPr id="4" name="Rectangle 3"/>
          <p:cNvSpPr/>
          <p:nvPr/>
        </p:nvSpPr>
        <p:spPr>
          <a:xfrm>
            <a:off x="1144584" y="1600200"/>
            <a:ext cx="989373" cy="461665"/>
          </a:xfrm>
          <a:prstGeom prst="rect">
            <a:avLst/>
          </a:prstGeom>
        </p:spPr>
        <p:txBody>
          <a:bodyPr wrap="none">
            <a:spAutoFit/>
          </a:bodyPr>
          <a:lstStyle/>
          <a:p>
            <a:pPr algn="ctr"/>
            <a:r>
              <a:rPr lang="en-US" sz="2400" b="1" i="1" dirty="0" smtClean="0"/>
              <a:t>selfish</a:t>
            </a:r>
            <a:endParaRPr lang="en-US" sz="2400" dirty="0"/>
          </a:p>
        </p:txBody>
      </p:sp>
      <p:sp>
        <p:nvSpPr>
          <p:cNvPr id="5" name="Rectangle 4"/>
          <p:cNvSpPr/>
          <p:nvPr/>
        </p:nvSpPr>
        <p:spPr>
          <a:xfrm>
            <a:off x="2553912" y="1599889"/>
            <a:ext cx="1787990" cy="461665"/>
          </a:xfrm>
          <a:prstGeom prst="rect">
            <a:avLst/>
          </a:prstGeom>
        </p:spPr>
        <p:txBody>
          <a:bodyPr wrap="none">
            <a:spAutoFit/>
          </a:bodyPr>
          <a:lstStyle/>
          <a:p>
            <a:pPr algn="ctr"/>
            <a:r>
              <a:rPr lang="en-US" sz="2400" b="1" i="1" dirty="0"/>
              <a:t>independent</a:t>
            </a:r>
            <a:endParaRPr lang="en-US" sz="2400" dirty="0"/>
          </a:p>
        </p:txBody>
      </p:sp>
      <p:sp>
        <p:nvSpPr>
          <p:cNvPr id="6" name="Rectangle 5"/>
          <p:cNvSpPr/>
          <p:nvPr/>
        </p:nvSpPr>
        <p:spPr>
          <a:xfrm>
            <a:off x="545688" y="2209800"/>
            <a:ext cx="1093569" cy="461665"/>
          </a:xfrm>
          <a:prstGeom prst="rect">
            <a:avLst/>
          </a:prstGeom>
        </p:spPr>
        <p:txBody>
          <a:bodyPr wrap="none">
            <a:spAutoFit/>
          </a:bodyPr>
          <a:lstStyle/>
          <a:p>
            <a:pPr algn="ctr"/>
            <a:r>
              <a:rPr lang="en-US" sz="2400" b="1" i="1" dirty="0"/>
              <a:t>spoiled</a:t>
            </a:r>
            <a:endParaRPr lang="en-US" sz="2400" dirty="0"/>
          </a:p>
        </p:txBody>
      </p:sp>
      <p:sp>
        <p:nvSpPr>
          <p:cNvPr id="7" name="Rectangle 6"/>
          <p:cNvSpPr/>
          <p:nvPr/>
        </p:nvSpPr>
        <p:spPr>
          <a:xfrm>
            <a:off x="1776930" y="2209800"/>
            <a:ext cx="3571299" cy="461665"/>
          </a:xfrm>
          <a:prstGeom prst="rect">
            <a:avLst/>
          </a:prstGeom>
        </p:spPr>
        <p:txBody>
          <a:bodyPr wrap="none">
            <a:spAutoFit/>
          </a:bodyPr>
          <a:lstStyle/>
          <a:p>
            <a:pPr algn="ctr"/>
            <a:r>
              <a:rPr lang="en-US" sz="2400" b="1" i="1" dirty="0" smtClean="0"/>
              <a:t>(don’t) get </a:t>
            </a:r>
            <a:r>
              <a:rPr lang="en-US" sz="2400" b="1" i="1" dirty="0"/>
              <a:t>along well with</a:t>
            </a:r>
            <a:endParaRPr lang="en-US" sz="2400" dirty="0"/>
          </a:p>
        </p:txBody>
      </p:sp>
      <p:sp>
        <p:nvSpPr>
          <p:cNvPr id="8" name="Rectangle 7"/>
          <p:cNvSpPr/>
          <p:nvPr/>
        </p:nvSpPr>
        <p:spPr>
          <a:xfrm>
            <a:off x="4916112" y="1600200"/>
            <a:ext cx="1924566" cy="461665"/>
          </a:xfrm>
          <a:prstGeom prst="rect">
            <a:avLst/>
          </a:prstGeom>
        </p:spPr>
        <p:txBody>
          <a:bodyPr wrap="none">
            <a:spAutoFit/>
          </a:bodyPr>
          <a:lstStyle/>
          <a:p>
            <a:pPr algn="ctr"/>
            <a:r>
              <a:rPr lang="en-US" sz="2400" b="1" i="1" dirty="0"/>
              <a:t>self-confident</a:t>
            </a:r>
            <a:endParaRPr lang="en-US" sz="2400" dirty="0"/>
          </a:p>
        </p:txBody>
      </p:sp>
      <p:sp>
        <p:nvSpPr>
          <p:cNvPr id="9" name="Rectangle 8"/>
          <p:cNvSpPr/>
          <p:nvPr/>
        </p:nvSpPr>
        <p:spPr>
          <a:xfrm>
            <a:off x="5535552" y="2209800"/>
            <a:ext cx="3235181" cy="461665"/>
          </a:xfrm>
          <a:prstGeom prst="rect">
            <a:avLst/>
          </a:prstGeom>
        </p:spPr>
        <p:txBody>
          <a:bodyPr wrap="none">
            <a:spAutoFit/>
          </a:bodyPr>
          <a:lstStyle/>
          <a:p>
            <a:pPr algn="ctr"/>
            <a:r>
              <a:rPr lang="en-US" sz="2400" b="1" i="1" dirty="0"/>
              <a:t>have many</a:t>
            </a:r>
            <a:r>
              <a:rPr lang="en-US" sz="2400" i="1" dirty="0"/>
              <a:t> </a:t>
            </a:r>
            <a:r>
              <a:rPr lang="en-US" sz="2400" b="1" i="1" dirty="0"/>
              <a:t>close friends</a:t>
            </a:r>
            <a:endParaRPr lang="en-US" sz="2400" b="1" dirty="0"/>
          </a:p>
        </p:txBody>
      </p:sp>
      <p:sp>
        <p:nvSpPr>
          <p:cNvPr id="10" name="Rectangle 9"/>
          <p:cNvSpPr/>
          <p:nvPr/>
        </p:nvSpPr>
        <p:spPr>
          <a:xfrm>
            <a:off x="703006" y="2895600"/>
            <a:ext cx="8305800" cy="3539430"/>
          </a:xfrm>
          <a:prstGeom prst="rect">
            <a:avLst/>
          </a:prstGeom>
        </p:spPr>
        <p:txBody>
          <a:bodyPr wrap="square">
            <a:spAutoFit/>
          </a:bodyPr>
          <a:lstStyle/>
          <a:p>
            <a:r>
              <a:rPr lang="en-US" sz="2800" dirty="0"/>
              <a:t>1</a:t>
            </a:r>
            <a:r>
              <a:rPr lang="en-US" sz="2800" dirty="0" smtClean="0"/>
              <a:t>. </a:t>
            </a:r>
            <a:r>
              <a:rPr lang="en-US" sz="2800" dirty="0"/>
              <a:t>T</a:t>
            </a:r>
            <a:r>
              <a:rPr lang="en-US" sz="2800" dirty="0" smtClean="0"/>
              <a:t>hey </a:t>
            </a:r>
            <a:r>
              <a:rPr lang="en-US" sz="2800" dirty="0"/>
              <a:t>have a lot of very good </a:t>
            </a:r>
            <a:r>
              <a:rPr lang="en-US" sz="2800" dirty="0" smtClean="0"/>
              <a:t>friends.</a:t>
            </a:r>
            <a:endParaRPr lang="en-US" sz="2800" dirty="0"/>
          </a:p>
          <a:p>
            <a:r>
              <a:rPr lang="en-US" sz="2800" dirty="0"/>
              <a:t>2</a:t>
            </a:r>
            <a:r>
              <a:rPr lang="en-US" sz="2800" dirty="0" smtClean="0"/>
              <a:t>. They </a:t>
            </a:r>
            <a:r>
              <a:rPr lang="en-US" sz="2800" dirty="0"/>
              <a:t>can do many things without </a:t>
            </a:r>
            <a:r>
              <a:rPr lang="en-US" sz="2800" dirty="0" smtClean="0"/>
              <a:t>help.</a:t>
            </a:r>
            <a:endParaRPr lang="en-US" sz="2800" dirty="0"/>
          </a:p>
          <a:p>
            <a:r>
              <a:rPr lang="en-US" sz="2800" dirty="0"/>
              <a:t>3</a:t>
            </a:r>
            <a:r>
              <a:rPr lang="en-US" sz="2800" dirty="0" smtClean="0"/>
              <a:t>. </a:t>
            </a:r>
            <a:r>
              <a:rPr lang="en-US" sz="2800" dirty="0"/>
              <a:t>T</a:t>
            </a:r>
            <a:r>
              <a:rPr lang="en-US" sz="2800" dirty="0" smtClean="0"/>
              <a:t>hey </a:t>
            </a:r>
            <a:r>
              <a:rPr lang="en-US" sz="2800" dirty="0"/>
              <a:t>think only about </a:t>
            </a:r>
            <a:r>
              <a:rPr lang="en-US" sz="2800" dirty="0" smtClean="0"/>
              <a:t>themselves.</a:t>
            </a:r>
            <a:endParaRPr lang="en-US" sz="2800" dirty="0"/>
          </a:p>
          <a:p>
            <a:r>
              <a:rPr lang="en-US" sz="2800" dirty="0"/>
              <a:t>4</a:t>
            </a:r>
            <a:r>
              <a:rPr lang="en-US" sz="2800" dirty="0" smtClean="0"/>
              <a:t>. </a:t>
            </a:r>
            <a:r>
              <a:rPr lang="en-US" sz="2800" dirty="0"/>
              <a:t>T</a:t>
            </a:r>
            <a:r>
              <a:rPr lang="en-US" sz="2800" dirty="0" smtClean="0"/>
              <a:t>hey </a:t>
            </a:r>
            <a:r>
              <a:rPr lang="en-US" sz="2800" dirty="0"/>
              <a:t>believe they are good people, with good abilities </a:t>
            </a:r>
          </a:p>
          <a:p>
            <a:r>
              <a:rPr lang="en-US" sz="2800" dirty="0"/>
              <a:t>5</a:t>
            </a:r>
            <a:r>
              <a:rPr lang="en-US" sz="2800" dirty="0" smtClean="0"/>
              <a:t>. </a:t>
            </a:r>
            <a:r>
              <a:rPr lang="en-US" sz="2800" dirty="0"/>
              <a:t>T</a:t>
            </a:r>
            <a:r>
              <a:rPr lang="en-US" sz="2800" dirty="0" smtClean="0"/>
              <a:t>hey </a:t>
            </a:r>
            <a:r>
              <a:rPr lang="en-US" sz="2800" dirty="0"/>
              <a:t>have problems with other children</a:t>
            </a:r>
          </a:p>
          <a:p>
            <a:r>
              <a:rPr lang="en-US" sz="2800" dirty="0" smtClean="0"/>
              <a:t>6. They </a:t>
            </a:r>
            <a:r>
              <a:rPr lang="en-US" sz="2800" dirty="0"/>
              <a:t>are never satisfied. They always want more and more things</a:t>
            </a:r>
          </a:p>
        </p:txBody>
      </p:sp>
    </p:spTree>
    <p:extLst>
      <p:ext uri="{BB962C8B-B14F-4D97-AF65-F5344CB8AC3E}">
        <p14:creationId xmlns:p14="http://schemas.microsoft.com/office/powerpoint/2010/main" val="48624476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304800"/>
            <a:ext cx="6019800" cy="1384995"/>
          </a:xfrm>
          <a:prstGeom prst="rect">
            <a:avLst/>
          </a:prstGeom>
        </p:spPr>
        <p:txBody>
          <a:bodyPr wrap="square">
            <a:spAutoFit/>
          </a:bodyPr>
          <a:lstStyle/>
          <a:p>
            <a:pPr algn="just"/>
            <a:r>
              <a:rPr lang="en-US" sz="2800" b="1" dirty="0" smtClean="0"/>
              <a:t>* What </a:t>
            </a:r>
            <a:r>
              <a:rPr lang="en-US" sz="2800" b="1" dirty="0"/>
              <a:t>are the advantages of having only one child? What are the advantages of being an only child? </a:t>
            </a:r>
            <a:endParaRPr lang="en-US" sz="2800" b="1" dirty="0"/>
          </a:p>
        </p:txBody>
      </p:sp>
      <p:graphicFrame>
        <p:nvGraphicFramePr>
          <p:cNvPr id="4" name="Table 3"/>
          <p:cNvGraphicFramePr>
            <a:graphicFrameLocks noGrp="1"/>
          </p:cNvGraphicFramePr>
          <p:nvPr>
            <p:extLst>
              <p:ext uri="{D42A27DB-BD31-4B8C-83A1-F6EECF244321}">
                <p14:modId xmlns:p14="http://schemas.microsoft.com/office/powerpoint/2010/main" val="1569695364"/>
              </p:ext>
            </p:extLst>
          </p:nvPr>
        </p:nvGraphicFramePr>
        <p:xfrm>
          <a:off x="228600" y="2514600"/>
          <a:ext cx="8610599" cy="1901571"/>
        </p:xfrm>
        <a:graphic>
          <a:graphicData uri="http://schemas.openxmlformats.org/drawingml/2006/table">
            <a:tbl>
              <a:tblPr firstRow="1" firstCol="1" bandRow="1">
                <a:tableStyleId>{5C22544A-7EE6-4342-B048-85BDC9FD1C3A}</a:tableStyleId>
              </a:tblPr>
              <a:tblGrid>
                <a:gridCol w="3913751"/>
                <a:gridCol w="4696848"/>
              </a:tblGrid>
              <a:tr h="914400">
                <a:tc>
                  <a:txBody>
                    <a:bodyPr/>
                    <a:lstStyle/>
                    <a:p>
                      <a:pPr algn="ctr">
                        <a:lnSpc>
                          <a:spcPct val="115000"/>
                        </a:lnSpc>
                        <a:spcAft>
                          <a:spcPts val="0"/>
                        </a:spcAft>
                      </a:pPr>
                      <a:r>
                        <a:rPr lang="en-US" sz="3200" dirty="0" smtClean="0">
                          <a:effectLst/>
                        </a:rPr>
                        <a:t>ADVANTAGES</a:t>
                      </a:r>
                      <a:endParaRPr lang="en-US" sz="3200" dirty="0">
                        <a:effectLst/>
                      </a:endParaRPr>
                    </a:p>
                    <a:p>
                      <a:pPr algn="ctr">
                        <a:lnSpc>
                          <a:spcPct val="115000"/>
                        </a:lnSpc>
                        <a:spcAft>
                          <a:spcPts val="0"/>
                        </a:spcAft>
                      </a:pPr>
                      <a:r>
                        <a:rPr lang="en-US" sz="3200" dirty="0">
                          <a:effectLst/>
                        </a:rPr>
                        <a:t> </a:t>
                      </a:r>
                      <a:endParaRPr lang="en-US" sz="32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3200" dirty="0" smtClean="0">
                          <a:effectLst/>
                        </a:rPr>
                        <a:t>ADVANTAGES</a:t>
                      </a:r>
                      <a:endParaRPr lang="en-US" sz="3200" dirty="0">
                        <a:effectLst/>
                      </a:endParaRPr>
                    </a:p>
                    <a:p>
                      <a:pPr algn="ctr">
                        <a:lnSpc>
                          <a:spcPct val="115000"/>
                        </a:lnSpc>
                        <a:spcAft>
                          <a:spcPts val="0"/>
                        </a:spcAft>
                      </a:pPr>
                      <a:r>
                        <a:rPr lang="en-US" sz="3200" dirty="0">
                          <a:effectLst/>
                        </a:rPr>
                        <a:t> </a:t>
                      </a:r>
                      <a:endParaRPr lang="en-US" sz="3200" dirty="0">
                        <a:effectLst/>
                        <a:latin typeface="Calibri"/>
                        <a:ea typeface="Calibri"/>
                        <a:cs typeface="Times New Roman"/>
                      </a:endParaRPr>
                    </a:p>
                  </a:txBody>
                  <a:tcPr marL="68580" marR="68580" marT="0" marB="0"/>
                </a:tc>
              </a:tr>
              <a:tr h="812800">
                <a:tc>
                  <a:txBody>
                    <a:bodyPr/>
                    <a:lstStyle/>
                    <a:p>
                      <a:pPr>
                        <a:lnSpc>
                          <a:spcPct val="115000"/>
                        </a:lnSpc>
                        <a:spcAft>
                          <a:spcPts val="0"/>
                        </a:spcAft>
                      </a:pPr>
                      <a:endParaRPr lang="en-US" sz="2400" dirty="0">
                        <a:effectLst/>
                        <a:latin typeface="Calibri"/>
                        <a:ea typeface="Calibri"/>
                        <a:cs typeface="Times New Roman"/>
                      </a:endParaRPr>
                    </a:p>
                  </a:txBody>
                  <a:tcPr marL="68580" marR="68580" marT="0" marB="0"/>
                </a:tc>
                <a:tc>
                  <a:txBody>
                    <a:bodyPr/>
                    <a:lstStyle/>
                    <a:p>
                      <a:pPr>
                        <a:lnSpc>
                          <a:spcPct val="115000"/>
                        </a:lnSpc>
                        <a:spcAft>
                          <a:spcPts val="0"/>
                        </a:spcAft>
                      </a:pPr>
                      <a:r>
                        <a:rPr lang="en-US" sz="2400" dirty="0">
                          <a:effectLst/>
                        </a:rPr>
                        <a:t> </a:t>
                      </a:r>
                      <a:endParaRPr lang="en-US" sz="24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5861254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4495800"/>
            <a:ext cx="9126069" cy="1569660"/>
          </a:xfrm>
          <a:prstGeom prst="rect">
            <a:avLst/>
          </a:prstGeom>
          <a:noFill/>
        </p:spPr>
        <p:txBody>
          <a:bodyPr wrap="square" rtlCol="0">
            <a:spAutoFit/>
          </a:bodyPr>
          <a:lstStyle/>
          <a:p>
            <a:pPr algn="just"/>
            <a:endParaRPr lang="en-US" sz="3200" dirty="0" smtClean="0"/>
          </a:p>
          <a:p>
            <a:r>
              <a:rPr lang="en-US" sz="3200" dirty="0"/>
              <a:t>1. Read the title of the unit. What does it mean?</a:t>
            </a:r>
          </a:p>
          <a:p>
            <a:endParaRPr lang="en-US" sz="3200" dirty="0"/>
          </a:p>
        </p:txBody>
      </p:sp>
      <p:pic>
        <p:nvPicPr>
          <p:cNvPr id="6" name="Picture 5"/>
          <p:cNvPicPr/>
          <p:nvPr/>
        </p:nvPicPr>
        <p:blipFill>
          <a:blip r:embed="rId2"/>
          <a:stretch>
            <a:fillRect/>
          </a:stretch>
        </p:blipFill>
        <p:spPr>
          <a:xfrm>
            <a:off x="2895601" y="36871"/>
            <a:ext cx="6248400" cy="4495800"/>
          </a:xfrm>
          <a:prstGeom prst="rect">
            <a:avLst/>
          </a:prstGeom>
        </p:spPr>
      </p:pic>
      <p:sp>
        <p:nvSpPr>
          <p:cNvPr id="2" name="TextBox 1"/>
          <p:cNvSpPr txBox="1"/>
          <p:nvPr/>
        </p:nvSpPr>
        <p:spPr>
          <a:xfrm>
            <a:off x="304800" y="228600"/>
            <a:ext cx="2057400" cy="2554545"/>
          </a:xfrm>
          <a:prstGeom prst="rect">
            <a:avLst/>
          </a:prstGeom>
          <a:noFill/>
        </p:spPr>
        <p:txBody>
          <a:bodyPr wrap="square" rtlCol="0">
            <a:spAutoFit/>
          </a:bodyPr>
          <a:lstStyle/>
          <a:p>
            <a:r>
              <a:rPr lang="en-US" sz="4000" b="1" i="1" dirty="0" smtClean="0">
                <a:solidFill>
                  <a:srgbClr val="00B050"/>
                </a:solidFill>
              </a:rPr>
              <a:t>A WORLD</a:t>
            </a:r>
          </a:p>
          <a:p>
            <a:r>
              <a:rPr lang="en-US" sz="4000" b="1" i="1" dirty="0" smtClean="0">
                <a:solidFill>
                  <a:srgbClr val="00B050"/>
                </a:solidFill>
              </a:rPr>
              <a:t>OF FRIENDS</a:t>
            </a:r>
            <a:endParaRPr lang="en-US" sz="4000" b="1" i="1" dirty="0">
              <a:solidFill>
                <a:srgbClr val="00B050"/>
              </a:solidFill>
            </a:endParaRPr>
          </a:p>
        </p:txBody>
      </p:sp>
    </p:spTree>
    <p:extLst>
      <p:ext uri="{BB962C8B-B14F-4D97-AF65-F5344CB8AC3E}">
        <p14:creationId xmlns:p14="http://schemas.microsoft.com/office/powerpoint/2010/main" val="8383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47800" y="486697"/>
            <a:ext cx="5669885" cy="523220"/>
          </a:xfrm>
          <a:prstGeom prst="rect">
            <a:avLst/>
          </a:prstGeom>
        </p:spPr>
        <p:txBody>
          <a:bodyPr wrap="none">
            <a:spAutoFit/>
          </a:bodyPr>
          <a:lstStyle/>
          <a:p>
            <a:r>
              <a:rPr lang="en-US" sz="2800" b="1" dirty="0"/>
              <a:t>AGREEING </a:t>
            </a:r>
            <a:r>
              <a:rPr lang="en-US" sz="2800" b="1" dirty="0" smtClean="0"/>
              <a:t>– DISAGREEING - EXPLAIN</a:t>
            </a:r>
            <a:endParaRPr lang="en-US" sz="2800" dirty="0"/>
          </a:p>
        </p:txBody>
      </p:sp>
      <p:sp>
        <p:nvSpPr>
          <p:cNvPr id="5" name="Rectangle 4"/>
          <p:cNvSpPr/>
          <p:nvPr/>
        </p:nvSpPr>
        <p:spPr>
          <a:xfrm>
            <a:off x="381000" y="1143000"/>
            <a:ext cx="8458200" cy="4524315"/>
          </a:xfrm>
          <a:prstGeom prst="rect">
            <a:avLst/>
          </a:prstGeom>
        </p:spPr>
        <p:txBody>
          <a:bodyPr wrap="square">
            <a:spAutoFit/>
          </a:bodyPr>
          <a:lstStyle/>
          <a:p>
            <a:pPr algn="just"/>
            <a:r>
              <a:rPr lang="en-US" sz="3200" dirty="0" smtClean="0"/>
              <a:t>1. </a:t>
            </a:r>
            <a:r>
              <a:rPr lang="en-US" sz="3200" dirty="0"/>
              <a:t>Most only children (</a:t>
            </a:r>
            <a:r>
              <a:rPr lang="en-US" sz="3200" b="1" i="1" dirty="0"/>
              <a:t>feel / don't feel</a:t>
            </a:r>
            <a:r>
              <a:rPr lang="en-US" sz="3200" dirty="0"/>
              <a:t>) very different from their friends.</a:t>
            </a:r>
          </a:p>
          <a:p>
            <a:pPr algn="just"/>
            <a:r>
              <a:rPr lang="en-US" sz="3200" dirty="0"/>
              <a:t>2. Only children (</a:t>
            </a:r>
            <a:r>
              <a:rPr lang="en-US" sz="3200" b="1" i="1" dirty="0"/>
              <a:t>are / are not</a:t>
            </a:r>
            <a:r>
              <a:rPr lang="en-US" sz="3200" dirty="0"/>
              <a:t>) more popular than children with siblings.</a:t>
            </a:r>
          </a:p>
          <a:p>
            <a:pPr algn="just"/>
            <a:r>
              <a:rPr lang="en-US" sz="3200" dirty="0"/>
              <a:t>3. Only children (</a:t>
            </a:r>
            <a:r>
              <a:rPr lang="en-US" sz="3200" b="1" i="1" dirty="0"/>
              <a:t>are / are not</a:t>
            </a:r>
            <a:r>
              <a:rPr lang="en-US" sz="3200" dirty="0"/>
              <a:t>) more mature than children with siblings.</a:t>
            </a:r>
          </a:p>
          <a:p>
            <a:pPr algn="just"/>
            <a:r>
              <a:rPr lang="en-US" sz="3200" dirty="0"/>
              <a:t>4. Many only children (</a:t>
            </a:r>
            <a:r>
              <a:rPr lang="en-US" sz="3200" b="1" i="1" dirty="0"/>
              <a:t>are / are not</a:t>
            </a:r>
            <a:r>
              <a:rPr lang="en-US" sz="3200" dirty="0"/>
              <a:t>) spoiled.</a:t>
            </a:r>
          </a:p>
          <a:p>
            <a:pPr algn="just"/>
            <a:r>
              <a:rPr lang="en-US" sz="3200" dirty="0"/>
              <a:t>5. It's (</a:t>
            </a:r>
            <a:r>
              <a:rPr lang="en-US" sz="3200" b="1" i="1" dirty="0"/>
              <a:t>good / not good</a:t>
            </a:r>
            <a:r>
              <a:rPr lang="en-US" sz="3200" dirty="0"/>
              <a:t>) to be the youngest child in a family. </a:t>
            </a:r>
          </a:p>
        </p:txBody>
      </p:sp>
    </p:spTree>
    <p:extLst>
      <p:ext uri="{BB962C8B-B14F-4D97-AF65-F5344CB8AC3E}">
        <p14:creationId xmlns:p14="http://schemas.microsoft.com/office/powerpoint/2010/main" val="16790359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47800" y="486697"/>
            <a:ext cx="5669885" cy="523220"/>
          </a:xfrm>
          <a:prstGeom prst="rect">
            <a:avLst/>
          </a:prstGeom>
        </p:spPr>
        <p:txBody>
          <a:bodyPr wrap="none">
            <a:spAutoFit/>
          </a:bodyPr>
          <a:lstStyle/>
          <a:p>
            <a:r>
              <a:rPr lang="en-US" sz="2800" b="1" dirty="0"/>
              <a:t>AGREEING </a:t>
            </a:r>
            <a:r>
              <a:rPr lang="en-US" sz="2800" b="1" dirty="0" smtClean="0"/>
              <a:t>– DISAGREEING - EXPLAIN</a:t>
            </a:r>
            <a:endParaRPr lang="en-US" sz="2800" dirty="0"/>
          </a:p>
        </p:txBody>
      </p:sp>
      <p:sp>
        <p:nvSpPr>
          <p:cNvPr id="5" name="Rectangle 4"/>
          <p:cNvSpPr/>
          <p:nvPr/>
        </p:nvSpPr>
        <p:spPr>
          <a:xfrm>
            <a:off x="381000" y="1143000"/>
            <a:ext cx="8458200" cy="4524315"/>
          </a:xfrm>
          <a:prstGeom prst="rect">
            <a:avLst/>
          </a:prstGeom>
        </p:spPr>
        <p:txBody>
          <a:bodyPr wrap="square">
            <a:spAutoFit/>
          </a:bodyPr>
          <a:lstStyle/>
          <a:p>
            <a:r>
              <a:rPr lang="en-US" sz="3200" dirty="0"/>
              <a:t>6. It's (</a:t>
            </a:r>
            <a:r>
              <a:rPr lang="en-US" sz="3200" b="1" i="1" dirty="0"/>
              <a:t>good / not good</a:t>
            </a:r>
            <a:r>
              <a:rPr lang="en-US" sz="3200" dirty="0"/>
              <a:t>) to be the oldest child in a family.</a:t>
            </a:r>
          </a:p>
          <a:p>
            <a:r>
              <a:rPr lang="en-US" sz="3200" dirty="0"/>
              <a:t>7. (</a:t>
            </a:r>
            <a:r>
              <a:rPr lang="en-US" sz="3200" b="1" i="1" dirty="0"/>
              <a:t>All /Not all</a:t>
            </a:r>
            <a:r>
              <a:rPr lang="en-US" sz="3200" dirty="0"/>
              <a:t>) children need siblings.</a:t>
            </a:r>
          </a:p>
          <a:p>
            <a:r>
              <a:rPr lang="en-US" sz="3200" dirty="0"/>
              <a:t>8. Many only children (</a:t>
            </a:r>
            <a:r>
              <a:rPr lang="en-US" sz="3200" b="1" i="1" dirty="0"/>
              <a:t>have trouble / don't have trouble</a:t>
            </a:r>
            <a:r>
              <a:rPr lang="en-US" sz="3200" dirty="0"/>
              <a:t>) making friends.</a:t>
            </a:r>
          </a:p>
          <a:p>
            <a:r>
              <a:rPr lang="en-US" sz="3200" dirty="0"/>
              <a:t>9. It's (</a:t>
            </a:r>
            <a:r>
              <a:rPr lang="en-US" sz="3200" b="1" i="1" dirty="0"/>
              <a:t>fine / not responsible</a:t>
            </a:r>
            <a:r>
              <a:rPr lang="en-US" sz="3200" dirty="0"/>
              <a:t>) to have more than one child. </a:t>
            </a:r>
          </a:p>
          <a:p>
            <a:r>
              <a:rPr lang="en-US" sz="3200" dirty="0"/>
              <a:t>10. Children (</a:t>
            </a:r>
            <a:r>
              <a:rPr lang="en-US" sz="3200" b="1" i="1" dirty="0"/>
              <a:t>need / don't need</a:t>
            </a:r>
            <a:r>
              <a:rPr lang="en-US" sz="3200" dirty="0"/>
              <a:t>) to learn how to enjoy being alone.</a:t>
            </a:r>
          </a:p>
        </p:txBody>
      </p:sp>
    </p:spTree>
    <p:extLst>
      <p:ext uri="{BB962C8B-B14F-4D97-AF65-F5344CB8AC3E}">
        <p14:creationId xmlns:p14="http://schemas.microsoft.com/office/powerpoint/2010/main" val="385282780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HOMEWORK</a:t>
            </a:r>
            <a:endParaRPr lang="en-US" b="1" dirty="0"/>
          </a:p>
        </p:txBody>
      </p:sp>
      <p:sp>
        <p:nvSpPr>
          <p:cNvPr id="4" name="Rectangle 3"/>
          <p:cNvSpPr/>
          <p:nvPr/>
        </p:nvSpPr>
        <p:spPr>
          <a:xfrm>
            <a:off x="304800" y="1295400"/>
            <a:ext cx="7696200" cy="3108543"/>
          </a:xfrm>
          <a:prstGeom prst="rect">
            <a:avLst/>
          </a:prstGeom>
        </p:spPr>
        <p:txBody>
          <a:bodyPr wrap="square">
            <a:spAutoFit/>
          </a:bodyPr>
          <a:lstStyle/>
          <a:p>
            <a:pPr algn="just"/>
            <a:endParaRPr lang="en-US" sz="2800" dirty="0" smtClean="0"/>
          </a:p>
          <a:p>
            <a:pPr lvl="0" algn="just"/>
            <a:r>
              <a:rPr lang="en-US" sz="2800" dirty="0" smtClean="0"/>
              <a:t>Do you want to be the only child? Why or why not? What are the advantages and disadvantages of being an only child?  </a:t>
            </a:r>
          </a:p>
          <a:p>
            <a:pPr lvl="0" algn="just"/>
            <a:endParaRPr lang="en-US" sz="2800" b="1" dirty="0"/>
          </a:p>
          <a:p>
            <a:pPr lvl="0" algn="just"/>
            <a:r>
              <a:rPr lang="en-US" sz="2800" b="1" dirty="0" smtClean="0"/>
              <a:t>Make </a:t>
            </a:r>
            <a:r>
              <a:rPr lang="en-US" sz="2800" b="1" dirty="0"/>
              <a:t>a video </a:t>
            </a:r>
            <a:r>
              <a:rPr lang="en-US" sz="2800" dirty="0"/>
              <a:t>(3-4 minutes) </a:t>
            </a:r>
            <a:r>
              <a:rPr lang="en-US" sz="2800" b="1" dirty="0" smtClean="0"/>
              <a:t>showing your opinions</a:t>
            </a:r>
            <a:r>
              <a:rPr lang="en-US" sz="2800" dirty="0" smtClean="0"/>
              <a:t>.</a:t>
            </a:r>
            <a:endParaRPr lang="en-US" sz="2800" dirty="0" smtClean="0"/>
          </a:p>
          <a:p>
            <a:pPr algn="just"/>
            <a:endParaRPr lang="en-US" sz="2800" dirty="0"/>
          </a:p>
        </p:txBody>
      </p:sp>
    </p:spTree>
    <p:extLst>
      <p:ext uri="{BB962C8B-B14F-4D97-AF65-F5344CB8AC3E}">
        <p14:creationId xmlns:p14="http://schemas.microsoft.com/office/powerpoint/2010/main" val="92752905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08853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4495800"/>
            <a:ext cx="9126069" cy="2062103"/>
          </a:xfrm>
          <a:prstGeom prst="rect">
            <a:avLst/>
          </a:prstGeom>
          <a:noFill/>
        </p:spPr>
        <p:txBody>
          <a:bodyPr wrap="square" rtlCol="0">
            <a:spAutoFit/>
          </a:bodyPr>
          <a:lstStyle/>
          <a:p>
            <a:pPr algn="just"/>
            <a:endParaRPr lang="en-US" sz="3200" dirty="0" smtClean="0"/>
          </a:p>
          <a:p>
            <a:r>
              <a:rPr lang="en-US" sz="3200" dirty="0" smtClean="0"/>
              <a:t>        2</a:t>
            </a:r>
            <a:r>
              <a:rPr lang="en-US" sz="3200" dirty="0"/>
              <a:t>. Look at the photo. Are the people friends or </a:t>
            </a:r>
            <a:r>
              <a:rPr lang="en-US" sz="3200" dirty="0" smtClean="0"/>
              <a:t> </a:t>
            </a:r>
          </a:p>
          <a:p>
            <a:r>
              <a:rPr lang="en-US" sz="3200" dirty="0"/>
              <a:t> </a:t>
            </a:r>
            <a:r>
              <a:rPr lang="en-US" sz="3200" dirty="0" smtClean="0"/>
              <a:t>           family</a:t>
            </a:r>
            <a:r>
              <a:rPr lang="en-US" sz="3200" dirty="0"/>
              <a:t>? Where are they?</a:t>
            </a:r>
          </a:p>
          <a:p>
            <a:endParaRPr lang="en-US" sz="3200" dirty="0"/>
          </a:p>
        </p:txBody>
      </p:sp>
      <p:pic>
        <p:nvPicPr>
          <p:cNvPr id="6" name="Picture 5"/>
          <p:cNvPicPr/>
          <p:nvPr/>
        </p:nvPicPr>
        <p:blipFill>
          <a:blip r:embed="rId2"/>
          <a:stretch>
            <a:fillRect/>
          </a:stretch>
        </p:blipFill>
        <p:spPr>
          <a:xfrm>
            <a:off x="2895601" y="36871"/>
            <a:ext cx="6248400" cy="4495800"/>
          </a:xfrm>
          <a:prstGeom prst="rect">
            <a:avLst/>
          </a:prstGeom>
        </p:spPr>
      </p:pic>
      <p:sp>
        <p:nvSpPr>
          <p:cNvPr id="2" name="TextBox 1"/>
          <p:cNvSpPr txBox="1"/>
          <p:nvPr/>
        </p:nvSpPr>
        <p:spPr>
          <a:xfrm>
            <a:off x="304800" y="228600"/>
            <a:ext cx="2057400" cy="2554545"/>
          </a:xfrm>
          <a:prstGeom prst="rect">
            <a:avLst/>
          </a:prstGeom>
          <a:noFill/>
        </p:spPr>
        <p:txBody>
          <a:bodyPr wrap="square" rtlCol="0">
            <a:spAutoFit/>
          </a:bodyPr>
          <a:lstStyle/>
          <a:p>
            <a:r>
              <a:rPr lang="en-US" sz="4000" b="1" i="1" dirty="0" smtClean="0">
                <a:solidFill>
                  <a:srgbClr val="00B050"/>
                </a:solidFill>
              </a:rPr>
              <a:t>A WORLD</a:t>
            </a:r>
          </a:p>
          <a:p>
            <a:r>
              <a:rPr lang="en-US" sz="4000" b="1" i="1" dirty="0" smtClean="0">
                <a:solidFill>
                  <a:srgbClr val="00B050"/>
                </a:solidFill>
              </a:rPr>
              <a:t>OF FRIENDS</a:t>
            </a:r>
            <a:endParaRPr lang="en-US" sz="4000" b="1" i="1" dirty="0">
              <a:solidFill>
                <a:srgbClr val="00B050"/>
              </a:solidFill>
            </a:endParaRPr>
          </a:p>
        </p:txBody>
      </p:sp>
    </p:spTree>
    <p:extLst>
      <p:ext uri="{BB962C8B-B14F-4D97-AF65-F5344CB8AC3E}">
        <p14:creationId xmlns:p14="http://schemas.microsoft.com/office/powerpoint/2010/main" val="2337405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4495800"/>
            <a:ext cx="9126069" cy="2062103"/>
          </a:xfrm>
          <a:prstGeom prst="rect">
            <a:avLst/>
          </a:prstGeom>
          <a:noFill/>
        </p:spPr>
        <p:txBody>
          <a:bodyPr wrap="square" rtlCol="0">
            <a:spAutoFit/>
          </a:bodyPr>
          <a:lstStyle/>
          <a:p>
            <a:pPr algn="just"/>
            <a:endParaRPr lang="en-US" sz="3200" dirty="0" smtClean="0"/>
          </a:p>
          <a:p>
            <a:r>
              <a:rPr lang="en-US" sz="3200" dirty="0" smtClean="0"/>
              <a:t>        </a:t>
            </a:r>
            <a:r>
              <a:rPr lang="en-US" sz="3200" dirty="0"/>
              <a:t>3. Do you have friends from other countries</a:t>
            </a:r>
            <a:r>
              <a:rPr lang="en-US" sz="3200" dirty="0" smtClean="0"/>
              <a:t>?</a:t>
            </a:r>
          </a:p>
          <a:p>
            <a:r>
              <a:rPr lang="en-US" sz="3200" dirty="0"/>
              <a:t> </a:t>
            </a:r>
            <a:r>
              <a:rPr lang="en-US" sz="3200" dirty="0" smtClean="0"/>
              <a:t>           How </a:t>
            </a:r>
            <a:r>
              <a:rPr lang="en-US" sz="3200" dirty="0"/>
              <a:t>did you meet them?</a:t>
            </a:r>
          </a:p>
          <a:p>
            <a:endParaRPr lang="en-US" sz="3200" dirty="0"/>
          </a:p>
        </p:txBody>
      </p:sp>
      <p:pic>
        <p:nvPicPr>
          <p:cNvPr id="6" name="Picture 5"/>
          <p:cNvPicPr/>
          <p:nvPr/>
        </p:nvPicPr>
        <p:blipFill>
          <a:blip r:embed="rId2"/>
          <a:stretch>
            <a:fillRect/>
          </a:stretch>
        </p:blipFill>
        <p:spPr>
          <a:xfrm>
            <a:off x="2895601" y="36871"/>
            <a:ext cx="6248400" cy="4495800"/>
          </a:xfrm>
          <a:prstGeom prst="rect">
            <a:avLst/>
          </a:prstGeom>
        </p:spPr>
      </p:pic>
      <p:sp>
        <p:nvSpPr>
          <p:cNvPr id="2" name="TextBox 1"/>
          <p:cNvSpPr txBox="1"/>
          <p:nvPr/>
        </p:nvSpPr>
        <p:spPr>
          <a:xfrm>
            <a:off x="304800" y="228600"/>
            <a:ext cx="2057400" cy="2554545"/>
          </a:xfrm>
          <a:prstGeom prst="rect">
            <a:avLst/>
          </a:prstGeom>
          <a:noFill/>
        </p:spPr>
        <p:txBody>
          <a:bodyPr wrap="square" rtlCol="0">
            <a:spAutoFit/>
          </a:bodyPr>
          <a:lstStyle/>
          <a:p>
            <a:r>
              <a:rPr lang="en-US" sz="4000" b="1" i="1" dirty="0" smtClean="0">
                <a:solidFill>
                  <a:srgbClr val="00B050"/>
                </a:solidFill>
              </a:rPr>
              <a:t>A WORLD</a:t>
            </a:r>
          </a:p>
          <a:p>
            <a:r>
              <a:rPr lang="en-US" sz="4000" b="1" i="1" dirty="0" smtClean="0">
                <a:solidFill>
                  <a:srgbClr val="00B050"/>
                </a:solidFill>
              </a:rPr>
              <a:t>OF FRIENDS</a:t>
            </a:r>
            <a:endParaRPr lang="en-US" sz="4000" b="1" i="1" dirty="0">
              <a:solidFill>
                <a:srgbClr val="00B050"/>
              </a:solidFill>
            </a:endParaRPr>
          </a:p>
        </p:txBody>
      </p:sp>
    </p:spTree>
    <p:extLst>
      <p:ext uri="{BB962C8B-B14F-4D97-AF65-F5344CB8AC3E}">
        <p14:creationId xmlns:p14="http://schemas.microsoft.com/office/powerpoint/2010/main" val="3881395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Is there a Friendship Force club in your country?</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8" y="1447799"/>
            <a:ext cx="9313775" cy="5390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95453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0" y="228600"/>
            <a:ext cx="3463577" cy="584775"/>
          </a:xfrm>
          <a:prstGeom prst="rect">
            <a:avLst/>
          </a:prstGeom>
        </p:spPr>
        <p:txBody>
          <a:bodyPr wrap="none">
            <a:spAutoFit/>
          </a:bodyPr>
          <a:lstStyle/>
          <a:p>
            <a:r>
              <a:rPr lang="en-US" sz="3200" b="1" dirty="0"/>
              <a:t>EXPRESS OPINIONS</a:t>
            </a:r>
            <a:endParaRPr lang="en-US" sz="3200" dirty="0"/>
          </a:p>
        </p:txBody>
      </p:sp>
      <p:sp>
        <p:nvSpPr>
          <p:cNvPr id="6" name="Rectangle 5"/>
          <p:cNvSpPr/>
          <p:nvPr/>
        </p:nvSpPr>
        <p:spPr>
          <a:xfrm>
            <a:off x="459658" y="1219200"/>
            <a:ext cx="8229600" cy="4524315"/>
          </a:xfrm>
          <a:prstGeom prst="rect">
            <a:avLst/>
          </a:prstGeom>
        </p:spPr>
        <p:txBody>
          <a:bodyPr wrap="square">
            <a:spAutoFit/>
          </a:bodyPr>
          <a:lstStyle/>
          <a:p>
            <a:pPr marL="514350" lvl="0" indent="-514350">
              <a:buAutoNum type="arabicPeriod"/>
            </a:pPr>
            <a:r>
              <a:rPr lang="en-US" sz="3200" dirty="0" smtClean="0">
                <a:latin typeface="Times New Roman" pitchFamily="18" charset="0"/>
                <a:cs typeface="Times New Roman" pitchFamily="18" charset="0"/>
              </a:rPr>
              <a:t>Do </a:t>
            </a:r>
            <a:r>
              <a:rPr lang="en-US" sz="3200" dirty="0">
                <a:latin typeface="Times New Roman" pitchFamily="18" charset="0"/>
                <a:cs typeface="Times New Roman" pitchFamily="18" charset="0"/>
              </a:rPr>
              <a:t>you think it’s good to stay with a host family? Why or why not</a:t>
            </a:r>
            <a:r>
              <a:rPr lang="en-US" sz="3200" dirty="0" smtClean="0">
                <a:latin typeface="Times New Roman" pitchFamily="18" charset="0"/>
                <a:cs typeface="Times New Roman" pitchFamily="18" charset="0"/>
              </a:rPr>
              <a:t>?</a:t>
            </a:r>
          </a:p>
          <a:p>
            <a:pPr marL="514350" lvl="0" indent="-514350">
              <a:buAutoNum type="arabicPeriod"/>
            </a:pPr>
            <a:endParaRPr lang="en-US" sz="3200" dirty="0" smtClean="0">
              <a:latin typeface="Times New Roman" pitchFamily="18" charset="0"/>
              <a:cs typeface="Times New Roman" pitchFamily="18" charset="0"/>
            </a:endParaRPr>
          </a:p>
          <a:p>
            <a:pPr marL="514350" lvl="0" indent="-514350">
              <a:buAutoNum type="arabicPeriod"/>
            </a:pPr>
            <a:r>
              <a:rPr lang="en-US" sz="3200" dirty="0">
                <a:latin typeface="Times New Roman" pitchFamily="18" charset="0"/>
                <a:cs typeface="Times New Roman" pitchFamily="18" charset="0"/>
              </a:rPr>
              <a:t> </a:t>
            </a:r>
            <a:r>
              <a:rPr lang="en-US" sz="3200" dirty="0" smtClean="0">
                <a:latin typeface="Times New Roman" pitchFamily="18" charset="0"/>
                <a:cs typeface="Times New Roman" pitchFamily="18" charset="0"/>
              </a:rPr>
              <a:t>Do </a:t>
            </a:r>
            <a:r>
              <a:rPr lang="en-US" sz="3200" dirty="0">
                <a:latin typeface="Times New Roman" pitchFamily="18" charset="0"/>
                <a:cs typeface="Times New Roman" pitchFamily="18" charset="0"/>
              </a:rPr>
              <a:t>you need to speak the same language well to make friends with someone? Why or why not</a:t>
            </a:r>
            <a:r>
              <a:rPr lang="en-US" sz="3200" dirty="0" smtClean="0">
                <a:latin typeface="Times New Roman" pitchFamily="18" charset="0"/>
                <a:cs typeface="Times New Roman" pitchFamily="18" charset="0"/>
              </a:rPr>
              <a:t>?</a:t>
            </a:r>
          </a:p>
          <a:p>
            <a:pPr marL="514350" lvl="0" indent="-514350">
              <a:buAutoNum type="arabicPeriod"/>
            </a:pPr>
            <a:endParaRPr lang="en-US" sz="3200" dirty="0">
              <a:latin typeface="Times New Roman" pitchFamily="18" charset="0"/>
              <a:cs typeface="Times New Roman" pitchFamily="18" charset="0"/>
            </a:endParaRPr>
          </a:p>
          <a:p>
            <a:pPr marL="514350" lvl="0" indent="-514350">
              <a:buAutoNum type="arabicPeriod"/>
            </a:pPr>
            <a:r>
              <a:rPr lang="en-US" sz="3200" dirty="0" smtClean="0">
                <a:latin typeface="Times New Roman" pitchFamily="18" charset="0"/>
                <a:cs typeface="Times New Roman" pitchFamily="18" charset="0"/>
              </a:rPr>
              <a:t> What </a:t>
            </a:r>
            <a:r>
              <a:rPr lang="en-US" sz="3200" dirty="0">
                <a:latin typeface="Times New Roman" pitchFamily="18" charset="0"/>
                <a:cs typeface="Times New Roman" pitchFamily="18" charset="0"/>
              </a:rPr>
              <a:t>are the best ways to learn about another country?</a:t>
            </a:r>
          </a:p>
        </p:txBody>
      </p:sp>
    </p:spTree>
    <p:extLst>
      <p:ext uri="{BB962C8B-B14F-4D97-AF65-F5344CB8AC3E}">
        <p14:creationId xmlns:p14="http://schemas.microsoft.com/office/powerpoint/2010/main" val="27011269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2519</TotalTime>
  <Words>2560</Words>
  <Application>Microsoft Office PowerPoint</Application>
  <PresentationFormat>On-screen Show (4:3)</PresentationFormat>
  <Paragraphs>323</Paragraphs>
  <Slides>53</Slides>
  <Notes>0</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Office Theme</vt:lpstr>
      <vt:lpstr>HELLO</vt:lpstr>
      <vt:lpstr>PowerPoint Presentation</vt:lpstr>
      <vt:lpstr>PowerPoint Presentation</vt:lpstr>
      <vt:lpstr>TOPIC:  A WORLD OF FRIENDS</vt:lpstr>
      <vt:lpstr>PowerPoint Presentation</vt:lpstr>
      <vt:lpstr>PowerPoint Presentation</vt:lpstr>
      <vt:lpstr>PowerPoint Presentation</vt:lpstr>
      <vt:lpstr>Is there a Friendship Force club in your country?</vt:lpstr>
      <vt:lpstr>PowerPoint Presentation</vt:lpstr>
      <vt:lpstr>The adjectives describe  people’s personalities</vt:lpstr>
      <vt:lpstr>The adjectives describe  people’s personalities</vt:lpstr>
      <vt:lpstr>The adjectives describe  people’s personalities</vt:lpstr>
      <vt:lpstr>Can you describe him?</vt:lpstr>
      <vt:lpstr>PowerPoint Presentation</vt:lpstr>
      <vt:lpstr>PowerPoint Presentation</vt:lpstr>
      <vt:lpstr>PowerPoint Presentation</vt:lpstr>
      <vt:lpstr>TOPIC:  UNDERSTANDING FEARS  AND PHOBIAS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HOMEWORK</vt:lpstr>
      <vt:lpstr>TOPIC:  RISKS AND CHALLENGES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HOMEWORK</vt:lpstr>
      <vt:lpstr>TOPIC:  ONLY CHILD – LONELY CHILD</vt:lpstr>
      <vt:lpstr>PowerPoint Presentation</vt:lpstr>
      <vt:lpstr>PowerPoint Presentation</vt:lpstr>
      <vt:lpstr>PowerPoint Presentation</vt:lpstr>
      <vt:lpstr>PowerPoint Presentation</vt:lpstr>
      <vt:lpstr>PowerPoint Presentation</vt:lpstr>
      <vt:lpstr>PowerPoint Presentation</vt:lpstr>
      <vt:lpstr>HOMEWORK</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THEME 1: ADVERTISING</dc:title>
  <dc:creator>HP</dc:creator>
  <cp:lastModifiedBy>HP</cp:lastModifiedBy>
  <cp:revision>189</cp:revision>
  <dcterms:created xsi:type="dcterms:W3CDTF">2022-01-28T07:16:10Z</dcterms:created>
  <dcterms:modified xsi:type="dcterms:W3CDTF">2022-07-25T07:12:25Z</dcterms:modified>
</cp:coreProperties>
</file>