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36" r:id="rId2"/>
    <p:sldId id="316" r:id="rId3"/>
    <p:sldId id="317" r:id="rId4"/>
    <p:sldId id="273" r:id="rId5"/>
    <p:sldId id="274" r:id="rId6"/>
    <p:sldId id="275" r:id="rId7"/>
    <p:sldId id="276" r:id="rId8"/>
    <p:sldId id="277" r:id="rId9"/>
    <p:sldId id="278" r:id="rId10"/>
    <p:sldId id="279" r:id="rId11"/>
    <p:sldId id="284" r:id="rId12"/>
    <p:sldId id="322" r:id="rId13"/>
    <p:sldId id="323" r:id="rId14"/>
    <p:sldId id="324" r:id="rId15"/>
    <p:sldId id="325" r:id="rId16"/>
    <p:sldId id="326" r:id="rId17"/>
    <p:sldId id="327" r:id="rId18"/>
    <p:sldId id="338" r:id="rId19"/>
    <p:sldId id="339" r:id="rId20"/>
    <p:sldId id="337" r:id="rId21"/>
    <p:sldId id="328" r:id="rId22"/>
    <p:sldId id="321" r:id="rId23"/>
    <p:sldId id="330" r:id="rId24"/>
    <p:sldId id="354" r:id="rId25"/>
    <p:sldId id="355" r:id="rId26"/>
    <p:sldId id="356" r:id="rId27"/>
    <p:sldId id="358" r:id="rId28"/>
    <p:sldId id="359" r:id="rId29"/>
    <p:sldId id="360" r:id="rId30"/>
    <p:sldId id="357" r:id="rId31"/>
    <p:sldId id="309" r:id="rId32"/>
    <p:sldId id="310" r:id="rId33"/>
    <p:sldId id="335" r:id="rId34"/>
    <p:sldId id="348" r:id="rId35"/>
    <p:sldId id="349" r:id="rId36"/>
    <p:sldId id="350" r:id="rId37"/>
    <p:sldId id="351" r:id="rId38"/>
    <p:sldId id="352" r:id="rId39"/>
    <p:sldId id="353" r:id="rId40"/>
    <p:sldId id="292" r:id="rId41"/>
    <p:sldId id="315" r:id="rId42"/>
    <p:sldId id="293" r:id="rId43"/>
    <p:sldId id="313" r:id="rId44"/>
    <p:sldId id="314" r:id="rId45"/>
    <p:sldId id="340" r:id="rId46"/>
    <p:sldId id="341" r:id="rId47"/>
    <p:sldId id="347" r:id="rId48"/>
    <p:sldId id="294" r:id="rId49"/>
    <p:sldId id="342" r:id="rId50"/>
    <p:sldId id="343" r:id="rId51"/>
    <p:sldId id="344" r:id="rId52"/>
    <p:sldId id="345" r:id="rId53"/>
    <p:sldId id="346" r:id="rId54"/>
    <p:sldId id="318" r:id="rId55"/>
    <p:sldId id="272"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DB60F11-E1FB-46E1-86AF-72BBD7A9D6CD}" type="datetimeFigureOut">
              <a:rPr lang="en-US" smtClean="0"/>
              <a:t>21/04/2022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99B97B-E4CA-4DC2-8085-FEE6FC735C08}" type="slidenum">
              <a:rPr lang="en-US" smtClean="0"/>
              <a:t>‹#›</a:t>
            </a:fld>
            <a:endParaRPr lang="en-US"/>
          </a:p>
        </p:txBody>
      </p:sp>
    </p:spTree>
    <p:extLst>
      <p:ext uri="{BB962C8B-B14F-4D97-AF65-F5344CB8AC3E}">
        <p14:creationId xmlns:p14="http://schemas.microsoft.com/office/powerpoint/2010/main" val="21890738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B60F11-E1FB-46E1-86AF-72BBD7A9D6CD}" type="datetimeFigureOut">
              <a:rPr lang="en-US" smtClean="0"/>
              <a:t>21/04/2022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99B97B-E4CA-4DC2-8085-FEE6FC735C08}" type="slidenum">
              <a:rPr lang="en-US" smtClean="0"/>
              <a:t>‹#›</a:t>
            </a:fld>
            <a:endParaRPr lang="en-US"/>
          </a:p>
        </p:txBody>
      </p:sp>
    </p:spTree>
    <p:extLst>
      <p:ext uri="{BB962C8B-B14F-4D97-AF65-F5344CB8AC3E}">
        <p14:creationId xmlns:p14="http://schemas.microsoft.com/office/powerpoint/2010/main" val="1279665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B60F11-E1FB-46E1-86AF-72BBD7A9D6CD}" type="datetimeFigureOut">
              <a:rPr lang="en-US" smtClean="0"/>
              <a:t>21/04/2022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99B97B-E4CA-4DC2-8085-FEE6FC735C08}" type="slidenum">
              <a:rPr lang="en-US" smtClean="0"/>
              <a:t>‹#›</a:t>
            </a:fld>
            <a:endParaRPr lang="en-US"/>
          </a:p>
        </p:txBody>
      </p:sp>
    </p:spTree>
    <p:extLst>
      <p:ext uri="{BB962C8B-B14F-4D97-AF65-F5344CB8AC3E}">
        <p14:creationId xmlns:p14="http://schemas.microsoft.com/office/powerpoint/2010/main" val="1103400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B60F11-E1FB-46E1-86AF-72BBD7A9D6CD}" type="datetimeFigureOut">
              <a:rPr lang="en-US" smtClean="0"/>
              <a:t>21/04/2022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99B97B-E4CA-4DC2-8085-FEE6FC735C08}" type="slidenum">
              <a:rPr lang="en-US" smtClean="0"/>
              <a:t>‹#›</a:t>
            </a:fld>
            <a:endParaRPr lang="en-US"/>
          </a:p>
        </p:txBody>
      </p:sp>
    </p:spTree>
    <p:extLst>
      <p:ext uri="{BB962C8B-B14F-4D97-AF65-F5344CB8AC3E}">
        <p14:creationId xmlns:p14="http://schemas.microsoft.com/office/powerpoint/2010/main" val="2781577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B60F11-E1FB-46E1-86AF-72BBD7A9D6CD}" type="datetimeFigureOut">
              <a:rPr lang="en-US" smtClean="0"/>
              <a:t>21/04/2022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99B97B-E4CA-4DC2-8085-FEE6FC735C08}" type="slidenum">
              <a:rPr lang="en-US" smtClean="0"/>
              <a:t>‹#›</a:t>
            </a:fld>
            <a:endParaRPr lang="en-US"/>
          </a:p>
        </p:txBody>
      </p:sp>
    </p:spTree>
    <p:extLst>
      <p:ext uri="{BB962C8B-B14F-4D97-AF65-F5344CB8AC3E}">
        <p14:creationId xmlns:p14="http://schemas.microsoft.com/office/powerpoint/2010/main" val="2840489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DB60F11-E1FB-46E1-86AF-72BBD7A9D6CD}" type="datetimeFigureOut">
              <a:rPr lang="en-US" smtClean="0"/>
              <a:t>21/04/2022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99B97B-E4CA-4DC2-8085-FEE6FC735C08}" type="slidenum">
              <a:rPr lang="en-US" smtClean="0"/>
              <a:t>‹#›</a:t>
            </a:fld>
            <a:endParaRPr lang="en-US"/>
          </a:p>
        </p:txBody>
      </p:sp>
    </p:spTree>
    <p:extLst>
      <p:ext uri="{BB962C8B-B14F-4D97-AF65-F5344CB8AC3E}">
        <p14:creationId xmlns:p14="http://schemas.microsoft.com/office/powerpoint/2010/main" val="43212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DB60F11-E1FB-46E1-86AF-72BBD7A9D6CD}" type="datetimeFigureOut">
              <a:rPr lang="en-US" smtClean="0"/>
              <a:t>21/04/2022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099B97B-E4CA-4DC2-8085-FEE6FC735C08}" type="slidenum">
              <a:rPr lang="en-US" smtClean="0"/>
              <a:t>‹#›</a:t>
            </a:fld>
            <a:endParaRPr lang="en-US"/>
          </a:p>
        </p:txBody>
      </p:sp>
    </p:spTree>
    <p:extLst>
      <p:ext uri="{BB962C8B-B14F-4D97-AF65-F5344CB8AC3E}">
        <p14:creationId xmlns:p14="http://schemas.microsoft.com/office/powerpoint/2010/main" val="824776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DB60F11-E1FB-46E1-86AF-72BBD7A9D6CD}" type="datetimeFigureOut">
              <a:rPr lang="en-US" smtClean="0"/>
              <a:t>21/04/2022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099B97B-E4CA-4DC2-8085-FEE6FC735C08}" type="slidenum">
              <a:rPr lang="en-US" smtClean="0"/>
              <a:t>‹#›</a:t>
            </a:fld>
            <a:endParaRPr lang="en-US"/>
          </a:p>
        </p:txBody>
      </p:sp>
    </p:spTree>
    <p:extLst>
      <p:ext uri="{BB962C8B-B14F-4D97-AF65-F5344CB8AC3E}">
        <p14:creationId xmlns:p14="http://schemas.microsoft.com/office/powerpoint/2010/main" val="2518189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B60F11-E1FB-46E1-86AF-72BBD7A9D6CD}" type="datetimeFigureOut">
              <a:rPr lang="en-US" smtClean="0"/>
              <a:t>21/04/2022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099B97B-E4CA-4DC2-8085-FEE6FC735C08}" type="slidenum">
              <a:rPr lang="en-US" smtClean="0"/>
              <a:t>‹#›</a:t>
            </a:fld>
            <a:endParaRPr lang="en-US"/>
          </a:p>
        </p:txBody>
      </p:sp>
    </p:spTree>
    <p:extLst>
      <p:ext uri="{BB962C8B-B14F-4D97-AF65-F5344CB8AC3E}">
        <p14:creationId xmlns:p14="http://schemas.microsoft.com/office/powerpoint/2010/main" val="2762914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B60F11-E1FB-46E1-86AF-72BBD7A9D6CD}" type="datetimeFigureOut">
              <a:rPr lang="en-US" smtClean="0"/>
              <a:t>21/04/2022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99B97B-E4CA-4DC2-8085-FEE6FC735C08}" type="slidenum">
              <a:rPr lang="en-US" smtClean="0"/>
              <a:t>‹#›</a:t>
            </a:fld>
            <a:endParaRPr lang="en-US"/>
          </a:p>
        </p:txBody>
      </p:sp>
    </p:spTree>
    <p:extLst>
      <p:ext uri="{BB962C8B-B14F-4D97-AF65-F5344CB8AC3E}">
        <p14:creationId xmlns:p14="http://schemas.microsoft.com/office/powerpoint/2010/main" val="2535564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B60F11-E1FB-46E1-86AF-72BBD7A9D6CD}" type="datetimeFigureOut">
              <a:rPr lang="en-US" smtClean="0"/>
              <a:t>21/04/2022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99B97B-E4CA-4DC2-8085-FEE6FC735C08}" type="slidenum">
              <a:rPr lang="en-US" smtClean="0"/>
              <a:t>‹#›</a:t>
            </a:fld>
            <a:endParaRPr lang="en-US"/>
          </a:p>
        </p:txBody>
      </p:sp>
    </p:spTree>
    <p:extLst>
      <p:ext uri="{BB962C8B-B14F-4D97-AF65-F5344CB8AC3E}">
        <p14:creationId xmlns:p14="http://schemas.microsoft.com/office/powerpoint/2010/main" val="21619104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B60F11-E1FB-46E1-86AF-72BBD7A9D6CD}" type="datetimeFigureOut">
              <a:rPr lang="en-US" smtClean="0"/>
              <a:t>21/04/2022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99B97B-E4CA-4DC2-8085-FEE6FC735C08}" type="slidenum">
              <a:rPr lang="en-US" smtClean="0"/>
              <a:t>‹#›</a:t>
            </a:fld>
            <a:endParaRPr lang="en-US"/>
          </a:p>
        </p:txBody>
      </p:sp>
    </p:spTree>
    <p:extLst>
      <p:ext uri="{BB962C8B-B14F-4D97-AF65-F5344CB8AC3E}">
        <p14:creationId xmlns:p14="http://schemas.microsoft.com/office/powerpoint/2010/main" val="37688349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normAutofit/>
          </a:bodyPr>
          <a:lstStyle/>
          <a:p>
            <a:r>
              <a:rPr lang="en-US" sz="6000" dirty="0" smtClean="0">
                <a:solidFill>
                  <a:srgbClr val="FF0000"/>
                </a:solidFill>
                <a:latin typeface="Algerian" pitchFamily="82" charset="0"/>
              </a:rPr>
              <a:t>HELLO</a:t>
            </a:r>
            <a:endParaRPr lang="en-US" sz="6000" dirty="0">
              <a:solidFill>
                <a:srgbClr val="FF0000"/>
              </a:solidFill>
              <a:latin typeface="Algerian" pitchFamily="82" charset="0"/>
            </a:endParaRPr>
          </a:p>
        </p:txBody>
      </p:sp>
      <p:sp>
        <p:nvSpPr>
          <p:cNvPr id="3" name="Content Placeholder 2"/>
          <p:cNvSpPr>
            <a:spLocks noGrp="1"/>
          </p:cNvSpPr>
          <p:nvPr>
            <p:ph idx="1"/>
          </p:nvPr>
        </p:nvSpPr>
        <p:spPr>
          <a:xfrm>
            <a:off x="457200" y="2362200"/>
            <a:ext cx="8229600" cy="3001963"/>
          </a:xfrm>
        </p:spPr>
        <p:txBody>
          <a:bodyPr>
            <a:normAutofit lnSpcReduction="10000"/>
          </a:bodyPr>
          <a:lstStyle/>
          <a:p>
            <a:pPr marL="0" indent="0" algn="ctr">
              <a:buNone/>
            </a:pPr>
            <a:r>
              <a:rPr lang="en-US" sz="6000" dirty="0" smtClean="0">
                <a:solidFill>
                  <a:srgbClr val="00B050"/>
                </a:solidFill>
                <a:latin typeface="Algerian" pitchFamily="82" charset="0"/>
              </a:rPr>
              <a:t>WELCOME TO </a:t>
            </a:r>
          </a:p>
          <a:p>
            <a:pPr marL="0" indent="0" algn="ctr">
              <a:buNone/>
            </a:pPr>
            <a:r>
              <a:rPr lang="en-US" sz="6000" dirty="0" smtClean="0">
                <a:solidFill>
                  <a:srgbClr val="00B050"/>
                </a:solidFill>
                <a:latin typeface="Algerian" pitchFamily="82" charset="0"/>
              </a:rPr>
              <a:t>MY CLASS</a:t>
            </a:r>
          </a:p>
          <a:p>
            <a:pPr marL="0" indent="0" algn="ctr">
              <a:buNone/>
            </a:pPr>
            <a:r>
              <a:rPr lang="en-US" sz="6000" dirty="0" smtClean="0">
                <a:solidFill>
                  <a:srgbClr val="00B050"/>
                </a:solidFill>
                <a:latin typeface="Algerian" pitchFamily="82" charset="0"/>
              </a:rPr>
              <a:t>SPEAKING 4</a:t>
            </a:r>
            <a:endParaRPr lang="en-US" sz="6000" dirty="0">
              <a:solidFill>
                <a:srgbClr val="00B050"/>
              </a:solidFill>
              <a:latin typeface="Algerian" pitchFamily="82" charset="0"/>
            </a:endParaRPr>
          </a:p>
        </p:txBody>
      </p:sp>
    </p:spTree>
    <p:extLst>
      <p:ext uri="{BB962C8B-B14F-4D97-AF65-F5344CB8AC3E}">
        <p14:creationId xmlns:p14="http://schemas.microsoft.com/office/powerpoint/2010/main" val="11382772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04800"/>
            <a:ext cx="8229600" cy="1384995"/>
          </a:xfrm>
          <a:prstGeom prst="rect">
            <a:avLst/>
          </a:prstGeom>
        </p:spPr>
        <p:txBody>
          <a:bodyPr wrap="square">
            <a:spAutoFit/>
          </a:bodyPr>
          <a:lstStyle/>
          <a:p>
            <a:r>
              <a:rPr lang="en-US" sz="2800" b="1" dirty="0"/>
              <a:t>Work with a partner. Take turns presenting and responding to these ideas. Use an expression from the box when you state your opinion.</a:t>
            </a:r>
          </a:p>
        </p:txBody>
      </p:sp>
      <p:sp>
        <p:nvSpPr>
          <p:cNvPr id="3" name="Rectangle 2"/>
          <p:cNvSpPr/>
          <p:nvPr/>
        </p:nvSpPr>
        <p:spPr>
          <a:xfrm>
            <a:off x="762000" y="2209800"/>
            <a:ext cx="7391400" cy="3539430"/>
          </a:xfrm>
          <a:prstGeom prst="rect">
            <a:avLst/>
          </a:prstGeom>
        </p:spPr>
        <p:txBody>
          <a:bodyPr wrap="square">
            <a:spAutoFit/>
          </a:bodyPr>
          <a:lstStyle/>
          <a:p>
            <a:pPr lvl="0" algn="just"/>
            <a:r>
              <a:rPr lang="en-US" sz="3200" dirty="0"/>
              <a:t>A: Most child prodigies seem to be </a:t>
            </a:r>
            <a:r>
              <a:rPr lang="en-US" sz="3200" b="1" i="1" dirty="0"/>
              <a:t>influenced by their parents</a:t>
            </a:r>
            <a:r>
              <a:rPr lang="en-US" sz="3200" dirty="0"/>
              <a:t>.</a:t>
            </a:r>
          </a:p>
          <a:p>
            <a:pPr algn="just"/>
            <a:endParaRPr lang="en-US" sz="3200" b="1" dirty="0" smtClean="0"/>
          </a:p>
          <a:p>
            <a:pPr algn="just"/>
            <a:r>
              <a:rPr lang="en-US" sz="3200" b="1" dirty="0" smtClean="0"/>
              <a:t>Example</a:t>
            </a:r>
          </a:p>
          <a:p>
            <a:pPr algn="just"/>
            <a:endParaRPr lang="en-US" sz="3200" dirty="0"/>
          </a:p>
          <a:p>
            <a:pPr algn="just"/>
            <a:r>
              <a:rPr lang="en-US" sz="3200" dirty="0"/>
              <a:t>B: </a:t>
            </a:r>
            <a:r>
              <a:rPr lang="en-US" sz="3200" i="1" dirty="0"/>
              <a:t>I think so, if you ask me, some parents put too much pressure on their children</a:t>
            </a:r>
            <a:r>
              <a:rPr lang="en-US" sz="3200" dirty="0"/>
              <a:t>.</a:t>
            </a:r>
          </a:p>
        </p:txBody>
      </p:sp>
    </p:spTree>
    <p:extLst>
      <p:ext uri="{BB962C8B-B14F-4D97-AF65-F5344CB8AC3E}">
        <p14:creationId xmlns:p14="http://schemas.microsoft.com/office/powerpoint/2010/main" val="4083578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533400"/>
            <a:ext cx="7543800" cy="2062103"/>
          </a:xfrm>
          <a:prstGeom prst="rect">
            <a:avLst/>
          </a:prstGeom>
        </p:spPr>
        <p:txBody>
          <a:bodyPr wrap="square">
            <a:spAutoFit/>
          </a:bodyPr>
          <a:lstStyle/>
          <a:p>
            <a:pPr lvl="0"/>
            <a:r>
              <a:rPr lang="en-US" sz="3200" dirty="0" smtClean="0"/>
              <a:t>1. A</a:t>
            </a:r>
            <a:r>
              <a:rPr lang="en-US" sz="3200" dirty="0"/>
              <a:t>: From what I understand, a child can develop special abilities </a:t>
            </a:r>
            <a:r>
              <a:rPr lang="en-US" sz="3200" b="1" i="1" dirty="0"/>
              <a:t>up to age four or five</a:t>
            </a:r>
            <a:r>
              <a:rPr lang="en-US" sz="3200" dirty="0"/>
              <a:t>.</a:t>
            </a:r>
          </a:p>
          <a:p>
            <a:r>
              <a:rPr lang="en-US" sz="3200" dirty="0"/>
              <a:t> </a:t>
            </a:r>
            <a:r>
              <a:rPr lang="en-US" sz="3200" dirty="0" smtClean="0"/>
              <a:t>   B</a:t>
            </a:r>
            <a:r>
              <a:rPr lang="en-US" sz="3200" dirty="0"/>
              <a:t>: </a:t>
            </a:r>
            <a:r>
              <a:rPr lang="en-US" sz="3200" dirty="0" smtClean="0"/>
              <a:t>…</a:t>
            </a:r>
            <a:endParaRPr lang="en-US" sz="3200" dirty="0"/>
          </a:p>
        </p:txBody>
      </p:sp>
      <p:sp>
        <p:nvSpPr>
          <p:cNvPr id="3" name="Rectangle 2"/>
          <p:cNvSpPr/>
          <p:nvPr/>
        </p:nvSpPr>
        <p:spPr>
          <a:xfrm>
            <a:off x="457200" y="3124200"/>
            <a:ext cx="8382000" cy="1569660"/>
          </a:xfrm>
          <a:prstGeom prst="rect">
            <a:avLst/>
          </a:prstGeom>
        </p:spPr>
        <p:txBody>
          <a:bodyPr wrap="square">
            <a:spAutoFit/>
          </a:bodyPr>
          <a:lstStyle/>
          <a:p>
            <a:pPr lvl="0"/>
            <a:r>
              <a:rPr lang="en-US" sz="3200" dirty="0" smtClean="0"/>
              <a:t>2. A</a:t>
            </a:r>
            <a:r>
              <a:rPr lang="en-US" sz="3200" dirty="0"/>
              <a:t>: I think anyone could become a prodigy with </a:t>
            </a:r>
            <a:r>
              <a:rPr lang="en-US" sz="3200" b="1" i="1" dirty="0"/>
              <a:t>enough work</a:t>
            </a:r>
            <a:r>
              <a:rPr lang="en-US" sz="3200" dirty="0"/>
              <a:t>, don’t you?</a:t>
            </a:r>
          </a:p>
          <a:p>
            <a:r>
              <a:rPr lang="en-US" sz="3200" dirty="0" smtClean="0"/>
              <a:t>    B: …</a:t>
            </a:r>
            <a:endParaRPr lang="en-US" sz="3200" dirty="0"/>
          </a:p>
        </p:txBody>
      </p:sp>
    </p:spTree>
    <p:extLst>
      <p:ext uri="{BB962C8B-B14F-4D97-AF65-F5344CB8AC3E}">
        <p14:creationId xmlns:p14="http://schemas.microsoft.com/office/powerpoint/2010/main" val="748942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09600" y="762000"/>
            <a:ext cx="7239000" cy="1569660"/>
          </a:xfrm>
          <a:prstGeom prst="rect">
            <a:avLst/>
          </a:prstGeom>
        </p:spPr>
        <p:txBody>
          <a:bodyPr wrap="square">
            <a:spAutoFit/>
          </a:bodyPr>
          <a:lstStyle/>
          <a:p>
            <a:pPr lvl="0"/>
            <a:r>
              <a:rPr lang="en-US" sz="3200" dirty="0" smtClean="0"/>
              <a:t>3. A</a:t>
            </a:r>
            <a:r>
              <a:rPr lang="en-US" sz="3200" dirty="0"/>
              <a:t>:</a:t>
            </a:r>
            <a:r>
              <a:rPr lang="en-US" sz="3200" dirty="0" smtClean="0"/>
              <a:t> </a:t>
            </a:r>
            <a:r>
              <a:rPr lang="en-US" sz="3200" dirty="0"/>
              <a:t>I bet </a:t>
            </a:r>
            <a:r>
              <a:rPr lang="en-US" sz="3200" b="1" i="1" dirty="0"/>
              <a:t>high achievers </a:t>
            </a:r>
            <a:r>
              <a:rPr lang="en-US" sz="3200" dirty="0"/>
              <a:t>are </a:t>
            </a:r>
            <a:r>
              <a:rPr lang="en-US" sz="3200" b="1" i="1" dirty="0"/>
              <a:t>always </a:t>
            </a:r>
            <a:endParaRPr lang="en-US" sz="3200" b="1" i="1" dirty="0" smtClean="0"/>
          </a:p>
          <a:p>
            <a:pPr lvl="0"/>
            <a:r>
              <a:rPr lang="en-US" sz="3200" b="1" i="1" dirty="0"/>
              <a:t> </a:t>
            </a:r>
            <a:r>
              <a:rPr lang="en-US" sz="3200" b="1" i="1" dirty="0" smtClean="0"/>
              <a:t>        happy</a:t>
            </a:r>
            <a:r>
              <a:rPr lang="en-US" sz="3200" dirty="0"/>
              <a:t>.</a:t>
            </a:r>
          </a:p>
          <a:p>
            <a:r>
              <a:rPr lang="en-US" sz="3200" dirty="0" smtClean="0"/>
              <a:t>    B: …</a:t>
            </a:r>
            <a:endParaRPr lang="en-US" sz="3200" dirty="0"/>
          </a:p>
        </p:txBody>
      </p:sp>
      <p:sp>
        <p:nvSpPr>
          <p:cNvPr id="7" name="Rectangle 6"/>
          <p:cNvSpPr/>
          <p:nvPr/>
        </p:nvSpPr>
        <p:spPr>
          <a:xfrm>
            <a:off x="762000" y="2819400"/>
            <a:ext cx="7772400" cy="1569660"/>
          </a:xfrm>
          <a:prstGeom prst="rect">
            <a:avLst/>
          </a:prstGeom>
        </p:spPr>
        <p:txBody>
          <a:bodyPr wrap="square">
            <a:spAutoFit/>
          </a:bodyPr>
          <a:lstStyle/>
          <a:p>
            <a:pPr lvl="0" algn="just"/>
            <a:r>
              <a:rPr lang="en-US" sz="3200" dirty="0" smtClean="0"/>
              <a:t>4. A</a:t>
            </a:r>
            <a:r>
              <a:rPr lang="en-US" sz="3200" dirty="0"/>
              <a:t>:</a:t>
            </a:r>
            <a:r>
              <a:rPr lang="en-US" sz="3200" dirty="0" smtClean="0"/>
              <a:t> </a:t>
            </a:r>
            <a:r>
              <a:rPr lang="en-US" sz="3200" dirty="0"/>
              <a:t>I think it’s </a:t>
            </a:r>
            <a:r>
              <a:rPr lang="en-US" sz="3200" b="1" i="1" dirty="0"/>
              <a:t>unhealthy</a:t>
            </a:r>
            <a:r>
              <a:rPr lang="en-US" sz="3200" dirty="0"/>
              <a:t> for young </a:t>
            </a:r>
            <a:r>
              <a:rPr lang="en-US" sz="3200" dirty="0" smtClean="0"/>
              <a:t>children</a:t>
            </a:r>
          </a:p>
          <a:p>
            <a:pPr lvl="0" algn="just"/>
            <a:r>
              <a:rPr lang="en-US" sz="3200" dirty="0"/>
              <a:t> </a:t>
            </a:r>
            <a:r>
              <a:rPr lang="en-US" sz="3200" dirty="0" smtClean="0"/>
              <a:t>   </a:t>
            </a:r>
            <a:r>
              <a:rPr lang="en-US" sz="3200" dirty="0"/>
              <a:t>to become </a:t>
            </a:r>
            <a:r>
              <a:rPr lang="en-US" sz="3200" b="1" i="1" dirty="0"/>
              <a:t>so involved in only one area</a:t>
            </a:r>
            <a:r>
              <a:rPr lang="en-US" sz="3200" dirty="0"/>
              <a:t>.</a:t>
            </a:r>
          </a:p>
          <a:p>
            <a:pPr algn="just"/>
            <a:r>
              <a:rPr lang="en-US" sz="3200" dirty="0" smtClean="0"/>
              <a:t>    B: …</a:t>
            </a:r>
            <a:endParaRPr lang="en-US" sz="3200" dirty="0"/>
          </a:p>
        </p:txBody>
      </p:sp>
    </p:spTree>
    <p:extLst>
      <p:ext uri="{BB962C8B-B14F-4D97-AF65-F5344CB8AC3E}">
        <p14:creationId xmlns:p14="http://schemas.microsoft.com/office/powerpoint/2010/main" val="3602802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4800" y="304800"/>
            <a:ext cx="4876875" cy="646331"/>
          </a:xfrm>
          <a:prstGeom prst="rect">
            <a:avLst/>
          </a:prstGeom>
        </p:spPr>
        <p:txBody>
          <a:bodyPr wrap="square">
            <a:spAutoFit/>
          </a:bodyPr>
          <a:lstStyle/>
          <a:p>
            <a:r>
              <a:rPr lang="en-US" sz="3600" b="1" dirty="0"/>
              <a:t>FINAL SPEAKING TASK</a:t>
            </a:r>
            <a:endParaRPr lang="en-US" sz="3600" dirty="0"/>
          </a:p>
        </p:txBody>
      </p:sp>
      <p:sp>
        <p:nvSpPr>
          <p:cNvPr id="7" name="Rectangle 6"/>
          <p:cNvSpPr/>
          <p:nvPr/>
        </p:nvSpPr>
        <p:spPr>
          <a:xfrm>
            <a:off x="270164" y="1143000"/>
            <a:ext cx="8111836" cy="2062103"/>
          </a:xfrm>
          <a:prstGeom prst="rect">
            <a:avLst/>
          </a:prstGeom>
        </p:spPr>
        <p:txBody>
          <a:bodyPr wrap="square">
            <a:spAutoFit/>
          </a:bodyPr>
          <a:lstStyle/>
          <a:p>
            <a:pPr marL="457200" indent="-457200" algn="just">
              <a:buFont typeface="Wingdings" pitchFamily="2" charset="2"/>
              <a:buChar char="v"/>
            </a:pPr>
            <a:r>
              <a:rPr lang="en-US" sz="3200" dirty="0"/>
              <a:t>In this activity, you will take turns </a:t>
            </a:r>
            <a:r>
              <a:rPr lang="en-US" sz="3200" b="1" i="1" dirty="0"/>
              <a:t>presenting scenarios</a:t>
            </a:r>
            <a:r>
              <a:rPr lang="en-US" sz="3200" dirty="0"/>
              <a:t> of child prodigies and leading a small-group </a:t>
            </a:r>
            <a:r>
              <a:rPr lang="en-US" sz="3200" b="1" i="1" dirty="0"/>
              <a:t>discussion</a:t>
            </a:r>
            <a:r>
              <a:rPr lang="en-US" sz="3200" dirty="0"/>
              <a:t> about their special situations. </a:t>
            </a:r>
          </a:p>
        </p:txBody>
      </p:sp>
      <p:sp>
        <p:nvSpPr>
          <p:cNvPr id="10" name="Rectangle 9"/>
          <p:cNvSpPr/>
          <p:nvPr/>
        </p:nvSpPr>
        <p:spPr>
          <a:xfrm>
            <a:off x="852055" y="3505200"/>
            <a:ext cx="7543800" cy="1569660"/>
          </a:xfrm>
          <a:prstGeom prst="rect">
            <a:avLst/>
          </a:prstGeom>
        </p:spPr>
        <p:txBody>
          <a:bodyPr wrap="square">
            <a:spAutoFit/>
          </a:bodyPr>
          <a:lstStyle/>
          <a:p>
            <a:pPr marL="457200" indent="-457200" algn="just">
              <a:buFont typeface="Wingdings" pitchFamily="2" charset="2"/>
              <a:buChar char="Ø"/>
            </a:pPr>
            <a:r>
              <a:rPr lang="en-US" sz="3200" dirty="0"/>
              <a:t>Choose one of the scenarios about child </a:t>
            </a:r>
            <a:r>
              <a:rPr lang="en-US" sz="3200" dirty="0" smtClean="0"/>
              <a:t>prodigies and discuss it. </a:t>
            </a:r>
            <a:r>
              <a:rPr lang="en-US" sz="3200" dirty="0"/>
              <a:t>They are all based on real situations.</a:t>
            </a:r>
          </a:p>
        </p:txBody>
      </p:sp>
    </p:spTree>
    <p:extLst>
      <p:ext uri="{BB962C8B-B14F-4D97-AF65-F5344CB8AC3E}">
        <p14:creationId xmlns:p14="http://schemas.microsoft.com/office/powerpoint/2010/main" val="1771623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ppt_w</p:attrName>
                                        </p:attrNameLst>
                                      </p:cBhvr>
                                      <p:tavLst>
                                        <p:tav tm="0" fmla="#ppt_w*sin(2.5*pi*$)">
                                          <p:val>
                                            <p:fltVal val="0"/>
                                          </p:val>
                                        </p:tav>
                                        <p:tav tm="100000">
                                          <p:val>
                                            <p:fltVal val="1"/>
                                          </p:val>
                                        </p:tav>
                                      </p:tavLst>
                                    </p:anim>
                                    <p:anim calcmode="lin" valueType="num">
                                      <p:cBhvr>
                                        <p:cTn id="9"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arn(inVertical)">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228600"/>
            <a:ext cx="7391400" cy="3108543"/>
          </a:xfrm>
          <a:prstGeom prst="rect">
            <a:avLst/>
          </a:prstGeom>
        </p:spPr>
        <p:txBody>
          <a:bodyPr wrap="square">
            <a:spAutoFit/>
          </a:bodyPr>
          <a:lstStyle/>
          <a:p>
            <a:pPr algn="just"/>
            <a:r>
              <a:rPr lang="en-US" sz="2800" b="1" dirty="0"/>
              <a:t>Scenario 1</a:t>
            </a:r>
            <a:endParaRPr lang="en-US" sz="2800" dirty="0"/>
          </a:p>
          <a:p>
            <a:pPr algn="just"/>
            <a:r>
              <a:rPr lang="en-US" sz="2800" dirty="0"/>
              <a:t>A neighbor’s </a:t>
            </a:r>
            <a:r>
              <a:rPr lang="en-US" sz="2800" b="1" i="1" dirty="0"/>
              <a:t>five-year-old child </a:t>
            </a:r>
            <a:r>
              <a:rPr lang="en-US" sz="2800" dirty="0"/>
              <a:t>goes jogging in the morning with her father, who is a runner. She </a:t>
            </a:r>
            <a:r>
              <a:rPr lang="en-US" sz="2800" b="1" i="1" dirty="0"/>
              <a:t>really seems to enjoy it</a:t>
            </a:r>
            <a:r>
              <a:rPr lang="en-US" sz="2800" dirty="0"/>
              <a:t>, even though she is so small, and she is really fast. The family says that </a:t>
            </a:r>
            <a:r>
              <a:rPr lang="en-US" sz="2800" b="1" i="1" dirty="0"/>
              <a:t>she is going to participate in a 5K race </a:t>
            </a:r>
            <a:r>
              <a:rPr lang="en-US" sz="2800" dirty="0"/>
              <a:t>in the next few months.</a:t>
            </a:r>
          </a:p>
        </p:txBody>
      </p:sp>
      <p:sp>
        <p:nvSpPr>
          <p:cNvPr id="5" name="Rectangle 4"/>
          <p:cNvSpPr/>
          <p:nvPr/>
        </p:nvSpPr>
        <p:spPr>
          <a:xfrm>
            <a:off x="1219200" y="3505200"/>
            <a:ext cx="7620000" cy="2677656"/>
          </a:xfrm>
          <a:prstGeom prst="rect">
            <a:avLst/>
          </a:prstGeom>
        </p:spPr>
        <p:txBody>
          <a:bodyPr wrap="square">
            <a:spAutoFit/>
          </a:bodyPr>
          <a:lstStyle/>
          <a:p>
            <a:pPr marL="457200" indent="-457200" algn="just">
              <a:buFont typeface="Wingdings" pitchFamily="2" charset="2"/>
              <a:buChar char="Ø"/>
            </a:pPr>
            <a:r>
              <a:rPr lang="en-US" sz="2800" dirty="0"/>
              <a:t>What do you </a:t>
            </a:r>
            <a:r>
              <a:rPr lang="en-US" sz="2800" b="1" i="1" dirty="0"/>
              <a:t>think about this</a:t>
            </a:r>
            <a:r>
              <a:rPr lang="en-US" sz="2800" dirty="0"/>
              <a:t>? Do you think that it is </a:t>
            </a:r>
            <a:r>
              <a:rPr lang="en-US" sz="2800" b="1" i="1" dirty="0"/>
              <a:t>fair or safe </a:t>
            </a:r>
            <a:r>
              <a:rPr lang="en-US" sz="2800" dirty="0"/>
              <a:t>for the child’s parents to encourage her to participate in this race? Do you think the parents are </a:t>
            </a:r>
            <a:r>
              <a:rPr lang="en-US" sz="2800" b="1" i="1" dirty="0"/>
              <a:t>putting pressure </a:t>
            </a:r>
            <a:r>
              <a:rPr lang="en-US" sz="2800" dirty="0"/>
              <a:t>on the child to succeed? Or do you think they </a:t>
            </a:r>
            <a:r>
              <a:rPr lang="en-US" sz="2800" b="1" i="1" dirty="0"/>
              <a:t>should allow </a:t>
            </a:r>
            <a:r>
              <a:rPr lang="en-US" sz="2800" dirty="0"/>
              <a:t>their child to enter the race?</a:t>
            </a:r>
          </a:p>
        </p:txBody>
      </p:sp>
    </p:spTree>
    <p:extLst>
      <p:ext uri="{BB962C8B-B14F-4D97-AF65-F5344CB8AC3E}">
        <p14:creationId xmlns:p14="http://schemas.microsoft.com/office/powerpoint/2010/main" val="3912451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0"/>
            <a:ext cx="7239000" cy="4401205"/>
          </a:xfrm>
          <a:prstGeom prst="rect">
            <a:avLst/>
          </a:prstGeom>
        </p:spPr>
        <p:txBody>
          <a:bodyPr wrap="square">
            <a:spAutoFit/>
          </a:bodyPr>
          <a:lstStyle/>
          <a:p>
            <a:pPr algn="just"/>
            <a:r>
              <a:rPr lang="en-US" sz="2800" b="1" dirty="0"/>
              <a:t>Scenario 2</a:t>
            </a:r>
            <a:endParaRPr lang="en-US" sz="2800" dirty="0"/>
          </a:p>
          <a:p>
            <a:pPr algn="just"/>
            <a:r>
              <a:rPr lang="en-US" sz="2800" dirty="0"/>
              <a:t>At nine months old, a pair of twins swam 25 meters on their backs with no assistance. This incredible achievement made them Internet stars because, for babies, swimming this distance obviously requires strength and resilience. The parents are very relaxed about their children-they allow them to turn over in the water and do not panic if they swallow water.</a:t>
            </a:r>
          </a:p>
        </p:txBody>
      </p:sp>
      <p:sp>
        <p:nvSpPr>
          <p:cNvPr id="3" name="Rectangle 2"/>
          <p:cNvSpPr/>
          <p:nvPr/>
        </p:nvSpPr>
        <p:spPr>
          <a:xfrm>
            <a:off x="1066800" y="4553604"/>
            <a:ext cx="7924800" cy="2246769"/>
          </a:xfrm>
          <a:prstGeom prst="rect">
            <a:avLst/>
          </a:prstGeom>
        </p:spPr>
        <p:txBody>
          <a:bodyPr wrap="square">
            <a:spAutoFit/>
          </a:bodyPr>
          <a:lstStyle/>
          <a:p>
            <a:pPr marL="457200" indent="-457200" algn="just">
              <a:buFont typeface="Wingdings" pitchFamily="2" charset="2"/>
              <a:buChar char="Ø"/>
            </a:pPr>
            <a:r>
              <a:rPr lang="en-US" sz="2800" dirty="0"/>
              <a:t>What do you think? Do you think the parents might be putting their children </a:t>
            </a:r>
            <a:r>
              <a:rPr lang="en-US" sz="2800" b="1" i="1" dirty="0"/>
              <a:t>at risk </a:t>
            </a:r>
            <a:r>
              <a:rPr lang="en-US" sz="2800" dirty="0"/>
              <a:t>by encouraging them to exercise so much? Do you think they might </a:t>
            </a:r>
            <a:r>
              <a:rPr lang="en-US" sz="2800" b="1" i="1" dirty="0"/>
              <a:t>make other parents </a:t>
            </a:r>
            <a:r>
              <a:rPr lang="en-US" sz="2800" dirty="0"/>
              <a:t>want to try to teach young babies to swim? Is this </a:t>
            </a:r>
            <a:r>
              <a:rPr lang="en-US" sz="2800" b="1" i="1" dirty="0"/>
              <a:t>safe</a:t>
            </a:r>
            <a:r>
              <a:rPr lang="en-US" sz="2800" dirty="0"/>
              <a:t>?</a:t>
            </a:r>
          </a:p>
        </p:txBody>
      </p:sp>
    </p:spTree>
    <p:extLst>
      <p:ext uri="{BB962C8B-B14F-4D97-AF65-F5344CB8AC3E}">
        <p14:creationId xmlns:p14="http://schemas.microsoft.com/office/powerpoint/2010/main" val="212451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6200" y="30448"/>
            <a:ext cx="7467600" cy="3539430"/>
          </a:xfrm>
          <a:prstGeom prst="rect">
            <a:avLst/>
          </a:prstGeom>
        </p:spPr>
        <p:txBody>
          <a:bodyPr wrap="square">
            <a:spAutoFit/>
          </a:bodyPr>
          <a:lstStyle/>
          <a:p>
            <a:pPr algn="just"/>
            <a:r>
              <a:rPr lang="en-US" sz="2800" b="1" dirty="0"/>
              <a:t>Scenario 3</a:t>
            </a:r>
            <a:endParaRPr lang="en-US" sz="2800" dirty="0"/>
          </a:p>
          <a:p>
            <a:pPr algn="just"/>
            <a:r>
              <a:rPr lang="en-US" sz="2800" dirty="0"/>
              <a:t>Your brother’s seven-year-old son has shown incredible promise as a violinist. The family wants to encourage him to improve his playing. However, in order to advance, the son would have to take lessons in another city. He’s too young to go alone, so the whole family, including his ten-year-old sister, would have to move.</a:t>
            </a:r>
          </a:p>
        </p:txBody>
      </p:sp>
      <p:sp>
        <p:nvSpPr>
          <p:cNvPr id="8" name="Rectangle 7"/>
          <p:cNvSpPr/>
          <p:nvPr/>
        </p:nvSpPr>
        <p:spPr>
          <a:xfrm>
            <a:off x="1600200" y="3886200"/>
            <a:ext cx="7467600" cy="3046988"/>
          </a:xfrm>
          <a:prstGeom prst="rect">
            <a:avLst/>
          </a:prstGeom>
        </p:spPr>
        <p:txBody>
          <a:bodyPr wrap="square">
            <a:spAutoFit/>
          </a:bodyPr>
          <a:lstStyle/>
          <a:p>
            <a:pPr marL="285750" indent="-285750" algn="just">
              <a:buFont typeface="Wingdings" pitchFamily="2" charset="2"/>
              <a:buChar char="Ø"/>
            </a:pPr>
            <a:r>
              <a:rPr lang="en-US" sz="3200" dirty="0"/>
              <a:t>What do you think about this? Do you think that the family should make this </a:t>
            </a:r>
            <a:r>
              <a:rPr lang="en-US" sz="3200" b="1" i="1" dirty="0"/>
              <a:t>big change</a:t>
            </a:r>
            <a:r>
              <a:rPr lang="en-US" sz="3200" dirty="0"/>
              <a:t>, putting </a:t>
            </a:r>
            <a:r>
              <a:rPr lang="en-US" sz="3200" b="1" i="1" dirty="0"/>
              <a:t>financial pressure </a:t>
            </a:r>
            <a:r>
              <a:rPr lang="en-US" sz="3200" dirty="0"/>
              <a:t>on everyone and making his sister move to a different school? Are there any other alternative?</a:t>
            </a:r>
          </a:p>
        </p:txBody>
      </p:sp>
    </p:spTree>
    <p:extLst>
      <p:ext uri="{BB962C8B-B14F-4D97-AF65-F5344CB8AC3E}">
        <p14:creationId xmlns:p14="http://schemas.microsoft.com/office/powerpoint/2010/main" val="2192795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7708" y="16685"/>
            <a:ext cx="7820891" cy="3046988"/>
          </a:xfrm>
          <a:prstGeom prst="rect">
            <a:avLst/>
          </a:prstGeom>
        </p:spPr>
        <p:txBody>
          <a:bodyPr wrap="square">
            <a:spAutoFit/>
          </a:bodyPr>
          <a:lstStyle/>
          <a:p>
            <a:pPr algn="just"/>
            <a:r>
              <a:rPr lang="en-US" sz="2400" b="1" dirty="0"/>
              <a:t>Scenario 4</a:t>
            </a:r>
            <a:endParaRPr lang="en-US" sz="2400" dirty="0"/>
          </a:p>
          <a:p>
            <a:pPr algn="just"/>
            <a:r>
              <a:rPr lang="en-US" sz="2400" dirty="0"/>
              <a:t>You read about a child prodigy in the news. When he was six, he told his parents how to make the best chess moves. In the four years since then, he has become the best chess player in his town. However, the boy is also very shy and private. He never wants to spend time with other children playing outside or doing any other activities, unless it involves chess. He likes to be alone, studying the board or playing online.</a:t>
            </a:r>
          </a:p>
        </p:txBody>
      </p:sp>
      <p:sp>
        <p:nvSpPr>
          <p:cNvPr id="7" name="Rectangle 6"/>
          <p:cNvSpPr/>
          <p:nvPr/>
        </p:nvSpPr>
        <p:spPr>
          <a:xfrm>
            <a:off x="990600" y="3276600"/>
            <a:ext cx="8001000" cy="3539430"/>
          </a:xfrm>
          <a:prstGeom prst="rect">
            <a:avLst/>
          </a:prstGeom>
        </p:spPr>
        <p:txBody>
          <a:bodyPr wrap="square">
            <a:spAutoFit/>
          </a:bodyPr>
          <a:lstStyle/>
          <a:p>
            <a:pPr marL="457200" indent="-457200" algn="just">
              <a:buFont typeface="Wingdings" pitchFamily="2" charset="2"/>
              <a:buChar char="Ø"/>
            </a:pPr>
            <a:r>
              <a:rPr lang="en-US" sz="2800" dirty="0"/>
              <a:t>What do you think about this? Do you think it is </a:t>
            </a:r>
            <a:r>
              <a:rPr lang="en-US" sz="2800" b="1" i="1" dirty="0"/>
              <a:t>healthy for this child </a:t>
            </a:r>
            <a:r>
              <a:rPr lang="en-US" sz="2800" dirty="0"/>
              <a:t>to spend so much time alone inside the house or online playing chess? Should his parents </a:t>
            </a:r>
            <a:r>
              <a:rPr lang="en-US" sz="2800" b="1" i="1" dirty="0"/>
              <a:t>limit the time </a:t>
            </a:r>
            <a:r>
              <a:rPr lang="en-US" sz="2800" dirty="0"/>
              <a:t>he spends playing and encourage him to do other things? Or should they </a:t>
            </a:r>
            <a:r>
              <a:rPr lang="en-US" sz="2800" b="1" i="1" dirty="0"/>
              <a:t>left him explore </a:t>
            </a:r>
            <a:r>
              <a:rPr lang="en-US" sz="2800" dirty="0"/>
              <a:t>his interest in chess and hope that, one day, he will become </a:t>
            </a:r>
            <a:r>
              <a:rPr lang="en-US" sz="2800" b="1" i="1" dirty="0"/>
              <a:t>interested in other things</a:t>
            </a:r>
            <a:r>
              <a:rPr lang="en-US" sz="2800" dirty="0"/>
              <a:t>?</a:t>
            </a:r>
          </a:p>
        </p:txBody>
      </p:sp>
    </p:spTree>
    <p:extLst>
      <p:ext uri="{BB962C8B-B14F-4D97-AF65-F5344CB8AC3E}">
        <p14:creationId xmlns:p14="http://schemas.microsoft.com/office/powerpoint/2010/main" val="2269861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19200" y="228600"/>
            <a:ext cx="5943600" cy="584775"/>
          </a:xfrm>
          <a:prstGeom prst="rect">
            <a:avLst/>
          </a:prstGeom>
        </p:spPr>
        <p:txBody>
          <a:bodyPr wrap="square">
            <a:spAutoFit/>
          </a:bodyPr>
          <a:lstStyle/>
          <a:p>
            <a:r>
              <a:rPr lang="en-US" sz="3200" b="1" dirty="0"/>
              <a:t>ALTERNATIVE SPEAKING TOPICS</a:t>
            </a:r>
            <a:endParaRPr lang="en-US" sz="3200" dirty="0"/>
          </a:p>
        </p:txBody>
      </p:sp>
      <p:sp>
        <p:nvSpPr>
          <p:cNvPr id="5" name="Rectangle 4"/>
          <p:cNvSpPr/>
          <p:nvPr/>
        </p:nvSpPr>
        <p:spPr>
          <a:xfrm>
            <a:off x="457200" y="1066800"/>
            <a:ext cx="7696200" cy="1815882"/>
          </a:xfrm>
          <a:prstGeom prst="rect">
            <a:avLst/>
          </a:prstGeom>
        </p:spPr>
        <p:txBody>
          <a:bodyPr wrap="square">
            <a:spAutoFit/>
          </a:bodyPr>
          <a:lstStyle/>
          <a:p>
            <a:pPr marL="457200" indent="-457200" algn="just">
              <a:buFont typeface="Wingdings" pitchFamily="2" charset="2"/>
              <a:buChar char="v"/>
            </a:pPr>
            <a:r>
              <a:rPr lang="en-US" sz="2800" dirty="0"/>
              <a:t>Read the quotes and decide what they mean. Then choose one and speak about it in class. Explain the meaning and say whether you agree or disagree, and why.</a:t>
            </a:r>
          </a:p>
        </p:txBody>
      </p:sp>
      <p:sp>
        <p:nvSpPr>
          <p:cNvPr id="6" name="Rectangle 5"/>
          <p:cNvSpPr/>
          <p:nvPr/>
        </p:nvSpPr>
        <p:spPr>
          <a:xfrm>
            <a:off x="685800" y="3048000"/>
            <a:ext cx="7696200" cy="3539430"/>
          </a:xfrm>
          <a:prstGeom prst="rect">
            <a:avLst/>
          </a:prstGeom>
        </p:spPr>
        <p:txBody>
          <a:bodyPr wrap="square">
            <a:spAutoFit/>
          </a:bodyPr>
          <a:lstStyle/>
          <a:p>
            <a:pPr marL="514350" lvl="0" indent="-514350" algn="just">
              <a:buAutoNum type="arabicPeriod"/>
            </a:pPr>
            <a:r>
              <a:rPr lang="en-US" sz="3200" dirty="0" smtClean="0"/>
              <a:t>“</a:t>
            </a:r>
            <a:r>
              <a:rPr lang="en-US" sz="3200" b="1" dirty="0" smtClean="0"/>
              <a:t>Genius </a:t>
            </a:r>
            <a:r>
              <a:rPr lang="en-US" sz="3200" b="1" dirty="0"/>
              <a:t>is one percent inspiration and ninety-nine percent perspiration</a:t>
            </a:r>
            <a:r>
              <a:rPr lang="en-US" sz="3200" dirty="0"/>
              <a:t>”-</a:t>
            </a:r>
            <a:r>
              <a:rPr lang="en-US" sz="3200" i="1" dirty="0"/>
              <a:t>Thomas A. Edison: American inventor, 1847-1931</a:t>
            </a:r>
            <a:r>
              <a:rPr lang="en-US" sz="3200" dirty="0" smtClean="0"/>
              <a:t>.</a:t>
            </a:r>
          </a:p>
          <a:p>
            <a:pPr marL="514350" lvl="0" indent="-514350" algn="just">
              <a:buAutoNum type="arabicPeriod"/>
            </a:pPr>
            <a:r>
              <a:rPr lang="en-US" sz="3200" dirty="0"/>
              <a:t> </a:t>
            </a:r>
            <a:r>
              <a:rPr lang="en-US" sz="3200" dirty="0" smtClean="0"/>
              <a:t>“</a:t>
            </a:r>
            <a:r>
              <a:rPr lang="en-US" sz="3200" b="1" i="1" dirty="0"/>
              <a:t>There is no great genius without a mixture of madness</a:t>
            </a:r>
            <a:r>
              <a:rPr lang="en-US" sz="3200" dirty="0"/>
              <a:t>”-</a:t>
            </a:r>
            <a:r>
              <a:rPr lang="en-US" sz="3200" i="1" dirty="0"/>
              <a:t>Aristotle: Greek philosopher, 384-322 B.C</a:t>
            </a:r>
            <a:r>
              <a:rPr lang="en-US" sz="3200" dirty="0" smtClean="0"/>
              <a:t>.</a:t>
            </a:r>
            <a:endParaRPr lang="en-US" sz="3200" dirty="0"/>
          </a:p>
        </p:txBody>
      </p:sp>
    </p:spTree>
    <p:extLst>
      <p:ext uri="{BB962C8B-B14F-4D97-AF65-F5344CB8AC3E}">
        <p14:creationId xmlns:p14="http://schemas.microsoft.com/office/powerpoint/2010/main" val="925773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289678"/>
            <a:ext cx="7239000" cy="6001643"/>
          </a:xfrm>
          <a:prstGeom prst="rect">
            <a:avLst/>
          </a:prstGeom>
        </p:spPr>
        <p:txBody>
          <a:bodyPr wrap="square">
            <a:spAutoFit/>
          </a:bodyPr>
          <a:lstStyle/>
          <a:p>
            <a:pPr lvl="0" algn="just"/>
            <a:r>
              <a:rPr lang="en-US" sz="3200" dirty="0" smtClean="0"/>
              <a:t>3. “</a:t>
            </a:r>
            <a:r>
              <a:rPr lang="en-US" sz="3200" b="1" i="1" dirty="0"/>
              <a:t>Genius is eternal patience</a:t>
            </a:r>
            <a:r>
              <a:rPr lang="en-US" sz="3200" dirty="0"/>
              <a:t>”-Michelangelo: Italian sculptor, 1475-1564</a:t>
            </a:r>
            <a:r>
              <a:rPr lang="en-US" sz="3200" dirty="0" smtClean="0"/>
              <a:t>.</a:t>
            </a:r>
          </a:p>
          <a:p>
            <a:pPr lvl="0" algn="just"/>
            <a:endParaRPr lang="en-US" sz="3200" dirty="0"/>
          </a:p>
          <a:p>
            <a:pPr lvl="0" algn="just"/>
            <a:r>
              <a:rPr lang="en-US" sz="3200" dirty="0" smtClean="0"/>
              <a:t>4. “</a:t>
            </a:r>
            <a:r>
              <a:rPr lang="en-US" sz="3200" b="1" i="1" dirty="0" smtClean="0"/>
              <a:t>Find </a:t>
            </a:r>
            <a:r>
              <a:rPr lang="en-US" sz="3200" b="1" i="1" dirty="0"/>
              <a:t>out what  your gift is, and nurture it</a:t>
            </a:r>
            <a:r>
              <a:rPr lang="en-US" sz="3200" dirty="0"/>
              <a:t>”-Katy Perry: American singer, </a:t>
            </a:r>
            <a:r>
              <a:rPr lang="en-US" sz="3200" dirty="0" smtClean="0"/>
              <a:t>1984-</a:t>
            </a:r>
          </a:p>
          <a:p>
            <a:pPr lvl="0" algn="just"/>
            <a:endParaRPr lang="en-US" sz="3200" dirty="0"/>
          </a:p>
          <a:p>
            <a:pPr lvl="0" algn="just"/>
            <a:r>
              <a:rPr lang="en-US" sz="3200" dirty="0"/>
              <a:t>5</a:t>
            </a:r>
            <a:r>
              <a:rPr lang="en-US" sz="3200" dirty="0" smtClean="0"/>
              <a:t>. “</a:t>
            </a:r>
            <a:r>
              <a:rPr lang="en-US" sz="3200" b="1" i="1" dirty="0" smtClean="0"/>
              <a:t>For </a:t>
            </a:r>
            <a:r>
              <a:rPr lang="en-US" sz="3200" b="1" i="1" dirty="0"/>
              <a:t>every child prodigy that you know about, at least 50 potential ones have burned out before you even heard about them</a:t>
            </a:r>
            <a:r>
              <a:rPr lang="en-US" sz="3200" dirty="0"/>
              <a:t>”-</a:t>
            </a:r>
            <a:r>
              <a:rPr lang="en-US" sz="3200" dirty="0" err="1"/>
              <a:t>Itzhak</a:t>
            </a:r>
            <a:r>
              <a:rPr lang="en-US" sz="3200" dirty="0"/>
              <a:t> Perlman: Israeli violinist, 1945-./.</a:t>
            </a:r>
          </a:p>
        </p:txBody>
      </p:sp>
    </p:spTree>
    <p:extLst>
      <p:ext uri="{BB962C8B-B14F-4D97-AF65-F5344CB8AC3E}">
        <p14:creationId xmlns:p14="http://schemas.microsoft.com/office/powerpoint/2010/main" val="259450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182"/>
            <a:ext cx="9144000" cy="6797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19892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90800" y="228600"/>
            <a:ext cx="3429000" cy="584775"/>
          </a:xfrm>
          <a:prstGeom prst="rect">
            <a:avLst/>
          </a:prstGeom>
        </p:spPr>
        <p:txBody>
          <a:bodyPr wrap="square">
            <a:spAutoFit/>
          </a:bodyPr>
          <a:lstStyle/>
          <a:p>
            <a:r>
              <a:rPr lang="en-US" sz="3200" b="1" dirty="0"/>
              <a:t>UNIT PROJECT</a:t>
            </a:r>
            <a:endParaRPr lang="en-US" sz="3200" dirty="0"/>
          </a:p>
        </p:txBody>
      </p:sp>
      <p:sp>
        <p:nvSpPr>
          <p:cNvPr id="5" name="Rectangle 4"/>
          <p:cNvSpPr/>
          <p:nvPr/>
        </p:nvSpPr>
        <p:spPr>
          <a:xfrm>
            <a:off x="304800" y="885248"/>
            <a:ext cx="7239000" cy="2677656"/>
          </a:xfrm>
          <a:prstGeom prst="rect">
            <a:avLst/>
          </a:prstGeom>
        </p:spPr>
        <p:txBody>
          <a:bodyPr wrap="square">
            <a:spAutoFit/>
          </a:bodyPr>
          <a:lstStyle/>
          <a:p>
            <a:pPr algn="just"/>
            <a:r>
              <a:rPr lang="en-US" sz="2800" dirty="0"/>
              <a:t>Choose one of the prodigies listed, or use your own idea. Search online to find out:</a:t>
            </a:r>
          </a:p>
          <a:p>
            <a:pPr marL="457200" lvl="0" indent="-457200" algn="just">
              <a:buFont typeface="Wingdings" pitchFamily="2" charset="2"/>
              <a:buChar char="ü"/>
            </a:pPr>
            <a:r>
              <a:rPr lang="en-US" sz="2800" dirty="0"/>
              <a:t>Dates he or she lived and died</a:t>
            </a:r>
          </a:p>
          <a:p>
            <a:pPr marL="457200" lvl="0" indent="-457200" algn="just">
              <a:buFont typeface="Wingdings" pitchFamily="2" charset="2"/>
              <a:buChar char="ü"/>
            </a:pPr>
            <a:r>
              <a:rPr lang="en-US" sz="2800" dirty="0"/>
              <a:t>Country of origin</a:t>
            </a:r>
          </a:p>
          <a:p>
            <a:pPr marL="457200" lvl="0" indent="-457200" algn="just">
              <a:buFont typeface="Wingdings" pitchFamily="2" charset="2"/>
              <a:buChar char="ü"/>
            </a:pPr>
            <a:r>
              <a:rPr lang="en-US" sz="2800" dirty="0"/>
              <a:t>Remarkable achievements</a:t>
            </a:r>
          </a:p>
          <a:p>
            <a:pPr marL="457200" indent="-457200" algn="just">
              <a:buFont typeface="Wingdings" pitchFamily="2" charset="2"/>
              <a:buChar char="ü"/>
            </a:pPr>
            <a:r>
              <a:rPr lang="en-US" sz="2800" dirty="0"/>
              <a:t>Other interesting facts about his or her life.</a:t>
            </a:r>
          </a:p>
        </p:txBody>
      </p:sp>
      <p:graphicFrame>
        <p:nvGraphicFramePr>
          <p:cNvPr id="6" name="Table 5"/>
          <p:cNvGraphicFramePr>
            <a:graphicFrameLocks noGrp="1"/>
          </p:cNvGraphicFramePr>
          <p:nvPr>
            <p:extLst>
              <p:ext uri="{D42A27DB-BD31-4B8C-83A1-F6EECF244321}">
                <p14:modId xmlns:p14="http://schemas.microsoft.com/office/powerpoint/2010/main" val="328426631"/>
              </p:ext>
            </p:extLst>
          </p:nvPr>
        </p:nvGraphicFramePr>
        <p:xfrm>
          <a:off x="0" y="3562904"/>
          <a:ext cx="9144000" cy="3364992"/>
        </p:xfrm>
        <a:graphic>
          <a:graphicData uri="http://schemas.openxmlformats.org/drawingml/2006/table">
            <a:tbl>
              <a:tblPr firstRow="1" firstCol="1" bandRow="1">
                <a:tableStyleId>{5C22544A-7EE6-4342-B048-85BDC9FD1C3A}</a:tableStyleId>
              </a:tblPr>
              <a:tblGrid>
                <a:gridCol w="4838766"/>
                <a:gridCol w="4305234"/>
              </a:tblGrid>
              <a:tr h="1647548">
                <a:tc>
                  <a:txBody>
                    <a:bodyPr/>
                    <a:lstStyle/>
                    <a:p>
                      <a:pPr algn="just">
                        <a:lnSpc>
                          <a:spcPct val="115000"/>
                        </a:lnSpc>
                        <a:spcAft>
                          <a:spcPts val="0"/>
                        </a:spcAft>
                      </a:pPr>
                      <a:r>
                        <a:rPr lang="en-US" sz="2400" dirty="0">
                          <a:effectLst/>
                        </a:rPr>
                        <a:t>Music:</a:t>
                      </a:r>
                    </a:p>
                    <a:p>
                      <a:pPr algn="just">
                        <a:lnSpc>
                          <a:spcPct val="115000"/>
                        </a:lnSpc>
                        <a:spcAft>
                          <a:spcPts val="0"/>
                        </a:spcAft>
                      </a:pPr>
                      <a:r>
                        <a:rPr lang="en-US" sz="2400" dirty="0">
                          <a:effectLst/>
                        </a:rPr>
                        <a:t>Frederic Chopin</a:t>
                      </a:r>
                    </a:p>
                    <a:p>
                      <a:pPr algn="just">
                        <a:lnSpc>
                          <a:spcPct val="115000"/>
                        </a:lnSpc>
                        <a:spcAft>
                          <a:spcPts val="0"/>
                        </a:spcAft>
                      </a:pPr>
                      <a:r>
                        <a:rPr lang="en-US" sz="2400" dirty="0" err="1">
                          <a:effectLst/>
                        </a:rPr>
                        <a:t>Yehudi</a:t>
                      </a:r>
                      <a:r>
                        <a:rPr lang="en-US" sz="2400" dirty="0">
                          <a:effectLst/>
                        </a:rPr>
                        <a:t> Menuhin</a:t>
                      </a:r>
                    </a:p>
                    <a:p>
                      <a:pPr algn="just">
                        <a:lnSpc>
                          <a:spcPct val="115000"/>
                        </a:lnSpc>
                        <a:spcAft>
                          <a:spcPts val="0"/>
                        </a:spcAft>
                      </a:pPr>
                      <a:r>
                        <a:rPr lang="en-US" sz="2400" dirty="0">
                          <a:effectLst/>
                        </a:rPr>
                        <a:t>Wolfgang Amadeus Mozart</a:t>
                      </a:r>
                      <a:endParaRPr lang="en-US" sz="24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en-US" sz="2400" b="1" dirty="0">
                          <a:effectLst/>
                        </a:rPr>
                        <a:t>Art</a:t>
                      </a:r>
                      <a:r>
                        <a:rPr lang="en-US" sz="2400" dirty="0">
                          <a:effectLst/>
                        </a:rPr>
                        <a:t>:</a:t>
                      </a:r>
                    </a:p>
                    <a:p>
                      <a:pPr algn="just">
                        <a:lnSpc>
                          <a:spcPct val="115000"/>
                        </a:lnSpc>
                        <a:spcAft>
                          <a:spcPts val="0"/>
                        </a:spcAft>
                      </a:pPr>
                      <a:r>
                        <a:rPr lang="en-US" sz="2400" b="0" dirty="0">
                          <a:effectLst/>
                        </a:rPr>
                        <a:t>Pablo Picasso</a:t>
                      </a:r>
                    </a:p>
                    <a:p>
                      <a:pPr algn="just">
                        <a:lnSpc>
                          <a:spcPct val="115000"/>
                        </a:lnSpc>
                        <a:spcAft>
                          <a:spcPts val="0"/>
                        </a:spcAft>
                      </a:pPr>
                      <a:r>
                        <a:rPr lang="en-US" sz="2400" b="0" dirty="0">
                          <a:effectLst/>
                        </a:rPr>
                        <a:t>Zhu Da</a:t>
                      </a:r>
                    </a:p>
                    <a:p>
                      <a:pPr algn="just">
                        <a:lnSpc>
                          <a:spcPct val="115000"/>
                        </a:lnSpc>
                        <a:spcAft>
                          <a:spcPts val="0"/>
                        </a:spcAft>
                      </a:pPr>
                      <a:r>
                        <a:rPr lang="en-US" sz="2400" b="0" dirty="0" err="1">
                          <a:effectLst/>
                        </a:rPr>
                        <a:t>Henriett</a:t>
                      </a:r>
                      <a:r>
                        <a:rPr lang="en-US" sz="2400" b="0" dirty="0">
                          <a:effectLst/>
                        </a:rPr>
                        <a:t> F.</a:t>
                      </a:r>
                      <a:endParaRPr lang="en-US" sz="2400" b="0" dirty="0">
                        <a:effectLst/>
                        <a:latin typeface="Calibri"/>
                        <a:ea typeface="Calibri"/>
                        <a:cs typeface="Times New Roman"/>
                      </a:endParaRPr>
                    </a:p>
                  </a:txBody>
                  <a:tcPr marL="68580" marR="68580" marT="0" marB="0"/>
                </a:tc>
              </a:tr>
              <a:tr h="1647548">
                <a:tc>
                  <a:txBody>
                    <a:bodyPr/>
                    <a:lstStyle/>
                    <a:p>
                      <a:pPr algn="just">
                        <a:lnSpc>
                          <a:spcPct val="115000"/>
                        </a:lnSpc>
                        <a:spcAft>
                          <a:spcPts val="0"/>
                        </a:spcAft>
                      </a:pPr>
                      <a:r>
                        <a:rPr lang="en-US" sz="2400">
                          <a:effectLst/>
                        </a:rPr>
                        <a:t>Mathematics:</a:t>
                      </a:r>
                    </a:p>
                    <a:p>
                      <a:pPr algn="just">
                        <a:lnSpc>
                          <a:spcPct val="115000"/>
                        </a:lnSpc>
                        <a:spcAft>
                          <a:spcPts val="0"/>
                        </a:spcAft>
                      </a:pPr>
                      <a:r>
                        <a:rPr lang="en-US" sz="2400">
                          <a:effectLst/>
                        </a:rPr>
                        <a:t>Carl Fiedrich Gauss</a:t>
                      </a:r>
                    </a:p>
                    <a:p>
                      <a:pPr algn="just">
                        <a:lnSpc>
                          <a:spcPct val="115000"/>
                        </a:lnSpc>
                        <a:spcAft>
                          <a:spcPts val="0"/>
                        </a:spcAft>
                      </a:pPr>
                      <a:r>
                        <a:rPr lang="en-US" sz="2400">
                          <a:effectLst/>
                        </a:rPr>
                        <a:t>John von Neumann</a:t>
                      </a:r>
                    </a:p>
                    <a:p>
                      <a:pPr algn="just">
                        <a:lnSpc>
                          <a:spcPct val="115000"/>
                        </a:lnSpc>
                        <a:spcAft>
                          <a:spcPts val="0"/>
                        </a:spcAft>
                      </a:pPr>
                      <a:r>
                        <a:rPr lang="en-US" sz="2400">
                          <a:effectLst/>
                        </a:rPr>
                        <a:t>Blaise Pascal</a:t>
                      </a:r>
                      <a:endParaRPr lang="en-US" sz="2400">
                        <a:effectLst/>
                        <a:latin typeface="Calibri"/>
                        <a:ea typeface="Calibri"/>
                        <a:cs typeface="Times New Roman"/>
                      </a:endParaRPr>
                    </a:p>
                  </a:txBody>
                  <a:tcPr marL="68580" marR="68580" marT="0" marB="0"/>
                </a:tc>
                <a:tc>
                  <a:txBody>
                    <a:bodyPr/>
                    <a:lstStyle/>
                    <a:p>
                      <a:pPr algn="just">
                        <a:lnSpc>
                          <a:spcPct val="115000"/>
                        </a:lnSpc>
                        <a:spcAft>
                          <a:spcPts val="0"/>
                        </a:spcAft>
                      </a:pPr>
                      <a:r>
                        <a:rPr lang="en-US" sz="2400" b="1" dirty="0">
                          <a:effectLst/>
                        </a:rPr>
                        <a:t>Language:</a:t>
                      </a:r>
                    </a:p>
                    <a:p>
                      <a:pPr algn="just">
                        <a:lnSpc>
                          <a:spcPct val="115000"/>
                        </a:lnSpc>
                        <a:spcAft>
                          <a:spcPts val="0"/>
                        </a:spcAft>
                      </a:pPr>
                      <a:r>
                        <a:rPr lang="en-US" sz="2400" dirty="0">
                          <a:effectLst/>
                        </a:rPr>
                        <a:t>Ruben Dario</a:t>
                      </a:r>
                    </a:p>
                    <a:p>
                      <a:pPr algn="just">
                        <a:lnSpc>
                          <a:spcPct val="115000"/>
                        </a:lnSpc>
                        <a:spcAft>
                          <a:spcPts val="0"/>
                        </a:spcAft>
                      </a:pPr>
                      <a:r>
                        <a:rPr lang="en-US" sz="2400" dirty="0">
                          <a:effectLst/>
                        </a:rPr>
                        <a:t>Maria </a:t>
                      </a:r>
                      <a:r>
                        <a:rPr lang="en-US" sz="2400" dirty="0" err="1">
                          <a:effectLst/>
                        </a:rPr>
                        <a:t>Gaetana</a:t>
                      </a:r>
                      <a:r>
                        <a:rPr lang="en-US" sz="2400" dirty="0">
                          <a:effectLst/>
                        </a:rPr>
                        <a:t> </a:t>
                      </a:r>
                      <a:r>
                        <a:rPr lang="en-US" sz="2400" dirty="0" err="1">
                          <a:effectLst/>
                        </a:rPr>
                        <a:t>Agnesi</a:t>
                      </a:r>
                      <a:endParaRPr lang="en-US" sz="2400" dirty="0">
                        <a:effectLst/>
                      </a:endParaRPr>
                    </a:p>
                    <a:p>
                      <a:pPr algn="just">
                        <a:lnSpc>
                          <a:spcPct val="115000"/>
                        </a:lnSpc>
                        <a:spcAft>
                          <a:spcPts val="0"/>
                        </a:spcAft>
                      </a:pPr>
                      <a:r>
                        <a:rPr lang="en-US" sz="2400" dirty="0">
                          <a:effectLst/>
                        </a:rPr>
                        <a:t>Giovanni Pico </a:t>
                      </a:r>
                      <a:r>
                        <a:rPr lang="en-US" sz="2400" dirty="0" err="1">
                          <a:effectLst/>
                        </a:rPr>
                        <a:t>della</a:t>
                      </a:r>
                      <a:r>
                        <a:rPr lang="en-US" sz="2400" dirty="0">
                          <a:effectLst/>
                        </a:rPr>
                        <a:t> </a:t>
                      </a:r>
                      <a:r>
                        <a:rPr lang="en-US" sz="2400" dirty="0" err="1">
                          <a:effectLst/>
                        </a:rPr>
                        <a:t>Mirandola</a:t>
                      </a:r>
                      <a:endParaRPr lang="en-US" sz="24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10911521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7200" y="711323"/>
            <a:ext cx="7239000" cy="1569660"/>
          </a:xfrm>
          <a:prstGeom prst="rect">
            <a:avLst/>
          </a:prstGeom>
        </p:spPr>
        <p:txBody>
          <a:bodyPr wrap="square">
            <a:spAutoFit/>
          </a:bodyPr>
          <a:lstStyle/>
          <a:p>
            <a:pPr algn="just"/>
            <a:r>
              <a:rPr lang="en-US" sz="3200" b="1" u="sng" dirty="0" smtClean="0"/>
              <a:t>HOMEWORK</a:t>
            </a:r>
            <a:r>
              <a:rPr lang="en-US" sz="3200" b="1" dirty="0" smtClean="0"/>
              <a:t>: Make a video about 3-4 minutes to present a prodigy. Your presentation should include:   </a:t>
            </a:r>
            <a:endParaRPr lang="en-US" sz="3200" b="1" dirty="0"/>
          </a:p>
        </p:txBody>
      </p:sp>
      <p:sp>
        <p:nvSpPr>
          <p:cNvPr id="7" name="Rectangle 6"/>
          <p:cNvSpPr/>
          <p:nvPr/>
        </p:nvSpPr>
        <p:spPr>
          <a:xfrm>
            <a:off x="685800" y="2286000"/>
            <a:ext cx="7924800" cy="3046988"/>
          </a:xfrm>
          <a:prstGeom prst="rect">
            <a:avLst/>
          </a:prstGeom>
        </p:spPr>
        <p:txBody>
          <a:bodyPr wrap="square">
            <a:spAutoFit/>
          </a:bodyPr>
          <a:lstStyle/>
          <a:p>
            <a:pPr marL="457200" lvl="0" indent="-457200" algn="just">
              <a:buFont typeface="Wingdings" pitchFamily="2" charset="2"/>
              <a:buChar char="ü"/>
            </a:pPr>
            <a:r>
              <a:rPr lang="en-US" sz="3200" dirty="0"/>
              <a:t>Dates he or she lived and died</a:t>
            </a:r>
          </a:p>
          <a:p>
            <a:pPr marL="457200" lvl="0" indent="-457200" algn="just">
              <a:buFont typeface="Wingdings" pitchFamily="2" charset="2"/>
              <a:buChar char="ü"/>
            </a:pPr>
            <a:r>
              <a:rPr lang="en-US" sz="3200" dirty="0"/>
              <a:t>Country of </a:t>
            </a:r>
            <a:r>
              <a:rPr lang="en-US" sz="3200" dirty="0" smtClean="0"/>
              <a:t>origin</a:t>
            </a:r>
          </a:p>
          <a:p>
            <a:pPr marL="457200" lvl="0" indent="-457200" algn="just">
              <a:buFont typeface="Wingdings" pitchFamily="2" charset="2"/>
              <a:buChar char="ü"/>
            </a:pPr>
            <a:r>
              <a:rPr lang="en-US" sz="3200" dirty="0" smtClean="0"/>
              <a:t>His / her family</a:t>
            </a:r>
            <a:endParaRPr lang="en-US" sz="3200" dirty="0"/>
          </a:p>
          <a:p>
            <a:pPr marL="457200" lvl="0" indent="-457200" algn="just">
              <a:buFont typeface="Wingdings" pitchFamily="2" charset="2"/>
              <a:buChar char="ü"/>
            </a:pPr>
            <a:r>
              <a:rPr lang="en-US" sz="3200" dirty="0"/>
              <a:t>Remarkable achievements</a:t>
            </a:r>
          </a:p>
          <a:p>
            <a:pPr marL="457200" indent="-457200" algn="just">
              <a:buFont typeface="Wingdings" pitchFamily="2" charset="2"/>
              <a:buChar char="ü"/>
            </a:pPr>
            <a:r>
              <a:rPr lang="en-US" sz="3200" dirty="0"/>
              <a:t>Other interesting facts about his or her life</a:t>
            </a:r>
            <a:r>
              <a:rPr lang="en-US" sz="3200" dirty="0" smtClean="0"/>
              <a:t>.</a:t>
            </a:r>
          </a:p>
          <a:p>
            <a:pPr marL="457200" indent="-457200" algn="just">
              <a:buFont typeface="Wingdings" pitchFamily="2" charset="2"/>
              <a:buChar char="ü"/>
            </a:pPr>
            <a:r>
              <a:rPr lang="en-US" sz="3200" dirty="0" smtClean="0"/>
              <a:t>The end of his / her life</a:t>
            </a:r>
            <a:endParaRPr lang="en-US" sz="3200" dirty="0"/>
          </a:p>
        </p:txBody>
      </p:sp>
    </p:spTree>
    <p:extLst>
      <p:ext uri="{BB962C8B-B14F-4D97-AF65-F5344CB8AC3E}">
        <p14:creationId xmlns:p14="http://schemas.microsoft.com/office/powerpoint/2010/main" val="22707375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752600"/>
            <a:ext cx="7772400" cy="3200400"/>
          </a:xfrm>
        </p:spPr>
        <p:txBody>
          <a:bodyPr>
            <a:normAutofit/>
          </a:bodyPr>
          <a:lstStyle/>
          <a:p>
            <a:r>
              <a:rPr lang="en-US" sz="4800" b="1" u="sng" dirty="0" smtClean="0"/>
              <a:t>TOPIC</a:t>
            </a:r>
            <a:r>
              <a:rPr lang="en-US" sz="4800" b="1" dirty="0" smtClean="0"/>
              <a:t>: </a:t>
            </a:r>
            <a:br>
              <a:rPr lang="en-US" sz="4800" b="1" dirty="0" smtClean="0"/>
            </a:br>
            <a:r>
              <a:rPr lang="en-US" sz="4800" b="1" dirty="0" smtClean="0"/>
              <a:t>ANIMAL INTELLIGENCE</a:t>
            </a:r>
            <a:br>
              <a:rPr lang="en-US" sz="4800" b="1" dirty="0" smtClean="0"/>
            </a:br>
            <a:endParaRPr lang="en-US" sz="4800" b="1" dirty="0"/>
          </a:p>
        </p:txBody>
      </p:sp>
    </p:spTree>
    <p:extLst>
      <p:ext uri="{BB962C8B-B14F-4D97-AF65-F5344CB8AC3E}">
        <p14:creationId xmlns:p14="http://schemas.microsoft.com/office/powerpoint/2010/main" val="26804600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a:stretch>
            <a:fillRect/>
          </a:stretch>
        </p:blipFill>
        <p:spPr>
          <a:xfrm>
            <a:off x="4571999" y="0"/>
            <a:ext cx="4547235" cy="3130550"/>
          </a:xfrm>
          <a:prstGeom prst="rect">
            <a:avLst/>
          </a:prstGeom>
        </p:spPr>
      </p:pic>
      <p:sp>
        <p:nvSpPr>
          <p:cNvPr id="6" name="Rectangle 5"/>
          <p:cNvSpPr/>
          <p:nvPr/>
        </p:nvSpPr>
        <p:spPr>
          <a:xfrm>
            <a:off x="20782" y="87947"/>
            <a:ext cx="4572000" cy="4832092"/>
          </a:xfrm>
          <a:prstGeom prst="rect">
            <a:avLst/>
          </a:prstGeom>
        </p:spPr>
        <p:txBody>
          <a:bodyPr>
            <a:spAutoFit/>
          </a:bodyPr>
          <a:lstStyle/>
          <a:p>
            <a:pPr marL="514350" indent="-514350" algn="just">
              <a:buAutoNum type="arabicPeriod"/>
            </a:pPr>
            <a:r>
              <a:rPr lang="en-US" sz="2800" dirty="0" smtClean="0"/>
              <a:t>The </a:t>
            </a:r>
            <a:r>
              <a:rPr lang="en-US" sz="2800" dirty="0"/>
              <a:t>photo shows a dolphin, considered to be one of the most intelligent animals on Earth. </a:t>
            </a:r>
            <a:endParaRPr lang="en-US" sz="2800" dirty="0" smtClean="0"/>
          </a:p>
          <a:p>
            <a:pPr algn="just"/>
            <a:endParaRPr lang="en-US" sz="2800" dirty="0"/>
          </a:p>
          <a:p>
            <a:pPr marL="457200" indent="-457200" algn="just">
              <a:buFont typeface="Wingdings" pitchFamily="2" charset="2"/>
              <a:buChar char="ü"/>
            </a:pPr>
            <a:r>
              <a:rPr lang="en-US" sz="2800" dirty="0" smtClean="0"/>
              <a:t>In </a:t>
            </a:r>
            <a:r>
              <a:rPr lang="en-US" sz="2800" dirty="0"/>
              <a:t>what ways do you think a dolphin could demonstrate intelligence? </a:t>
            </a:r>
            <a:endParaRPr lang="en-US" sz="2800" dirty="0" smtClean="0"/>
          </a:p>
          <a:p>
            <a:pPr algn="just"/>
            <a:endParaRPr lang="en-US" sz="2800" dirty="0" smtClean="0"/>
          </a:p>
          <a:p>
            <a:pPr marL="457200" indent="-457200" algn="just">
              <a:buFont typeface="Wingdings" pitchFamily="2" charset="2"/>
              <a:buChar char="ü"/>
            </a:pPr>
            <a:r>
              <a:rPr lang="en-US" sz="2800" dirty="0" smtClean="0"/>
              <a:t>How </a:t>
            </a:r>
            <a:r>
              <a:rPr lang="en-US" sz="2800" dirty="0"/>
              <a:t>would you test a dolphin for intelligence?</a:t>
            </a:r>
          </a:p>
        </p:txBody>
      </p:sp>
      <p:sp>
        <p:nvSpPr>
          <p:cNvPr id="7" name="Rectangle 6"/>
          <p:cNvSpPr/>
          <p:nvPr/>
        </p:nvSpPr>
        <p:spPr>
          <a:xfrm>
            <a:off x="1676400" y="5029200"/>
            <a:ext cx="7010400" cy="1384995"/>
          </a:xfrm>
          <a:prstGeom prst="rect">
            <a:avLst/>
          </a:prstGeom>
        </p:spPr>
        <p:txBody>
          <a:bodyPr wrap="square">
            <a:spAutoFit/>
          </a:bodyPr>
          <a:lstStyle/>
          <a:p>
            <a:pPr algn="just"/>
            <a:r>
              <a:rPr lang="en-US" sz="2800" dirty="0"/>
              <a:t>2. Do you think that other animals think? Do “</a:t>
            </a:r>
            <a:r>
              <a:rPr lang="en-US" sz="2800" i="1" dirty="0"/>
              <a:t>all</a:t>
            </a:r>
            <a:r>
              <a:rPr lang="en-US" sz="2800" dirty="0"/>
              <a:t>” animal think? What kinds of things might they think about?</a:t>
            </a:r>
          </a:p>
        </p:txBody>
      </p:sp>
    </p:spTree>
    <p:extLst>
      <p:ext uri="{BB962C8B-B14F-4D97-AF65-F5344CB8AC3E}">
        <p14:creationId xmlns:p14="http://schemas.microsoft.com/office/powerpoint/2010/main" val="332305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44522" y="228600"/>
            <a:ext cx="4313478" cy="584775"/>
          </a:xfrm>
          <a:prstGeom prst="rect">
            <a:avLst/>
          </a:prstGeom>
        </p:spPr>
        <p:txBody>
          <a:bodyPr wrap="square">
            <a:spAutoFit/>
          </a:bodyPr>
          <a:lstStyle/>
          <a:p>
            <a:r>
              <a:rPr lang="en-US" sz="3200" b="1" dirty="0"/>
              <a:t>EXPRESS OPINIONS</a:t>
            </a:r>
            <a:endParaRPr lang="en-US" sz="3200" dirty="0"/>
          </a:p>
        </p:txBody>
      </p:sp>
      <p:sp>
        <p:nvSpPr>
          <p:cNvPr id="5" name="Rectangle 4"/>
          <p:cNvSpPr/>
          <p:nvPr/>
        </p:nvSpPr>
        <p:spPr>
          <a:xfrm>
            <a:off x="258522" y="1143000"/>
            <a:ext cx="7590078" cy="1077218"/>
          </a:xfrm>
          <a:prstGeom prst="rect">
            <a:avLst/>
          </a:prstGeom>
        </p:spPr>
        <p:txBody>
          <a:bodyPr wrap="square">
            <a:spAutoFit/>
          </a:bodyPr>
          <a:lstStyle/>
          <a:p>
            <a:r>
              <a:rPr lang="en-US" sz="3200" dirty="0" smtClean="0"/>
              <a:t>1. Name </a:t>
            </a:r>
            <a:r>
              <a:rPr lang="en-US" sz="3200" dirty="0"/>
              <a:t>some animals considered intelligent (</a:t>
            </a:r>
            <a:r>
              <a:rPr lang="en-US" sz="3200" i="1" dirty="0"/>
              <a:t>such as </a:t>
            </a:r>
            <a:r>
              <a:rPr lang="en-US" sz="3200" i="1" dirty="0" smtClean="0"/>
              <a:t>dolphin</a:t>
            </a:r>
            <a:r>
              <a:rPr lang="en-US" sz="3200" i="1" dirty="0"/>
              <a:t>…) </a:t>
            </a:r>
            <a:r>
              <a:rPr lang="en-US" sz="1600" i="1" dirty="0"/>
              <a:t>https://www.youtube.com/watch?v=ikMNYjG3MTg</a:t>
            </a:r>
            <a:endParaRPr lang="en-US" sz="1600" i="1" dirty="0"/>
          </a:p>
        </p:txBody>
      </p:sp>
      <p:sp>
        <p:nvSpPr>
          <p:cNvPr id="6" name="Rectangle 5"/>
          <p:cNvSpPr/>
          <p:nvPr/>
        </p:nvSpPr>
        <p:spPr>
          <a:xfrm>
            <a:off x="258522" y="2438401"/>
            <a:ext cx="8275878" cy="1384995"/>
          </a:xfrm>
          <a:prstGeom prst="rect">
            <a:avLst/>
          </a:prstGeom>
        </p:spPr>
        <p:txBody>
          <a:bodyPr wrap="square">
            <a:spAutoFit/>
          </a:bodyPr>
          <a:lstStyle/>
          <a:p>
            <a:pPr algn="just"/>
            <a:r>
              <a:rPr lang="en-US" sz="2800" dirty="0"/>
              <a:t>2. Have you ever observed intelligence or emotional expression in an animal, either a wild animal or a pet? </a:t>
            </a:r>
            <a:endParaRPr lang="en-US" sz="2800" dirty="0" smtClean="0"/>
          </a:p>
          <a:p>
            <a:pPr algn="just"/>
            <a:r>
              <a:rPr lang="en-US" sz="2800" dirty="0"/>
              <a:t> </a:t>
            </a:r>
            <a:r>
              <a:rPr lang="en-US" sz="2800" dirty="0" smtClean="0"/>
              <a:t>   If </a:t>
            </a:r>
            <a:r>
              <a:rPr lang="en-US" sz="2800" dirty="0"/>
              <a:t>so, describe it and what you think it showed.</a:t>
            </a:r>
          </a:p>
        </p:txBody>
      </p:sp>
      <p:sp>
        <p:nvSpPr>
          <p:cNvPr id="7" name="Rectangle 6"/>
          <p:cNvSpPr/>
          <p:nvPr/>
        </p:nvSpPr>
        <p:spPr>
          <a:xfrm>
            <a:off x="445558" y="4191000"/>
            <a:ext cx="8275878" cy="1384995"/>
          </a:xfrm>
          <a:prstGeom prst="rect">
            <a:avLst/>
          </a:prstGeom>
        </p:spPr>
        <p:txBody>
          <a:bodyPr wrap="square">
            <a:spAutoFit/>
          </a:bodyPr>
          <a:lstStyle/>
          <a:p>
            <a:pPr algn="just"/>
            <a:r>
              <a:rPr lang="en-US" sz="2800" dirty="0"/>
              <a:t>3</a:t>
            </a:r>
            <a:r>
              <a:rPr lang="en-US" sz="2800" dirty="0" smtClean="0"/>
              <a:t>. Look at the video and speak out the </a:t>
            </a:r>
            <a:r>
              <a:rPr lang="en-US" sz="2800" dirty="0"/>
              <a:t>i</a:t>
            </a:r>
            <a:r>
              <a:rPr lang="en-US" sz="2800" dirty="0" smtClean="0"/>
              <a:t>ntelligence of animals.</a:t>
            </a:r>
          </a:p>
          <a:p>
            <a:pPr algn="just"/>
            <a:r>
              <a:rPr lang="en-US" sz="2800" dirty="0"/>
              <a:t>https://www.youtube.com/watch?v=UG6B-rYwex0</a:t>
            </a:r>
            <a:endParaRPr lang="en-US" sz="2800" dirty="0"/>
          </a:p>
        </p:txBody>
      </p:sp>
    </p:spTree>
    <p:extLst>
      <p:ext uri="{BB962C8B-B14F-4D97-AF65-F5344CB8AC3E}">
        <p14:creationId xmlns:p14="http://schemas.microsoft.com/office/powerpoint/2010/main" val="2830187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heel(1)">
                                      <p:cBhvr>
                                        <p:cTn id="18"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0" y="304800"/>
            <a:ext cx="6553200" cy="707886"/>
          </a:xfrm>
          <a:prstGeom prst="rect">
            <a:avLst/>
          </a:prstGeom>
        </p:spPr>
        <p:txBody>
          <a:bodyPr wrap="square">
            <a:spAutoFit/>
          </a:bodyPr>
          <a:lstStyle/>
          <a:p>
            <a:r>
              <a:rPr lang="en-US" sz="4000" b="1" dirty="0"/>
              <a:t>FINAL SPEAKING TASK</a:t>
            </a:r>
            <a:endParaRPr lang="en-US" sz="4000" dirty="0"/>
          </a:p>
        </p:txBody>
      </p:sp>
      <p:sp>
        <p:nvSpPr>
          <p:cNvPr id="5" name="Rectangle 4"/>
          <p:cNvSpPr/>
          <p:nvPr/>
        </p:nvSpPr>
        <p:spPr>
          <a:xfrm>
            <a:off x="304800" y="1447800"/>
            <a:ext cx="8001000" cy="1200329"/>
          </a:xfrm>
          <a:prstGeom prst="rect">
            <a:avLst/>
          </a:prstGeom>
        </p:spPr>
        <p:txBody>
          <a:bodyPr wrap="square">
            <a:spAutoFit/>
          </a:bodyPr>
          <a:lstStyle/>
          <a:p>
            <a:pPr lvl="0"/>
            <a:r>
              <a:rPr lang="en-US" sz="3600" dirty="0" smtClean="0"/>
              <a:t>1. Is </a:t>
            </a:r>
            <a:r>
              <a:rPr lang="en-US" sz="3600" dirty="0"/>
              <a:t>it ethical to put wild animals in zoos</a:t>
            </a:r>
            <a:r>
              <a:rPr lang="en-US" sz="3600" dirty="0" smtClean="0"/>
              <a:t>? Why or why not?</a:t>
            </a:r>
            <a:endParaRPr lang="en-US" sz="3600" dirty="0"/>
          </a:p>
        </p:txBody>
      </p:sp>
      <p:sp>
        <p:nvSpPr>
          <p:cNvPr id="6" name="Rectangle 5"/>
          <p:cNvSpPr/>
          <p:nvPr/>
        </p:nvSpPr>
        <p:spPr>
          <a:xfrm>
            <a:off x="457200" y="3200400"/>
            <a:ext cx="7848600" cy="1200329"/>
          </a:xfrm>
          <a:prstGeom prst="rect">
            <a:avLst/>
          </a:prstGeom>
        </p:spPr>
        <p:txBody>
          <a:bodyPr wrap="square">
            <a:spAutoFit/>
          </a:bodyPr>
          <a:lstStyle/>
          <a:p>
            <a:pPr lvl="0"/>
            <a:r>
              <a:rPr lang="en-US" sz="3600" dirty="0" smtClean="0"/>
              <a:t>2. Is </a:t>
            </a:r>
            <a:r>
              <a:rPr lang="en-US" sz="3600" dirty="0"/>
              <a:t>it humane to raise animals as food for humans</a:t>
            </a:r>
            <a:r>
              <a:rPr lang="en-US" sz="3600" dirty="0" smtClean="0"/>
              <a:t>? Why or why not?</a:t>
            </a:r>
            <a:endParaRPr lang="en-US" sz="3600" dirty="0"/>
          </a:p>
        </p:txBody>
      </p:sp>
      <p:sp>
        <p:nvSpPr>
          <p:cNvPr id="7" name="Rectangle 6"/>
          <p:cNvSpPr/>
          <p:nvPr/>
        </p:nvSpPr>
        <p:spPr>
          <a:xfrm>
            <a:off x="1600200" y="4876799"/>
            <a:ext cx="7086600" cy="1200329"/>
          </a:xfrm>
          <a:prstGeom prst="rect">
            <a:avLst/>
          </a:prstGeom>
        </p:spPr>
        <p:txBody>
          <a:bodyPr wrap="square">
            <a:spAutoFit/>
          </a:bodyPr>
          <a:lstStyle/>
          <a:p>
            <a:pPr lvl="0"/>
            <a:r>
              <a:rPr lang="en-US" sz="3600" dirty="0" smtClean="0"/>
              <a:t>3. Should </a:t>
            </a:r>
            <a:r>
              <a:rPr lang="en-US" sz="3600" dirty="0"/>
              <a:t>humans conduct </a:t>
            </a:r>
            <a:endParaRPr lang="en-US" sz="3600" dirty="0" smtClean="0"/>
          </a:p>
          <a:p>
            <a:pPr lvl="0"/>
            <a:r>
              <a:rPr lang="en-US" sz="3600" dirty="0"/>
              <a:t> </a:t>
            </a:r>
            <a:r>
              <a:rPr lang="en-US" sz="3600" dirty="0" smtClean="0"/>
              <a:t>    experiments </a:t>
            </a:r>
            <a:r>
              <a:rPr lang="en-US" sz="3600" dirty="0"/>
              <a:t>on animals?</a:t>
            </a:r>
          </a:p>
        </p:txBody>
      </p:sp>
    </p:spTree>
    <p:extLst>
      <p:ext uri="{BB962C8B-B14F-4D97-AF65-F5344CB8AC3E}">
        <p14:creationId xmlns:p14="http://schemas.microsoft.com/office/powerpoint/2010/main" val="279770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5800" y="1447800"/>
            <a:ext cx="7620000" cy="3785652"/>
          </a:xfrm>
          <a:prstGeom prst="rect">
            <a:avLst/>
          </a:prstGeom>
        </p:spPr>
        <p:txBody>
          <a:bodyPr wrap="square">
            <a:spAutoFit/>
          </a:bodyPr>
          <a:lstStyle/>
          <a:p>
            <a:pPr lvl="0" algn="just"/>
            <a:r>
              <a:rPr lang="en-US" sz="4000" dirty="0" smtClean="0"/>
              <a:t>4. Should </a:t>
            </a:r>
            <a:r>
              <a:rPr lang="en-US" sz="4000" dirty="0"/>
              <a:t>we </a:t>
            </a:r>
            <a:r>
              <a:rPr lang="en-US" sz="4000" dirty="0" smtClean="0"/>
              <a:t>stop eating some kinds of animals? What are they? Why?</a:t>
            </a:r>
          </a:p>
          <a:p>
            <a:pPr lvl="0" algn="just"/>
            <a:endParaRPr lang="en-US" sz="4000" dirty="0"/>
          </a:p>
          <a:p>
            <a:pPr lvl="0" algn="just"/>
            <a:r>
              <a:rPr lang="en-US" sz="4000" dirty="0" smtClean="0"/>
              <a:t>5. Should </a:t>
            </a:r>
            <a:r>
              <a:rPr lang="en-US" sz="4000" dirty="0"/>
              <a:t>we pass stricter laws to protect endangered species?</a:t>
            </a:r>
          </a:p>
        </p:txBody>
      </p:sp>
    </p:spTree>
    <p:extLst>
      <p:ext uri="{BB962C8B-B14F-4D97-AF65-F5344CB8AC3E}">
        <p14:creationId xmlns:p14="http://schemas.microsoft.com/office/powerpoint/2010/main" val="3251551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DO YOU AGREE WITH THE FOLLOWING QUOTATIONS</a:t>
            </a:r>
            <a:endParaRPr lang="en-US" b="1" dirty="0"/>
          </a:p>
        </p:txBody>
      </p:sp>
      <p:sp>
        <p:nvSpPr>
          <p:cNvPr id="4" name="Rectangle 3"/>
          <p:cNvSpPr/>
          <p:nvPr/>
        </p:nvSpPr>
        <p:spPr>
          <a:xfrm>
            <a:off x="685800" y="2057400"/>
            <a:ext cx="7924800" cy="3477875"/>
          </a:xfrm>
          <a:prstGeom prst="rect">
            <a:avLst/>
          </a:prstGeom>
        </p:spPr>
        <p:txBody>
          <a:bodyPr wrap="square">
            <a:spAutoFit/>
          </a:bodyPr>
          <a:lstStyle/>
          <a:p>
            <a:pPr lvl="0"/>
            <a:r>
              <a:rPr lang="en-US" sz="4400" dirty="0"/>
              <a:t>If an animal does something, we call it </a:t>
            </a:r>
            <a:r>
              <a:rPr lang="en-US" sz="4400" b="1" dirty="0"/>
              <a:t>instinct</a:t>
            </a:r>
            <a:r>
              <a:rPr lang="en-US" sz="4400" dirty="0"/>
              <a:t>; if we do the same thing for the same reason, we call it intelligence. (</a:t>
            </a:r>
            <a:r>
              <a:rPr lang="en-US" sz="4400" i="1" dirty="0"/>
              <a:t>Will </a:t>
            </a:r>
            <a:r>
              <a:rPr lang="en-US" sz="4400" i="1" dirty="0" err="1"/>
              <a:t>Cuppy</a:t>
            </a:r>
            <a:r>
              <a:rPr lang="en-US" sz="4400" i="1" dirty="0"/>
              <a:t>, 1884-1949, author)</a:t>
            </a:r>
            <a:endParaRPr lang="en-US" sz="4400" dirty="0"/>
          </a:p>
        </p:txBody>
      </p:sp>
    </p:spTree>
    <p:extLst>
      <p:ext uri="{BB962C8B-B14F-4D97-AF65-F5344CB8AC3E}">
        <p14:creationId xmlns:p14="http://schemas.microsoft.com/office/powerpoint/2010/main" val="4253211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DO YOU AGREE WITH THE FOLLOWING QUOTATIONS</a:t>
            </a:r>
            <a:endParaRPr lang="en-US" b="1" dirty="0"/>
          </a:p>
        </p:txBody>
      </p:sp>
      <p:sp>
        <p:nvSpPr>
          <p:cNvPr id="4" name="Rectangle 3"/>
          <p:cNvSpPr/>
          <p:nvPr/>
        </p:nvSpPr>
        <p:spPr>
          <a:xfrm>
            <a:off x="685800" y="2057400"/>
            <a:ext cx="7924800" cy="3477875"/>
          </a:xfrm>
          <a:prstGeom prst="rect">
            <a:avLst/>
          </a:prstGeom>
        </p:spPr>
        <p:txBody>
          <a:bodyPr wrap="square">
            <a:spAutoFit/>
          </a:bodyPr>
          <a:lstStyle/>
          <a:p>
            <a:pPr lvl="0"/>
            <a:r>
              <a:rPr lang="en-US" sz="4400" dirty="0"/>
              <a:t>The greatness of a nation and its moral progress can be </a:t>
            </a:r>
            <a:r>
              <a:rPr lang="en-US" sz="4400" b="1" dirty="0"/>
              <a:t>judged by the way its animals are treated</a:t>
            </a:r>
            <a:r>
              <a:rPr lang="en-US" sz="4400" dirty="0"/>
              <a:t>. (</a:t>
            </a:r>
            <a:r>
              <a:rPr lang="en-US" sz="4400" i="1" dirty="0"/>
              <a:t>Mohandas Gandhi, 1869-1948, statesman and philosopher</a:t>
            </a:r>
            <a:r>
              <a:rPr lang="en-US" sz="4400" dirty="0"/>
              <a:t>)</a:t>
            </a:r>
          </a:p>
        </p:txBody>
      </p:sp>
    </p:spTree>
    <p:extLst>
      <p:ext uri="{BB962C8B-B14F-4D97-AF65-F5344CB8AC3E}">
        <p14:creationId xmlns:p14="http://schemas.microsoft.com/office/powerpoint/2010/main" val="1821445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DO YOU AGREE WITH THE FOLLOWING QUOTATIONS</a:t>
            </a:r>
            <a:endParaRPr lang="en-US" b="1" dirty="0"/>
          </a:p>
        </p:txBody>
      </p:sp>
      <p:sp>
        <p:nvSpPr>
          <p:cNvPr id="4" name="Rectangle 3"/>
          <p:cNvSpPr/>
          <p:nvPr/>
        </p:nvSpPr>
        <p:spPr>
          <a:xfrm>
            <a:off x="685800" y="2057400"/>
            <a:ext cx="7924800" cy="3970318"/>
          </a:xfrm>
          <a:prstGeom prst="rect">
            <a:avLst/>
          </a:prstGeom>
        </p:spPr>
        <p:txBody>
          <a:bodyPr wrap="square">
            <a:spAutoFit/>
          </a:bodyPr>
          <a:lstStyle/>
          <a:p>
            <a:pPr lvl="0" algn="just"/>
            <a:r>
              <a:rPr lang="en-US" sz="3600" dirty="0"/>
              <a:t>The soul of man is divided into three parts: intelligence, reason, and passion. </a:t>
            </a:r>
            <a:r>
              <a:rPr lang="en-US" sz="3600" b="1" dirty="0"/>
              <a:t>Intelligence and passion are possessed by other animals, but reason by man alone</a:t>
            </a:r>
            <a:r>
              <a:rPr lang="en-US" sz="3600" dirty="0"/>
              <a:t>. (</a:t>
            </a:r>
            <a:r>
              <a:rPr lang="en-US" sz="3600" i="1" dirty="0"/>
              <a:t>Pythagoras, about 569 B.C.-about 475 B.C., mathematician and philosopher</a:t>
            </a:r>
            <a:r>
              <a:rPr lang="en-US" sz="3600" dirty="0"/>
              <a:t>)</a:t>
            </a:r>
          </a:p>
        </p:txBody>
      </p:sp>
    </p:spTree>
    <p:extLst>
      <p:ext uri="{BB962C8B-B14F-4D97-AF65-F5344CB8AC3E}">
        <p14:creationId xmlns:p14="http://schemas.microsoft.com/office/powerpoint/2010/main" val="2518845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74618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HOMEWORK</a:t>
            </a:r>
            <a:endParaRPr lang="en-US" b="1" dirty="0"/>
          </a:p>
        </p:txBody>
      </p:sp>
      <p:sp>
        <p:nvSpPr>
          <p:cNvPr id="4" name="Rectangle 3"/>
          <p:cNvSpPr/>
          <p:nvPr/>
        </p:nvSpPr>
        <p:spPr>
          <a:xfrm>
            <a:off x="381000" y="1397675"/>
            <a:ext cx="8305800" cy="4401205"/>
          </a:xfrm>
          <a:prstGeom prst="rect">
            <a:avLst/>
          </a:prstGeom>
        </p:spPr>
        <p:txBody>
          <a:bodyPr wrap="square">
            <a:spAutoFit/>
          </a:bodyPr>
          <a:lstStyle/>
          <a:p>
            <a:pPr algn="just"/>
            <a:r>
              <a:rPr lang="en-US" sz="2800" b="1" dirty="0" smtClean="0"/>
              <a:t>Make a video </a:t>
            </a:r>
            <a:r>
              <a:rPr lang="en-US" sz="2800" dirty="0" smtClean="0"/>
              <a:t>(3-4 minutes) </a:t>
            </a:r>
            <a:r>
              <a:rPr lang="en-US" sz="2800" b="1" dirty="0" smtClean="0"/>
              <a:t>telling a story </a:t>
            </a:r>
            <a:r>
              <a:rPr lang="en-US" sz="2800" dirty="0" smtClean="0"/>
              <a:t>about the intelligence of an animal that you’ve ever seen or read. Your video should include:</a:t>
            </a:r>
          </a:p>
          <a:p>
            <a:pPr algn="just"/>
            <a:endParaRPr lang="en-US" sz="2800" dirty="0"/>
          </a:p>
          <a:p>
            <a:pPr marL="457200" indent="-457200" algn="just">
              <a:buFontTx/>
              <a:buChar char="-"/>
            </a:pPr>
            <a:r>
              <a:rPr lang="en-US" sz="2800" dirty="0" smtClean="0"/>
              <a:t>A </a:t>
            </a:r>
            <a:r>
              <a:rPr lang="en-US" sz="2800" dirty="0"/>
              <a:t>picture of the </a:t>
            </a:r>
            <a:r>
              <a:rPr lang="en-US" sz="2800" dirty="0" smtClean="0"/>
              <a:t>animal. </a:t>
            </a:r>
          </a:p>
          <a:p>
            <a:pPr marL="457200" indent="-457200" algn="just">
              <a:buFontTx/>
              <a:buChar char="-"/>
            </a:pPr>
            <a:r>
              <a:rPr lang="en-US" sz="2800" dirty="0" smtClean="0"/>
              <a:t>Your </a:t>
            </a:r>
            <a:r>
              <a:rPr lang="en-US" sz="2800" dirty="0"/>
              <a:t>own opinion: How intelligent do you think the animal is (or was)? In what ways? </a:t>
            </a:r>
            <a:endParaRPr lang="en-US" sz="2800" dirty="0" smtClean="0"/>
          </a:p>
          <a:p>
            <a:pPr algn="just"/>
            <a:r>
              <a:rPr lang="en-US" sz="2800" i="1" dirty="0" smtClean="0"/>
              <a:t>For </a:t>
            </a:r>
            <a:r>
              <a:rPr lang="en-US" sz="2800" i="1" dirty="0"/>
              <a:t>example, was it able to speak, use sign language, make or use tools, show empathy, or understand mathematical concepts?</a:t>
            </a:r>
          </a:p>
        </p:txBody>
      </p:sp>
    </p:spTree>
    <p:extLst>
      <p:ext uri="{BB962C8B-B14F-4D97-AF65-F5344CB8AC3E}">
        <p14:creationId xmlns:p14="http://schemas.microsoft.com/office/powerpoint/2010/main" val="168994160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38400"/>
            <a:ext cx="8229600" cy="1143000"/>
          </a:xfrm>
        </p:spPr>
        <p:txBody>
          <a:bodyPr>
            <a:normAutofit fontScale="90000"/>
          </a:bodyPr>
          <a:lstStyle/>
          <a:p>
            <a:r>
              <a:rPr lang="en-US" sz="4800" b="1" u="sng" dirty="0" smtClean="0"/>
              <a:t>TOPIC</a:t>
            </a:r>
            <a:r>
              <a:rPr lang="en-US" sz="4800" b="1" dirty="0" smtClean="0"/>
              <a:t>: </a:t>
            </a:r>
            <a:br>
              <a:rPr lang="en-US" sz="4800" b="1" dirty="0" smtClean="0"/>
            </a:br>
            <a:r>
              <a:rPr lang="en-US" sz="4800" b="1" dirty="0" smtClean="0"/>
              <a:t>DO </a:t>
            </a:r>
            <a:r>
              <a:rPr lang="en-US" sz="4800" b="1" dirty="0"/>
              <a:t>YOUR HOMEWORK</a:t>
            </a:r>
            <a:endParaRPr lang="en-US" sz="4800" dirty="0"/>
          </a:p>
        </p:txBody>
      </p:sp>
    </p:spTree>
    <p:extLst>
      <p:ext uri="{BB962C8B-B14F-4D97-AF65-F5344CB8AC3E}">
        <p14:creationId xmlns:p14="http://schemas.microsoft.com/office/powerpoint/2010/main" val="14064664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a:t>Discuss the questions with the class.</a:t>
            </a:r>
            <a:r>
              <a:rPr lang="en-US" dirty="0"/>
              <a:t/>
            </a:r>
            <a:br>
              <a:rPr lang="en-US" dirty="0"/>
            </a:br>
            <a:endParaRPr lang="en-US" dirty="0"/>
          </a:p>
        </p:txBody>
      </p:sp>
      <p:pic>
        <p:nvPicPr>
          <p:cNvPr id="7" name="Picture 6"/>
          <p:cNvPicPr/>
          <p:nvPr/>
        </p:nvPicPr>
        <p:blipFill>
          <a:blip r:embed="rId2"/>
          <a:stretch>
            <a:fillRect/>
          </a:stretch>
        </p:blipFill>
        <p:spPr>
          <a:xfrm>
            <a:off x="0" y="3030624"/>
            <a:ext cx="4593590" cy="3855085"/>
          </a:xfrm>
          <a:prstGeom prst="rect">
            <a:avLst/>
          </a:prstGeom>
        </p:spPr>
      </p:pic>
      <p:sp>
        <p:nvSpPr>
          <p:cNvPr id="8" name="Rectangle 7"/>
          <p:cNvSpPr/>
          <p:nvPr/>
        </p:nvSpPr>
        <p:spPr>
          <a:xfrm>
            <a:off x="228600" y="914400"/>
            <a:ext cx="7467600" cy="1384995"/>
          </a:xfrm>
          <a:prstGeom prst="rect">
            <a:avLst/>
          </a:prstGeom>
        </p:spPr>
        <p:txBody>
          <a:bodyPr wrap="square">
            <a:spAutoFit/>
          </a:bodyPr>
          <a:lstStyle/>
          <a:p>
            <a:endParaRPr lang="en-US" sz="2800" dirty="0" smtClean="0"/>
          </a:p>
          <a:p>
            <a:r>
              <a:rPr lang="en-US" sz="2800" dirty="0" smtClean="0"/>
              <a:t>1</a:t>
            </a:r>
            <a:r>
              <a:rPr lang="en-US" sz="2800" dirty="0"/>
              <a:t>. Look at the photo. Do you think this student is </a:t>
            </a:r>
            <a:r>
              <a:rPr lang="en-US" sz="2800" b="1" i="1" dirty="0"/>
              <a:t>in the mood </a:t>
            </a:r>
            <a:r>
              <a:rPr lang="en-US" sz="2800" dirty="0"/>
              <a:t>to do homework? Why or why not</a:t>
            </a:r>
            <a:r>
              <a:rPr lang="en-US" sz="2800" dirty="0" smtClean="0"/>
              <a:t>?</a:t>
            </a:r>
            <a:endParaRPr lang="en-US" sz="2800" dirty="0"/>
          </a:p>
        </p:txBody>
      </p:sp>
      <p:sp>
        <p:nvSpPr>
          <p:cNvPr id="9" name="Rectangle 8"/>
          <p:cNvSpPr/>
          <p:nvPr/>
        </p:nvSpPr>
        <p:spPr>
          <a:xfrm>
            <a:off x="4765964" y="2890391"/>
            <a:ext cx="4225636" cy="3108543"/>
          </a:xfrm>
          <a:prstGeom prst="rect">
            <a:avLst/>
          </a:prstGeom>
        </p:spPr>
        <p:txBody>
          <a:bodyPr wrap="square">
            <a:spAutoFit/>
          </a:bodyPr>
          <a:lstStyle/>
          <a:p>
            <a:pPr algn="just"/>
            <a:r>
              <a:rPr lang="en-US" sz="2800" dirty="0" smtClean="0"/>
              <a:t>2</a:t>
            </a:r>
            <a:r>
              <a:rPr lang="en-US" sz="2800" dirty="0"/>
              <a:t>. Describe your </a:t>
            </a:r>
            <a:r>
              <a:rPr lang="en-US" sz="2800" b="1" i="1" dirty="0"/>
              <a:t>homework routine</a:t>
            </a:r>
            <a:r>
              <a:rPr lang="en-US" sz="2800" dirty="0"/>
              <a:t>. When do you typically do your assignments? Where do you do them? Do you do anything else at the same time?</a:t>
            </a:r>
          </a:p>
        </p:txBody>
      </p:sp>
    </p:spTree>
    <p:extLst>
      <p:ext uri="{BB962C8B-B14F-4D97-AF65-F5344CB8AC3E}">
        <p14:creationId xmlns:p14="http://schemas.microsoft.com/office/powerpoint/2010/main" val="1150683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28600" y="228600"/>
            <a:ext cx="7696200" cy="3539430"/>
          </a:xfrm>
          <a:prstGeom prst="rect">
            <a:avLst/>
          </a:prstGeom>
        </p:spPr>
        <p:txBody>
          <a:bodyPr wrap="square">
            <a:spAutoFit/>
          </a:bodyPr>
          <a:lstStyle/>
          <a:p>
            <a:pPr algn="just"/>
            <a:r>
              <a:rPr lang="en-US" sz="2800" dirty="0"/>
              <a:t>Work in pairs. Take turns reading the students comments below. As a group, decide who made the comment: a </a:t>
            </a:r>
            <a:r>
              <a:rPr lang="en-US" sz="2800" b="1" dirty="0"/>
              <a:t>Procrastination</a:t>
            </a:r>
            <a:r>
              <a:rPr lang="en-US" sz="2800" dirty="0"/>
              <a:t>, an </a:t>
            </a:r>
            <a:r>
              <a:rPr lang="en-US" sz="2800" b="1" dirty="0"/>
              <a:t>Overachiever</a:t>
            </a:r>
            <a:r>
              <a:rPr lang="en-US" sz="2800" dirty="0"/>
              <a:t>, a </a:t>
            </a:r>
            <a:r>
              <a:rPr lang="en-US" sz="2800" b="1" dirty="0" err="1"/>
              <a:t>Refuser</a:t>
            </a:r>
            <a:r>
              <a:rPr lang="en-US" sz="2800" dirty="0"/>
              <a:t>, or </a:t>
            </a:r>
            <a:r>
              <a:rPr lang="en-US" sz="2800" b="1" dirty="0"/>
              <a:t>Just Right</a:t>
            </a:r>
            <a:r>
              <a:rPr lang="en-US" sz="2800" dirty="0" smtClean="0"/>
              <a:t>.</a:t>
            </a:r>
          </a:p>
          <a:p>
            <a:pPr algn="just"/>
            <a:r>
              <a:rPr lang="en-US" sz="2800" i="1" u="sng" dirty="0" smtClean="0"/>
              <a:t>Example</a:t>
            </a:r>
            <a:endParaRPr lang="en-US" sz="2800" i="1" u="sng" dirty="0"/>
          </a:p>
          <a:p>
            <a:pPr lvl="0" algn="just"/>
            <a:r>
              <a:rPr lang="en-US" sz="2800" dirty="0" smtClean="0"/>
              <a:t> </a:t>
            </a:r>
            <a:r>
              <a:rPr lang="en-US" sz="2800" dirty="0"/>
              <a:t>I’m just </a:t>
            </a:r>
            <a:r>
              <a:rPr lang="en-US" sz="2800" b="1" dirty="0"/>
              <a:t>not in the mood </a:t>
            </a:r>
            <a:r>
              <a:rPr lang="en-US" sz="2800" dirty="0"/>
              <a:t>to do that assignment right now. I can </a:t>
            </a:r>
            <a:r>
              <a:rPr lang="en-US" sz="2800" b="1" dirty="0"/>
              <a:t>do it tomorrow</a:t>
            </a:r>
            <a:r>
              <a:rPr lang="en-US" sz="2800" dirty="0"/>
              <a:t>, though, or maybe this weekend would be better.</a:t>
            </a:r>
          </a:p>
        </p:txBody>
      </p:sp>
      <p:sp>
        <p:nvSpPr>
          <p:cNvPr id="9" name="Rectangle 8"/>
          <p:cNvSpPr/>
          <p:nvPr/>
        </p:nvSpPr>
        <p:spPr>
          <a:xfrm>
            <a:off x="1066800" y="4038600"/>
            <a:ext cx="7467600" cy="2246769"/>
          </a:xfrm>
          <a:prstGeom prst="rect">
            <a:avLst/>
          </a:prstGeom>
        </p:spPr>
        <p:txBody>
          <a:bodyPr wrap="square">
            <a:spAutoFit/>
          </a:bodyPr>
          <a:lstStyle/>
          <a:p>
            <a:pPr marL="457200" indent="-457200" algn="just">
              <a:buFont typeface="Wingdings" pitchFamily="2" charset="2"/>
              <a:buChar char="Ø"/>
            </a:pPr>
            <a:r>
              <a:rPr lang="en-US" sz="2800" dirty="0" smtClean="0"/>
              <a:t>This </a:t>
            </a:r>
            <a:r>
              <a:rPr lang="en-US" sz="2800" dirty="0"/>
              <a:t>person is obviously </a:t>
            </a:r>
            <a:r>
              <a:rPr lang="en-US" sz="2800" b="1" dirty="0"/>
              <a:t>a Procrastinator</a:t>
            </a:r>
            <a:r>
              <a:rPr lang="en-US" sz="2800" dirty="0"/>
              <a:t>. I would like to point out that the person probably won’t do the work tomorrow! He or she is sure to wait until the weekend. But this type of behavior doesn’t pay off, in my opinion.</a:t>
            </a:r>
          </a:p>
        </p:txBody>
      </p:sp>
    </p:spTree>
    <p:extLst>
      <p:ext uri="{BB962C8B-B14F-4D97-AF65-F5344CB8AC3E}">
        <p14:creationId xmlns:p14="http://schemas.microsoft.com/office/powerpoint/2010/main" val="1104814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ppt_x"/>
                                          </p:val>
                                        </p:tav>
                                        <p:tav tm="100000">
                                          <p:val>
                                            <p:strVal val="#ppt_x"/>
                                          </p:val>
                                        </p:tav>
                                      </p:tavLst>
                                    </p:anim>
                                    <p:anim calcmode="lin" valueType="num">
                                      <p:cBhvr additive="base">
                                        <p:cTn id="1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304800"/>
            <a:ext cx="7391400" cy="2554545"/>
          </a:xfrm>
          <a:prstGeom prst="rect">
            <a:avLst/>
          </a:prstGeom>
        </p:spPr>
        <p:txBody>
          <a:bodyPr wrap="square">
            <a:spAutoFit/>
          </a:bodyPr>
          <a:lstStyle/>
          <a:p>
            <a:pPr marL="514350" lvl="0" indent="-514350" algn="just">
              <a:buAutoNum type="arabicPeriod"/>
            </a:pPr>
            <a:r>
              <a:rPr lang="en-US" sz="3200" dirty="0" smtClean="0"/>
              <a:t>I </a:t>
            </a:r>
            <a:r>
              <a:rPr lang="en-US" sz="3200" b="1" dirty="0"/>
              <a:t>finished </a:t>
            </a:r>
            <a:r>
              <a:rPr lang="en-US" sz="3200" dirty="0"/>
              <a:t>the assignments in the chapter and got everything right, </a:t>
            </a:r>
            <a:r>
              <a:rPr lang="en-US" sz="3200" b="1" dirty="0"/>
              <a:t>but</a:t>
            </a:r>
            <a:r>
              <a:rPr lang="en-US" sz="3200" dirty="0"/>
              <a:t> I think </a:t>
            </a:r>
            <a:r>
              <a:rPr lang="en-US" sz="3200" b="1" dirty="0"/>
              <a:t>I need </a:t>
            </a:r>
            <a:r>
              <a:rPr lang="en-US" sz="3200" dirty="0"/>
              <a:t>to understand the topic better. </a:t>
            </a:r>
            <a:r>
              <a:rPr lang="en-US" sz="3200" b="1" dirty="0"/>
              <a:t>I’m going to go </a:t>
            </a:r>
            <a:r>
              <a:rPr lang="en-US" sz="3200" dirty="0"/>
              <a:t>online and do some additional background research</a:t>
            </a:r>
            <a:r>
              <a:rPr lang="en-US" sz="3200" dirty="0" smtClean="0"/>
              <a:t>.</a:t>
            </a:r>
          </a:p>
        </p:txBody>
      </p:sp>
      <p:sp>
        <p:nvSpPr>
          <p:cNvPr id="5" name="Rectangle 4"/>
          <p:cNvSpPr/>
          <p:nvPr/>
        </p:nvSpPr>
        <p:spPr>
          <a:xfrm>
            <a:off x="734291" y="3276600"/>
            <a:ext cx="7543800" cy="2554545"/>
          </a:xfrm>
          <a:prstGeom prst="rect">
            <a:avLst/>
          </a:prstGeom>
        </p:spPr>
        <p:txBody>
          <a:bodyPr wrap="square">
            <a:spAutoFit/>
          </a:bodyPr>
          <a:lstStyle/>
          <a:p>
            <a:pPr lvl="0" algn="just"/>
            <a:r>
              <a:rPr lang="en-US" sz="3200" dirty="0" smtClean="0"/>
              <a:t>2. I </a:t>
            </a:r>
            <a:r>
              <a:rPr lang="en-US" sz="3200" b="1" dirty="0"/>
              <a:t>don’t think </a:t>
            </a:r>
            <a:r>
              <a:rPr lang="en-US" sz="3200" dirty="0"/>
              <a:t>the assignment the teacher gave is that </a:t>
            </a:r>
            <a:r>
              <a:rPr lang="en-US" sz="3200" b="1" dirty="0"/>
              <a:t>important</a:t>
            </a:r>
            <a:r>
              <a:rPr lang="en-US" sz="3200" dirty="0"/>
              <a:t>, so I’m going to </a:t>
            </a:r>
            <a:r>
              <a:rPr lang="en-US" sz="3200" b="1" dirty="0"/>
              <a:t>skip it </a:t>
            </a:r>
            <a:r>
              <a:rPr lang="en-US" sz="3200" dirty="0"/>
              <a:t>and do some other work instead. She probably won’t check it anyway</a:t>
            </a:r>
            <a:r>
              <a:rPr lang="en-US" sz="3200" dirty="0" smtClean="0"/>
              <a:t>.</a:t>
            </a:r>
          </a:p>
          <a:p>
            <a:pPr lvl="0" algn="just"/>
            <a:r>
              <a:rPr lang="en-US" sz="3200" dirty="0"/>
              <a:t> </a:t>
            </a:r>
            <a:r>
              <a:rPr lang="en-US" sz="3200" dirty="0" smtClean="0"/>
              <a:t>    </a:t>
            </a:r>
            <a:endParaRPr lang="en-US" sz="3200" dirty="0"/>
          </a:p>
        </p:txBody>
      </p:sp>
    </p:spTree>
    <p:extLst>
      <p:ext uri="{BB962C8B-B14F-4D97-AF65-F5344CB8AC3E}">
        <p14:creationId xmlns:p14="http://schemas.microsoft.com/office/powerpoint/2010/main" val="1831762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228600"/>
            <a:ext cx="6705600" cy="1077218"/>
          </a:xfrm>
          <a:prstGeom prst="rect">
            <a:avLst/>
          </a:prstGeom>
        </p:spPr>
        <p:txBody>
          <a:bodyPr wrap="square">
            <a:spAutoFit/>
          </a:bodyPr>
          <a:lstStyle/>
          <a:p>
            <a:pPr lvl="0"/>
            <a:r>
              <a:rPr lang="en-US" sz="3200" dirty="0" smtClean="0"/>
              <a:t>3.  </a:t>
            </a:r>
            <a:r>
              <a:rPr lang="en-US" sz="3200" dirty="0"/>
              <a:t>I’m </a:t>
            </a:r>
            <a:r>
              <a:rPr lang="en-US" sz="3200" b="1" dirty="0"/>
              <a:t>not going to school </a:t>
            </a:r>
            <a:r>
              <a:rPr lang="en-US" sz="3200" dirty="0"/>
              <a:t>today because I just </a:t>
            </a:r>
            <a:r>
              <a:rPr lang="en-US" sz="3200" b="1" dirty="0"/>
              <a:t>don’t feel like </a:t>
            </a:r>
            <a:r>
              <a:rPr lang="en-US" sz="3200" dirty="0"/>
              <a:t>it.</a:t>
            </a:r>
          </a:p>
        </p:txBody>
      </p:sp>
      <p:sp>
        <p:nvSpPr>
          <p:cNvPr id="5" name="Rectangle 4"/>
          <p:cNvSpPr/>
          <p:nvPr/>
        </p:nvSpPr>
        <p:spPr>
          <a:xfrm>
            <a:off x="381000" y="1752600"/>
            <a:ext cx="7924800" cy="2062103"/>
          </a:xfrm>
          <a:prstGeom prst="rect">
            <a:avLst/>
          </a:prstGeom>
        </p:spPr>
        <p:txBody>
          <a:bodyPr wrap="square">
            <a:spAutoFit/>
          </a:bodyPr>
          <a:lstStyle/>
          <a:p>
            <a:pPr lvl="0" algn="just"/>
            <a:r>
              <a:rPr lang="en-US" sz="3200" dirty="0" smtClean="0"/>
              <a:t>4. I’m </a:t>
            </a:r>
            <a:r>
              <a:rPr lang="en-US" sz="3200" dirty="0"/>
              <a:t>going to </a:t>
            </a:r>
            <a:r>
              <a:rPr lang="en-US" sz="3200" b="1" dirty="0"/>
              <a:t>ask</a:t>
            </a:r>
            <a:r>
              <a:rPr lang="en-US" sz="3200" dirty="0"/>
              <a:t> my friend later to </a:t>
            </a:r>
            <a:r>
              <a:rPr lang="en-US" sz="3200" b="1" dirty="0"/>
              <a:t>help me </a:t>
            </a:r>
            <a:r>
              <a:rPr lang="en-US" sz="3200" dirty="0"/>
              <a:t>with my homework because I don’t understand it. </a:t>
            </a:r>
            <a:r>
              <a:rPr lang="en-US" sz="3200" b="1" dirty="0"/>
              <a:t>But first</a:t>
            </a:r>
            <a:r>
              <a:rPr lang="en-US" sz="3200" dirty="0"/>
              <a:t>, I just want to finish </a:t>
            </a:r>
            <a:r>
              <a:rPr lang="en-US" sz="3200" b="1" dirty="0"/>
              <a:t>watching this TV show</a:t>
            </a:r>
            <a:r>
              <a:rPr lang="en-US" sz="3200" dirty="0"/>
              <a:t>.</a:t>
            </a:r>
          </a:p>
        </p:txBody>
      </p:sp>
      <p:sp>
        <p:nvSpPr>
          <p:cNvPr id="6" name="Rectangle 5"/>
          <p:cNvSpPr/>
          <p:nvPr/>
        </p:nvSpPr>
        <p:spPr>
          <a:xfrm>
            <a:off x="1143000" y="4267200"/>
            <a:ext cx="7391400" cy="1569660"/>
          </a:xfrm>
          <a:prstGeom prst="rect">
            <a:avLst/>
          </a:prstGeom>
        </p:spPr>
        <p:txBody>
          <a:bodyPr wrap="square">
            <a:spAutoFit/>
          </a:bodyPr>
          <a:lstStyle/>
          <a:p>
            <a:pPr lvl="0"/>
            <a:r>
              <a:rPr lang="en-US" sz="3200" dirty="0" smtClean="0"/>
              <a:t>5.  </a:t>
            </a:r>
            <a:r>
              <a:rPr lang="en-US" sz="3200" dirty="0"/>
              <a:t>The other people in </a:t>
            </a:r>
            <a:r>
              <a:rPr lang="en-US" sz="3200" b="1" dirty="0"/>
              <a:t>my group weren’t doing the work</a:t>
            </a:r>
            <a:r>
              <a:rPr lang="en-US" sz="3200" dirty="0"/>
              <a:t> for our group project very well, so </a:t>
            </a:r>
            <a:r>
              <a:rPr lang="en-US" sz="3200" b="1" dirty="0"/>
              <a:t>I did </a:t>
            </a:r>
            <a:r>
              <a:rPr lang="en-US" sz="3200" dirty="0"/>
              <a:t>their part for them.</a:t>
            </a:r>
          </a:p>
        </p:txBody>
      </p:sp>
    </p:spTree>
    <p:extLst>
      <p:ext uri="{BB962C8B-B14F-4D97-AF65-F5344CB8AC3E}">
        <p14:creationId xmlns:p14="http://schemas.microsoft.com/office/powerpoint/2010/main" val="3775647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43200" y="457199"/>
            <a:ext cx="4025850" cy="584775"/>
          </a:xfrm>
          <a:prstGeom prst="rect">
            <a:avLst/>
          </a:prstGeom>
        </p:spPr>
        <p:txBody>
          <a:bodyPr wrap="square">
            <a:spAutoFit/>
          </a:bodyPr>
          <a:lstStyle/>
          <a:p>
            <a:r>
              <a:rPr lang="en-US" sz="3200" b="1" dirty="0" smtClean="0"/>
              <a:t>EXPRESS OPINION</a:t>
            </a:r>
            <a:endParaRPr lang="en-US" sz="3200" dirty="0"/>
          </a:p>
        </p:txBody>
      </p:sp>
      <p:sp>
        <p:nvSpPr>
          <p:cNvPr id="5" name="Rectangle 4"/>
          <p:cNvSpPr/>
          <p:nvPr/>
        </p:nvSpPr>
        <p:spPr>
          <a:xfrm>
            <a:off x="239542" y="1041974"/>
            <a:ext cx="8371058" cy="5509200"/>
          </a:xfrm>
          <a:prstGeom prst="rect">
            <a:avLst/>
          </a:prstGeom>
        </p:spPr>
        <p:txBody>
          <a:bodyPr wrap="square">
            <a:spAutoFit/>
          </a:bodyPr>
          <a:lstStyle/>
          <a:p>
            <a:pPr lvl="0" algn="just"/>
            <a:r>
              <a:rPr lang="en-US" sz="3200" dirty="0" smtClean="0"/>
              <a:t>1. Schools </a:t>
            </a:r>
            <a:r>
              <a:rPr lang="en-US" sz="3200" dirty="0"/>
              <a:t>should give students who do well </a:t>
            </a:r>
            <a:r>
              <a:rPr lang="en-US" sz="3200" b="1" dirty="0"/>
              <a:t>special incentives</a:t>
            </a:r>
            <a:r>
              <a:rPr lang="en-US" sz="3200" dirty="0"/>
              <a:t>, like money or prizes. This will </a:t>
            </a:r>
            <a:r>
              <a:rPr lang="en-US" sz="3200" b="1" dirty="0"/>
              <a:t>motivate students </a:t>
            </a:r>
            <a:r>
              <a:rPr lang="en-US" sz="3200" dirty="0"/>
              <a:t>to work harder both in and out of school.</a:t>
            </a:r>
          </a:p>
          <a:p>
            <a:pPr lvl="0" algn="just"/>
            <a:r>
              <a:rPr lang="en-US" sz="3200" dirty="0" smtClean="0"/>
              <a:t>2. The </a:t>
            </a:r>
            <a:r>
              <a:rPr lang="en-US" sz="3200" dirty="0"/>
              <a:t>best way for parents to </a:t>
            </a:r>
            <a:r>
              <a:rPr lang="en-US" sz="3200" b="1" dirty="0"/>
              <a:t>enforce rules </a:t>
            </a:r>
            <a:r>
              <a:rPr lang="en-US" sz="3200" dirty="0"/>
              <a:t>about homework is through strict consequences, such as loss of privileges.</a:t>
            </a:r>
          </a:p>
          <a:p>
            <a:pPr lvl="0" algn="just"/>
            <a:r>
              <a:rPr lang="en-US" sz="3200" dirty="0" smtClean="0"/>
              <a:t>3. A </a:t>
            </a:r>
            <a:r>
              <a:rPr lang="en-US" sz="3200" dirty="0"/>
              <a:t>study by the Public Agenda Foundation found that 25 percent of parents want more homework for their children, not only 10 percent want less.</a:t>
            </a:r>
          </a:p>
        </p:txBody>
      </p:sp>
    </p:spTree>
    <p:extLst>
      <p:ext uri="{BB962C8B-B14F-4D97-AF65-F5344CB8AC3E}">
        <p14:creationId xmlns:p14="http://schemas.microsoft.com/office/powerpoint/2010/main" val="722238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229600" cy="6001643"/>
          </a:xfrm>
          <a:prstGeom prst="rect">
            <a:avLst/>
          </a:prstGeom>
        </p:spPr>
        <p:txBody>
          <a:bodyPr wrap="square">
            <a:spAutoFit/>
          </a:bodyPr>
          <a:lstStyle/>
          <a:p>
            <a:pPr lvl="0" algn="just"/>
            <a:r>
              <a:rPr lang="en-US" sz="3200" dirty="0" smtClean="0"/>
              <a:t>4. Some </a:t>
            </a:r>
            <a:r>
              <a:rPr lang="en-US" sz="3200" dirty="0"/>
              <a:t>people believe that </a:t>
            </a:r>
            <a:r>
              <a:rPr lang="en-US" sz="3200" b="1" dirty="0"/>
              <a:t>too much studying </a:t>
            </a:r>
            <a:r>
              <a:rPr lang="en-US" sz="3200" dirty="0"/>
              <a:t>and reading is very </a:t>
            </a:r>
            <a:r>
              <a:rPr lang="en-US" sz="3200" b="1" dirty="0"/>
              <a:t>unhealthy</a:t>
            </a:r>
            <a:r>
              <a:rPr lang="en-US" sz="3200" dirty="0"/>
              <a:t> for children, that more time should be spent doing some kind of physical activity.</a:t>
            </a:r>
          </a:p>
          <a:p>
            <a:pPr lvl="0" algn="just"/>
            <a:r>
              <a:rPr lang="en-US" sz="3200" dirty="0" smtClean="0"/>
              <a:t>5. Teachers </a:t>
            </a:r>
            <a:r>
              <a:rPr lang="en-US" sz="3200" dirty="0"/>
              <a:t>should be </a:t>
            </a:r>
            <a:r>
              <a:rPr lang="en-US" sz="3200" b="1" dirty="0"/>
              <a:t>rewarded</a:t>
            </a:r>
            <a:r>
              <a:rPr lang="en-US" sz="3200" dirty="0"/>
              <a:t> when their students do well on standardized tests, and teachers should have consequences, such as </a:t>
            </a:r>
            <a:r>
              <a:rPr lang="en-US" sz="3200" b="1" dirty="0"/>
              <a:t>loss of promotions</a:t>
            </a:r>
            <a:r>
              <a:rPr lang="en-US" sz="3200" dirty="0"/>
              <a:t> or salary raises, if their students do poorly.</a:t>
            </a:r>
          </a:p>
          <a:p>
            <a:pPr algn="just"/>
            <a:r>
              <a:rPr lang="en-US" sz="3200" dirty="0" smtClean="0"/>
              <a:t>6. Some </a:t>
            </a:r>
            <a:r>
              <a:rPr lang="en-US" sz="3200" dirty="0"/>
              <a:t>schools have a “10-minute rule”, which says that teachers should give </a:t>
            </a:r>
            <a:r>
              <a:rPr lang="en-US" sz="3200" b="1" dirty="0"/>
              <a:t>no more than ten minutes of homework</a:t>
            </a:r>
            <a:r>
              <a:rPr lang="en-US" sz="3200" dirty="0"/>
              <a:t> per subject every day</a:t>
            </a:r>
          </a:p>
        </p:txBody>
      </p:sp>
    </p:spTree>
    <p:extLst>
      <p:ext uri="{BB962C8B-B14F-4D97-AF65-F5344CB8AC3E}">
        <p14:creationId xmlns:p14="http://schemas.microsoft.com/office/powerpoint/2010/main" val="181478200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HOMEWORK</a:t>
            </a:r>
            <a:endParaRPr lang="en-US" b="1" dirty="0"/>
          </a:p>
        </p:txBody>
      </p:sp>
      <p:sp>
        <p:nvSpPr>
          <p:cNvPr id="4" name="Rectangle 3"/>
          <p:cNvSpPr/>
          <p:nvPr/>
        </p:nvSpPr>
        <p:spPr>
          <a:xfrm>
            <a:off x="304800" y="1295400"/>
            <a:ext cx="7696200" cy="1815882"/>
          </a:xfrm>
          <a:prstGeom prst="rect">
            <a:avLst/>
          </a:prstGeom>
        </p:spPr>
        <p:txBody>
          <a:bodyPr wrap="square">
            <a:spAutoFit/>
          </a:bodyPr>
          <a:lstStyle/>
          <a:p>
            <a:pPr algn="just"/>
            <a:r>
              <a:rPr lang="en-US" sz="2800" dirty="0"/>
              <a:t>Research homework in </a:t>
            </a:r>
            <a:r>
              <a:rPr lang="en-US" sz="2800" b="1" dirty="0"/>
              <a:t>different countries</a:t>
            </a:r>
            <a:r>
              <a:rPr lang="en-US" sz="2800" dirty="0"/>
              <a:t>. Choose at least two to </a:t>
            </a:r>
            <a:r>
              <a:rPr lang="en-US" sz="2800" b="1" dirty="0"/>
              <a:t>compare and contrast</a:t>
            </a:r>
            <a:r>
              <a:rPr lang="en-US" sz="2800" dirty="0" smtClean="0"/>
              <a:t>.</a:t>
            </a:r>
          </a:p>
          <a:p>
            <a:pPr algn="just"/>
            <a:endParaRPr lang="en-US" sz="2800" dirty="0" smtClean="0"/>
          </a:p>
          <a:p>
            <a:pPr algn="just"/>
            <a:endParaRPr lang="en-US" sz="2800" dirty="0"/>
          </a:p>
        </p:txBody>
      </p:sp>
      <p:graphicFrame>
        <p:nvGraphicFramePr>
          <p:cNvPr id="6" name="Table 5"/>
          <p:cNvGraphicFramePr>
            <a:graphicFrameLocks noGrp="1"/>
          </p:cNvGraphicFramePr>
          <p:nvPr>
            <p:extLst>
              <p:ext uri="{D42A27DB-BD31-4B8C-83A1-F6EECF244321}">
                <p14:modId xmlns:p14="http://schemas.microsoft.com/office/powerpoint/2010/main" val="4086732211"/>
              </p:ext>
            </p:extLst>
          </p:nvPr>
        </p:nvGraphicFramePr>
        <p:xfrm>
          <a:off x="304800" y="2743200"/>
          <a:ext cx="8686798" cy="3084576"/>
        </p:xfrm>
        <a:graphic>
          <a:graphicData uri="http://schemas.openxmlformats.org/drawingml/2006/table">
            <a:tbl>
              <a:tblPr firstRow="1" firstCol="1" bandRow="1">
                <a:tableStyleId>{5C22544A-7EE6-4342-B048-85BDC9FD1C3A}</a:tableStyleId>
              </a:tblPr>
              <a:tblGrid>
                <a:gridCol w="1524000"/>
                <a:gridCol w="1297713"/>
                <a:gridCol w="1555357"/>
                <a:gridCol w="1436576"/>
                <a:gridCol w="1436576"/>
                <a:gridCol w="1436576"/>
              </a:tblGrid>
              <a:tr h="0">
                <a:tc>
                  <a:txBody>
                    <a:bodyPr/>
                    <a:lstStyle/>
                    <a:p>
                      <a:pPr algn="just">
                        <a:lnSpc>
                          <a:spcPct val="115000"/>
                        </a:lnSpc>
                        <a:spcAft>
                          <a:spcPts val="0"/>
                        </a:spcAft>
                      </a:pPr>
                      <a:r>
                        <a:rPr lang="en-US" sz="2400" dirty="0">
                          <a:effectLst/>
                        </a:rPr>
                        <a:t> </a:t>
                      </a:r>
                      <a:endParaRPr lang="en-US" sz="24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en-US" sz="2000" i="0" dirty="0">
                          <a:effectLst/>
                        </a:rPr>
                        <a:t>Amount of homework typically assigned</a:t>
                      </a:r>
                      <a:endParaRPr lang="en-US" sz="2000" i="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en-US" sz="2000" i="0" dirty="0">
                          <a:effectLst/>
                        </a:rPr>
                        <a:t>Common types of homework assignments</a:t>
                      </a:r>
                      <a:endParaRPr lang="en-US" sz="2000" i="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en-US" sz="2000" i="0" dirty="0">
                          <a:effectLst/>
                        </a:rPr>
                        <a:t>Students’ attitudes to homework</a:t>
                      </a:r>
                      <a:endParaRPr lang="en-US" sz="2000" i="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en-US" sz="2000" i="0" dirty="0">
                          <a:effectLst/>
                        </a:rPr>
                        <a:t>Teachers’ attitudes to homework</a:t>
                      </a:r>
                      <a:endParaRPr lang="en-US" sz="2000" i="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en-US" sz="2000" i="0" dirty="0">
                          <a:effectLst/>
                        </a:rPr>
                        <a:t>Parents’ attitudes to homework</a:t>
                      </a:r>
                      <a:endParaRPr lang="en-US" sz="2000" i="0" dirty="0">
                        <a:effectLst/>
                        <a:latin typeface="Calibri"/>
                        <a:ea typeface="Calibri"/>
                        <a:cs typeface="Times New Roman"/>
                      </a:endParaRPr>
                    </a:p>
                  </a:txBody>
                  <a:tcPr marL="68580" marR="68580" marT="0" marB="0"/>
                </a:tc>
              </a:tr>
              <a:tr h="0">
                <a:tc>
                  <a:txBody>
                    <a:bodyPr/>
                    <a:lstStyle/>
                    <a:p>
                      <a:pPr algn="just">
                        <a:lnSpc>
                          <a:spcPct val="115000"/>
                        </a:lnSpc>
                        <a:spcAft>
                          <a:spcPts val="0"/>
                        </a:spcAft>
                      </a:pPr>
                      <a:r>
                        <a:rPr lang="en-US" sz="2400">
                          <a:effectLst/>
                        </a:rPr>
                        <a:t>Country 1:</a:t>
                      </a:r>
                    </a:p>
                    <a:p>
                      <a:pPr algn="just">
                        <a:lnSpc>
                          <a:spcPct val="115000"/>
                        </a:lnSpc>
                        <a:spcAft>
                          <a:spcPts val="0"/>
                        </a:spcAft>
                      </a:pPr>
                      <a:r>
                        <a:rPr lang="en-US" sz="2400">
                          <a:effectLst/>
                        </a:rPr>
                        <a:t> </a:t>
                      </a:r>
                      <a:endParaRPr lang="en-US" sz="2400">
                        <a:effectLst/>
                        <a:latin typeface="Calibri"/>
                        <a:ea typeface="Calibri"/>
                        <a:cs typeface="Times New Roman"/>
                      </a:endParaRPr>
                    </a:p>
                  </a:txBody>
                  <a:tcPr marL="68580" marR="68580" marT="0" marB="0"/>
                </a:tc>
                <a:tc>
                  <a:txBody>
                    <a:bodyPr/>
                    <a:lstStyle/>
                    <a:p>
                      <a:pPr algn="just">
                        <a:lnSpc>
                          <a:spcPct val="115000"/>
                        </a:lnSpc>
                        <a:spcAft>
                          <a:spcPts val="0"/>
                        </a:spcAft>
                      </a:pPr>
                      <a:r>
                        <a:rPr lang="en-US" sz="2400">
                          <a:effectLst/>
                        </a:rPr>
                        <a:t> </a:t>
                      </a:r>
                      <a:endParaRPr lang="en-US" sz="2400">
                        <a:effectLst/>
                        <a:latin typeface="Calibri"/>
                        <a:ea typeface="Calibri"/>
                        <a:cs typeface="Times New Roman"/>
                      </a:endParaRPr>
                    </a:p>
                  </a:txBody>
                  <a:tcPr marL="68580" marR="68580" marT="0" marB="0"/>
                </a:tc>
                <a:tc>
                  <a:txBody>
                    <a:bodyPr/>
                    <a:lstStyle/>
                    <a:p>
                      <a:pPr algn="just">
                        <a:lnSpc>
                          <a:spcPct val="115000"/>
                        </a:lnSpc>
                        <a:spcAft>
                          <a:spcPts val="0"/>
                        </a:spcAft>
                      </a:pPr>
                      <a:r>
                        <a:rPr lang="en-US" sz="2400">
                          <a:effectLst/>
                        </a:rPr>
                        <a:t> </a:t>
                      </a:r>
                      <a:endParaRPr lang="en-US" sz="2400">
                        <a:effectLst/>
                        <a:latin typeface="Calibri"/>
                        <a:ea typeface="Calibri"/>
                        <a:cs typeface="Times New Roman"/>
                      </a:endParaRPr>
                    </a:p>
                  </a:txBody>
                  <a:tcPr marL="68580" marR="68580" marT="0" marB="0"/>
                </a:tc>
                <a:tc>
                  <a:txBody>
                    <a:bodyPr/>
                    <a:lstStyle/>
                    <a:p>
                      <a:pPr algn="just">
                        <a:lnSpc>
                          <a:spcPct val="115000"/>
                        </a:lnSpc>
                        <a:spcAft>
                          <a:spcPts val="0"/>
                        </a:spcAft>
                      </a:pPr>
                      <a:r>
                        <a:rPr lang="en-US" sz="2400">
                          <a:effectLst/>
                        </a:rPr>
                        <a:t> </a:t>
                      </a:r>
                      <a:endParaRPr lang="en-US" sz="2400">
                        <a:effectLst/>
                        <a:latin typeface="Calibri"/>
                        <a:ea typeface="Calibri"/>
                        <a:cs typeface="Times New Roman"/>
                      </a:endParaRPr>
                    </a:p>
                  </a:txBody>
                  <a:tcPr marL="68580" marR="68580" marT="0" marB="0"/>
                </a:tc>
                <a:tc>
                  <a:txBody>
                    <a:bodyPr/>
                    <a:lstStyle/>
                    <a:p>
                      <a:pPr algn="just">
                        <a:lnSpc>
                          <a:spcPct val="115000"/>
                        </a:lnSpc>
                        <a:spcAft>
                          <a:spcPts val="0"/>
                        </a:spcAft>
                      </a:pPr>
                      <a:r>
                        <a:rPr lang="en-US" sz="2400">
                          <a:effectLst/>
                        </a:rPr>
                        <a:t> </a:t>
                      </a:r>
                      <a:endParaRPr lang="en-US" sz="2400">
                        <a:effectLst/>
                        <a:latin typeface="Calibri"/>
                        <a:ea typeface="Calibri"/>
                        <a:cs typeface="Times New Roman"/>
                      </a:endParaRPr>
                    </a:p>
                  </a:txBody>
                  <a:tcPr marL="68580" marR="68580" marT="0" marB="0"/>
                </a:tc>
                <a:tc>
                  <a:txBody>
                    <a:bodyPr/>
                    <a:lstStyle/>
                    <a:p>
                      <a:pPr algn="just">
                        <a:lnSpc>
                          <a:spcPct val="115000"/>
                        </a:lnSpc>
                        <a:spcAft>
                          <a:spcPts val="0"/>
                        </a:spcAft>
                      </a:pPr>
                      <a:r>
                        <a:rPr lang="en-US" sz="2400">
                          <a:effectLst/>
                        </a:rPr>
                        <a:t> </a:t>
                      </a:r>
                      <a:endParaRPr lang="en-US" sz="2400">
                        <a:effectLst/>
                        <a:latin typeface="Calibri"/>
                        <a:ea typeface="Calibri"/>
                        <a:cs typeface="Times New Roman"/>
                      </a:endParaRPr>
                    </a:p>
                  </a:txBody>
                  <a:tcPr marL="68580" marR="68580" marT="0" marB="0"/>
                </a:tc>
              </a:tr>
              <a:tr h="0">
                <a:tc>
                  <a:txBody>
                    <a:bodyPr/>
                    <a:lstStyle/>
                    <a:p>
                      <a:pPr algn="just">
                        <a:lnSpc>
                          <a:spcPct val="115000"/>
                        </a:lnSpc>
                        <a:spcAft>
                          <a:spcPts val="0"/>
                        </a:spcAft>
                      </a:pPr>
                      <a:r>
                        <a:rPr lang="en-US" sz="2400">
                          <a:effectLst/>
                        </a:rPr>
                        <a:t>Country 2:</a:t>
                      </a:r>
                    </a:p>
                    <a:p>
                      <a:pPr algn="just">
                        <a:lnSpc>
                          <a:spcPct val="115000"/>
                        </a:lnSpc>
                        <a:spcAft>
                          <a:spcPts val="0"/>
                        </a:spcAft>
                      </a:pPr>
                      <a:r>
                        <a:rPr lang="en-US" sz="2400">
                          <a:effectLst/>
                        </a:rPr>
                        <a:t> </a:t>
                      </a:r>
                      <a:endParaRPr lang="en-US" sz="2400">
                        <a:effectLst/>
                        <a:latin typeface="Calibri"/>
                        <a:ea typeface="Calibri"/>
                        <a:cs typeface="Times New Roman"/>
                      </a:endParaRPr>
                    </a:p>
                  </a:txBody>
                  <a:tcPr marL="68580" marR="68580" marT="0" marB="0"/>
                </a:tc>
                <a:tc>
                  <a:txBody>
                    <a:bodyPr/>
                    <a:lstStyle/>
                    <a:p>
                      <a:pPr algn="just">
                        <a:lnSpc>
                          <a:spcPct val="115000"/>
                        </a:lnSpc>
                        <a:spcAft>
                          <a:spcPts val="0"/>
                        </a:spcAft>
                      </a:pPr>
                      <a:r>
                        <a:rPr lang="en-US" sz="2400">
                          <a:effectLst/>
                        </a:rPr>
                        <a:t> </a:t>
                      </a:r>
                      <a:endParaRPr lang="en-US" sz="2400">
                        <a:effectLst/>
                        <a:latin typeface="Calibri"/>
                        <a:ea typeface="Calibri"/>
                        <a:cs typeface="Times New Roman"/>
                      </a:endParaRPr>
                    </a:p>
                  </a:txBody>
                  <a:tcPr marL="68580" marR="68580" marT="0" marB="0"/>
                </a:tc>
                <a:tc>
                  <a:txBody>
                    <a:bodyPr/>
                    <a:lstStyle/>
                    <a:p>
                      <a:pPr algn="just">
                        <a:lnSpc>
                          <a:spcPct val="115000"/>
                        </a:lnSpc>
                        <a:spcAft>
                          <a:spcPts val="0"/>
                        </a:spcAft>
                      </a:pPr>
                      <a:r>
                        <a:rPr lang="en-US" sz="2400">
                          <a:effectLst/>
                        </a:rPr>
                        <a:t> </a:t>
                      </a:r>
                      <a:endParaRPr lang="en-US" sz="2400">
                        <a:effectLst/>
                        <a:latin typeface="Calibri"/>
                        <a:ea typeface="Calibri"/>
                        <a:cs typeface="Times New Roman"/>
                      </a:endParaRPr>
                    </a:p>
                  </a:txBody>
                  <a:tcPr marL="68580" marR="68580" marT="0" marB="0"/>
                </a:tc>
                <a:tc>
                  <a:txBody>
                    <a:bodyPr/>
                    <a:lstStyle/>
                    <a:p>
                      <a:pPr algn="just">
                        <a:lnSpc>
                          <a:spcPct val="115000"/>
                        </a:lnSpc>
                        <a:spcAft>
                          <a:spcPts val="0"/>
                        </a:spcAft>
                      </a:pPr>
                      <a:r>
                        <a:rPr lang="en-US" sz="2400">
                          <a:effectLst/>
                        </a:rPr>
                        <a:t> </a:t>
                      </a:r>
                      <a:endParaRPr lang="en-US" sz="2400">
                        <a:effectLst/>
                        <a:latin typeface="Calibri"/>
                        <a:ea typeface="Calibri"/>
                        <a:cs typeface="Times New Roman"/>
                      </a:endParaRPr>
                    </a:p>
                  </a:txBody>
                  <a:tcPr marL="68580" marR="68580" marT="0" marB="0"/>
                </a:tc>
                <a:tc>
                  <a:txBody>
                    <a:bodyPr/>
                    <a:lstStyle/>
                    <a:p>
                      <a:pPr algn="just">
                        <a:lnSpc>
                          <a:spcPct val="115000"/>
                        </a:lnSpc>
                        <a:spcAft>
                          <a:spcPts val="0"/>
                        </a:spcAft>
                      </a:pPr>
                      <a:r>
                        <a:rPr lang="en-US" sz="2400">
                          <a:effectLst/>
                        </a:rPr>
                        <a:t> </a:t>
                      </a:r>
                      <a:endParaRPr lang="en-US" sz="2400">
                        <a:effectLst/>
                        <a:latin typeface="Calibri"/>
                        <a:ea typeface="Calibri"/>
                        <a:cs typeface="Times New Roman"/>
                      </a:endParaRPr>
                    </a:p>
                  </a:txBody>
                  <a:tcPr marL="68580" marR="68580" marT="0" marB="0"/>
                </a:tc>
                <a:tc>
                  <a:txBody>
                    <a:bodyPr/>
                    <a:lstStyle/>
                    <a:p>
                      <a:pPr algn="just">
                        <a:lnSpc>
                          <a:spcPct val="115000"/>
                        </a:lnSpc>
                        <a:spcAft>
                          <a:spcPts val="0"/>
                        </a:spcAft>
                      </a:pPr>
                      <a:r>
                        <a:rPr lang="en-US" sz="2400" dirty="0">
                          <a:effectLst/>
                        </a:rPr>
                        <a:t> </a:t>
                      </a:r>
                      <a:endParaRPr lang="en-US" sz="24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155644804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990600"/>
            <a:ext cx="8229600" cy="4525963"/>
          </a:xfrm>
        </p:spPr>
        <p:txBody>
          <a:bodyPr/>
          <a:lstStyle/>
          <a:p>
            <a:pPr marL="0" indent="0">
              <a:buNone/>
            </a:pPr>
            <a:r>
              <a:rPr lang="en-US" b="1" dirty="0" smtClean="0"/>
              <a:t>Make a video </a:t>
            </a:r>
            <a:r>
              <a:rPr lang="en-US" dirty="0" smtClean="0"/>
              <a:t>about 3-4 minutes showing your preparation. Your video should </a:t>
            </a:r>
            <a:r>
              <a:rPr lang="en-US" dirty="0"/>
              <a:t>i</a:t>
            </a:r>
            <a:r>
              <a:rPr lang="en-US" dirty="0" smtClean="0"/>
              <a:t>nclude:</a:t>
            </a:r>
            <a:endParaRPr lang="en-US" dirty="0"/>
          </a:p>
        </p:txBody>
      </p:sp>
      <p:sp>
        <p:nvSpPr>
          <p:cNvPr id="4" name="Rectangle 3"/>
          <p:cNvSpPr/>
          <p:nvPr/>
        </p:nvSpPr>
        <p:spPr>
          <a:xfrm>
            <a:off x="685800" y="2362200"/>
            <a:ext cx="7924800" cy="2554545"/>
          </a:xfrm>
          <a:prstGeom prst="rect">
            <a:avLst/>
          </a:prstGeom>
        </p:spPr>
        <p:txBody>
          <a:bodyPr wrap="square">
            <a:spAutoFit/>
          </a:bodyPr>
          <a:lstStyle/>
          <a:p>
            <a:pPr marL="285750" indent="-285750" algn="just">
              <a:buFont typeface="Wingdings" pitchFamily="2" charset="2"/>
              <a:buChar char="Ø"/>
            </a:pPr>
            <a:r>
              <a:rPr lang="en-US" sz="3200" dirty="0" smtClean="0"/>
              <a:t> similarities </a:t>
            </a:r>
            <a:r>
              <a:rPr lang="en-US" sz="3200" dirty="0"/>
              <a:t>and differences in the countries you researched. </a:t>
            </a:r>
            <a:endParaRPr lang="en-US" sz="3200" dirty="0" smtClean="0"/>
          </a:p>
          <a:p>
            <a:pPr marL="285750" indent="-285750">
              <a:buFont typeface="Wingdings" pitchFamily="2" charset="2"/>
              <a:buChar char="Ø"/>
            </a:pPr>
            <a:r>
              <a:rPr lang="en-US" sz="3200" dirty="0" smtClean="0"/>
              <a:t>Do </a:t>
            </a:r>
            <a:r>
              <a:rPr lang="en-US" sz="3200" dirty="0"/>
              <a:t>the homework policies and systems seem to be working in each country? </a:t>
            </a:r>
            <a:endParaRPr lang="en-US" sz="3200" dirty="0" smtClean="0"/>
          </a:p>
          <a:p>
            <a:pPr marL="285750" indent="-285750">
              <a:buFont typeface="Wingdings" pitchFamily="2" charset="2"/>
              <a:buChar char="Ø"/>
            </a:pPr>
            <a:r>
              <a:rPr lang="en-US" sz="3200" dirty="0" smtClean="0"/>
              <a:t>Do </a:t>
            </a:r>
            <a:r>
              <a:rPr lang="en-US" sz="3200" dirty="0"/>
              <a:t>you think they could be improved?</a:t>
            </a:r>
          </a:p>
        </p:txBody>
      </p:sp>
    </p:spTree>
    <p:extLst>
      <p:ext uri="{BB962C8B-B14F-4D97-AF65-F5344CB8AC3E}">
        <p14:creationId xmlns:p14="http://schemas.microsoft.com/office/powerpoint/2010/main" val="11555130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7400"/>
            <a:ext cx="8229600" cy="1828800"/>
          </a:xfrm>
        </p:spPr>
        <p:txBody>
          <a:bodyPr>
            <a:normAutofit fontScale="90000"/>
          </a:bodyPr>
          <a:lstStyle/>
          <a:p>
            <a:r>
              <a:rPr lang="en-US" sz="6000" b="1" u="sng" dirty="0" smtClean="0"/>
              <a:t>TOPIC</a:t>
            </a:r>
            <a:r>
              <a:rPr lang="en-US" sz="6000" b="1" dirty="0" smtClean="0"/>
              <a:t>: </a:t>
            </a:r>
            <a:br>
              <a:rPr lang="en-US" sz="6000" b="1" dirty="0" smtClean="0"/>
            </a:br>
            <a:r>
              <a:rPr lang="en-US" sz="5400" b="1" dirty="0" smtClean="0"/>
              <a:t>EXPLPORING </a:t>
            </a:r>
            <a:r>
              <a:rPr lang="en-US" sz="5400" b="1" dirty="0"/>
              <a:t>GENIUS</a:t>
            </a:r>
            <a:r>
              <a:rPr lang="en-US" sz="5400" dirty="0"/>
              <a:t/>
            </a:r>
            <a:br>
              <a:rPr lang="en-US" sz="5400" dirty="0"/>
            </a:br>
            <a:endParaRPr lang="en-US" sz="6000" b="1" dirty="0"/>
          </a:p>
        </p:txBody>
      </p:sp>
    </p:spTree>
    <p:extLst>
      <p:ext uri="{BB962C8B-B14F-4D97-AF65-F5344CB8AC3E}">
        <p14:creationId xmlns:p14="http://schemas.microsoft.com/office/powerpoint/2010/main" val="49001175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81200"/>
            <a:ext cx="8229600" cy="2286000"/>
          </a:xfrm>
        </p:spPr>
        <p:txBody>
          <a:bodyPr>
            <a:normAutofit/>
          </a:bodyPr>
          <a:lstStyle/>
          <a:p>
            <a:r>
              <a:rPr lang="en-US" b="1" u="sng" dirty="0" smtClean="0"/>
              <a:t>TOPIC</a:t>
            </a:r>
            <a:r>
              <a:rPr lang="en-US" b="1" dirty="0" smtClean="0"/>
              <a:t>: </a:t>
            </a:r>
            <a:br>
              <a:rPr lang="en-US" b="1" dirty="0" smtClean="0"/>
            </a:br>
            <a:r>
              <a:rPr lang="en-US" b="1" dirty="0"/>
              <a:t>PROS AND CONS OF GAMING</a:t>
            </a:r>
          </a:p>
        </p:txBody>
      </p:sp>
    </p:spTree>
    <p:extLst>
      <p:ext uri="{BB962C8B-B14F-4D97-AF65-F5344CB8AC3E}">
        <p14:creationId xmlns:p14="http://schemas.microsoft.com/office/powerpoint/2010/main" val="335548872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FOCUS ON TOPIC</a:t>
            </a:r>
            <a:endParaRPr lang="en-US" dirty="0"/>
          </a:p>
        </p:txBody>
      </p:sp>
      <p:sp>
        <p:nvSpPr>
          <p:cNvPr id="5" name="Rectangle 4"/>
          <p:cNvSpPr/>
          <p:nvPr/>
        </p:nvSpPr>
        <p:spPr>
          <a:xfrm>
            <a:off x="533400" y="1524000"/>
            <a:ext cx="7848600" cy="1815882"/>
          </a:xfrm>
          <a:prstGeom prst="rect">
            <a:avLst/>
          </a:prstGeom>
        </p:spPr>
        <p:txBody>
          <a:bodyPr wrap="square">
            <a:spAutoFit/>
          </a:bodyPr>
          <a:lstStyle/>
          <a:p>
            <a:pPr marL="514350" indent="-514350" algn="just">
              <a:buAutoNum type="arabicPeriod"/>
            </a:pPr>
            <a:r>
              <a:rPr lang="en-US" sz="2800" dirty="0" smtClean="0"/>
              <a:t>Do </a:t>
            </a:r>
            <a:r>
              <a:rPr lang="en-US" sz="2800" dirty="0"/>
              <a:t>you regularly play any video games? If so, how much time do you spend playing? Briefly describe one game you enjoy. </a:t>
            </a:r>
            <a:endParaRPr lang="en-US" sz="2800" dirty="0" smtClean="0"/>
          </a:p>
          <a:p>
            <a:pPr algn="just"/>
            <a:r>
              <a:rPr lang="en-US" sz="2800" dirty="0"/>
              <a:t> </a:t>
            </a:r>
            <a:r>
              <a:rPr lang="en-US" sz="2800" dirty="0" smtClean="0"/>
              <a:t>     If </a:t>
            </a:r>
            <a:r>
              <a:rPr lang="en-US" sz="2800" dirty="0"/>
              <a:t>not, explain why they aren’t interesting to you.</a:t>
            </a:r>
          </a:p>
        </p:txBody>
      </p:sp>
      <p:sp>
        <p:nvSpPr>
          <p:cNvPr id="6" name="Rectangle 5"/>
          <p:cNvSpPr/>
          <p:nvPr/>
        </p:nvSpPr>
        <p:spPr>
          <a:xfrm>
            <a:off x="838200" y="3733800"/>
            <a:ext cx="7467600" cy="2677656"/>
          </a:xfrm>
          <a:prstGeom prst="rect">
            <a:avLst/>
          </a:prstGeom>
        </p:spPr>
        <p:txBody>
          <a:bodyPr wrap="square">
            <a:spAutoFit/>
          </a:bodyPr>
          <a:lstStyle/>
          <a:p>
            <a:pPr algn="just"/>
            <a:r>
              <a:rPr lang="en-US" sz="2800" dirty="0"/>
              <a:t>2. What are some benefits and drawbacks of playing video games?</a:t>
            </a:r>
          </a:p>
          <a:p>
            <a:pPr algn="just"/>
            <a:r>
              <a:rPr lang="en-US" sz="2800" dirty="0" smtClean="0"/>
              <a:t>- What </a:t>
            </a:r>
            <a:r>
              <a:rPr lang="en-US" sz="2800" dirty="0"/>
              <a:t>is a reasonable amount of time per day to spend online? </a:t>
            </a:r>
            <a:endParaRPr lang="en-US" sz="2800" dirty="0" smtClean="0"/>
          </a:p>
          <a:p>
            <a:pPr algn="just"/>
            <a:r>
              <a:rPr lang="en-US" sz="2800" dirty="0" smtClean="0"/>
              <a:t>- How </a:t>
            </a:r>
            <a:r>
              <a:rPr lang="en-US" sz="2800" dirty="0"/>
              <a:t>much time do you spend online? What sorts of activities do you do?</a:t>
            </a:r>
          </a:p>
        </p:txBody>
      </p:sp>
    </p:spTree>
    <p:extLst>
      <p:ext uri="{BB962C8B-B14F-4D97-AF65-F5344CB8AC3E}">
        <p14:creationId xmlns:p14="http://schemas.microsoft.com/office/powerpoint/2010/main" val="1613781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13794" y="304800"/>
            <a:ext cx="3558405" cy="523220"/>
          </a:xfrm>
          <a:prstGeom prst="rect">
            <a:avLst/>
          </a:prstGeom>
        </p:spPr>
        <p:txBody>
          <a:bodyPr wrap="square">
            <a:spAutoFit/>
          </a:bodyPr>
          <a:lstStyle/>
          <a:p>
            <a:r>
              <a:rPr lang="en-US" sz="2800" b="1" dirty="0"/>
              <a:t>EXPRESS OPINIONS</a:t>
            </a:r>
            <a:endParaRPr lang="en-US" sz="2800" dirty="0"/>
          </a:p>
        </p:txBody>
      </p:sp>
      <p:sp>
        <p:nvSpPr>
          <p:cNvPr id="6" name="Rectangle 5"/>
          <p:cNvSpPr/>
          <p:nvPr/>
        </p:nvSpPr>
        <p:spPr>
          <a:xfrm>
            <a:off x="914400" y="1143000"/>
            <a:ext cx="7543800" cy="1569660"/>
          </a:xfrm>
          <a:prstGeom prst="rect">
            <a:avLst/>
          </a:prstGeom>
        </p:spPr>
        <p:txBody>
          <a:bodyPr wrap="square">
            <a:spAutoFit/>
          </a:bodyPr>
          <a:lstStyle/>
          <a:p>
            <a:pPr lvl="0" algn="just"/>
            <a:r>
              <a:rPr lang="en-US" sz="2800" dirty="0" smtClean="0"/>
              <a:t>1. </a:t>
            </a:r>
            <a:r>
              <a:rPr lang="en-US" sz="3200" dirty="0" smtClean="0"/>
              <a:t>Do </a:t>
            </a:r>
            <a:r>
              <a:rPr lang="en-US" sz="3200" dirty="0"/>
              <a:t>you think online gaming is more likely to cause problems with </a:t>
            </a:r>
            <a:r>
              <a:rPr lang="en-US" sz="3200" b="1" i="1" dirty="0"/>
              <a:t>addiction </a:t>
            </a:r>
            <a:r>
              <a:rPr lang="en-US" sz="3200" b="1" i="1" dirty="0" smtClean="0"/>
              <a:t>than </a:t>
            </a:r>
            <a:r>
              <a:rPr lang="en-US" sz="3200" b="1" i="1" dirty="0"/>
              <a:t>other online activities</a:t>
            </a:r>
            <a:r>
              <a:rPr lang="en-US" sz="3200" dirty="0"/>
              <a:t>? Why or why not?</a:t>
            </a:r>
          </a:p>
        </p:txBody>
      </p:sp>
      <p:sp>
        <p:nvSpPr>
          <p:cNvPr id="7" name="Rectangle 6"/>
          <p:cNvSpPr/>
          <p:nvPr/>
        </p:nvSpPr>
        <p:spPr>
          <a:xfrm>
            <a:off x="914400" y="3124200"/>
            <a:ext cx="7848600" cy="1569660"/>
          </a:xfrm>
          <a:prstGeom prst="rect">
            <a:avLst/>
          </a:prstGeom>
        </p:spPr>
        <p:txBody>
          <a:bodyPr wrap="square">
            <a:spAutoFit/>
          </a:bodyPr>
          <a:lstStyle/>
          <a:p>
            <a:pPr lvl="0" algn="just"/>
            <a:r>
              <a:rPr lang="en-US" sz="3200" dirty="0" smtClean="0"/>
              <a:t>2. </a:t>
            </a:r>
            <a:r>
              <a:rPr lang="en-US" sz="3200" b="1" i="1" dirty="0" smtClean="0"/>
              <a:t>Who </a:t>
            </a:r>
            <a:r>
              <a:rPr lang="en-US" sz="3200" b="1" i="1" dirty="0"/>
              <a:t>is responsible </a:t>
            </a:r>
            <a:r>
              <a:rPr lang="en-US" sz="3200" dirty="0"/>
              <a:t>for controlling game addiction? Gamers? Parents? Teachers? Game developers? Others?</a:t>
            </a:r>
          </a:p>
        </p:txBody>
      </p:sp>
    </p:spTree>
    <p:extLst>
      <p:ext uri="{BB962C8B-B14F-4D97-AF65-F5344CB8AC3E}">
        <p14:creationId xmlns:p14="http://schemas.microsoft.com/office/powerpoint/2010/main" val="3619204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4600" y="228600"/>
            <a:ext cx="3886200" cy="523220"/>
          </a:xfrm>
          <a:prstGeom prst="rect">
            <a:avLst/>
          </a:prstGeom>
        </p:spPr>
        <p:txBody>
          <a:bodyPr wrap="square">
            <a:spAutoFit/>
          </a:bodyPr>
          <a:lstStyle/>
          <a:p>
            <a:r>
              <a:rPr lang="en-US" sz="2800" b="1" dirty="0"/>
              <a:t>FOCUS ON SPEAKING</a:t>
            </a:r>
            <a:endParaRPr lang="en-US" sz="2800" dirty="0"/>
          </a:p>
        </p:txBody>
      </p:sp>
      <p:sp>
        <p:nvSpPr>
          <p:cNvPr id="6" name="Rectangle 5"/>
          <p:cNvSpPr/>
          <p:nvPr/>
        </p:nvSpPr>
        <p:spPr>
          <a:xfrm>
            <a:off x="609600" y="990601"/>
            <a:ext cx="7010400" cy="1815882"/>
          </a:xfrm>
          <a:prstGeom prst="rect">
            <a:avLst/>
          </a:prstGeom>
        </p:spPr>
        <p:txBody>
          <a:bodyPr wrap="square">
            <a:spAutoFit/>
          </a:bodyPr>
          <a:lstStyle/>
          <a:p>
            <a:pPr lvl="0" algn="just"/>
            <a:r>
              <a:rPr lang="en-US" sz="2800" dirty="0"/>
              <a:t>Work in pairs. Ask and answer the questions about </a:t>
            </a:r>
            <a:r>
              <a:rPr lang="en-US" sz="2800" b="1" dirty="0"/>
              <a:t>how gaming can help develop skills for different jobs</a:t>
            </a:r>
            <a:r>
              <a:rPr lang="en-US" sz="2800" dirty="0"/>
              <a:t>, using the words in parentheses. The switch roles.</a:t>
            </a:r>
          </a:p>
        </p:txBody>
      </p:sp>
      <p:sp>
        <p:nvSpPr>
          <p:cNvPr id="7" name="Rectangle 6"/>
          <p:cNvSpPr/>
          <p:nvPr/>
        </p:nvSpPr>
        <p:spPr>
          <a:xfrm>
            <a:off x="990600" y="3105835"/>
            <a:ext cx="6781800" cy="954107"/>
          </a:xfrm>
          <a:prstGeom prst="rect">
            <a:avLst/>
          </a:prstGeom>
        </p:spPr>
        <p:txBody>
          <a:bodyPr wrap="square">
            <a:spAutoFit/>
          </a:bodyPr>
          <a:lstStyle/>
          <a:p>
            <a:r>
              <a:rPr lang="en-US" sz="2800" b="1" dirty="0"/>
              <a:t>Student </a:t>
            </a:r>
            <a:r>
              <a:rPr lang="en-US" sz="2800" b="1" dirty="0" smtClean="0"/>
              <a:t>A: </a:t>
            </a:r>
            <a:endParaRPr lang="en-US" sz="2800" dirty="0"/>
          </a:p>
          <a:p>
            <a:r>
              <a:rPr lang="en-US" sz="2800" dirty="0" smtClean="0"/>
              <a:t> </a:t>
            </a:r>
            <a:r>
              <a:rPr lang="en-US" sz="2800" dirty="0"/>
              <a:t>Do you think gamers learn anything useful?</a:t>
            </a:r>
          </a:p>
        </p:txBody>
      </p:sp>
      <p:sp>
        <p:nvSpPr>
          <p:cNvPr id="8" name="Rectangle 7"/>
          <p:cNvSpPr/>
          <p:nvPr/>
        </p:nvSpPr>
        <p:spPr>
          <a:xfrm>
            <a:off x="1295400" y="4191000"/>
            <a:ext cx="7239000" cy="2246769"/>
          </a:xfrm>
          <a:prstGeom prst="rect">
            <a:avLst/>
          </a:prstGeom>
        </p:spPr>
        <p:txBody>
          <a:bodyPr wrap="square">
            <a:spAutoFit/>
          </a:bodyPr>
          <a:lstStyle/>
          <a:p>
            <a:r>
              <a:rPr lang="en-US" sz="2800" b="1" dirty="0"/>
              <a:t>Student </a:t>
            </a:r>
            <a:r>
              <a:rPr lang="en-US" sz="2800" b="1" dirty="0" smtClean="0"/>
              <a:t>B:</a:t>
            </a:r>
            <a:endParaRPr lang="en-US" sz="2800" dirty="0"/>
          </a:p>
          <a:p>
            <a:r>
              <a:rPr lang="en-US" sz="2800" dirty="0"/>
              <a:t>Sure. (</a:t>
            </a:r>
            <a:r>
              <a:rPr lang="en-US" sz="2800" i="1" dirty="0"/>
              <a:t>strategy, cooperation, capable of)</a:t>
            </a:r>
            <a:endParaRPr lang="en-US" sz="2800" dirty="0"/>
          </a:p>
          <a:p>
            <a:pPr algn="just"/>
            <a:r>
              <a:rPr lang="en-US" sz="2800" dirty="0"/>
              <a:t>Gamers </a:t>
            </a:r>
            <a:r>
              <a:rPr lang="en-US" sz="2800" dirty="0" smtClean="0"/>
              <a:t>can learn </a:t>
            </a:r>
            <a:r>
              <a:rPr lang="en-US" sz="2800" b="1" dirty="0"/>
              <a:t>strategy</a:t>
            </a:r>
            <a:r>
              <a:rPr lang="en-US" sz="2800" dirty="0"/>
              <a:t> and </a:t>
            </a:r>
            <a:r>
              <a:rPr lang="en-US" sz="2800" b="1" dirty="0"/>
              <a:t>cooperation</a:t>
            </a:r>
            <a:r>
              <a:rPr lang="en-US" sz="2800" dirty="0"/>
              <a:t> from all those hours of play. In addition, they’re </a:t>
            </a:r>
            <a:r>
              <a:rPr lang="en-US" sz="2800" b="1" dirty="0"/>
              <a:t>capable of</a:t>
            </a:r>
            <a:r>
              <a:rPr lang="en-US" sz="2800" dirty="0"/>
              <a:t> …</a:t>
            </a:r>
          </a:p>
        </p:txBody>
      </p:sp>
    </p:spTree>
    <p:extLst>
      <p:ext uri="{BB962C8B-B14F-4D97-AF65-F5344CB8AC3E}">
        <p14:creationId xmlns:p14="http://schemas.microsoft.com/office/powerpoint/2010/main" val="186252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758327947"/>
              </p:ext>
            </p:extLst>
          </p:nvPr>
        </p:nvGraphicFramePr>
        <p:xfrm>
          <a:off x="152400" y="152400"/>
          <a:ext cx="8839200" cy="6477000"/>
        </p:xfrm>
        <a:graphic>
          <a:graphicData uri="http://schemas.openxmlformats.org/drawingml/2006/table">
            <a:tbl>
              <a:tblPr firstRow="1" firstCol="1" bandRow="1">
                <a:tableStyleId>{5C22544A-7EE6-4342-B048-85BDC9FD1C3A}</a:tableStyleId>
              </a:tblPr>
              <a:tblGrid>
                <a:gridCol w="4419600"/>
                <a:gridCol w="4419600"/>
              </a:tblGrid>
              <a:tr h="6477000">
                <a:tc>
                  <a:txBody>
                    <a:bodyPr/>
                    <a:lstStyle/>
                    <a:p>
                      <a:pPr marL="457200" algn="just">
                        <a:lnSpc>
                          <a:spcPct val="115000"/>
                        </a:lnSpc>
                        <a:spcAft>
                          <a:spcPts val="0"/>
                        </a:spcAft>
                      </a:pPr>
                      <a:r>
                        <a:rPr lang="en-US" sz="2800" u="sng" dirty="0">
                          <a:effectLst/>
                        </a:rPr>
                        <a:t>Student </a:t>
                      </a:r>
                      <a:r>
                        <a:rPr lang="en-US" sz="2800" u="sng" dirty="0" smtClean="0">
                          <a:effectLst/>
                        </a:rPr>
                        <a:t>A</a:t>
                      </a:r>
                    </a:p>
                    <a:p>
                      <a:pPr marL="457200" algn="just">
                        <a:lnSpc>
                          <a:spcPct val="115000"/>
                        </a:lnSpc>
                        <a:spcAft>
                          <a:spcPts val="0"/>
                        </a:spcAft>
                      </a:pPr>
                      <a:endParaRPr lang="en-US" sz="2800" dirty="0">
                        <a:effectLst/>
                      </a:endParaRPr>
                    </a:p>
                    <a:p>
                      <a:pPr marL="457200" algn="just">
                        <a:lnSpc>
                          <a:spcPct val="115000"/>
                        </a:lnSpc>
                        <a:spcAft>
                          <a:spcPts val="0"/>
                        </a:spcAft>
                      </a:pPr>
                      <a:r>
                        <a:rPr lang="en-US" sz="2800" dirty="0">
                          <a:effectLst/>
                        </a:rPr>
                        <a:t>1. </a:t>
                      </a:r>
                      <a:r>
                        <a:rPr lang="en-US" sz="2800" dirty="0" smtClean="0">
                          <a:effectLst/>
                        </a:rPr>
                        <a:t>I’ve </a:t>
                      </a:r>
                      <a:r>
                        <a:rPr lang="en-US" sz="2800" dirty="0">
                          <a:effectLst/>
                        </a:rPr>
                        <a:t>heard that pilots train with games. Is that true?</a:t>
                      </a:r>
                    </a:p>
                    <a:p>
                      <a:pPr marL="457200" algn="just">
                        <a:lnSpc>
                          <a:spcPct val="115000"/>
                        </a:lnSpc>
                        <a:spcAft>
                          <a:spcPts val="0"/>
                        </a:spcAft>
                      </a:pPr>
                      <a:r>
                        <a:rPr lang="en-US" sz="2800" dirty="0">
                          <a:effectLst/>
                        </a:rPr>
                        <a:t> </a:t>
                      </a:r>
                    </a:p>
                    <a:p>
                      <a:pPr marL="457200" algn="just">
                        <a:lnSpc>
                          <a:spcPct val="115000"/>
                        </a:lnSpc>
                        <a:spcAft>
                          <a:spcPts val="0"/>
                        </a:spcAft>
                      </a:pPr>
                      <a:r>
                        <a:rPr lang="en-US" sz="2800" dirty="0" smtClean="0">
                          <a:effectLst/>
                        </a:rPr>
                        <a:t>2. </a:t>
                      </a:r>
                      <a:r>
                        <a:rPr lang="en-US" sz="2800" dirty="0">
                          <a:effectLst/>
                        </a:rPr>
                        <a:t>How can playing video games help surgeons become better at what they do?</a:t>
                      </a:r>
                    </a:p>
                    <a:p>
                      <a:pPr marL="457200" algn="just">
                        <a:lnSpc>
                          <a:spcPct val="115000"/>
                        </a:lnSpc>
                        <a:spcAft>
                          <a:spcPts val="0"/>
                        </a:spcAft>
                      </a:pPr>
                      <a:r>
                        <a:rPr lang="en-US" sz="2800" dirty="0">
                          <a:effectLst/>
                        </a:rPr>
                        <a:t> </a:t>
                      </a:r>
                    </a:p>
                    <a:p>
                      <a:pPr algn="just">
                        <a:lnSpc>
                          <a:spcPct val="115000"/>
                        </a:lnSpc>
                        <a:spcAft>
                          <a:spcPts val="0"/>
                        </a:spcAft>
                      </a:pPr>
                      <a:endParaRPr lang="en-US" sz="2800" dirty="0">
                        <a:effectLst/>
                        <a:latin typeface="Calibri"/>
                        <a:ea typeface="Calibri"/>
                        <a:cs typeface="Times New Roman"/>
                      </a:endParaRPr>
                    </a:p>
                  </a:txBody>
                  <a:tcPr marL="45179" marR="45179" marT="0" marB="0"/>
                </a:tc>
                <a:tc>
                  <a:txBody>
                    <a:bodyPr/>
                    <a:lstStyle/>
                    <a:p>
                      <a:pPr marL="457200" algn="just">
                        <a:lnSpc>
                          <a:spcPct val="115000"/>
                        </a:lnSpc>
                        <a:spcAft>
                          <a:spcPts val="0"/>
                        </a:spcAft>
                      </a:pPr>
                      <a:r>
                        <a:rPr lang="en-US" sz="2800" u="sng" dirty="0">
                          <a:effectLst/>
                        </a:rPr>
                        <a:t>Student </a:t>
                      </a:r>
                      <a:r>
                        <a:rPr lang="en-US" sz="2800" u="sng" dirty="0" smtClean="0">
                          <a:effectLst/>
                        </a:rPr>
                        <a:t>B</a:t>
                      </a:r>
                    </a:p>
                    <a:p>
                      <a:pPr marL="457200" algn="just">
                        <a:lnSpc>
                          <a:spcPct val="115000"/>
                        </a:lnSpc>
                        <a:spcAft>
                          <a:spcPts val="0"/>
                        </a:spcAft>
                      </a:pPr>
                      <a:endParaRPr lang="en-US" sz="2800" dirty="0">
                        <a:effectLst/>
                      </a:endParaRPr>
                    </a:p>
                    <a:p>
                      <a:pPr marL="457200" marR="0" indent="0" algn="just" defTabSz="914400" rtl="0" eaLnBrk="1" fontAlgn="auto" latinLnBrk="0" hangingPunct="1">
                        <a:lnSpc>
                          <a:spcPct val="115000"/>
                        </a:lnSpc>
                        <a:spcBef>
                          <a:spcPts val="0"/>
                        </a:spcBef>
                        <a:spcAft>
                          <a:spcPts val="0"/>
                        </a:spcAft>
                        <a:buClrTx/>
                        <a:buSzTx/>
                        <a:buFontTx/>
                        <a:buNone/>
                        <a:tabLst/>
                        <a:defRPr/>
                      </a:pPr>
                      <a:r>
                        <a:rPr lang="en-US" sz="3200" b="1" kern="1200" dirty="0" smtClean="0">
                          <a:solidFill>
                            <a:schemeClr val="lt1"/>
                          </a:solidFill>
                          <a:effectLst/>
                          <a:latin typeface="+mn-lt"/>
                          <a:ea typeface="+mn-ea"/>
                          <a:cs typeface="+mn-cs"/>
                        </a:rPr>
                        <a:t>Absolutely. (</a:t>
                      </a:r>
                      <a:r>
                        <a:rPr lang="en-US" sz="3200" b="1" i="1" kern="1200" dirty="0" smtClean="0">
                          <a:solidFill>
                            <a:schemeClr val="lt1"/>
                          </a:solidFill>
                          <a:effectLst/>
                          <a:latin typeface="+mn-lt"/>
                          <a:ea typeface="+mn-ea"/>
                          <a:cs typeface="+mn-cs"/>
                        </a:rPr>
                        <a:t>substitute, features</a:t>
                      </a:r>
                      <a:r>
                        <a:rPr lang="en-US" sz="3200" b="1" kern="1200" dirty="0" smtClean="0">
                          <a:solidFill>
                            <a:schemeClr val="lt1"/>
                          </a:solidFill>
                          <a:effectLst/>
                          <a:latin typeface="+mn-lt"/>
                          <a:ea typeface="+mn-ea"/>
                          <a:cs typeface="+mn-cs"/>
                        </a:rPr>
                        <a:t>)</a:t>
                      </a:r>
                    </a:p>
                    <a:p>
                      <a:pPr marL="457200" algn="just">
                        <a:lnSpc>
                          <a:spcPct val="115000"/>
                        </a:lnSpc>
                        <a:spcAft>
                          <a:spcPts val="0"/>
                        </a:spcAft>
                      </a:pPr>
                      <a:r>
                        <a:rPr lang="en-US" sz="2800" dirty="0">
                          <a:effectLst/>
                        </a:rPr>
                        <a:t> </a:t>
                      </a:r>
                    </a:p>
                    <a:p>
                      <a:pPr marL="457200" algn="just">
                        <a:lnSpc>
                          <a:spcPct val="115000"/>
                        </a:lnSpc>
                        <a:spcAft>
                          <a:spcPts val="0"/>
                        </a:spcAft>
                      </a:pPr>
                      <a:endParaRPr lang="en-US" sz="2800" dirty="0" smtClean="0">
                        <a:effectLst/>
                        <a:latin typeface="Calibri"/>
                        <a:ea typeface="Calibri"/>
                        <a:cs typeface="Times New Roman"/>
                      </a:endParaRPr>
                    </a:p>
                    <a:p>
                      <a:pPr marL="457200" marR="0" indent="0" algn="just" defTabSz="914400" rtl="0" eaLnBrk="1" fontAlgn="auto" latinLnBrk="0" hangingPunct="1">
                        <a:lnSpc>
                          <a:spcPct val="115000"/>
                        </a:lnSpc>
                        <a:spcBef>
                          <a:spcPts val="0"/>
                        </a:spcBef>
                        <a:spcAft>
                          <a:spcPts val="0"/>
                        </a:spcAft>
                        <a:buClrTx/>
                        <a:buSzTx/>
                        <a:buFontTx/>
                        <a:buNone/>
                        <a:tabLst/>
                        <a:defRPr/>
                      </a:pPr>
                      <a:r>
                        <a:rPr lang="en-US" sz="3200" b="1" kern="1200" dirty="0" smtClean="0">
                          <a:solidFill>
                            <a:schemeClr val="lt1"/>
                          </a:solidFill>
                          <a:effectLst/>
                          <a:latin typeface="+mn-lt"/>
                          <a:ea typeface="+mn-ea"/>
                          <a:cs typeface="+mn-cs"/>
                        </a:rPr>
                        <a:t>Oh, they help in several ways. (</a:t>
                      </a:r>
                      <a:r>
                        <a:rPr lang="en-US" sz="3200" b="1" i="1" kern="1200" dirty="0" smtClean="0">
                          <a:solidFill>
                            <a:schemeClr val="lt1"/>
                          </a:solidFill>
                          <a:effectLst/>
                          <a:latin typeface="+mn-lt"/>
                          <a:ea typeface="+mn-ea"/>
                          <a:cs typeface="+mn-cs"/>
                        </a:rPr>
                        <a:t>capable of, keep a close eye on</a:t>
                      </a:r>
                      <a:r>
                        <a:rPr lang="en-US" sz="3200" b="1" kern="1200" dirty="0" smtClean="0">
                          <a:solidFill>
                            <a:schemeClr val="lt1"/>
                          </a:solidFill>
                          <a:effectLst/>
                          <a:latin typeface="+mn-lt"/>
                          <a:ea typeface="+mn-ea"/>
                          <a:cs typeface="+mn-cs"/>
                        </a:rPr>
                        <a:t>)</a:t>
                      </a:r>
                    </a:p>
                    <a:p>
                      <a:pPr marL="457200" algn="just">
                        <a:lnSpc>
                          <a:spcPct val="115000"/>
                        </a:lnSpc>
                        <a:spcAft>
                          <a:spcPts val="0"/>
                        </a:spcAft>
                      </a:pPr>
                      <a:endParaRPr lang="en-US" sz="2800" dirty="0">
                        <a:effectLst/>
                        <a:latin typeface="Calibri"/>
                        <a:ea typeface="Calibri"/>
                        <a:cs typeface="Times New Roman"/>
                      </a:endParaRPr>
                    </a:p>
                  </a:txBody>
                  <a:tcPr marL="45179" marR="45179" marT="0" marB="0"/>
                </a:tc>
              </a:tr>
            </a:tbl>
          </a:graphicData>
        </a:graphic>
      </p:graphicFrame>
    </p:spTree>
    <p:extLst>
      <p:ext uri="{BB962C8B-B14F-4D97-AF65-F5344CB8AC3E}">
        <p14:creationId xmlns:p14="http://schemas.microsoft.com/office/powerpoint/2010/main" val="149959123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304800"/>
            <a:ext cx="8229600" cy="6986528"/>
          </a:xfrm>
          <a:prstGeom prst="rect">
            <a:avLst/>
          </a:prstGeom>
        </p:spPr>
        <p:txBody>
          <a:bodyPr wrap="square">
            <a:spAutoFit/>
          </a:bodyPr>
          <a:lstStyle/>
          <a:p>
            <a:pPr algn="just"/>
            <a:r>
              <a:rPr lang="en-US" sz="2800" dirty="0"/>
              <a:t>3</a:t>
            </a:r>
            <a:r>
              <a:rPr lang="en-US" sz="2800" dirty="0" smtClean="0"/>
              <a:t>. A: </a:t>
            </a:r>
            <a:r>
              <a:rPr lang="en-US" sz="2800" b="1" i="1" dirty="0" smtClean="0"/>
              <a:t>Engineering </a:t>
            </a:r>
            <a:r>
              <a:rPr lang="en-US" sz="2800" b="1" i="1" dirty="0"/>
              <a:t>students </a:t>
            </a:r>
            <a:r>
              <a:rPr lang="en-US" sz="2800" dirty="0"/>
              <a:t>are often trained using games. What skills do they learn that help them become better engineers</a:t>
            </a:r>
            <a:r>
              <a:rPr lang="en-US" sz="2800" dirty="0" smtClean="0"/>
              <a:t>?</a:t>
            </a:r>
          </a:p>
          <a:p>
            <a:endParaRPr lang="en-US" sz="2800" dirty="0" smtClean="0"/>
          </a:p>
          <a:p>
            <a:r>
              <a:rPr lang="en-US" sz="2800" dirty="0" smtClean="0"/>
              <a:t>B: </a:t>
            </a:r>
            <a:r>
              <a:rPr lang="en-US" sz="2800" i="1" dirty="0" smtClean="0"/>
              <a:t>Well</a:t>
            </a:r>
            <a:r>
              <a:rPr lang="en-US" sz="2800" i="1" dirty="0"/>
              <a:t>, there are several different skills they learn</a:t>
            </a:r>
            <a:r>
              <a:rPr lang="en-US" sz="2800" dirty="0"/>
              <a:t>… (interactive, reinforcement)</a:t>
            </a:r>
          </a:p>
          <a:p>
            <a:endParaRPr lang="en-US" sz="2800" dirty="0"/>
          </a:p>
          <a:p>
            <a:pPr algn="just"/>
            <a:r>
              <a:rPr lang="en-US" sz="2800" dirty="0"/>
              <a:t>4</a:t>
            </a:r>
            <a:r>
              <a:rPr lang="en-US" sz="2800" dirty="0" smtClean="0"/>
              <a:t>. A: I’ve </a:t>
            </a:r>
            <a:r>
              <a:rPr lang="en-US" sz="2800" dirty="0"/>
              <a:t>read that even </a:t>
            </a:r>
            <a:r>
              <a:rPr lang="en-US" sz="2800" b="1" i="1" dirty="0"/>
              <a:t>air traffic controllers </a:t>
            </a:r>
            <a:r>
              <a:rPr lang="en-US" sz="2800" dirty="0"/>
              <a:t>are trained to do their jobs well using video games. Why do you think that happens</a:t>
            </a:r>
            <a:r>
              <a:rPr lang="en-US" sz="2800" dirty="0" smtClean="0"/>
              <a:t>?</a:t>
            </a:r>
          </a:p>
          <a:p>
            <a:pPr algn="just"/>
            <a:endParaRPr lang="en-US" sz="2800" dirty="0" smtClean="0"/>
          </a:p>
          <a:p>
            <a:r>
              <a:rPr lang="en-US" sz="2800" dirty="0" smtClean="0"/>
              <a:t>B: </a:t>
            </a:r>
            <a:r>
              <a:rPr lang="en-US" sz="2800" i="1" dirty="0" smtClean="0"/>
              <a:t>Think </a:t>
            </a:r>
            <a:r>
              <a:rPr lang="en-US" sz="2800" i="1" dirty="0"/>
              <a:t>about it. They have to deal with all kinds of different situations</a:t>
            </a:r>
            <a:r>
              <a:rPr lang="en-US" sz="2800" dirty="0"/>
              <a:t>…(randomly, escape)</a:t>
            </a:r>
          </a:p>
          <a:p>
            <a:endParaRPr lang="en-US" sz="2800" dirty="0"/>
          </a:p>
          <a:p>
            <a:endParaRPr lang="en-US" sz="2800" dirty="0"/>
          </a:p>
          <a:p>
            <a:endParaRPr lang="en-US" sz="2800" dirty="0"/>
          </a:p>
        </p:txBody>
      </p:sp>
    </p:spTree>
    <p:extLst>
      <p:ext uri="{BB962C8B-B14F-4D97-AF65-F5344CB8AC3E}">
        <p14:creationId xmlns:p14="http://schemas.microsoft.com/office/powerpoint/2010/main" val="129712516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a:t>5. </a:t>
            </a:r>
            <a:r>
              <a:rPr lang="en-US" dirty="0" smtClean="0"/>
              <a:t>A: How </a:t>
            </a:r>
            <a:r>
              <a:rPr lang="en-US" dirty="0"/>
              <a:t>could playing games help </a:t>
            </a:r>
            <a:r>
              <a:rPr lang="en-US" b="1" i="1" dirty="0"/>
              <a:t>truck drivers </a:t>
            </a:r>
            <a:r>
              <a:rPr lang="en-US" dirty="0"/>
              <a:t>deal with their long hours on the job</a:t>
            </a:r>
            <a:r>
              <a:rPr lang="en-US" dirty="0" smtClean="0"/>
              <a:t>?</a:t>
            </a:r>
          </a:p>
          <a:p>
            <a:pPr marL="0" indent="0" algn="just">
              <a:buNone/>
            </a:pPr>
            <a:endParaRPr lang="en-US" dirty="0"/>
          </a:p>
          <a:p>
            <a:pPr marL="0" indent="0" algn="just">
              <a:buNone/>
            </a:pPr>
            <a:r>
              <a:rPr lang="en-US" dirty="0" smtClean="0"/>
              <a:t>  B: </a:t>
            </a:r>
            <a:r>
              <a:rPr lang="en-US" i="1" dirty="0" smtClean="0"/>
              <a:t>Driving </a:t>
            </a:r>
            <a:r>
              <a:rPr lang="en-US" i="1" dirty="0"/>
              <a:t>a truck is a hard job because you have to maintain your concentration </a:t>
            </a:r>
            <a:r>
              <a:rPr lang="en-US" dirty="0"/>
              <a:t>…(</a:t>
            </a:r>
            <a:r>
              <a:rPr lang="en-US" i="1" dirty="0"/>
              <a:t>obsessive, crave</a:t>
            </a:r>
            <a:r>
              <a:rPr lang="en-US" dirty="0"/>
              <a:t>)</a:t>
            </a:r>
          </a:p>
        </p:txBody>
      </p:sp>
    </p:spTree>
    <p:extLst>
      <p:ext uri="{BB962C8B-B14F-4D97-AF65-F5344CB8AC3E}">
        <p14:creationId xmlns:p14="http://schemas.microsoft.com/office/powerpoint/2010/main" val="190872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wipe(down)">
                                      <p:cBhvr>
                                        <p:cTn id="25" dur="580">
                                          <p:stCondLst>
                                            <p:cond delay="0"/>
                                          </p:stCondLst>
                                        </p:cTn>
                                        <p:tgtEl>
                                          <p:spTgt spid="3">
                                            <p:txEl>
                                              <p:pRg st="2" end="2"/>
                                            </p:txEl>
                                          </p:spTgt>
                                        </p:tgtEl>
                                      </p:cBhvr>
                                    </p:animEffect>
                                    <p:anim calcmode="lin" valueType="num">
                                      <p:cBhvr>
                                        <p:cTn id="26"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2" end="2"/>
                                            </p:txEl>
                                          </p:spTgt>
                                        </p:tgtEl>
                                      </p:cBhvr>
                                      <p:to x="100000" y="60000"/>
                                    </p:animScale>
                                    <p:animScale>
                                      <p:cBhvr>
                                        <p:cTn id="32" dur="166" decel="50000">
                                          <p:stCondLst>
                                            <p:cond delay="676"/>
                                          </p:stCondLst>
                                        </p:cTn>
                                        <p:tgtEl>
                                          <p:spTgt spid="3">
                                            <p:txEl>
                                              <p:pRg st="2" end="2"/>
                                            </p:txEl>
                                          </p:spTgt>
                                        </p:tgtEl>
                                      </p:cBhvr>
                                      <p:to x="100000" y="100000"/>
                                    </p:animScale>
                                    <p:animScale>
                                      <p:cBhvr>
                                        <p:cTn id="33" dur="26">
                                          <p:stCondLst>
                                            <p:cond delay="1312"/>
                                          </p:stCondLst>
                                        </p:cTn>
                                        <p:tgtEl>
                                          <p:spTgt spid="3">
                                            <p:txEl>
                                              <p:pRg st="2" end="2"/>
                                            </p:txEl>
                                          </p:spTgt>
                                        </p:tgtEl>
                                      </p:cBhvr>
                                      <p:to x="100000" y="80000"/>
                                    </p:animScale>
                                    <p:animScale>
                                      <p:cBhvr>
                                        <p:cTn id="34" dur="166" decel="50000">
                                          <p:stCondLst>
                                            <p:cond delay="1338"/>
                                          </p:stCondLst>
                                        </p:cTn>
                                        <p:tgtEl>
                                          <p:spTgt spid="3">
                                            <p:txEl>
                                              <p:pRg st="2" end="2"/>
                                            </p:txEl>
                                          </p:spTgt>
                                        </p:tgtEl>
                                      </p:cBhvr>
                                      <p:to x="100000" y="100000"/>
                                    </p:animScale>
                                    <p:animScale>
                                      <p:cBhvr>
                                        <p:cTn id="35" dur="26">
                                          <p:stCondLst>
                                            <p:cond delay="1642"/>
                                          </p:stCondLst>
                                        </p:cTn>
                                        <p:tgtEl>
                                          <p:spTgt spid="3">
                                            <p:txEl>
                                              <p:pRg st="2" end="2"/>
                                            </p:txEl>
                                          </p:spTgt>
                                        </p:tgtEl>
                                      </p:cBhvr>
                                      <p:to x="100000" y="90000"/>
                                    </p:animScale>
                                    <p:animScale>
                                      <p:cBhvr>
                                        <p:cTn id="36" dur="166" decel="50000">
                                          <p:stCondLst>
                                            <p:cond delay="1668"/>
                                          </p:stCondLst>
                                        </p:cTn>
                                        <p:tgtEl>
                                          <p:spTgt spid="3">
                                            <p:txEl>
                                              <p:pRg st="2" end="2"/>
                                            </p:txEl>
                                          </p:spTgt>
                                        </p:tgtEl>
                                      </p:cBhvr>
                                      <p:to x="100000" y="100000"/>
                                    </p:animScale>
                                    <p:animScale>
                                      <p:cBhvr>
                                        <p:cTn id="37" dur="26">
                                          <p:stCondLst>
                                            <p:cond delay="1808"/>
                                          </p:stCondLst>
                                        </p:cTn>
                                        <p:tgtEl>
                                          <p:spTgt spid="3">
                                            <p:txEl>
                                              <p:pRg st="2" end="2"/>
                                            </p:txEl>
                                          </p:spTgt>
                                        </p:tgtEl>
                                      </p:cBhvr>
                                      <p:to x="100000" y="95000"/>
                                    </p:animScale>
                                    <p:animScale>
                                      <p:cBhvr>
                                        <p:cTn id="38" dur="166" decel="50000">
                                          <p:stCondLst>
                                            <p:cond delay="1834"/>
                                          </p:stCondLst>
                                        </p:cTn>
                                        <p:tgtEl>
                                          <p:spTgt spid="3">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DEBATE</a:t>
            </a:r>
            <a:endParaRPr lang="en-US" b="1" dirty="0"/>
          </a:p>
        </p:txBody>
      </p:sp>
      <p:sp>
        <p:nvSpPr>
          <p:cNvPr id="4" name="Rectangle 3"/>
          <p:cNvSpPr/>
          <p:nvPr/>
        </p:nvSpPr>
        <p:spPr>
          <a:xfrm>
            <a:off x="304800" y="1143000"/>
            <a:ext cx="8153400" cy="1815882"/>
          </a:xfrm>
          <a:prstGeom prst="rect">
            <a:avLst/>
          </a:prstGeom>
        </p:spPr>
        <p:txBody>
          <a:bodyPr wrap="square">
            <a:spAutoFit/>
          </a:bodyPr>
          <a:lstStyle/>
          <a:p>
            <a:r>
              <a:rPr lang="en-US" sz="2800" dirty="0"/>
              <a:t>In this activity, you will </a:t>
            </a:r>
            <a:r>
              <a:rPr lang="en-US" sz="2800" dirty="0" smtClean="0"/>
              <a:t>debate </a:t>
            </a:r>
            <a:r>
              <a:rPr lang="en-US" sz="2800" dirty="0"/>
              <a:t>about whether playing violent video games can cause violent behavior.</a:t>
            </a:r>
          </a:p>
          <a:p>
            <a:pPr algn="just"/>
            <a:r>
              <a:rPr lang="en-US" sz="2800" dirty="0" smtClean="0"/>
              <a:t>One SIDE will </a:t>
            </a:r>
            <a:r>
              <a:rPr lang="en-US" sz="2800" dirty="0"/>
              <a:t>argue that violent </a:t>
            </a:r>
            <a:r>
              <a:rPr lang="en-US" sz="2800" b="1" dirty="0"/>
              <a:t>games are harmful</a:t>
            </a:r>
            <a:r>
              <a:rPr lang="en-US" sz="2800" dirty="0"/>
              <a:t>, and </a:t>
            </a:r>
            <a:r>
              <a:rPr lang="en-US" sz="2800" dirty="0" smtClean="0"/>
              <a:t>THE OTHER SIDE will </a:t>
            </a:r>
            <a:r>
              <a:rPr lang="en-US" sz="2800" dirty="0"/>
              <a:t>argue that they are </a:t>
            </a:r>
            <a:r>
              <a:rPr lang="en-US" sz="2800" b="1" dirty="0"/>
              <a:t>not</a:t>
            </a:r>
            <a:r>
              <a:rPr lang="en-US" sz="2800" dirty="0" smtClean="0"/>
              <a:t>.</a:t>
            </a:r>
            <a:endParaRPr lang="en-US" sz="2800" dirty="0"/>
          </a:p>
        </p:txBody>
      </p:sp>
      <p:graphicFrame>
        <p:nvGraphicFramePr>
          <p:cNvPr id="5" name="Table 4"/>
          <p:cNvGraphicFramePr>
            <a:graphicFrameLocks noGrp="1"/>
          </p:cNvGraphicFramePr>
          <p:nvPr>
            <p:extLst>
              <p:ext uri="{D42A27DB-BD31-4B8C-83A1-F6EECF244321}">
                <p14:modId xmlns:p14="http://schemas.microsoft.com/office/powerpoint/2010/main" val="2515479835"/>
              </p:ext>
            </p:extLst>
          </p:nvPr>
        </p:nvGraphicFramePr>
        <p:xfrm>
          <a:off x="152400" y="3124200"/>
          <a:ext cx="8839200" cy="3657600"/>
        </p:xfrm>
        <a:graphic>
          <a:graphicData uri="http://schemas.openxmlformats.org/drawingml/2006/table">
            <a:tbl>
              <a:tblPr firstRow="1" firstCol="1" bandRow="1">
                <a:tableStyleId>{5C22544A-7EE6-4342-B048-85BDC9FD1C3A}</a:tableStyleId>
              </a:tblPr>
              <a:tblGrid>
                <a:gridCol w="4419600"/>
                <a:gridCol w="4419600"/>
              </a:tblGrid>
              <a:tr h="1045029">
                <a:tc>
                  <a:txBody>
                    <a:bodyPr/>
                    <a:lstStyle/>
                    <a:p>
                      <a:pPr algn="just">
                        <a:lnSpc>
                          <a:spcPct val="115000"/>
                        </a:lnSpc>
                        <a:spcAft>
                          <a:spcPts val="0"/>
                        </a:spcAft>
                      </a:pPr>
                      <a:r>
                        <a:rPr lang="en-US" sz="2800" dirty="0">
                          <a:effectLst/>
                        </a:rPr>
                        <a:t>YES: VIOLENT VIDEO GAMES</a:t>
                      </a:r>
                      <a:endParaRPr lang="en-US" sz="28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en-US" sz="2800">
                          <a:effectLst/>
                        </a:rPr>
                        <a:t>NO: VIOLENT VIDEO GAMES</a:t>
                      </a:r>
                      <a:endParaRPr lang="en-US" sz="2800">
                        <a:effectLst/>
                        <a:latin typeface="Calibri"/>
                        <a:ea typeface="Calibri"/>
                        <a:cs typeface="Times New Roman"/>
                      </a:endParaRPr>
                    </a:p>
                  </a:txBody>
                  <a:tcPr marL="68580" marR="68580" marT="0" marB="0"/>
                </a:tc>
              </a:tr>
              <a:tr h="2612571">
                <a:tc>
                  <a:txBody>
                    <a:bodyPr/>
                    <a:lstStyle/>
                    <a:p>
                      <a:pPr algn="just">
                        <a:lnSpc>
                          <a:spcPct val="115000"/>
                        </a:lnSpc>
                        <a:spcAft>
                          <a:spcPts val="0"/>
                        </a:spcAft>
                      </a:pPr>
                      <a:r>
                        <a:rPr lang="en-US" sz="2800" dirty="0">
                          <a:effectLst/>
                        </a:rPr>
                        <a:t>- teach young people that violence is a good way to solve problems and reach goals.</a:t>
                      </a:r>
                    </a:p>
                    <a:p>
                      <a:pPr algn="just">
                        <a:lnSpc>
                          <a:spcPct val="115000"/>
                        </a:lnSpc>
                        <a:spcAft>
                          <a:spcPts val="0"/>
                        </a:spcAft>
                      </a:pPr>
                      <a:endParaRPr lang="en-US" sz="28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en-US" sz="2800" dirty="0">
                          <a:effectLst/>
                        </a:rPr>
                        <a:t>- have not led to an increase in crime and have not been shown to cause violent behavior</a:t>
                      </a:r>
                      <a:r>
                        <a:rPr lang="en-US" sz="2800" dirty="0" smtClean="0">
                          <a:effectLst/>
                        </a:rPr>
                        <a:t>.</a:t>
                      </a:r>
                      <a:endParaRPr lang="en-US" sz="2800" dirty="0">
                        <a:effectLst/>
                      </a:endParaRPr>
                    </a:p>
                  </a:txBody>
                  <a:tcPr marL="68580" marR="68580" marT="0" marB="0"/>
                </a:tc>
              </a:tr>
            </a:tbl>
          </a:graphicData>
        </a:graphic>
      </p:graphicFrame>
    </p:spTree>
    <p:extLst>
      <p:ext uri="{BB962C8B-B14F-4D97-AF65-F5344CB8AC3E}">
        <p14:creationId xmlns:p14="http://schemas.microsoft.com/office/powerpoint/2010/main" val="318954678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514600" y="381000"/>
            <a:ext cx="3733800" cy="584775"/>
          </a:xfrm>
          <a:prstGeom prst="rect">
            <a:avLst/>
          </a:prstGeom>
        </p:spPr>
        <p:txBody>
          <a:bodyPr wrap="square">
            <a:spAutoFit/>
          </a:bodyPr>
          <a:lstStyle/>
          <a:p>
            <a:r>
              <a:rPr lang="en-US" sz="3200" b="1" dirty="0"/>
              <a:t>SPEAKING SKILL</a:t>
            </a:r>
            <a:endParaRPr lang="en-US" sz="3200" dirty="0"/>
          </a:p>
        </p:txBody>
      </p:sp>
      <p:sp>
        <p:nvSpPr>
          <p:cNvPr id="6" name="Rectangle 5"/>
          <p:cNvSpPr/>
          <p:nvPr/>
        </p:nvSpPr>
        <p:spPr>
          <a:xfrm>
            <a:off x="228600" y="1219200"/>
            <a:ext cx="8534400" cy="5509200"/>
          </a:xfrm>
          <a:prstGeom prst="rect">
            <a:avLst/>
          </a:prstGeom>
        </p:spPr>
        <p:txBody>
          <a:bodyPr wrap="square">
            <a:spAutoFit/>
          </a:bodyPr>
          <a:lstStyle/>
          <a:p>
            <a:pPr marL="457200" indent="-457200" algn="just">
              <a:buFont typeface="Wingdings" pitchFamily="2" charset="2"/>
              <a:buChar char="Ø"/>
            </a:pPr>
            <a:r>
              <a:rPr lang="en-US" sz="3200" dirty="0"/>
              <a:t>Sophisticated speakers use various techniques to </a:t>
            </a:r>
            <a:r>
              <a:rPr lang="en-US" sz="3200" b="1" i="1" dirty="0"/>
              <a:t>persuade</a:t>
            </a:r>
            <a:r>
              <a:rPr lang="en-US" sz="3200" dirty="0"/>
              <a:t> others. One technique is to make </a:t>
            </a:r>
            <a:r>
              <a:rPr lang="en-US" sz="3200" b="1" i="1" dirty="0"/>
              <a:t>concessions</a:t>
            </a:r>
            <a:r>
              <a:rPr lang="en-US" sz="3200" dirty="0"/>
              <a:t> before they present their </a:t>
            </a:r>
            <a:r>
              <a:rPr lang="en-US" sz="3200" b="1" i="1" dirty="0"/>
              <a:t>counterargument</a:t>
            </a:r>
            <a:r>
              <a:rPr lang="en-US" sz="3200" dirty="0"/>
              <a:t>. </a:t>
            </a:r>
            <a:endParaRPr lang="en-US" sz="3200" dirty="0" smtClean="0"/>
          </a:p>
          <a:p>
            <a:pPr algn="just"/>
            <a:endParaRPr lang="en-US" sz="3200" dirty="0" smtClean="0"/>
          </a:p>
          <a:p>
            <a:pPr marL="457200" indent="-457200" algn="just">
              <a:buFont typeface="Wingdings" pitchFamily="2" charset="2"/>
              <a:buChar char="Ø"/>
            </a:pPr>
            <a:r>
              <a:rPr lang="en-US" sz="3200" dirty="0" smtClean="0"/>
              <a:t>This </a:t>
            </a:r>
            <a:r>
              <a:rPr lang="en-US" sz="3200" dirty="0"/>
              <a:t>means they agree with or </a:t>
            </a:r>
            <a:r>
              <a:rPr lang="en-US" sz="3200" b="1" i="1" dirty="0"/>
              <a:t>admit to part </a:t>
            </a:r>
            <a:r>
              <a:rPr lang="en-US" sz="3200" dirty="0"/>
              <a:t>of the other person’s point. Then they </a:t>
            </a:r>
            <a:r>
              <a:rPr lang="en-US" sz="3200" b="1" i="1" dirty="0"/>
              <a:t>offer their own point</a:t>
            </a:r>
            <a:r>
              <a:rPr lang="en-US" sz="3200" dirty="0"/>
              <a:t>. </a:t>
            </a:r>
            <a:endParaRPr lang="en-US" sz="3200" dirty="0" smtClean="0"/>
          </a:p>
          <a:p>
            <a:pPr algn="just"/>
            <a:endParaRPr lang="en-US" sz="3200" dirty="0" smtClean="0"/>
          </a:p>
          <a:p>
            <a:pPr marL="457200" indent="-457200" algn="just">
              <a:buFont typeface="Wingdings" pitchFamily="2" charset="2"/>
              <a:buChar char="Ø"/>
            </a:pPr>
            <a:r>
              <a:rPr lang="en-US" sz="3200" dirty="0" smtClean="0"/>
              <a:t>Sometimes </a:t>
            </a:r>
            <a:r>
              <a:rPr lang="en-US" sz="3200" dirty="0"/>
              <a:t>this is called the “</a:t>
            </a:r>
            <a:r>
              <a:rPr lang="en-US" sz="3200" b="1" i="1" dirty="0"/>
              <a:t>Yes, but no</a:t>
            </a:r>
            <a:r>
              <a:rPr lang="en-US" sz="3200" dirty="0" smtClean="0"/>
              <a:t>”</a:t>
            </a:r>
          </a:p>
          <a:p>
            <a:pPr algn="just"/>
            <a:r>
              <a:rPr lang="en-US" sz="3200" dirty="0"/>
              <a:t> </a:t>
            </a:r>
            <a:r>
              <a:rPr lang="en-US" sz="3200" dirty="0" smtClean="0"/>
              <a:t>                                                          </a:t>
            </a:r>
            <a:r>
              <a:rPr lang="en-US" sz="3200" b="1" i="1" dirty="0" smtClean="0"/>
              <a:t>technique</a:t>
            </a:r>
            <a:r>
              <a:rPr lang="en-US" sz="3200" dirty="0"/>
              <a:t>.</a:t>
            </a:r>
          </a:p>
        </p:txBody>
      </p:sp>
    </p:spTree>
    <p:extLst>
      <p:ext uri="{BB962C8B-B14F-4D97-AF65-F5344CB8AC3E}">
        <p14:creationId xmlns:p14="http://schemas.microsoft.com/office/powerpoint/2010/main" val="658433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827656548"/>
              </p:ext>
            </p:extLst>
          </p:nvPr>
        </p:nvGraphicFramePr>
        <p:xfrm>
          <a:off x="76200" y="1066800"/>
          <a:ext cx="9067800" cy="4206240"/>
        </p:xfrm>
        <a:graphic>
          <a:graphicData uri="http://schemas.openxmlformats.org/drawingml/2006/table">
            <a:tbl>
              <a:tblPr firstRow="1" firstCol="1" bandRow="1">
                <a:tableStyleId>{5C22544A-7EE6-4342-B048-85BDC9FD1C3A}</a:tableStyleId>
              </a:tblPr>
              <a:tblGrid>
                <a:gridCol w="4533900"/>
                <a:gridCol w="4533900"/>
              </a:tblGrid>
              <a:tr h="0">
                <a:tc>
                  <a:txBody>
                    <a:bodyPr/>
                    <a:lstStyle/>
                    <a:p>
                      <a:pPr algn="just">
                        <a:lnSpc>
                          <a:spcPct val="115000"/>
                        </a:lnSpc>
                        <a:spcAft>
                          <a:spcPts val="0"/>
                        </a:spcAft>
                      </a:pPr>
                      <a:r>
                        <a:rPr lang="en-US" sz="2400" dirty="0">
                          <a:effectLst/>
                        </a:rPr>
                        <a:t>To introduce a concession:</a:t>
                      </a:r>
                    </a:p>
                    <a:p>
                      <a:pPr algn="just">
                        <a:lnSpc>
                          <a:spcPct val="115000"/>
                        </a:lnSpc>
                        <a:spcAft>
                          <a:spcPts val="0"/>
                        </a:spcAft>
                      </a:pPr>
                      <a:r>
                        <a:rPr lang="en-US" sz="2400" dirty="0">
                          <a:effectLst/>
                        </a:rPr>
                        <a:t> </a:t>
                      </a:r>
                    </a:p>
                    <a:p>
                      <a:pPr algn="just">
                        <a:lnSpc>
                          <a:spcPct val="115000"/>
                        </a:lnSpc>
                        <a:spcAft>
                          <a:spcPts val="0"/>
                        </a:spcAft>
                      </a:pPr>
                      <a:r>
                        <a:rPr lang="en-US" sz="2400" dirty="0">
                          <a:effectLst/>
                        </a:rPr>
                        <a:t>-It’s true that</a:t>
                      </a:r>
                    </a:p>
                    <a:p>
                      <a:pPr algn="just">
                        <a:lnSpc>
                          <a:spcPct val="115000"/>
                        </a:lnSpc>
                        <a:spcAft>
                          <a:spcPts val="0"/>
                        </a:spcAft>
                      </a:pPr>
                      <a:r>
                        <a:rPr lang="en-US" sz="2400" dirty="0">
                          <a:effectLst/>
                        </a:rPr>
                        <a:t>-I agree that</a:t>
                      </a:r>
                    </a:p>
                    <a:p>
                      <a:pPr algn="just">
                        <a:lnSpc>
                          <a:spcPct val="115000"/>
                        </a:lnSpc>
                        <a:spcAft>
                          <a:spcPts val="0"/>
                        </a:spcAft>
                      </a:pPr>
                      <a:r>
                        <a:rPr lang="en-US" sz="2400" dirty="0">
                          <a:effectLst/>
                        </a:rPr>
                        <a:t>-You’re correct in saying that</a:t>
                      </a:r>
                    </a:p>
                    <a:p>
                      <a:pPr algn="just">
                        <a:lnSpc>
                          <a:spcPct val="115000"/>
                        </a:lnSpc>
                        <a:spcAft>
                          <a:spcPts val="0"/>
                        </a:spcAft>
                      </a:pPr>
                      <a:r>
                        <a:rPr lang="en-US" sz="2400" dirty="0">
                          <a:effectLst/>
                        </a:rPr>
                        <a:t>-Although / Even though</a:t>
                      </a:r>
                      <a:endParaRPr lang="en-US" sz="24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en-US" sz="2400" dirty="0">
                          <a:effectLst/>
                        </a:rPr>
                        <a:t>To present the counterargument:</a:t>
                      </a:r>
                    </a:p>
                    <a:p>
                      <a:pPr algn="just">
                        <a:lnSpc>
                          <a:spcPct val="115000"/>
                        </a:lnSpc>
                        <a:spcAft>
                          <a:spcPts val="0"/>
                        </a:spcAft>
                      </a:pPr>
                      <a:r>
                        <a:rPr lang="en-US" sz="2400" dirty="0">
                          <a:effectLst/>
                        </a:rPr>
                        <a:t> </a:t>
                      </a:r>
                    </a:p>
                    <a:p>
                      <a:pPr algn="just">
                        <a:lnSpc>
                          <a:spcPct val="115000"/>
                        </a:lnSpc>
                        <a:spcAft>
                          <a:spcPts val="0"/>
                        </a:spcAft>
                      </a:pPr>
                      <a:r>
                        <a:rPr lang="en-US" sz="2400" dirty="0">
                          <a:effectLst/>
                        </a:rPr>
                        <a:t>-But / However,</a:t>
                      </a:r>
                    </a:p>
                    <a:p>
                      <a:pPr algn="just">
                        <a:lnSpc>
                          <a:spcPct val="115000"/>
                        </a:lnSpc>
                        <a:spcAft>
                          <a:spcPts val="0"/>
                        </a:spcAft>
                      </a:pPr>
                      <a:r>
                        <a:rPr lang="en-US" sz="2400" dirty="0">
                          <a:effectLst/>
                        </a:rPr>
                        <a:t>-On the other hand,</a:t>
                      </a:r>
                    </a:p>
                    <a:p>
                      <a:pPr algn="just">
                        <a:lnSpc>
                          <a:spcPct val="115000"/>
                        </a:lnSpc>
                        <a:spcAft>
                          <a:spcPts val="0"/>
                        </a:spcAft>
                      </a:pPr>
                      <a:r>
                        <a:rPr lang="en-US" sz="2400" dirty="0">
                          <a:effectLst/>
                        </a:rPr>
                        <a:t>-Nevertheless</a:t>
                      </a:r>
                      <a:r>
                        <a:rPr lang="en-US" sz="2400" dirty="0" smtClean="0">
                          <a:effectLst/>
                        </a:rPr>
                        <a:t>,</a:t>
                      </a:r>
                    </a:p>
                    <a:p>
                      <a:pPr algn="just">
                        <a:lnSpc>
                          <a:spcPct val="115000"/>
                        </a:lnSpc>
                        <a:spcAft>
                          <a:spcPts val="0"/>
                        </a:spcAft>
                      </a:pPr>
                      <a:endParaRPr lang="en-US" sz="2400" dirty="0">
                        <a:effectLst/>
                      </a:endParaRPr>
                    </a:p>
                    <a:p>
                      <a:pPr algn="just">
                        <a:lnSpc>
                          <a:spcPct val="115000"/>
                        </a:lnSpc>
                        <a:spcAft>
                          <a:spcPts val="0"/>
                        </a:spcAft>
                      </a:pPr>
                      <a:r>
                        <a:rPr lang="en-US" sz="2400" dirty="0">
                          <a:effectLst/>
                        </a:rPr>
                        <a:t>(</a:t>
                      </a:r>
                      <a:r>
                        <a:rPr lang="en-US" sz="2400" i="1" dirty="0">
                          <a:effectLst/>
                        </a:rPr>
                        <a:t>Note that if you begin the sentence with </a:t>
                      </a:r>
                      <a:r>
                        <a:rPr lang="en-US" sz="2400" i="1" u="sng" dirty="0">
                          <a:effectLst/>
                        </a:rPr>
                        <a:t>Although </a:t>
                      </a:r>
                      <a:r>
                        <a:rPr lang="en-US" sz="2400" i="1" dirty="0">
                          <a:effectLst/>
                        </a:rPr>
                        <a:t>or </a:t>
                      </a:r>
                      <a:r>
                        <a:rPr lang="en-US" sz="2400" i="1" u="sng" dirty="0">
                          <a:effectLst/>
                        </a:rPr>
                        <a:t>Even though</a:t>
                      </a:r>
                      <a:r>
                        <a:rPr lang="en-US" sz="2400" i="1" dirty="0">
                          <a:effectLst/>
                        </a:rPr>
                        <a:t>, you should not include any of the expressions above</a:t>
                      </a:r>
                      <a:r>
                        <a:rPr lang="en-US" sz="2400" dirty="0">
                          <a:effectLst/>
                        </a:rPr>
                        <a:t>)</a:t>
                      </a:r>
                      <a:endParaRPr lang="en-US" sz="2400" dirty="0">
                        <a:effectLst/>
                        <a:latin typeface="Calibri"/>
                        <a:ea typeface="Calibri"/>
                        <a:cs typeface="Times New Roman"/>
                      </a:endParaRPr>
                    </a:p>
                  </a:txBody>
                  <a:tcPr marL="68580" marR="68580" marT="0" marB="0"/>
                </a:tc>
              </a:tr>
            </a:tbl>
          </a:graphicData>
        </a:graphic>
      </p:graphicFrame>
      <p:sp>
        <p:nvSpPr>
          <p:cNvPr id="5" name="Rectangle 1"/>
          <p:cNvSpPr>
            <a:spLocks noChangeArrowheads="1"/>
          </p:cNvSpPr>
          <p:nvPr/>
        </p:nvSpPr>
        <p:spPr bwMode="auto">
          <a:xfrm>
            <a:off x="3211004" y="271790"/>
            <a:ext cx="302679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Using concessions:</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5"/>
          <p:cNvSpPr/>
          <p:nvPr/>
        </p:nvSpPr>
        <p:spPr>
          <a:xfrm>
            <a:off x="1295400" y="5562600"/>
            <a:ext cx="7620000" cy="954107"/>
          </a:xfrm>
          <a:prstGeom prst="rect">
            <a:avLst/>
          </a:prstGeom>
        </p:spPr>
        <p:txBody>
          <a:bodyPr wrap="square">
            <a:spAutoFit/>
          </a:bodyPr>
          <a:lstStyle/>
          <a:p>
            <a:pPr lvl="0" algn="just"/>
            <a:r>
              <a:rPr lang="en-US" sz="2800" u="sng" dirty="0" smtClean="0"/>
              <a:t>It’s </a:t>
            </a:r>
            <a:r>
              <a:rPr lang="en-US" sz="2800" u="sng" dirty="0"/>
              <a:t>true that</a:t>
            </a:r>
            <a:r>
              <a:rPr lang="en-US" sz="2800" dirty="0"/>
              <a:t> teenagers spend a lot of time texting. </a:t>
            </a:r>
            <a:r>
              <a:rPr lang="en-US" sz="2800" u="sng" dirty="0"/>
              <a:t>But</a:t>
            </a:r>
            <a:r>
              <a:rPr lang="en-US" sz="2800" dirty="0"/>
              <a:t> some of that is valuable communication.</a:t>
            </a:r>
          </a:p>
        </p:txBody>
      </p:sp>
    </p:spTree>
    <p:extLst>
      <p:ext uri="{BB962C8B-B14F-4D97-AF65-F5344CB8AC3E}">
        <p14:creationId xmlns:p14="http://schemas.microsoft.com/office/powerpoint/2010/main" val="35024564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931" y="2667000"/>
            <a:ext cx="9126069" cy="3539430"/>
          </a:xfrm>
          <a:prstGeom prst="rect">
            <a:avLst/>
          </a:prstGeom>
          <a:noFill/>
        </p:spPr>
        <p:txBody>
          <a:bodyPr wrap="square" rtlCol="0">
            <a:spAutoFit/>
          </a:bodyPr>
          <a:lstStyle/>
          <a:p>
            <a:pPr algn="just"/>
            <a:endParaRPr lang="en-US" sz="3200" dirty="0" smtClean="0"/>
          </a:p>
          <a:p>
            <a:pPr algn="just"/>
            <a:r>
              <a:rPr lang="en-US" sz="3200" dirty="0" smtClean="0"/>
              <a:t>A </a:t>
            </a:r>
            <a:r>
              <a:rPr lang="en-US" sz="3200" dirty="0"/>
              <a:t>“</a:t>
            </a:r>
            <a:r>
              <a:rPr lang="en-US" sz="3200" i="1" dirty="0"/>
              <a:t>prodigy</a:t>
            </a:r>
            <a:r>
              <a:rPr lang="en-US" sz="3200" dirty="0"/>
              <a:t>” is a young person with </a:t>
            </a:r>
            <a:r>
              <a:rPr lang="en-US" sz="3200" b="1" i="1" dirty="0"/>
              <a:t>exceptional abilities</a:t>
            </a:r>
            <a:r>
              <a:rPr lang="en-US" sz="3200" dirty="0"/>
              <a:t>. </a:t>
            </a:r>
            <a:endParaRPr lang="en-US" sz="3200" dirty="0" smtClean="0"/>
          </a:p>
          <a:p>
            <a:pPr algn="just"/>
            <a:r>
              <a:rPr lang="en-US" sz="3200" dirty="0" smtClean="0"/>
              <a:t>1. Do </a:t>
            </a:r>
            <a:r>
              <a:rPr lang="en-US" sz="3200" dirty="0"/>
              <a:t>you know about anyone who could be considered a prodigy? What does this person do that is different or special</a:t>
            </a:r>
            <a:r>
              <a:rPr lang="en-US" sz="3200" dirty="0" smtClean="0"/>
              <a:t>?</a:t>
            </a:r>
          </a:p>
          <a:p>
            <a:endParaRPr lang="en-US" sz="32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0" y="6927"/>
            <a:ext cx="3276600" cy="2896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0538" y="-34636"/>
            <a:ext cx="3688825" cy="2847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8370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457200"/>
            <a:ext cx="8305800" cy="4401205"/>
          </a:xfrm>
          <a:prstGeom prst="rect">
            <a:avLst/>
          </a:prstGeom>
        </p:spPr>
        <p:txBody>
          <a:bodyPr wrap="square">
            <a:spAutoFit/>
          </a:bodyPr>
          <a:lstStyle/>
          <a:p>
            <a:pPr algn="just"/>
            <a:r>
              <a:rPr lang="en-US" sz="2800" b="1" dirty="0" smtClean="0"/>
              <a:t>Example</a:t>
            </a:r>
          </a:p>
          <a:p>
            <a:pPr algn="just"/>
            <a:endParaRPr lang="en-US" sz="2800" dirty="0"/>
          </a:p>
          <a:p>
            <a:pPr algn="just"/>
            <a:r>
              <a:rPr lang="en-US" sz="2800" b="1" dirty="0"/>
              <a:t>Game Vendor</a:t>
            </a:r>
            <a:r>
              <a:rPr lang="en-US" sz="2800" dirty="0"/>
              <a:t>: This is one of our </a:t>
            </a:r>
            <a:r>
              <a:rPr lang="en-US" sz="2800" u="sng" dirty="0"/>
              <a:t>most effective</a:t>
            </a:r>
            <a:r>
              <a:rPr lang="en-US" sz="2800" dirty="0"/>
              <a:t> training games. Your trainees will learn </a:t>
            </a:r>
            <a:r>
              <a:rPr lang="en-US" sz="2800" u="sng" dirty="0"/>
              <a:t>quickly using </a:t>
            </a:r>
            <a:r>
              <a:rPr lang="en-US" sz="2800" dirty="0"/>
              <a:t>it</a:t>
            </a:r>
            <a:r>
              <a:rPr lang="en-US" sz="2800" dirty="0" smtClean="0"/>
              <a:t>.</a:t>
            </a:r>
          </a:p>
          <a:p>
            <a:pPr algn="just"/>
            <a:endParaRPr lang="en-US" sz="2800" dirty="0"/>
          </a:p>
          <a:p>
            <a:pPr algn="just"/>
            <a:r>
              <a:rPr lang="en-US" sz="2800" b="1" dirty="0"/>
              <a:t>Manager</a:t>
            </a:r>
            <a:r>
              <a:rPr lang="en-US" sz="2800" dirty="0"/>
              <a:t>: </a:t>
            </a:r>
            <a:r>
              <a:rPr lang="en-US" sz="2800" u="sng" dirty="0"/>
              <a:t>Although</a:t>
            </a:r>
            <a:r>
              <a:rPr lang="en-US" sz="2800" dirty="0"/>
              <a:t> your game is effective for training, we </a:t>
            </a:r>
            <a:r>
              <a:rPr lang="en-US" sz="2800" u="sng" dirty="0"/>
              <a:t>can’t spend </a:t>
            </a:r>
            <a:r>
              <a:rPr lang="en-US" sz="2800" dirty="0"/>
              <a:t>the extra money</a:t>
            </a:r>
            <a:r>
              <a:rPr lang="en-US" sz="2800" dirty="0" smtClean="0"/>
              <a:t>.</a:t>
            </a:r>
          </a:p>
          <a:p>
            <a:pPr algn="just"/>
            <a:endParaRPr lang="en-US" sz="2800" dirty="0"/>
          </a:p>
          <a:p>
            <a:pPr algn="just"/>
            <a:r>
              <a:rPr lang="en-US" sz="2800" b="1" dirty="0"/>
              <a:t>Vendor:</a:t>
            </a:r>
            <a:r>
              <a:rPr lang="en-US" sz="2800" dirty="0"/>
              <a:t> </a:t>
            </a:r>
            <a:r>
              <a:rPr lang="en-US" sz="2800" u="sng" dirty="0"/>
              <a:t>It’s true that </a:t>
            </a:r>
            <a:r>
              <a:rPr lang="en-US" sz="2800" dirty="0"/>
              <a:t>this game is expensive; </a:t>
            </a:r>
            <a:r>
              <a:rPr lang="en-US" sz="2800" u="sng" dirty="0"/>
              <a:t>however,</a:t>
            </a:r>
            <a:r>
              <a:rPr lang="en-US" sz="2800" dirty="0"/>
              <a:t> you’ll save the money you now pay to trainers.</a:t>
            </a:r>
          </a:p>
        </p:txBody>
      </p:sp>
    </p:spTree>
    <p:extLst>
      <p:ext uri="{BB962C8B-B14F-4D97-AF65-F5344CB8AC3E}">
        <p14:creationId xmlns:p14="http://schemas.microsoft.com/office/powerpoint/2010/main" val="2719115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3855"/>
            <a:ext cx="8991600" cy="6555641"/>
          </a:xfrm>
          <a:prstGeom prst="rect">
            <a:avLst/>
          </a:prstGeom>
        </p:spPr>
        <p:txBody>
          <a:bodyPr wrap="square">
            <a:spAutoFit/>
          </a:bodyPr>
          <a:lstStyle/>
          <a:p>
            <a:r>
              <a:rPr lang="en-US" sz="2800" b="1" dirty="0"/>
              <a:t>SITUATION </a:t>
            </a:r>
            <a:r>
              <a:rPr lang="en-US" sz="2800" b="1" dirty="0" smtClean="0"/>
              <a:t>1</a:t>
            </a:r>
            <a:endParaRPr lang="en-US" sz="2800" dirty="0"/>
          </a:p>
          <a:p>
            <a:r>
              <a:rPr lang="en-US" sz="2800" dirty="0"/>
              <a:t>Student A: A statistics professor</a:t>
            </a:r>
          </a:p>
          <a:p>
            <a:r>
              <a:rPr lang="en-US" sz="2800" dirty="0"/>
              <a:t>Student B: The Statistics Department Dean</a:t>
            </a:r>
          </a:p>
          <a:p>
            <a:pPr algn="just"/>
            <a:r>
              <a:rPr lang="en-US" sz="2800" i="1" dirty="0"/>
              <a:t>The professor wants to use gaming in the classroom to get students engaged in learning. The dean is concerned that computers will replace good professors.</a:t>
            </a:r>
          </a:p>
          <a:p>
            <a:r>
              <a:rPr lang="en-US" sz="2800" b="1" dirty="0"/>
              <a:t>Professor</a:t>
            </a:r>
            <a:r>
              <a:rPr lang="en-US" sz="2800" dirty="0"/>
              <a:t>: We should introduce some games in class. They can be very effective, and our students are having difficulty with math.</a:t>
            </a:r>
          </a:p>
          <a:p>
            <a:pPr algn="just"/>
            <a:r>
              <a:rPr lang="en-US" sz="2800" b="1" dirty="0"/>
              <a:t>Dean:</a:t>
            </a:r>
            <a:r>
              <a:rPr lang="en-US" sz="2800" dirty="0"/>
              <a:t> (Concession: The students are having difficulty with math. Counterargument: Games can’t replace a good professor’s knowledge)</a:t>
            </a:r>
          </a:p>
          <a:p>
            <a:pPr algn="just"/>
            <a:r>
              <a:rPr lang="en-US" sz="2800" b="1" dirty="0"/>
              <a:t>Professor:</a:t>
            </a:r>
            <a:r>
              <a:rPr lang="en-US" sz="2800" dirty="0"/>
              <a:t> (Concession: Games can’t replace a good professor’s knowledge. Counterargument: Professors can use games as an additional tool)</a:t>
            </a:r>
          </a:p>
        </p:txBody>
      </p:sp>
    </p:spTree>
    <p:extLst>
      <p:ext uri="{BB962C8B-B14F-4D97-AF65-F5344CB8AC3E}">
        <p14:creationId xmlns:p14="http://schemas.microsoft.com/office/powerpoint/2010/main" val="41094540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228600"/>
            <a:ext cx="8610600" cy="6124754"/>
          </a:xfrm>
          <a:prstGeom prst="rect">
            <a:avLst/>
          </a:prstGeom>
        </p:spPr>
        <p:txBody>
          <a:bodyPr wrap="square">
            <a:spAutoFit/>
          </a:bodyPr>
          <a:lstStyle/>
          <a:p>
            <a:pPr algn="just"/>
            <a:r>
              <a:rPr lang="en-US" sz="2800" b="1" dirty="0"/>
              <a:t>SITUATION </a:t>
            </a:r>
            <a:r>
              <a:rPr lang="en-US" sz="2800" b="1" dirty="0" smtClean="0"/>
              <a:t>2</a:t>
            </a:r>
            <a:endParaRPr lang="en-US" sz="2800" dirty="0"/>
          </a:p>
          <a:p>
            <a:pPr algn="just"/>
            <a:r>
              <a:rPr lang="en-US" sz="2800" dirty="0"/>
              <a:t>Student A: A video game salesperson</a:t>
            </a:r>
          </a:p>
          <a:p>
            <a:pPr algn="just"/>
            <a:r>
              <a:rPr lang="en-US" sz="2800" dirty="0"/>
              <a:t>Student B: An instructor from a driving school.</a:t>
            </a:r>
          </a:p>
          <a:p>
            <a:pPr algn="just"/>
            <a:r>
              <a:rPr lang="en-US" sz="2800" i="1" dirty="0"/>
              <a:t>The salesperson is trying to persuade the driver’s education school to purchase a video game to help teens learn to drive. However, a parent is concerned: Will teenagers take responsibility for driving safely?</a:t>
            </a:r>
          </a:p>
          <a:p>
            <a:pPr algn="just"/>
            <a:r>
              <a:rPr lang="en-US" sz="2800" b="1" dirty="0"/>
              <a:t>Salesperson:</a:t>
            </a:r>
            <a:r>
              <a:rPr lang="en-US" sz="2800" dirty="0"/>
              <a:t> It’s very motivating. Kids love playing games!</a:t>
            </a:r>
          </a:p>
          <a:p>
            <a:pPr algn="just"/>
            <a:r>
              <a:rPr lang="en-US" sz="2800" b="1" dirty="0"/>
              <a:t>Instructor</a:t>
            </a:r>
            <a:r>
              <a:rPr lang="en-US" sz="2800" dirty="0"/>
              <a:t>: (Concession: All kids love video games. Counterargument: teens might not drive responsibly if they learn on a game)</a:t>
            </a:r>
          </a:p>
          <a:p>
            <a:pPr algn="just"/>
            <a:r>
              <a:rPr lang="en-US" sz="2800" b="1" dirty="0"/>
              <a:t>Salesperson</a:t>
            </a:r>
            <a:r>
              <a:rPr lang="en-US" sz="2800" dirty="0"/>
              <a:t>: (Concession: Games cannot force teens to drive responsibly. Counterargument: Teens can learn to drive more safely on a game than on the road)</a:t>
            </a:r>
          </a:p>
        </p:txBody>
      </p:sp>
    </p:spTree>
    <p:extLst>
      <p:ext uri="{BB962C8B-B14F-4D97-AF65-F5344CB8AC3E}">
        <p14:creationId xmlns:p14="http://schemas.microsoft.com/office/powerpoint/2010/main" val="112803037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52400"/>
            <a:ext cx="8991600" cy="6340197"/>
          </a:xfrm>
          <a:prstGeom prst="rect">
            <a:avLst/>
          </a:prstGeom>
        </p:spPr>
        <p:txBody>
          <a:bodyPr wrap="square">
            <a:spAutoFit/>
          </a:bodyPr>
          <a:lstStyle/>
          <a:p>
            <a:r>
              <a:rPr lang="en-US" sz="2800" b="1" dirty="0"/>
              <a:t>SITUATION </a:t>
            </a:r>
            <a:r>
              <a:rPr lang="en-US" sz="2800" b="1" dirty="0" smtClean="0"/>
              <a:t>3</a:t>
            </a:r>
            <a:endParaRPr lang="en-US" sz="2800" dirty="0"/>
          </a:p>
          <a:p>
            <a:r>
              <a:rPr lang="en-US" sz="2700" dirty="0"/>
              <a:t>Two heart surgeons, A and B, are discussing a new computer game for training in new surgical techniques.</a:t>
            </a:r>
          </a:p>
          <a:p>
            <a:pPr algn="just"/>
            <a:r>
              <a:rPr lang="en-US" sz="2700" i="1" dirty="0"/>
              <a:t>Surgeon A likes the game-training idea because it’s safer for patients. Surgeon B is not enthusiastic about the game because the only way to get better at surgery is to work on real patients.</a:t>
            </a:r>
          </a:p>
          <a:p>
            <a:r>
              <a:rPr lang="en-US" sz="2700" b="1" dirty="0"/>
              <a:t>Surgeon A</a:t>
            </a:r>
            <a:r>
              <a:rPr lang="en-US" sz="2700" dirty="0"/>
              <a:t>: Practicing on a game is safer than practicing on real patients.</a:t>
            </a:r>
          </a:p>
          <a:p>
            <a:pPr algn="just"/>
            <a:r>
              <a:rPr lang="en-US" sz="2700" b="1" dirty="0"/>
              <a:t>Surgeon B</a:t>
            </a:r>
            <a:r>
              <a:rPr lang="en-US" sz="2700" dirty="0"/>
              <a:t>: (Concession: Yes, it’s safer. Counterargument: The only way to learn correctly is to practice on real patients.)</a:t>
            </a:r>
          </a:p>
          <a:p>
            <a:pPr algn="just"/>
            <a:r>
              <a:rPr lang="en-US" sz="2700" b="1" dirty="0"/>
              <a:t>Surgeon A</a:t>
            </a:r>
            <a:r>
              <a:rPr lang="en-US" sz="2700" dirty="0"/>
              <a:t>: (Concession: Practicing on real patients is more effective. Counterargument: It’s also more dangerous. New doctors can use the game first, then practice on real patient later)</a:t>
            </a:r>
          </a:p>
        </p:txBody>
      </p:sp>
    </p:spTree>
    <p:extLst>
      <p:ext uri="{BB962C8B-B14F-4D97-AF65-F5344CB8AC3E}">
        <p14:creationId xmlns:p14="http://schemas.microsoft.com/office/powerpoint/2010/main" val="196633431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HOMEWORK</a:t>
            </a:r>
            <a:endParaRPr lang="en-US" b="1" dirty="0"/>
          </a:p>
        </p:txBody>
      </p:sp>
      <p:sp>
        <p:nvSpPr>
          <p:cNvPr id="3" name="Content Placeholder 2"/>
          <p:cNvSpPr>
            <a:spLocks noGrp="1"/>
          </p:cNvSpPr>
          <p:nvPr>
            <p:ph idx="1"/>
          </p:nvPr>
        </p:nvSpPr>
        <p:spPr/>
        <p:txBody>
          <a:bodyPr>
            <a:normAutofit fontScale="70000" lnSpcReduction="20000"/>
          </a:bodyPr>
          <a:lstStyle/>
          <a:p>
            <a:pPr marL="0" indent="0" algn="just">
              <a:buNone/>
            </a:pPr>
            <a:r>
              <a:rPr lang="en-US" sz="4000" b="1" dirty="0" smtClean="0"/>
              <a:t>Make a video about 3-5 minutes to introduce a game. Your presentation should:</a:t>
            </a:r>
          </a:p>
          <a:p>
            <a:pPr lvl="0" algn="just"/>
            <a:r>
              <a:rPr lang="en-US" sz="4000" dirty="0"/>
              <a:t>Summarize the object and basic rules of the game.</a:t>
            </a:r>
          </a:p>
          <a:p>
            <a:pPr lvl="0" algn="just"/>
            <a:r>
              <a:rPr lang="en-US" sz="4000" dirty="0"/>
              <a:t>Say what you liked and disliked. Discuss your experience.</a:t>
            </a:r>
          </a:p>
          <a:p>
            <a:pPr lvl="0" algn="just"/>
            <a:r>
              <a:rPr lang="en-US" sz="4000" dirty="0"/>
              <a:t>Relate what reviewers and other players have said about the game.</a:t>
            </a:r>
          </a:p>
          <a:p>
            <a:pPr lvl="0" algn="just"/>
            <a:r>
              <a:rPr lang="en-US" sz="4000" dirty="0"/>
              <a:t>Make a recommendation about the game. Is it addictive? Is it educational? Does it have any benefits? Would you recommend it to a friend? Would you recommend it to a parent or teacher?</a:t>
            </a:r>
          </a:p>
          <a:p>
            <a:pPr marL="0" indent="0" algn="just">
              <a:buNone/>
            </a:pPr>
            <a:endParaRPr lang="en-US" sz="4000" b="1" dirty="0" smtClean="0"/>
          </a:p>
          <a:p>
            <a:pPr marL="0" indent="0" algn="just">
              <a:buNone/>
            </a:pPr>
            <a:endParaRPr lang="en-US" sz="4000" b="1" dirty="0"/>
          </a:p>
        </p:txBody>
      </p:sp>
    </p:spTree>
    <p:extLst>
      <p:ext uri="{BB962C8B-B14F-4D97-AF65-F5344CB8AC3E}">
        <p14:creationId xmlns:p14="http://schemas.microsoft.com/office/powerpoint/2010/main" val="292658852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08853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FOCUS ON THE TOPIC</a:t>
            </a:r>
            <a:endParaRPr lang="en-US" dirty="0"/>
          </a:p>
        </p:txBody>
      </p:sp>
      <p:sp>
        <p:nvSpPr>
          <p:cNvPr id="3" name="Content Placeholder 2"/>
          <p:cNvSpPr>
            <a:spLocks noGrp="1"/>
          </p:cNvSpPr>
          <p:nvPr>
            <p:ph idx="1"/>
          </p:nvPr>
        </p:nvSpPr>
        <p:spPr>
          <a:xfrm>
            <a:off x="457200" y="1600200"/>
            <a:ext cx="8229600" cy="4191000"/>
          </a:xfrm>
        </p:spPr>
        <p:txBody>
          <a:bodyPr>
            <a:normAutofit fontScale="85000" lnSpcReduction="10000"/>
          </a:bodyPr>
          <a:lstStyle/>
          <a:p>
            <a:pPr marL="0" indent="0" algn="just">
              <a:buNone/>
            </a:pPr>
            <a:r>
              <a:rPr lang="en-US" sz="5100" dirty="0">
                <a:latin typeface="Times New Roman" pitchFamily="18" charset="0"/>
                <a:cs typeface="Times New Roman" pitchFamily="18" charset="0"/>
              </a:rPr>
              <a:t>2. If a young child shows unusual talent in one particular area, how do you think </a:t>
            </a:r>
            <a:r>
              <a:rPr lang="en-US" sz="5100" b="1" i="1" dirty="0">
                <a:latin typeface="Times New Roman" pitchFamily="18" charset="0"/>
                <a:cs typeface="Times New Roman" pitchFamily="18" charset="0"/>
              </a:rPr>
              <a:t>parents should react</a:t>
            </a:r>
            <a:r>
              <a:rPr lang="en-US" sz="5100" dirty="0">
                <a:latin typeface="Times New Roman" pitchFamily="18" charset="0"/>
                <a:cs typeface="Times New Roman" pitchFamily="18" charset="0"/>
              </a:rPr>
              <a:t>? </a:t>
            </a:r>
            <a:endParaRPr lang="en-US" sz="5100" dirty="0" smtClean="0">
              <a:latin typeface="Times New Roman" pitchFamily="18" charset="0"/>
              <a:cs typeface="Times New Roman" pitchFamily="18" charset="0"/>
            </a:endParaRPr>
          </a:p>
          <a:p>
            <a:pPr marL="0" indent="0" algn="just">
              <a:buNone/>
            </a:pPr>
            <a:r>
              <a:rPr lang="en-US" sz="5100" dirty="0" smtClean="0">
                <a:latin typeface="Times New Roman" pitchFamily="18" charset="0"/>
                <a:cs typeface="Times New Roman" pitchFamily="18" charset="0"/>
              </a:rPr>
              <a:t>Should </a:t>
            </a:r>
            <a:r>
              <a:rPr lang="en-US" sz="5100" dirty="0">
                <a:latin typeface="Times New Roman" pitchFamily="18" charset="0"/>
                <a:cs typeface="Times New Roman" pitchFamily="18" charset="0"/>
              </a:rPr>
              <a:t>they push the child to </a:t>
            </a:r>
            <a:r>
              <a:rPr lang="en-US" sz="5100" b="1" i="1" dirty="0">
                <a:latin typeface="Times New Roman" pitchFamily="18" charset="0"/>
                <a:cs typeface="Times New Roman" pitchFamily="18" charset="0"/>
              </a:rPr>
              <a:t>develop that talent</a:t>
            </a:r>
            <a:r>
              <a:rPr lang="en-US" sz="5100" dirty="0">
                <a:latin typeface="Times New Roman" pitchFamily="18" charset="0"/>
                <a:cs typeface="Times New Roman" pitchFamily="18" charset="0"/>
              </a:rPr>
              <a:t>, or allow the child to </a:t>
            </a:r>
            <a:r>
              <a:rPr lang="en-US" sz="5100" b="1" i="1" dirty="0">
                <a:latin typeface="Times New Roman" pitchFamily="18" charset="0"/>
                <a:cs typeface="Times New Roman" pitchFamily="18" charset="0"/>
              </a:rPr>
              <a:t>develop it naturally</a:t>
            </a:r>
            <a:r>
              <a:rPr lang="en-US" sz="5100" dirty="0">
                <a:latin typeface="Times New Roman" pitchFamily="18" charset="0"/>
                <a:cs typeface="Times New Roman" pitchFamily="18" charset="0"/>
              </a:rPr>
              <a:t>?</a:t>
            </a:r>
          </a:p>
          <a:p>
            <a:pPr marL="0" indent="0">
              <a:buNone/>
            </a:pP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52954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447800"/>
            <a:ext cx="8229600" cy="3505200"/>
          </a:xfrm>
        </p:spPr>
        <p:txBody>
          <a:bodyPr>
            <a:noAutofit/>
          </a:bodyPr>
          <a:lstStyle/>
          <a:p>
            <a:pPr algn="just"/>
            <a:r>
              <a:rPr lang="en-US" sz="4000" dirty="0"/>
              <a:t>3. Why do you believe some children </a:t>
            </a:r>
            <a:r>
              <a:rPr lang="en-US" sz="4000" b="1" i="1" dirty="0"/>
              <a:t>show advanced abilities </a:t>
            </a:r>
            <a:r>
              <a:rPr lang="en-US" sz="4000" dirty="0"/>
              <a:t>at an early age? </a:t>
            </a:r>
            <a:r>
              <a:rPr lang="en-US" sz="4000" dirty="0" smtClean="0"/>
              <a:t/>
            </a:r>
            <a:br>
              <a:rPr lang="en-US" sz="4000" dirty="0" smtClean="0"/>
            </a:br>
            <a:r>
              <a:rPr lang="en-US" sz="4000" dirty="0" smtClean="0"/>
              <a:t>Are </a:t>
            </a:r>
            <a:r>
              <a:rPr lang="en-US" sz="4000" dirty="0"/>
              <a:t>they born with </a:t>
            </a:r>
            <a:r>
              <a:rPr lang="en-US" sz="4000" b="1" i="1" dirty="0"/>
              <a:t>a special talent</a:t>
            </a:r>
            <a:r>
              <a:rPr lang="en-US" sz="4000" dirty="0"/>
              <a:t>, or do they </a:t>
            </a:r>
            <a:r>
              <a:rPr lang="en-US" sz="4000" b="1" i="1" dirty="0"/>
              <a:t>learn it </a:t>
            </a:r>
            <a:r>
              <a:rPr lang="en-US" sz="4000" dirty="0"/>
              <a:t>somehow?</a:t>
            </a:r>
          </a:p>
        </p:txBody>
      </p:sp>
    </p:spTree>
    <p:extLst>
      <p:ext uri="{BB962C8B-B14F-4D97-AF65-F5344CB8AC3E}">
        <p14:creationId xmlns:p14="http://schemas.microsoft.com/office/powerpoint/2010/main" val="1925661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04800"/>
            <a:ext cx="8229600" cy="838200"/>
          </a:xfrm>
        </p:spPr>
        <p:txBody>
          <a:bodyPr/>
          <a:lstStyle/>
          <a:p>
            <a:pPr marL="0" lvl="0" indent="0" algn="ctr">
              <a:buNone/>
            </a:pPr>
            <a:r>
              <a:rPr lang="en-US" b="1" dirty="0"/>
              <a:t>SPEAKING SKILL</a:t>
            </a:r>
            <a:endParaRPr lang="en-US" dirty="0"/>
          </a:p>
        </p:txBody>
      </p:sp>
      <p:sp>
        <p:nvSpPr>
          <p:cNvPr id="4" name="Title 1"/>
          <p:cNvSpPr txBox="1">
            <a:spLocks/>
          </p:cNvSpPr>
          <p:nvPr/>
        </p:nvSpPr>
        <p:spPr>
          <a:xfrm>
            <a:off x="76200" y="914400"/>
            <a:ext cx="8229600" cy="1828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7200" indent="-457200" algn="just">
              <a:buFont typeface="Wingdings" pitchFamily="2" charset="2"/>
              <a:buChar char="Ø"/>
            </a:pPr>
            <a:r>
              <a:rPr lang="en-US" sz="2800" dirty="0" smtClean="0"/>
              <a:t> In </a:t>
            </a:r>
            <a:r>
              <a:rPr lang="en-US" sz="2800" dirty="0"/>
              <a:t>many conversations or discussions, it is important to state your own opinion or viewpoints clearly, and to do so politely. </a:t>
            </a:r>
          </a:p>
        </p:txBody>
      </p:sp>
      <p:sp>
        <p:nvSpPr>
          <p:cNvPr id="5" name="Title 1"/>
          <p:cNvSpPr txBox="1">
            <a:spLocks/>
          </p:cNvSpPr>
          <p:nvPr/>
        </p:nvSpPr>
        <p:spPr>
          <a:xfrm>
            <a:off x="214745" y="2743200"/>
            <a:ext cx="8229600" cy="1828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7200" indent="-457200" algn="just">
              <a:buFont typeface="Wingdings" pitchFamily="2" charset="2"/>
              <a:buChar char="Ø"/>
            </a:pPr>
            <a:r>
              <a:rPr lang="en-US" sz="2800" dirty="0" smtClean="0"/>
              <a:t> Sometimes, however, you may wish to avoid giving an opinion – either because you don’t have one or because you want to avoid an argument!</a:t>
            </a:r>
            <a:endParaRPr lang="en-US" sz="2800" dirty="0"/>
          </a:p>
        </p:txBody>
      </p:sp>
      <p:sp>
        <p:nvSpPr>
          <p:cNvPr id="7" name="Title 1"/>
          <p:cNvSpPr txBox="1">
            <a:spLocks/>
          </p:cNvSpPr>
          <p:nvPr/>
        </p:nvSpPr>
        <p:spPr>
          <a:xfrm>
            <a:off x="367145" y="4419600"/>
            <a:ext cx="8229600" cy="1828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7200" indent="-457200" algn="just">
              <a:buFont typeface="Wingdings" pitchFamily="2" charset="2"/>
              <a:buChar char="Ø"/>
            </a:pPr>
            <a:r>
              <a:rPr lang="en-US" sz="2800" dirty="0" smtClean="0"/>
              <a:t> </a:t>
            </a:r>
            <a:r>
              <a:rPr lang="en-US" sz="2800" dirty="0"/>
              <a:t>you might sometimes need to indicate which ideas are the opinions of someone else</a:t>
            </a:r>
          </a:p>
        </p:txBody>
      </p:sp>
    </p:spTree>
    <p:extLst>
      <p:ext uri="{BB962C8B-B14F-4D97-AF65-F5344CB8AC3E}">
        <p14:creationId xmlns:p14="http://schemas.microsoft.com/office/powerpoint/2010/main" val="2535963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01762"/>
          </a:xfrm>
        </p:spPr>
        <p:txBody>
          <a:bodyPr>
            <a:normAutofit/>
          </a:bodyPr>
          <a:lstStyle/>
          <a:p>
            <a:pPr lvl="0"/>
            <a:r>
              <a:rPr lang="en-US" b="1" dirty="0"/>
              <a:t>STARTING YOUR OWN OPINION</a:t>
            </a:r>
            <a:endParaRPr lang="en-US" dirty="0"/>
          </a:p>
        </p:txBody>
      </p:sp>
      <p:sp>
        <p:nvSpPr>
          <p:cNvPr id="4" name="AutoShape 2" descr="Ý thức về sự đau khổ"/>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3" name="Table 2"/>
          <p:cNvGraphicFramePr>
            <a:graphicFrameLocks noGrp="1"/>
          </p:cNvGraphicFramePr>
          <p:nvPr>
            <p:extLst>
              <p:ext uri="{D42A27DB-BD31-4B8C-83A1-F6EECF244321}">
                <p14:modId xmlns:p14="http://schemas.microsoft.com/office/powerpoint/2010/main" val="1477913376"/>
              </p:ext>
            </p:extLst>
          </p:nvPr>
        </p:nvGraphicFramePr>
        <p:xfrm>
          <a:off x="0" y="1397000"/>
          <a:ext cx="9144000" cy="5925312"/>
        </p:xfrm>
        <a:graphic>
          <a:graphicData uri="http://schemas.openxmlformats.org/drawingml/2006/table">
            <a:tbl>
              <a:tblPr firstRow="1" bandRow="1">
                <a:tableStyleId>{5C22544A-7EE6-4342-B048-85BDC9FD1C3A}</a:tableStyleId>
              </a:tblPr>
              <a:tblGrid>
                <a:gridCol w="2286000"/>
                <a:gridCol w="2286000"/>
                <a:gridCol w="2286000"/>
                <a:gridCol w="2286000"/>
              </a:tblGrid>
              <a:tr h="1346200">
                <a:tc>
                  <a:txBody>
                    <a:bodyPr/>
                    <a:lstStyle/>
                    <a:p>
                      <a:pPr algn="ctr">
                        <a:lnSpc>
                          <a:spcPct val="115000"/>
                        </a:lnSpc>
                        <a:spcAft>
                          <a:spcPts val="0"/>
                        </a:spcAft>
                      </a:pPr>
                      <a:r>
                        <a:rPr lang="en-US" sz="2400" b="1" dirty="0">
                          <a:effectLst/>
                          <a:latin typeface="Times New Roman"/>
                          <a:ea typeface="Calibri"/>
                          <a:cs typeface="Times New Roman"/>
                        </a:rPr>
                        <a:t> </a:t>
                      </a:r>
                      <a:endParaRPr lang="en-US" sz="2400" dirty="0">
                        <a:effectLst/>
                        <a:latin typeface="Calibri"/>
                        <a:ea typeface="Calibri"/>
                        <a:cs typeface="Times New Roman"/>
                      </a:endParaRPr>
                    </a:p>
                    <a:p>
                      <a:pPr algn="ctr">
                        <a:lnSpc>
                          <a:spcPct val="115000"/>
                        </a:lnSpc>
                        <a:spcAft>
                          <a:spcPts val="0"/>
                        </a:spcAft>
                      </a:pPr>
                      <a:r>
                        <a:rPr lang="en-US" sz="2400" b="1" dirty="0">
                          <a:effectLst/>
                          <a:latin typeface="Times New Roman"/>
                          <a:ea typeface="Calibri"/>
                          <a:cs typeface="Times New Roman"/>
                        </a:rPr>
                        <a:t>Offer an Opinion</a:t>
                      </a:r>
                      <a:endParaRPr lang="en-US" sz="2400" dirty="0">
                        <a:effectLst/>
                        <a:latin typeface="Calibri"/>
                        <a:ea typeface="Calibri"/>
                        <a:cs typeface="Times New Roman"/>
                      </a:endParaRPr>
                    </a:p>
                    <a:p>
                      <a:pPr algn="ctr">
                        <a:lnSpc>
                          <a:spcPct val="115000"/>
                        </a:lnSpc>
                        <a:spcAft>
                          <a:spcPts val="0"/>
                        </a:spcAft>
                      </a:pPr>
                      <a:r>
                        <a:rPr lang="en-US" sz="2400" dirty="0">
                          <a:effectLst/>
                          <a:latin typeface="Times New Roman"/>
                          <a:ea typeface="Calibri"/>
                          <a:cs typeface="Times New Roman"/>
                        </a:rPr>
                        <a:t> </a:t>
                      </a:r>
                      <a:endParaRPr lang="en-US" sz="24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2400" b="1" dirty="0">
                          <a:effectLst/>
                          <a:latin typeface="Times New Roman"/>
                          <a:ea typeface="Calibri"/>
                          <a:cs typeface="Times New Roman"/>
                        </a:rPr>
                        <a:t> </a:t>
                      </a:r>
                      <a:endParaRPr lang="en-US" sz="2400" dirty="0">
                        <a:effectLst/>
                        <a:latin typeface="Calibri"/>
                        <a:ea typeface="Calibri"/>
                        <a:cs typeface="Times New Roman"/>
                      </a:endParaRPr>
                    </a:p>
                    <a:p>
                      <a:pPr algn="ctr">
                        <a:lnSpc>
                          <a:spcPct val="115000"/>
                        </a:lnSpc>
                        <a:spcAft>
                          <a:spcPts val="0"/>
                        </a:spcAft>
                      </a:pPr>
                      <a:r>
                        <a:rPr lang="en-US" sz="2400" b="1" dirty="0">
                          <a:effectLst/>
                          <a:latin typeface="Times New Roman"/>
                          <a:ea typeface="Calibri"/>
                          <a:cs typeface="Times New Roman"/>
                        </a:rPr>
                        <a:t>Agree</a:t>
                      </a:r>
                      <a:endParaRPr lang="en-US" sz="2400" dirty="0">
                        <a:effectLst/>
                        <a:latin typeface="Calibri"/>
                        <a:ea typeface="Calibri"/>
                        <a:cs typeface="Times New Roman"/>
                      </a:endParaRPr>
                    </a:p>
                    <a:p>
                      <a:pPr algn="ctr">
                        <a:lnSpc>
                          <a:spcPct val="115000"/>
                        </a:lnSpc>
                        <a:spcAft>
                          <a:spcPts val="0"/>
                        </a:spcAft>
                      </a:pPr>
                      <a:r>
                        <a:rPr lang="en-US" sz="2400" b="1" dirty="0">
                          <a:effectLst/>
                          <a:latin typeface="Times New Roman"/>
                          <a:ea typeface="Calibri"/>
                          <a:cs typeface="Times New Roman"/>
                        </a:rPr>
                        <a:t> </a:t>
                      </a:r>
                      <a:endParaRPr lang="en-US" sz="24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2400" dirty="0">
                          <a:effectLst/>
                          <a:latin typeface="Times New Roman"/>
                          <a:ea typeface="Calibri"/>
                          <a:cs typeface="Times New Roman"/>
                        </a:rPr>
                        <a:t> </a:t>
                      </a:r>
                      <a:endParaRPr lang="en-US" sz="2400" dirty="0">
                        <a:effectLst/>
                        <a:latin typeface="Calibri"/>
                        <a:ea typeface="Calibri"/>
                        <a:cs typeface="Times New Roman"/>
                      </a:endParaRPr>
                    </a:p>
                    <a:p>
                      <a:pPr algn="ctr">
                        <a:lnSpc>
                          <a:spcPct val="115000"/>
                        </a:lnSpc>
                        <a:spcAft>
                          <a:spcPts val="0"/>
                        </a:spcAft>
                      </a:pPr>
                      <a:r>
                        <a:rPr lang="en-US" sz="2400" b="1" dirty="0">
                          <a:effectLst/>
                          <a:latin typeface="Times New Roman"/>
                          <a:ea typeface="Calibri"/>
                          <a:cs typeface="Times New Roman"/>
                        </a:rPr>
                        <a:t>Disagree</a:t>
                      </a:r>
                      <a:endParaRPr lang="en-US" sz="2400" dirty="0">
                        <a:effectLst/>
                        <a:latin typeface="Calibri"/>
                        <a:ea typeface="Calibri"/>
                        <a:cs typeface="Times New Roman"/>
                      </a:endParaRPr>
                    </a:p>
                    <a:p>
                      <a:pPr algn="ctr">
                        <a:lnSpc>
                          <a:spcPct val="115000"/>
                        </a:lnSpc>
                        <a:spcAft>
                          <a:spcPts val="0"/>
                        </a:spcAft>
                      </a:pPr>
                      <a:r>
                        <a:rPr lang="en-US" sz="2400" b="1" dirty="0">
                          <a:effectLst/>
                          <a:latin typeface="Times New Roman"/>
                          <a:ea typeface="Calibri"/>
                          <a:cs typeface="Times New Roman"/>
                        </a:rPr>
                        <a:t> </a:t>
                      </a:r>
                      <a:endParaRPr lang="en-US" sz="24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2400" dirty="0">
                          <a:effectLst/>
                          <a:latin typeface="Times New Roman"/>
                          <a:ea typeface="Calibri"/>
                          <a:cs typeface="Times New Roman"/>
                        </a:rPr>
                        <a:t> </a:t>
                      </a:r>
                      <a:endParaRPr lang="en-US" sz="2400" dirty="0">
                        <a:effectLst/>
                        <a:latin typeface="Calibri"/>
                        <a:ea typeface="Calibri"/>
                        <a:cs typeface="Times New Roman"/>
                      </a:endParaRPr>
                    </a:p>
                    <a:p>
                      <a:pPr algn="ctr">
                        <a:lnSpc>
                          <a:spcPct val="115000"/>
                        </a:lnSpc>
                        <a:spcAft>
                          <a:spcPts val="0"/>
                        </a:spcAft>
                      </a:pPr>
                      <a:r>
                        <a:rPr lang="en-US" sz="2400" b="1" dirty="0">
                          <a:effectLst/>
                          <a:latin typeface="Times New Roman"/>
                          <a:ea typeface="Calibri"/>
                          <a:cs typeface="Times New Roman"/>
                        </a:rPr>
                        <a:t>Not Give an Opinion</a:t>
                      </a:r>
                      <a:endParaRPr lang="en-US" sz="2400" dirty="0">
                        <a:effectLst/>
                        <a:latin typeface="Calibri"/>
                        <a:ea typeface="Calibri"/>
                        <a:cs typeface="Times New Roman"/>
                      </a:endParaRPr>
                    </a:p>
                    <a:p>
                      <a:pPr algn="ctr">
                        <a:lnSpc>
                          <a:spcPct val="115000"/>
                        </a:lnSpc>
                        <a:spcAft>
                          <a:spcPts val="0"/>
                        </a:spcAft>
                      </a:pPr>
                      <a:r>
                        <a:rPr lang="en-US" sz="2400" dirty="0">
                          <a:effectLst/>
                          <a:latin typeface="Times New Roman"/>
                          <a:ea typeface="Calibri"/>
                          <a:cs typeface="Times New Roman"/>
                        </a:rPr>
                        <a:t> </a:t>
                      </a:r>
                      <a:endParaRPr lang="en-US" sz="2400" dirty="0">
                        <a:effectLst/>
                        <a:latin typeface="Calibri"/>
                        <a:ea typeface="Calibri"/>
                        <a:cs typeface="Times New Roman"/>
                      </a:endParaRPr>
                    </a:p>
                  </a:txBody>
                  <a:tcPr marL="68580" marR="68580" marT="0" marB="0"/>
                </a:tc>
              </a:tr>
              <a:tr h="4064093">
                <a:tc>
                  <a:txBody>
                    <a:bodyPr/>
                    <a:lstStyle/>
                    <a:p>
                      <a:pPr algn="just">
                        <a:lnSpc>
                          <a:spcPct val="115000"/>
                        </a:lnSpc>
                        <a:spcAft>
                          <a:spcPts val="0"/>
                        </a:spcAft>
                      </a:pPr>
                      <a:r>
                        <a:rPr lang="en-US" sz="2400" dirty="0" smtClean="0">
                          <a:effectLst/>
                          <a:latin typeface="Times New Roman"/>
                          <a:ea typeface="Calibri"/>
                          <a:cs typeface="Times New Roman"/>
                        </a:rPr>
                        <a:t>If you ask me, …</a:t>
                      </a:r>
                      <a:endParaRPr lang="en-US" sz="2400" dirty="0" smtClean="0">
                        <a:effectLst/>
                        <a:latin typeface="+mn-lt"/>
                        <a:ea typeface="Calibri"/>
                        <a:cs typeface="Times New Roman"/>
                      </a:endParaRPr>
                    </a:p>
                    <a:p>
                      <a:pPr algn="just">
                        <a:lnSpc>
                          <a:spcPct val="115000"/>
                        </a:lnSpc>
                        <a:spcAft>
                          <a:spcPts val="0"/>
                        </a:spcAft>
                      </a:pPr>
                      <a:r>
                        <a:rPr lang="en-US" sz="2400" dirty="0" smtClean="0">
                          <a:effectLst/>
                          <a:latin typeface="Times New Roman"/>
                          <a:ea typeface="Calibri"/>
                          <a:cs typeface="Times New Roman"/>
                        </a:rPr>
                        <a:t> </a:t>
                      </a:r>
                      <a:endParaRPr lang="en-US" sz="2400" dirty="0" smtClean="0">
                        <a:effectLst/>
                        <a:latin typeface="+mn-lt"/>
                        <a:ea typeface="Calibri"/>
                        <a:cs typeface="Times New Roman"/>
                      </a:endParaRPr>
                    </a:p>
                    <a:p>
                      <a:pPr algn="just">
                        <a:lnSpc>
                          <a:spcPct val="115000"/>
                        </a:lnSpc>
                        <a:spcAft>
                          <a:spcPts val="0"/>
                        </a:spcAft>
                      </a:pPr>
                      <a:r>
                        <a:rPr lang="en-US" sz="2400" dirty="0" smtClean="0">
                          <a:effectLst/>
                          <a:latin typeface="Times New Roman"/>
                          <a:ea typeface="Calibri"/>
                          <a:cs typeface="Times New Roman"/>
                        </a:rPr>
                        <a:t>In my opinion, …</a:t>
                      </a:r>
                      <a:endParaRPr lang="en-US" sz="2400" dirty="0" smtClean="0">
                        <a:effectLst/>
                        <a:latin typeface="+mn-lt"/>
                        <a:ea typeface="Calibri"/>
                        <a:cs typeface="Times New Roman"/>
                      </a:endParaRPr>
                    </a:p>
                    <a:p>
                      <a:pPr algn="just">
                        <a:lnSpc>
                          <a:spcPct val="115000"/>
                        </a:lnSpc>
                        <a:spcAft>
                          <a:spcPts val="0"/>
                        </a:spcAft>
                      </a:pPr>
                      <a:r>
                        <a:rPr lang="en-US" sz="2400" dirty="0" smtClean="0">
                          <a:effectLst/>
                          <a:latin typeface="Times New Roman"/>
                          <a:ea typeface="Calibri"/>
                          <a:cs typeface="Times New Roman"/>
                        </a:rPr>
                        <a:t> </a:t>
                      </a:r>
                      <a:endParaRPr lang="en-US" sz="2400" dirty="0" smtClean="0">
                        <a:effectLst/>
                        <a:latin typeface="+mn-lt"/>
                        <a:ea typeface="Calibri"/>
                        <a:cs typeface="Times New Roman"/>
                      </a:endParaRPr>
                    </a:p>
                    <a:p>
                      <a:pPr algn="just">
                        <a:lnSpc>
                          <a:spcPct val="115000"/>
                        </a:lnSpc>
                        <a:spcAft>
                          <a:spcPts val="0"/>
                        </a:spcAft>
                      </a:pPr>
                      <a:r>
                        <a:rPr lang="en-US" sz="2400" dirty="0" smtClean="0">
                          <a:effectLst/>
                          <a:latin typeface="Times New Roman"/>
                          <a:ea typeface="Calibri"/>
                          <a:cs typeface="Times New Roman"/>
                        </a:rPr>
                        <a:t>Well, as far as I know, …</a:t>
                      </a:r>
                      <a:endParaRPr lang="en-US" sz="2400" dirty="0" smtClean="0">
                        <a:effectLst/>
                        <a:latin typeface="+mn-lt"/>
                        <a:ea typeface="Calibri"/>
                        <a:cs typeface="Times New Roman"/>
                      </a:endParaRPr>
                    </a:p>
                    <a:p>
                      <a:pPr algn="just">
                        <a:lnSpc>
                          <a:spcPct val="115000"/>
                        </a:lnSpc>
                        <a:spcAft>
                          <a:spcPts val="0"/>
                        </a:spcAft>
                      </a:pPr>
                      <a:r>
                        <a:rPr lang="en-US" sz="2400" dirty="0" smtClean="0">
                          <a:effectLst/>
                          <a:latin typeface="Times New Roman"/>
                          <a:ea typeface="Calibri"/>
                          <a:cs typeface="Times New Roman"/>
                        </a:rPr>
                        <a:t>As I see it, …</a:t>
                      </a:r>
                      <a:endParaRPr lang="en-US" sz="2400" dirty="0" smtClean="0">
                        <a:effectLst/>
                        <a:latin typeface="+mn-lt"/>
                        <a:ea typeface="Calibri"/>
                        <a:cs typeface="Times New Roman"/>
                      </a:endParaRPr>
                    </a:p>
                    <a:p>
                      <a:endParaRPr lang="en-US" sz="2400" dirty="0"/>
                    </a:p>
                  </a:txBody>
                  <a:tcPr/>
                </a:tc>
                <a:tc>
                  <a:txBody>
                    <a:bodyPr/>
                    <a:lstStyle/>
                    <a:p>
                      <a:pPr algn="just">
                        <a:lnSpc>
                          <a:spcPct val="115000"/>
                        </a:lnSpc>
                        <a:spcAft>
                          <a:spcPts val="0"/>
                        </a:spcAft>
                      </a:pPr>
                      <a:r>
                        <a:rPr lang="en-US" sz="2400" dirty="0" smtClean="0">
                          <a:effectLst/>
                          <a:latin typeface="Times New Roman"/>
                          <a:ea typeface="Calibri"/>
                          <a:cs typeface="Times New Roman"/>
                        </a:rPr>
                        <a:t>I couldn’t agree more.</a:t>
                      </a:r>
                    </a:p>
                    <a:p>
                      <a:pPr algn="just">
                        <a:lnSpc>
                          <a:spcPct val="115000"/>
                        </a:lnSpc>
                        <a:spcAft>
                          <a:spcPts val="0"/>
                        </a:spcAft>
                      </a:pPr>
                      <a:endParaRPr lang="en-US" sz="2400" dirty="0" smtClean="0">
                        <a:effectLst/>
                        <a:latin typeface="+mn-lt"/>
                        <a:ea typeface="Calibri"/>
                        <a:cs typeface="Times New Roman"/>
                      </a:endParaRPr>
                    </a:p>
                    <a:p>
                      <a:pPr algn="just">
                        <a:lnSpc>
                          <a:spcPct val="115000"/>
                        </a:lnSpc>
                        <a:spcAft>
                          <a:spcPts val="0"/>
                        </a:spcAft>
                      </a:pPr>
                      <a:r>
                        <a:rPr lang="en-US" sz="2400" dirty="0" smtClean="0">
                          <a:effectLst/>
                          <a:latin typeface="Times New Roman"/>
                          <a:ea typeface="Calibri"/>
                          <a:cs typeface="Times New Roman"/>
                        </a:rPr>
                        <a:t>That’s just what I was going to say!</a:t>
                      </a:r>
                      <a:endParaRPr lang="en-US" sz="2400" dirty="0" smtClean="0">
                        <a:effectLst/>
                        <a:latin typeface="+mn-lt"/>
                        <a:ea typeface="Calibri"/>
                        <a:cs typeface="Times New Roman"/>
                      </a:endParaRPr>
                    </a:p>
                    <a:p>
                      <a:pPr algn="just">
                        <a:lnSpc>
                          <a:spcPct val="115000"/>
                        </a:lnSpc>
                        <a:spcAft>
                          <a:spcPts val="0"/>
                        </a:spcAft>
                      </a:pPr>
                      <a:r>
                        <a:rPr lang="en-US" sz="2400" dirty="0" smtClean="0">
                          <a:effectLst/>
                          <a:latin typeface="Times New Roman"/>
                          <a:ea typeface="Calibri"/>
                          <a:cs typeface="Times New Roman"/>
                        </a:rPr>
                        <a:t>Yes, exactly.</a:t>
                      </a:r>
                      <a:endParaRPr lang="en-US" sz="2400" dirty="0" smtClean="0">
                        <a:effectLst/>
                        <a:latin typeface="+mn-lt"/>
                        <a:ea typeface="Calibri"/>
                        <a:cs typeface="Times New Roman"/>
                      </a:endParaRPr>
                    </a:p>
                    <a:p>
                      <a:endParaRPr lang="en-US" sz="2400" dirty="0"/>
                    </a:p>
                  </a:txBody>
                  <a:tcPr/>
                </a:tc>
                <a:tc>
                  <a:txBody>
                    <a:bodyPr/>
                    <a:lstStyle/>
                    <a:p>
                      <a:pPr algn="just">
                        <a:lnSpc>
                          <a:spcPct val="115000"/>
                        </a:lnSpc>
                        <a:spcAft>
                          <a:spcPts val="0"/>
                        </a:spcAft>
                      </a:pPr>
                      <a:r>
                        <a:rPr lang="en-US" sz="2400" dirty="0" smtClean="0">
                          <a:effectLst/>
                          <a:latin typeface="Times New Roman"/>
                          <a:ea typeface="Calibri"/>
                          <a:cs typeface="Times New Roman"/>
                        </a:rPr>
                        <a:t>Maybe / Perhaps, but…</a:t>
                      </a:r>
                      <a:endParaRPr lang="en-US" sz="2400" dirty="0" smtClean="0">
                        <a:effectLst/>
                        <a:latin typeface="+mn-lt"/>
                        <a:ea typeface="Calibri"/>
                        <a:cs typeface="Times New Roman"/>
                      </a:endParaRPr>
                    </a:p>
                    <a:p>
                      <a:pPr algn="just">
                        <a:lnSpc>
                          <a:spcPct val="115000"/>
                        </a:lnSpc>
                        <a:spcAft>
                          <a:spcPts val="0"/>
                        </a:spcAft>
                      </a:pPr>
                      <a:r>
                        <a:rPr lang="en-US" sz="2400" dirty="0" smtClean="0">
                          <a:effectLst/>
                          <a:latin typeface="Times New Roman"/>
                          <a:ea typeface="Calibri"/>
                          <a:cs typeface="Times New Roman"/>
                        </a:rPr>
                        <a:t>You have a good point, but…</a:t>
                      </a:r>
                      <a:endParaRPr lang="en-US" sz="2400" dirty="0" smtClean="0">
                        <a:effectLst/>
                        <a:latin typeface="+mn-lt"/>
                        <a:ea typeface="Calibri"/>
                        <a:cs typeface="Times New Roman"/>
                      </a:endParaRPr>
                    </a:p>
                    <a:p>
                      <a:pPr algn="just">
                        <a:lnSpc>
                          <a:spcPct val="115000"/>
                        </a:lnSpc>
                        <a:spcAft>
                          <a:spcPts val="0"/>
                        </a:spcAft>
                      </a:pPr>
                      <a:r>
                        <a:rPr lang="en-US" sz="2400" dirty="0" smtClean="0">
                          <a:effectLst/>
                          <a:latin typeface="Times New Roman"/>
                          <a:ea typeface="Calibri"/>
                          <a:cs typeface="Times New Roman"/>
                        </a:rPr>
                        <a:t>Yes, but on the other hand…</a:t>
                      </a:r>
                      <a:endParaRPr lang="en-US" sz="2400" dirty="0" smtClean="0">
                        <a:effectLst/>
                        <a:latin typeface="+mn-lt"/>
                        <a:ea typeface="Calibri"/>
                        <a:cs typeface="Times New Roman"/>
                      </a:endParaRPr>
                    </a:p>
                    <a:p>
                      <a:pPr algn="just">
                        <a:lnSpc>
                          <a:spcPct val="115000"/>
                        </a:lnSpc>
                        <a:spcAft>
                          <a:spcPts val="0"/>
                        </a:spcAft>
                      </a:pPr>
                      <a:r>
                        <a:rPr lang="en-US" sz="2400" dirty="0" smtClean="0">
                          <a:effectLst/>
                          <a:latin typeface="Times New Roman"/>
                          <a:ea typeface="Calibri"/>
                          <a:cs typeface="Times New Roman"/>
                        </a:rPr>
                        <a:t>That’s not exactly the way I see it. I think…</a:t>
                      </a:r>
                      <a:endParaRPr lang="en-US" sz="2400" dirty="0" smtClean="0">
                        <a:effectLst/>
                        <a:latin typeface="+mn-lt"/>
                        <a:ea typeface="Calibri"/>
                        <a:cs typeface="Times New Roman"/>
                      </a:endParaRPr>
                    </a:p>
                    <a:p>
                      <a:endParaRPr lang="en-US" sz="2400" dirty="0"/>
                    </a:p>
                  </a:txBody>
                  <a:tcPr/>
                </a:tc>
                <a:tc>
                  <a:txBody>
                    <a:bodyPr/>
                    <a:lstStyle/>
                    <a:p>
                      <a:pPr algn="just">
                        <a:lnSpc>
                          <a:spcPct val="115000"/>
                        </a:lnSpc>
                        <a:spcAft>
                          <a:spcPts val="0"/>
                        </a:spcAft>
                      </a:pPr>
                      <a:r>
                        <a:rPr lang="en-US" sz="2400" dirty="0" smtClean="0">
                          <a:effectLst/>
                          <a:latin typeface="Times New Roman"/>
                          <a:ea typeface="Calibri"/>
                          <a:cs typeface="Times New Roman"/>
                        </a:rPr>
                        <a:t>I’m not really sure.</a:t>
                      </a:r>
                      <a:endParaRPr lang="en-US" sz="2400" dirty="0" smtClean="0">
                        <a:effectLst/>
                        <a:latin typeface="+mn-lt"/>
                        <a:ea typeface="Calibri"/>
                        <a:cs typeface="Times New Roman"/>
                      </a:endParaRPr>
                    </a:p>
                    <a:p>
                      <a:pPr algn="just">
                        <a:lnSpc>
                          <a:spcPct val="115000"/>
                        </a:lnSpc>
                        <a:spcAft>
                          <a:spcPts val="0"/>
                        </a:spcAft>
                      </a:pPr>
                      <a:r>
                        <a:rPr lang="en-US" sz="2400" dirty="0" smtClean="0">
                          <a:effectLst/>
                          <a:latin typeface="Times New Roman"/>
                          <a:ea typeface="Calibri"/>
                          <a:cs typeface="Times New Roman"/>
                        </a:rPr>
                        <a:t>I don’t know what to think.</a:t>
                      </a:r>
                      <a:endParaRPr lang="en-US" sz="2400" dirty="0" smtClean="0">
                        <a:effectLst/>
                        <a:latin typeface="+mn-lt"/>
                        <a:ea typeface="Calibri"/>
                        <a:cs typeface="Times New Roman"/>
                      </a:endParaRPr>
                    </a:p>
                    <a:p>
                      <a:pPr algn="just">
                        <a:lnSpc>
                          <a:spcPct val="115000"/>
                        </a:lnSpc>
                        <a:spcAft>
                          <a:spcPts val="0"/>
                        </a:spcAft>
                      </a:pPr>
                      <a:r>
                        <a:rPr lang="en-US" sz="2400" dirty="0" smtClean="0">
                          <a:effectLst/>
                          <a:latin typeface="Times New Roman"/>
                          <a:ea typeface="Calibri"/>
                          <a:cs typeface="Times New Roman"/>
                        </a:rPr>
                        <a:t>I haven’t made up my mind.</a:t>
                      </a:r>
                      <a:endParaRPr lang="en-US" sz="2400" dirty="0" smtClean="0">
                        <a:effectLst/>
                        <a:latin typeface="+mn-lt"/>
                        <a:ea typeface="Calibri"/>
                        <a:cs typeface="Times New Roman"/>
                      </a:endParaRPr>
                    </a:p>
                    <a:p>
                      <a:pPr algn="ctr">
                        <a:lnSpc>
                          <a:spcPct val="115000"/>
                        </a:lnSpc>
                        <a:spcAft>
                          <a:spcPts val="0"/>
                        </a:spcAft>
                      </a:pPr>
                      <a:r>
                        <a:rPr lang="en-US" sz="2400" dirty="0" smtClean="0">
                          <a:effectLst/>
                          <a:latin typeface="Times New Roman"/>
                          <a:ea typeface="Calibri"/>
                          <a:cs typeface="Times New Roman"/>
                        </a:rPr>
                        <a:t>Beats me.</a:t>
                      </a:r>
                      <a:endParaRPr lang="en-US" sz="2400" dirty="0" smtClean="0">
                        <a:effectLst/>
                        <a:latin typeface="+mn-lt"/>
                        <a:ea typeface="Calibri"/>
                        <a:cs typeface="Times New Roman"/>
                      </a:endParaRPr>
                    </a:p>
                    <a:p>
                      <a:pPr algn="just">
                        <a:lnSpc>
                          <a:spcPct val="115000"/>
                        </a:lnSpc>
                        <a:spcAft>
                          <a:spcPts val="0"/>
                        </a:spcAft>
                      </a:pPr>
                      <a:r>
                        <a:rPr lang="en-US" sz="2400" dirty="0" smtClean="0">
                          <a:effectLst/>
                          <a:latin typeface="Times New Roman"/>
                          <a:ea typeface="Calibri"/>
                          <a:cs typeface="Times New Roman"/>
                        </a:rPr>
                        <a:t> (</a:t>
                      </a:r>
                      <a:r>
                        <a:rPr lang="en-US" sz="2400" i="1" dirty="0" smtClean="0">
                          <a:effectLst/>
                          <a:latin typeface="Times New Roman"/>
                          <a:ea typeface="Calibri"/>
                          <a:cs typeface="Times New Roman"/>
                        </a:rPr>
                        <a:t>informal</a:t>
                      </a:r>
                      <a:r>
                        <a:rPr lang="en-US" sz="2400" dirty="0" smtClean="0">
                          <a:effectLst/>
                          <a:latin typeface="Times New Roman"/>
                          <a:ea typeface="Calibri"/>
                          <a:cs typeface="Times New Roman"/>
                        </a:rPr>
                        <a:t>)</a:t>
                      </a:r>
                      <a:endParaRPr lang="en-US" sz="2400" dirty="0" smtClean="0">
                        <a:effectLst/>
                        <a:latin typeface="+mn-lt"/>
                        <a:ea typeface="Calibri"/>
                        <a:cs typeface="Times New Roman"/>
                      </a:endParaRPr>
                    </a:p>
                    <a:p>
                      <a:endParaRPr lang="en-US" sz="2400" dirty="0"/>
                    </a:p>
                  </a:txBody>
                  <a:tcPr/>
                </a:tc>
              </a:tr>
            </a:tbl>
          </a:graphicData>
        </a:graphic>
      </p:graphicFrame>
    </p:spTree>
    <p:extLst>
      <p:ext uri="{BB962C8B-B14F-4D97-AF65-F5344CB8AC3E}">
        <p14:creationId xmlns:p14="http://schemas.microsoft.com/office/powerpoint/2010/main" val="264765697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2120</TotalTime>
  <Words>3336</Words>
  <Application>Microsoft Office PowerPoint</Application>
  <PresentationFormat>On-screen Show (4:3)</PresentationFormat>
  <Paragraphs>300</Paragraphs>
  <Slides>55</Slides>
  <Notes>0</Notes>
  <HiddenSlides>0</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Office Theme</vt:lpstr>
      <vt:lpstr>HELLO</vt:lpstr>
      <vt:lpstr>PowerPoint Presentation</vt:lpstr>
      <vt:lpstr>PowerPoint Presentation</vt:lpstr>
      <vt:lpstr>TOPIC:  EXPLPORING GENIUS </vt:lpstr>
      <vt:lpstr>PowerPoint Presentation</vt:lpstr>
      <vt:lpstr>FOCUS ON THE TOPIC</vt:lpstr>
      <vt:lpstr>3. Why do you believe some children show advanced abilities at an early age?  Are they born with a special talent, or do they learn it somehow?</vt:lpstr>
      <vt:lpstr>PowerPoint Presentation</vt:lpstr>
      <vt:lpstr>STARTING YOUR OWN OPINION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TOPIC:  ANIMAL INTELLIGENCE </vt:lpstr>
      <vt:lpstr>PowerPoint Presentation</vt:lpstr>
      <vt:lpstr>PowerPoint Presentation</vt:lpstr>
      <vt:lpstr>PowerPoint Presentation</vt:lpstr>
      <vt:lpstr>PowerPoint Presentation</vt:lpstr>
      <vt:lpstr>DO YOU AGREE WITH THE FOLLOWING QUOTATIONS</vt:lpstr>
      <vt:lpstr>DO YOU AGREE WITH THE FOLLOWING QUOTATIONS</vt:lpstr>
      <vt:lpstr>DO YOU AGREE WITH THE FOLLOWING QUOTATIONS</vt:lpstr>
      <vt:lpstr>HOMEWORK</vt:lpstr>
      <vt:lpstr>TOPIC:  DO YOUR HOMEWORK</vt:lpstr>
      <vt:lpstr>Discuss the questions with the class. </vt:lpstr>
      <vt:lpstr>PowerPoint Presentation</vt:lpstr>
      <vt:lpstr>PowerPoint Presentation</vt:lpstr>
      <vt:lpstr>PowerPoint Presentation</vt:lpstr>
      <vt:lpstr>PowerPoint Presentation</vt:lpstr>
      <vt:lpstr>PowerPoint Presentation</vt:lpstr>
      <vt:lpstr>HOMEWORK</vt:lpstr>
      <vt:lpstr>PowerPoint Presentation</vt:lpstr>
      <vt:lpstr>TOPIC:  PROS AND CONS OF GAMING</vt:lpstr>
      <vt:lpstr>FOCUS ON TOPIC</vt:lpstr>
      <vt:lpstr>PowerPoint Presentation</vt:lpstr>
      <vt:lpstr>PowerPoint Presentation</vt:lpstr>
      <vt:lpstr>PowerPoint Presentation</vt:lpstr>
      <vt:lpstr>PowerPoint Presentation</vt:lpstr>
      <vt:lpstr>PowerPoint Presentation</vt:lpstr>
      <vt:lpstr>DEBATE</vt:lpstr>
      <vt:lpstr>PowerPoint Presentation</vt:lpstr>
      <vt:lpstr>PowerPoint Presentation</vt:lpstr>
      <vt:lpstr>PowerPoint Presentation</vt:lpstr>
      <vt:lpstr>PowerPoint Presentation</vt:lpstr>
      <vt:lpstr>PowerPoint Presentation</vt:lpstr>
      <vt:lpstr>PowerPoint Presentation</vt:lpstr>
      <vt:lpstr>HOMEWORK</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THEME 1: ADVERTISING</dc:title>
  <dc:creator>HP</dc:creator>
  <cp:lastModifiedBy>HP</cp:lastModifiedBy>
  <cp:revision>134</cp:revision>
  <dcterms:created xsi:type="dcterms:W3CDTF">2022-01-28T07:16:10Z</dcterms:created>
  <dcterms:modified xsi:type="dcterms:W3CDTF">2022-04-21T08:06:20Z</dcterms:modified>
</cp:coreProperties>
</file>