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"/>
  </p:notesMasterIdLst>
  <p:sldIdLst>
    <p:sldId id="256" r:id="rId3"/>
    <p:sldId id="257" r:id="rId4"/>
    <p:sldId id="259" r:id="rId5"/>
    <p:sldId id="278" r:id="rId7"/>
    <p:sldId id="280" r:id="rId8"/>
    <p:sldId id="25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65"/>
  </p:normalViewPr>
  <p:slideViewPr>
    <p:cSldViewPr snapToGrid="0" snapToObjects="1">
      <p:cViewPr varScale="1">
        <p:scale>
          <a:sx n="89" d="100"/>
          <a:sy n="89" d="100"/>
        </p:scale>
        <p:origin x="8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B15174-C330-7D44-80F6-FDAFA0DEC612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A466D3-63D6-A044-885D-3DF738EC278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466D3-63D6-A044-885D-3DF738EC2784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466D3-63D6-A044-885D-3DF738EC2784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466D3-63D6-A044-885D-3DF738EC2784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A466D3-63D6-A044-885D-3DF738EC2784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63751" y="1701800"/>
            <a:ext cx="9211733" cy="108267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63751" y="2927350"/>
            <a:ext cx="9218083" cy="17526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-8467" y="0"/>
            <a:ext cx="12200467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8713" y="499610"/>
            <a:ext cx="9597643" cy="2541431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FUNCTIONAL GRAMMAR</a:t>
            </a:r>
            <a:r>
              <a:rPr lang="en-US" sz="6000" dirty="0"/>
              <a:t>–</a:t>
            </a:r>
            <a:r>
              <a:rPr lang="en-US" sz="6000" dirty="0"/>
              <a:t> chapter SEVEN</a:t>
            </a:r>
            <a:br>
              <a:rPr lang="en-US" sz="6000" dirty="0"/>
            </a:br>
            <a:r>
              <a:rPr lang="en-US" sz="3600" dirty="0"/>
              <a:t>COMBINING CLAUSES INTO SENTENCES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665674"/>
            <a:ext cx="8637072" cy="977621"/>
          </a:xfrm>
        </p:spPr>
        <p:txBody>
          <a:bodyPr>
            <a:normAutofit/>
          </a:bodyPr>
          <a:lstStyle/>
          <a:p>
            <a:r>
              <a:rPr lang="vi-VN" altLang="en-US" sz="2400" b="1" dirty="0"/>
              <a:t>Instructor: Nguyen Minh Thien, </a:t>
            </a:r>
            <a:r>
              <a:rPr lang="vi-VN" altLang="en-US" sz="2400" b="1" dirty="0"/>
              <a:t>PhD. </a:t>
            </a:r>
            <a:endParaRPr lang="vi-VN" altLang="en-US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SEVEN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Clause combining: the complex sentence</a:t>
            </a:r>
            <a:endParaRPr lang="en-US" sz="2400" dirty="0"/>
          </a:p>
          <a:p>
            <a:r>
              <a:rPr lang="en-US" sz="2400" dirty="0"/>
              <a:t>Relationships of equivalence between clauses</a:t>
            </a:r>
            <a:endParaRPr lang="en-US" sz="2400" dirty="0"/>
          </a:p>
          <a:p>
            <a:r>
              <a:rPr lang="en-US" sz="2400" dirty="0"/>
              <a:t>Relationships of non-equivalence between clauses</a:t>
            </a:r>
            <a:endParaRPr lang="en-US" sz="2400" dirty="0"/>
          </a:p>
          <a:p>
            <a:r>
              <a:rPr lang="en-US" sz="2400" dirty="0"/>
              <a:t>Subordination and subordinators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CLAUSE COMBINING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374395" y="1957386"/>
            <a:ext cx="109700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Independent and dependent clauses</a:t>
            </a:r>
            <a:endParaRPr lang="en-US" sz="2200" dirty="0"/>
          </a:p>
        </p:txBody>
      </p:sp>
      <p:sp>
        <p:nvSpPr>
          <p:cNvPr id="9" name="TextBox 8"/>
          <p:cNvSpPr txBox="1"/>
          <p:nvPr/>
        </p:nvSpPr>
        <p:spPr>
          <a:xfrm>
            <a:off x="1374395" y="2595561"/>
            <a:ext cx="1097000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The complex sentence</a:t>
            </a:r>
            <a:endParaRPr lang="en-US" sz="2200" dirty="0"/>
          </a:p>
          <a:p>
            <a:r>
              <a:rPr lang="en-US" sz="2200" dirty="0"/>
              <a:t>Examples:</a:t>
            </a:r>
            <a:endParaRPr lang="en-US" sz="2200" dirty="0"/>
          </a:p>
          <a:p>
            <a:r>
              <a:rPr lang="en-US" sz="2200" i="1" dirty="0"/>
              <a:t>Sam bought the tickets.</a:t>
            </a:r>
            <a:endParaRPr lang="en-US" sz="2200" i="1" dirty="0"/>
          </a:p>
          <a:p>
            <a:r>
              <a:rPr lang="en-US" sz="2200" i="1" dirty="0"/>
              <a:t>Sam bought the tickets while Sue parked the car.</a:t>
            </a:r>
            <a:endParaRPr lang="en-US" sz="2200" i="1" dirty="0"/>
          </a:p>
          <a:p>
            <a:r>
              <a:rPr lang="en-US" sz="2200" i="1" dirty="0"/>
              <a:t>A boy of six saved the lives of his brother and two sisters yesterday (1) when fire broke out (2) while they were at home alone (3).</a:t>
            </a:r>
            <a:endParaRPr lang="en-US" sz="2200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RELATIONSHIPS OF EQUIVALENCE BETWEEN CLAUSES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374395" y="1853754"/>
            <a:ext cx="1097000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Coordination and coordinators </a:t>
            </a:r>
            <a:r>
              <a:rPr lang="en-US" sz="2000" i="1" dirty="0"/>
              <a:t>and, or, but</a:t>
            </a:r>
            <a:endParaRPr lang="en-US" sz="2000" i="1" dirty="0"/>
          </a:p>
          <a:p>
            <a:r>
              <a:rPr lang="en-US" sz="2000" dirty="0"/>
              <a:t>Examples:</a:t>
            </a:r>
            <a:endParaRPr lang="en-US" sz="2000" dirty="0"/>
          </a:p>
          <a:p>
            <a:r>
              <a:rPr lang="en-US" sz="2000" i="1" dirty="0"/>
              <a:t>I don’t like it </a:t>
            </a:r>
            <a:r>
              <a:rPr lang="en-US" sz="2000" b="1" i="1" dirty="0"/>
              <a:t>and</a:t>
            </a:r>
            <a:r>
              <a:rPr lang="en-US" sz="2000" i="1" dirty="0"/>
              <a:t> I don’t want it.</a:t>
            </a:r>
            <a:endParaRPr lang="en-US" sz="2000" i="1" dirty="0"/>
          </a:p>
          <a:p>
            <a:r>
              <a:rPr lang="en-US" sz="2000" i="1" dirty="0"/>
              <a:t>You can keep it </a:t>
            </a:r>
            <a:r>
              <a:rPr lang="en-US" sz="2000" b="1" i="1" dirty="0"/>
              <a:t>or</a:t>
            </a:r>
            <a:r>
              <a:rPr lang="en-US" sz="2000" i="1" dirty="0"/>
              <a:t> you can give it away.</a:t>
            </a:r>
            <a:endParaRPr lang="en-US" sz="2000" i="1" dirty="0"/>
          </a:p>
          <a:p>
            <a:r>
              <a:rPr lang="en-US" sz="2000" i="1" dirty="0"/>
              <a:t>It’s a fine piece of furniture, </a:t>
            </a:r>
            <a:r>
              <a:rPr lang="en-US" sz="2000" b="1" i="1" dirty="0"/>
              <a:t>but</a:t>
            </a:r>
            <a:r>
              <a:rPr lang="en-US" sz="2000" i="1" dirty="0"/>
              <a:t> (it is) too large for this room.</a:t>
            </a:r>
            <a:endParaRPr lang="en-US" sz="2000" i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Correlative coordination</a:t>
            </a:r>
            <a:endParaRPr lang="en-US" sz="2000" dirty="0"/>
          </a:p>
          <a:p>
            <a:r>
              <a:rPr lang="en-US" sz="2000" dirty="0"/>
              <a:t>Examples:</a:t>
            </a:r>
            <a:endParaRPr lang="en-US" sz="2000" dirty="0"/>
          </a:p>
          <a:p>
            <a:r>
              <a:rPr lang="en-US" sz="2000" i="1" dirty="0"/>
              <a:t>You should </a:t>
            </a:r>
            <a:r>
              <a:rPr lang="en-US" sz="2000" b="1" i="1" dirty="0"/>
              <a:t>either</a:t>
            </a:r>
            <a:r>
              <a:rPr lang="en-US" sz="2000" i="1" dirty="0"/>
              <a:t> accept his offer </a:t>
            </a:r>
            <a:r>
              <a:rPr lang="en-US" sz="2000" b="1" i="1" dirty="0"/>
              <a:t>or (else) </a:t>
            </a:r>
            <a:r>
              <a:rPr lang="en-US" sz="2000" i="1" dirty="0"/>
              <a:t>never see him again.</a:t>
            </a:r>
            <a:endParaRPr lang="en-US" sz="2000" i="1" dirty="0"/>
          </a:p>
          <a:p>
            <a:r>
              <a:rPr lang="en-US" sz="2000" b="1" i="1" dirty="0"/>
              <a:t>Either</a:t>
            </a:r>
            <a:r>
              <a:rPr lang="en-US" sz="2000" i="1" dirty="0"/>
              <a:t> we give the tickets back </a:t>
            </a:r>
            <a:r>
              <a:rPr lang="en-US" sz="2000" b="1" i="1" dirty="0"/>
              <a:t>or (else) </a:t>
            </a:r>
            <a:r>
              <a:rPr lang="en-US" sz="2000" i="1" dirty="0"/>
              <a:t>you drop everything and go.</a:t>
            </a:r>
            <a:endParaRPr lang="en-US" sz="2000" i="1" dirty="0"/>
          </a:p>
          <a:p>
            <a:r>
              <a:rPr lang="en-US" sz="2000" i="1" dirty="0"/>
              <a:t>You should </a:t>
            </a:r>
            <a:r>
              <a:rPr lang="en-US" sz="2000" b="1" i="1" dirty="0"/>
              <a:t>neither</a:t>
            </a:r>
            <a:r>
              <a:rPr lang="en-US" sz="2000" i="1" dirty="0"/>
              <a:t> ask him for money </a:t>
            </a:r>
            <a:r>
              <a:rPr lang="en-US" sz="2000" b="1" i="1" dirty="0"/>
              <a:t>nor</a:t>
            </a:r>
            <a:r>
              <a:rPr lang="en-US" sz="2000" i="1" dirty="0"/>
              <a:t> accept it if he offers.</a:t>
            </a:r>
            <a:endParaRPr lang="en-US" sz="2000" i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Unlinked coordination</a:t>
            </a:r>
            <a:endParaRPr lang="en-US" sz="2000" dirty="0"/>
          </a:p>
          <a:p>
            <a:r>
              <a:rPr lang="en-US" sz="2000" i="1" dirty="0"/>
              <a:t>Examples:</a:t>
            </a:r>
            <a:endParaRPr lang="en-US" sz="2000" i="1" dirty="0"/>
          </a:p>
          <a:p>
            <a:r>
              <a:rPr lang="en-US" sz="2000" i="1" dirty="0"/>
              <a:t>It must be genuine; it has the hallmark.</a:t>
            </a:r>
            <a:endParaRPr lang="en-US" sz="2000" i="1" dirty="0"/>
          </a:p>
          <a:p>
            <a:r>
              <a:rPr lang="en-US" sz="2000" i="1" dirty="0"/>
              <a:t>He had been drinking very hard – only I knew how hard.</a:t>
            </a:r>
            <a:endParaRPr lang="en-US" sz="2200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RELATIONSHIPS OF NON-EQUIVALENCE BETWEEN CLAUSES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345820" y="1996629"/>
            <a:ext cx="10970005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Sentence relative clauses</a:t>
            </a:r>
            <a:endParaRPr lang="en-US" sz="2000" dirty="0"/>
          </a:p>
          <a:p>
            <a:r>
              <a:rPr lang="en-US" sz="2000" dirty="0"/>
              <a:t>Examples:</a:t>
            </a:r>
            <a:endParaRPr lang="en-US" sz="2000" dirty="0"/>
          </a:p>
          <a:p>
            <a:r>
              <a:rPr lang="en-US" sz="2000" dirty="0"/>
              <a:t>They decided not to go</a:t>
            </a:r>
            <a:r>
              <a:rPr lang="en-US" sz="2000" i="1" dirty="0"/>
              <a:t>, which turned out to be a mistake.</a:t>
            </a:r>
            <a:endParaRPr lang="en-US" sz="2000" i="1" dirty="0"/>
          </a:p>
          <a:p>
            <a:r>
              <a:rPr lang="en-US" sz="2000" dirty="0"/>
              <a:t>He’ll probably forget I ever mentioned it. </a:t>
            </a:r>
            <a:r>
              <a:rPr lang="en-US" sz="2000" i="1" dirty="0"/>
              <a:t>Which suits me fine.</a:t>
            </a:r>
            <a:endParaRPr lang="en-US" sz="2000" i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Non-finite supplementive clauses</a:t>
            </a:r>
            <a:endParaRPr lang="en-US" sz="2000" dirty="0"/>
          </a:p>
          <a:p>
            <a:r>
              <a:rPr lang="en-US" sz="2000" dirty="0"/>
              <a:t>Examples:</a:t>
            </a:r>
            <a:endParaRPr lang="en-US" sz="2000" dirty="0"/>
          </a:p>
          <a:p>
            <a:r>
              <a:rPr lang="en-US" sz="2000" dirty="0"/>
              <a:t>The mountains were invisible, </a:t>
            </a:r>
            <a:r>
              <a:rPr lang="en-US" sz="2000" i="1" dirty="0"/>
              <a:t>enveloped in a thick mist.</a:t>
            </a:r>
            <a:endParaRPr lang="en-US" sz="2000" i="1" dirty="0"/>
          </a:p>
          <a:p>
            <a:r>
              <a:rPr lang="en-US" sz="2000" dirty="0"/>
              <a:t>The soldiers filled the couches, </a:t>
            </a:r>
            <a:r>
              <a:rPr lang="en-US" sz="2000" i="1" dirty="0"/>
              <a:t>the younger ones eating sandwiches and chocolate.</a:t>
            </a:r>
            <a:endParaRPr lang="en-US" sz="2000" i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Contrastive dependency: </a:t>
            </a:r>
            <a:r>
              <a:rPr lang="en-US" sz="2000" i="1" dirty="0"/>
              <a:t>while, whereas, but for the fact that</a:t>
            </a:r>
            <a:endParaRPr lang="en-US" sz="2000" i="1" dirty="0"/>
          </a:p>
          <a:p>
            <a:r>
              <a:rPr lang="en-US" sz="2000" dirty="0"/>
              <a:t>Examples:</a:t>
            </a:r>
            <a:endParaRPr lang="en-US" sz="2000" dirty="0"/>
          </a:p>
          <a:p>
            <a:r>
              <a:rPr lang="en-US" sz="2000" dirty="0"/>
              <a:t>Jamie already speaks two foreign languages, </a:t>
            </a:r>
            <a:r>
              <a:rPr lang="en-US" sz="2000" i="1" dirty="0"/>
              <a:t>whereas </a:t>
            </a:r>
            <a:r>
              <a:rPr lang="en-US" sz="2000" dirty="0"/>
              <a:t>her brother hasn’t yet learned any.</a:t>
            </a:r>
            <a:endParaRPr lang="en-US" sz="2000" dirty="0"/>
          </a:p>
          <a:p>
            <a:r>
              <a:rPr lang="en-US" sz="2000" dirty="0"/>
              <a:t>It would have been a disaster, </a:t>
            </a:r>
            <a:r>
              <a:rPr lang="en-US" sz="2000" i="1" dirty="0"/>
              <a:t>but for the fact that </a:t>
            </a:r>
            <a:r>
              <a:rPr lang="en-US" sz="2000" dirty="0"/>
              <a:t>everyone helped to save the situation.</a:t>
            </a:r>
            <a:endParaRPr lang="en-US" sz="2000" dirty="0"/>
          </a:p>
          <a:p>
            <a:endParaRPr lang="en-US" sz="2200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670049"/>
            <a:ext cx="9603275" cy="1049235"/>
          </a:xfrm>
        </p:spPr>
        <p:txBody>
          <a:bodyPr/>
          <a:lstStyle/>
          <a:p>
            <a:r>
              <a:rPr lang="en-US" dirty="0"/>
              <a:t>SUBORDINATION AND SUBORDINATORS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51579" y="2000677"/>
            <a:ext cx="1097153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Subordinators are of three types: simple (consisting of one word, e.g. </a:t>
            </a:r>
            <a:r>
              <a:rPr lang="en-US" sz="2200" i="1" dirty="0"/>
              <a:t>when, if, until</a:t>
            </a:r>
            <a:r>
              <a:rPr lang="en-US" sz="2200" dirty="0"/>
              <a:t>, etc.), </a:t>
            </a:r>
            <a:endParaRPr lang="en-US" sz="2200" dirty="0"/>
          </a:p>
          <a:p>
            <a:r>
              <a:rPr lang="en-US" sz="2200" dirty="0"/>
              <a:t>conjunctive groups (two words, e.g. </a:t>
            </a:r>
            <a:r>
              <a:rPr lang="en-US" sz="2200" i="1" dirty="0"/>
              <a:t>as if, even though</a:t>
            </a:r>
            <a:r>
              <a:rPr lang="en-US" sz="2200" dirty="0"/>
              <a:t>, etc.), and complex (derived from verbs, </a:t>
            </a:r>
            <a:endParaRPr lang="en-US" sz="2200" dirty="0"/>
          </a:p>
          <a:p>
            <a:r>
              <a:rPr lang="en-US" sz="2200" dirty="0"/>
              <a:t>e.g. </a:t>
            </a:r>
            <a:r>
              <a:rPr lang="en-US" sz="2200" i="1" dirty="0"/>
              <a:t>provided that, supposing that</a:t>
            </a:r>
            <a:r>
              <a:rPr lang="en-US" sz="2200" dirty="0"/>
              <a:t>, etc.)</a:t>
            </a:r>
            <a:endParaRPr lang="en-US" sz="2200" dirty="0"/>
          </a:p>
        </p:txBody>
      </p:sp>
      <p:sp>
        <p:nvSpPr>
          <p:cNvPr id="6" name="TextBox 5"/>
          <p:cNvSpPr txBox="1"/>
          <p:nvPr/>
        </p:nvSpPr>
        <p:spPr>
          <a:xfrm>
            <a:off x="1457031" y="3198167"/>
            <a:ext cx="885928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Adverbial clauses of time, concession, reason, purpose, result, and manner</a:t>
            </a:r>
            <a:endParaRPr lang="en-US" sz="2200" dirty="0"/>
          </a:p>
        </p:txBody>
      </p:sp>
      <p:sp>
        <p:nvSpPr>
          <p:cNvPr id="5" name="TextBox 4"/>
          <p:cNvSpPr txBox="1"/>
          <p:nvPr/>
        </p:nvSpPr>
        <p:spPr>
          <a:xfrm>
            <a:off x="1451579" y="3755331"/>
            <a:ext cx="269176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/>
              <a:t>Conditional clauses</a:t>
            </a:r>
            <a:endParaRPr lang="en-US" sz="2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ear Drives">
  <a:themeElements>
    <a:clrScheme name="Gear Dri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5F5F5F"/>
      </a:accent1>
      <a:accent2>
        <a:srgbClr val="969696"/>
      </a:accent2>
      <a:accent3>
        <a:srgbClr val="FFFFFF"/>
      </a:accent3>
      <a:accent4>
        <a:srgbClr val="000000"/>
      </a:accent4>
      <a:accent5>
        <a:srgbClr val="B6B6B6"/>
      </a:accent5>
      <a:accent6>
        <a:srgbClr val="878787"/>
      </a:accent6>
      <a:hlink>
        <a:srgbClr val="CC3300"/>
      </a:hlink>
      <a:folHlink>
        <a:srgbClr val="996600"/>
      </a:folHlink>
    </a:clrScheme>
    <a:fontScheme name="Gear Dri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itchFamily="2" charset="-122"/>
          </a:defRPr>
        </a:defPPr>
      </a:lstStyle>
    </a:lnDef>
  </a:objectDefaults>
  <a:extraClrSchemeLst>
    <a:extraClrScheme>
      <a:clrScheme name="Gear Dri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5F5F5F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B6B6B6"/>
        </a:accent5>
        <a:accent6>
          <a:srgbClr val="87878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0</TotalTime>
  <Words>2144</Words>
  <Application>WPS Writer</Application>
  <PresentationFormat>Widescreen</PresentationFormat>
  <Paragraphs>64</Paragraphs>
  <Slides>6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9" baseType="lpstr">
      <vt:lpstr>Arial</vt:lpstr>
      <vt:lpstr>SimSun</vt:lpstr>
      <vt:lpstr>Wingdings</vt:lpstr>
      <vt:lpstr>Gill Sans MT</vt:lpstr>
      <vt:lpstr>苹方-简</vt:lpstr>
      <vt:lpstr>Microsoft YaHei</vt:lpstr>
      <vt:lpstr>汉仪旗黑</vt:lpstr>
      <vt:lpstr>Arial Unicode MS</vt:lpstr>
      <vt:lpstr>Times New Roman</vt:lpstr>
      <vt:lpstr>Calibri</vt:lpstr>
      <vt:lpstr>Helvetica Neue</vt:lpstr>
      <vt:lpstr>宋体-简</vt:lpstr>
      <vt:lpstr>Gear Drives</vt:lpstr>
      <vt:lpstr>FUNCTIONAL GRAMMAR– chapter SEVEN COMBINING CLAUSES INTO SENTENCES</vt:lpstr>
      <vt:lpstr>CHAPTER SEVEN OUTLINE</vt:lpstr>
      <vt:lpstr>CLAUSE COMBINING</vt:lpstr>
      <vt:lpstr>RELATIONSHIPS OF EQUIVALENCE BETWEEN CLAUSES</vt:lpstr>
      <vt:lpstr>RELATIONSHIPS OF NON-EQUIVALENCE BETWEEN CLAUSES</vt:lpstr>
      <vt:lpstr>SUBORDINATION AND SUBORDINATORS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semantics</dc:title>
  <dc:creator>Microsoft Office User</dc:creator>
  <cp:lastModifiedBy>nguyenminhthien</cp:lastModifiedBy>
  <cp:revision>37</cp:revision>
  <dcterms:created xsi:type="dcterms:W3CDTF">2022-07-08T12:28:04Z</dcterms:created>
  <dcterms:modified xsi:type="dcterms:W3CDTF">2022-07-08T12:28:04Z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1033-4.2.0.7541</vt:lpwstr>
  </property>
</Properties>
</file>