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  <p:sldId id="278" r:id="rId7"/>
    <p:sldId id="28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en-US" sz="6000" dirty="0"/>
              <a:t>–</a:t>
            </a:r>
            <a:r>
              <a:rPr lang="en-US" sz="6000" dirty="0"/>
              <a:t> chapter SEVEN</a:t>
            </a:r>
            <a:br>
              <a:rPr lang="en-US" sz="6000" dirty="0"/>
            </a:br>
            <a:r>
              <a:rPr lang="en-US" sz="3600" dirty="0"/>
              <a:t>COMBINING CLAUSES INTO SENTENCES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vi-VN" altLang="en-US" sz="2400" b="1" dirty="0"/>
              <a:t>Instructor: Nguyen Minh Thien, </a:t>
            </a:r>
            <a:r>
              <a:rPr lang="vi-VN" altLang="en-US" sz="2400" b="1" dirty="0"/>
              <a:t>PhD. </a:t>
            </a:r>
            <a:endParaRPr lang="vi-V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SEVEN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Clause combining: the complex sentence</a:t>
            </a:r>
            <a:endParaRPr lang="en-US" sz="2400" dirty="0"/>
          </a:p>
          <a:p>
            <a:r>
              <a:rPr lang="en-US" sz="2400" dirty="0"/>
              <a:t>Relationships of equivalence between clauses</a:t>
            </a:r>
            <a:endParaRPr lang="en-US" sz="2400" dirty="0"/>
          </a:p>
          <a:p>
            <a:r>
              <a:rPr lang="en-US" sz="2400" dirty="0"/>
              <a:t>Relationships of non-equivalence between clauses</a:t>
            </a:r>
            <a:endParaRPr lang="en-US" sz="2400" dirty="0"/>
          </a:p>
          <a:p>
            <a:r>
              <a:rPr lang="en-US" sz="2400" dirty="0"/>
              <a:t>Subordination and subordinators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COMBINING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Independent and dependent clauses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374395" y="2595561"/>
            <a:ext cx="109700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complex sentence</a:t>
            </a:r>
            <a:endParaRPr lang="en-US" sz="2200" dirty="0"/>
          </a:p>
          <a:p>
            <a:r>
              <a:rPr lang="en-US" sz="2200" dirty="0"/>
              <a:t>Examples:</a:t>
            </a:r>
            <a:endParaRPr lang="en-US" sz="2200" dirty="0"/>
          </a:p>
          <a:p>
            <a:r>
              <a:rPr lang="en-US" sz="2200" i="1" dirty="0"/>
              <a:t>Sam bought the tickets.</a:t>
            </a:r>
            <a:endParaRPr lang="en-US" sz="2200" i="1" dirty="0"/>
          </a:p>
          <a:p>
            <a:r>
              <a:rPr lang="en-US" sz="2200" i="1" dirty="0"/>
              <a:t>Sam bought the tickets while Sue parked the car.</a:t>
            </a:r>
            <a:endParaRPr lang="en-US" sz="2200" i="1" dirty="0"/>
          </a:p>
          <a:p>
            <a:r>
              <a:rPr lang="en-US" sz="2200" i="1" dirty="0"/>
              <a:t>A boy of six saved the lives of his brother and two sisters yesterday (1) when fire broke out (2) while they were at home alone (3).</a:t>
            </a:r>
            <a:endParaRPr lang="en-US" sz="2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OF EQUIVALENCE BETWEEN CLAUSES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4395" y="1853754"/>
            <a:ext cx="109700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Coordination and coordinators </a:t>
            </a:r>
            <a:r>
              <a:rPr lang="en-US" sz="2000" i="1" dirty="0"/>
              <a:t>and, or, but</a:t>
            </a:r>
            <a:endParaRPr lang="en-US" sz="2000" i="1" dirty="0"/>
          </a:p>
          <a:p>
            <a:r>
              <a:rPr lang="en-US" sz="2000" dirty="0"/>
              <a:t>Examples:</a:t>
            </a:r>
            <a:endParaRPr lang="en-US" sz="2000" dirty="0"/>
          </a:p>
          <a:p>
            <a:r>
              <a:rPr lang="en-US" sz="2000" i="1" dirty="0"/>
              <a:t>I don’t like it </a:t>
            </a:r>
            <a:r>
              <a:rPr lang="en-US" sz="2000" b="1" i="1" dirty="0"/>
              <a:t>and</a:t>
            </a:r>
            <a:r>
              <a:rPr lang="en-US" sz="2000" i="1" dirty="0"/>
              <a:t> I don’t want it.</a:t>
            </a:r>
            <a:endParaRPr lang="en-US" sz="2000" i="1" dirty="0"/>
          </a:p>
          <a:p>
            <a:r>
              <a:rPr lang="en-US" sz="2000" i="1" dirty="0"/>
              <a:t>You can keep it </a:t>
            </a:r>
            <a:r>
              <a:rPr lang="en-US" sz="2000" b="1" i="1" dirty="0"/>
              <a:t>or</a:t>
            </a:r>
            <a:r>
              <a:rPr lang="en-US" sz="2000" i="1" dirty="0"/>
              <a:t> you can give it away.</a:t>
            </a:r>
            <a:endParaRPr lang="en-US" sz="2000" i="1" dirty="0"/>
          </a:p>
          <a:p>
            <a:r>
              <a:rPr lang="en-US" sz="2000" i="1" dirty="0"/>
              <a:t>It’s a fine piece of furniture, </a:t>
            </a:r>
            <a:r>
              <a:rPr lang="en-US" sz="2000" b="1" i="1" dirty="0"/>
              <a:t>but</a:t>
            </a:r>
            <a:r>
              <a:rPr lang="en-US" sz="2000" i="1" dirty="0"/>
              <a:t> (it is) too large for this room.</a:t>
            </a:r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Correlative coordination</a:t>
            </a:r>
            <a:endParaRPr lang="en-US" sz="2000" dirty="0"/>
          </a:p>
          <a:p>
            <a:r>
              <a:rPr lang="en-US" sz="2000" dirty="0"/>
              <a:t>Examples:</a:t>
            </a:r>
            <a:endParaRPr lang="en-US" sz="2000" dirty="0"/>
          </a:p>
          <a:p>
            <a:r>
              <a:rPr lang="en-US" sz="2000" i="1" dirty="0"/>
              <a:t>You should </a:t>
            </a:r>
            <a:r>
              <a:rPr lang="en-US" sz="2000" b="1" i="1" dirty="0"/>
              <a:t>either</a:t>
            </a:r>
            <a:r>
              <a:rPr lang="en-US" sz="2000" i="1" dirty="0"/>
              <a:t> accept his offer </a:t>
            </a:r>
            <a:r>
              <a:rPr lang="en-US" sz="2000" b="1" i="1" dirty="0"/>
              <a:t>or (else) </a:t>
            </a:r>
            <a:r>
              <a:rPr lang="en-US" sz="2000" i="1" dirty="0"/>
              <a:t>never see him again.</a:t>
            </a:r>
            <a:endParaRPr lang="en-US" sz="2000" i="1" dirty="0"/>
          </a:p>
          <a:p>
            <a:r>
              <a:rPr lang="en-US" sz="2000" b="1" i="1" dirty="0"/>
              <a:t>Either</a:t>
            </a:r>
            <a:r>
              <a:rPr lang="en-US" sz="2000" i="1" dirty="0"/>
              <a:t> we give the tickets back </a:t>
            </a:r>
            <a:r>
              <a:rPr lang="en-US" sz="2000" b="1" i="1" dirty="0"/>
              <a:t>or (else) </a:t>
            </a:r>
            <a:r>
              <a:rPr lang="en-US" sz="2000" i="1" dirty="0"/>
              <a:t>you drop everything and go.</a:t>
            </a:r>
            <a:endParaRPr lang="en-US" sz="2000" i="1" dirty="0"/>
          </a:p>
          <a:p>
            <a:r>
              <a:rPr lang="en-US" sz="2000" i="1" dirty="0"/>
              <a:t>You should </a:t>
            </a:r>
            <a:r>
              <a:rPr lang="en-US" sz="2000" b="1" i="1" dirty="0"/>
              <a:t>neither</a:t>
            </a:r>
            <a:r>
              <a:rPr lang="en-US" sz="2000" i="1" dirty="0"/>
              <a:t> ask him for money </a:t>
            </a:r>
            <a:r>
              <a:rPr lang="en-US" sz="2000" b="1" i="1" dirty="0"/>
              <a:t>nor</a:t>
            </a:r>
            <a:r>
              <a:rPr lang="en-US" sz="2000" i="1" dirty="0"/>
              <a:t> accept it if he offers.</a:t>
            </a:r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Unlinked coordination</a:t>
            </a:r>
            <a:endParaRPr lang="en-US" sz="2000" dirty="0"/>
          </a:p>
          <a:p>
            <a:r>
              <a:rPr lang="en-US" sz="2000" i="1" dirty="0"/>
              <a:t>Examples:</a:t>
            </a:r>
            <a:endParaRPr lang="en-US" sz="2000" i="1" dirty="0"/>
          </a:p>
          <a:p>
            <a:r>
              <a:rPr lang="en-US" sz="2000" i="1" dirty="0"/>
              <a:t>It must be genuine; it has the hallmark.</a:t>
            </a:r>
            <a:endParaRPr lang="en-US" sz="2000" i="1" dirty="0"/>
          </a:p>
          <a:p>
            <a:r>
              <a:rPr lang="en-US" sz="2000" i="1" dirty="0"/>
              <a:t>He had been drinking very hard – only I knew how hard.</a:t>
            </a:r>
            <a:endParaRPr lang="en-US" sz="2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OF NON-EQUIVALENCE BETWEEN CLAUSES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5820" y="1996629"/>
            <a:ext cx="109700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Sentence relative clauses</a:t>
            </a:r>
            <a:endParaRPr lang="en-US" sz="2000" dirty="0"/>
          </a:p>
          <a:p>
            <a:r>
              <a:rPr lang="en-US" sz="2000" dirty="0"/>
              <a:t>Examples:</a:t>
            </a:r>
            <a:endParaRPr lang="en-US" sz="2000" dirty="0"/>
          </a:p>
          <a:p>
            <a:r>
              <a:rPr lang="en-US" sz="2000" dirty="0"/>
              <a:t>They decided not to go</a:t>
            </a:r>
            <a:r>
              <a:rPr lang="en-US" sz="2000" i="1" dirty="0"/>
              <a:t>, which turned out to be a mistake.</a:t>
            </a:r>
            <a:endParaRPr lang="en-US" sz="2000" i="1" dirty="0"/>
          </a:p>
          <a:p>
            <a:r>
              <a:rPr lang="en-US" sz="2000" dirty="0"/>
              <a:t>He’ll probably forget I ever mentioned it. </a:t>
            </a:r>
            <a:r>
              <a:rPr lang="en-US" sz="2000" i="1" dirty="0"/>
              <a:t>Which suits me fine.</a:t>
            </a:r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Non-finite supplementive clauses</a:t>
            </a:r>
            <a:endParaRPr lang="en-US" sz="2000" dirty="0"/>
          </a:p>
          <a:p>
            <a:r>
              <a:rPr lang="en-US" sz="2000" dirty="0"/>
              <a:t>Examples:</a:t>
            </a:r>
            <a:endParaRPr lang="en-US" sz="2000" dirty="0"/>
          </a:p>
          <a:p>
            <a:r>
              <a:rPr lang="en-US" sz="2000" dirty="0"/>
              <a:t>The mountains were invisible, </a:t>
            </a:r>
            <a:r>
              <a:rPr lang="en-US" sz="2000" i="1" dirty="0"/>
              <a:t>enveloped in a thick mist.</a:t>
            </a:r>
            <a:endParaRPr lang="en-US" sz="2000" i="1" dirty="0"/>
          </a:p>
          <a:p>
            <a:r>
              <a:rPr lang="en-US" sz="2000" dirty="0"/>
              <a:t>The soldiers filled the couches, </a:t>
            </a:r>
            <a:r>
              <a:rPr lang="en-US" sz="2000" i="1" dirty="0"/>
              <a:t>the younger ones eating sandwiches and chocolate.</a:t>
            </a:r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Contrastive dependency: </a:t>
            </a:r>
            <a:r>
              <a:rPr lang="en-US" sz="2000" i="1" dirty="0"/>
              <a:t>while, whereas, but for the fact that</a:t>
            </a:r>
            <a:endParaRPr lang="en-US" sz="2000" i="1" dirty="0"/>
          </a:p>
          <a:p>
            <a:r>
              <a:rPr lang="en-US" sz="2000" dirty="0"/>
              <a:t>Examples:</a:t>
            </a:r>
            <a:endParaRPr lang="en-US" sz="2000" dirty="0"/>
          </a:p>
          <a:p>
            <a:r>
              <a:rPr lang="en-US" sz="2000" dirty="0"/>
              <a:t>Jamie already speaks two foreign languages, </a:t>
            </a:r>
            <a:r>
              <a:rPr lang="en-US" sz="2000" i="1" dirty="0"/>
              <a:t>whereas </a:t>
            </a:r>
            <a:r>
              <a:rPr lang="en-US" sz="2000" dirty="0"/>
              <a:t>her brother hasn’t yet learned any.</a:t>
            </a:r>
            <a:endParaRPr lang="en-US" sz="2000" dirty="0"/>
          </a:p>
          <a:p>
            <a:r>
              <a:rPr lang="en-US" sz="2000" dirty="0"/>
              <a:t>It would have been a disaster, </a:t>
            </a:r>
            <a:r>
              <a:rPr lang="en-US" sz="2000" i="1" dirty="0"/>
              <a:t>but for the fact that </a:t>
            </a:r>
            <a:r>
              <a:rPr lang="en-US" sz="2000" dirty="0"/>
              <a:t>everyone helped to save the situation.</a:t>
            </a:r>
            <a:endParaRPr lang="en-US" sz="2000" dirty="0"/>
          </a:p>
          <a:p>
            <a:endParaRPr lang="en-US" sz="2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SUBORDINATION AND SUBORDINATORS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000677"/>
            <a:ext cx="109715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Subordinators are of three types: simple (consisting of one word, e.g. </a:t>
            </a:r>
            <a:r>
              <a:rPr lang="en-US" sz="2200" i="1" dirty="0"/>
              <a:t>when, if, until</a:t>
            </a:r>
            <a:r>
              <a:rPr lang="en-US" sz="2200" dirty="0"/>
              <a:t>, etc.), </a:t>
            </a:r>
            <a:endParaRPr lang="en-US" sz="2200" dirty="0"/>
          </a:p>
          <a:p>
            <a:r>
              <a:rPr lang="en-US" sz="2200" dirty="0"/>
              <a:t>conjunctive groups (two words, e.g. </a:t>
            </a:r>
            <a:r>
              <a:rPr lang="en-US" sz="2200" i="1" dirty="0"/>
              <a:t>as if, even though</a:t>
            </a:r>
            <a:r>
              <a:rPr lang="en-US" sz="2200" dirty="0"/>
              <a:t>, etc.), and complex (derived from verbs, </a:t>
            </a:r>
            <a:endParaRPr lang="en-US" sz="2200" dirty="0"/>
          </a:p>
          <a:p>
            <a:r>
              <a:rPr lang="en-US" sz="2200" dirty="0"/>
              <a:t>e.g. </a:t>
            </a:r>
            <a:r>
              <a:rPr lang="en-US" sz="2200" i="1" dirty="0"/>
              <a:t>provided that, supposing that</a:t>
            </a:r>
            <a:r>
              <a:rPr lang="en-US" sz="2200" dirty="0"/>
              <a:t>, etc.)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457031" y="3198167"/>
            <a:ext cx="8859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Adverbial clauses of time, concession, reason, purpose, result, and manner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451579" y="3755331"/>
            <a:ext cx="2691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Conditional clauses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2144</Words>
  <Application>WPS Writer</Application>
  <PresentationFormat>Widescreen</PresentationFormat>
  <Paragraphs>64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Gill Sans MT</vt:lpstr>
      <vt:lpstr>苹方-简</vt:lpstr>
      <vt:lpstr>Microsoft YaHei</vt:lpstr>
      <vt:lpstr>汉仪旗黑</vt:lpstr>
      <vt:lpstr>Arial Unicode MS</vt:lpstr>
      <vt:lpstr>Times New Roman</vt:lpstr>
      <vt:lpstr>Calibri</vt:lpstr>
      <vt:lpstr>Helvetica Neue</vt:lpstr>
      <vt:lpstr>宋体-简</vt:lpstr>
      <vt:lpstr>Gear Drives</vt:lpstr>
      <vt:lpstr>FUNCTIONAL GRAMMAR– chapter SEVEN COMBINING CLAUSES INTO SENTENCES</vt:lpstr>
      <vt:lpstr>CHAPTER SEVEN OUTLINE</vt:lpstr>
      <vt:lpstr>CLAUSE COMBINING</vt:lpstr>
      <vt:lpstr>RELATIONSHIPS OF EQUIVALENCE BETWEEN CLAUSES</vt:lpstr>
      <vt:lpstr>RELATIONSHIPS OF NON-EQUIVALENCE BETWEEN CLAUSES</vt:lpstr>
      <vt:lpstr>SUBORDINATION AND SUBORDINATORS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nguyenminhthien</cp:lastModifiedBy>
  <cp:revision>37</cp:revision>
  <dcterms:created xsi:type="dcterms:W3CDTF">2022-07-08T12:28:04Z</dcterms:created>
  <dcterms:modified xsi:type="dcterms:W3CDTF">2022-07-08T12:28:04Z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