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256" r:id="rId3"/>
    <p:sldId id="257" r:id="rId4"/>
    <p:sldId id="259" r:id="rId5"/>
    <p:sldId id="278" r:id="rId7"/>
    <p:sldId id="258" r:id="rId8"/>
    <p:sldId id="260" r:id="rId9"/>
    <p:sldId id="27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65"/>
  </p:normalViewPr>
  <p:slideViewPr>
    <p:cSldViewPr snapToGrid="0" snapToObjects="1">
      <p:cViewPr varScale="1">
        <p:scale>
          <a:sx n="89" d="100"/>
          <a:sy n="89" d="100"/>
        </p:scale>
        <p:origin x="8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B15174-C330-7D44-80F6-FDAFA0DEC612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466D3-63D6-A044-885D-3DF738EC278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466D3-63D6-A044-885D-3DF738EC278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466D3-63D6-A044-885D-3DF738EC278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A466D3-63D6-A044-885D-3DF738EC278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63751" y="1701800"/>
            <a:ext cx="9211733" cy="108267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63751" y="2927350"/>
            <a:ext cx="9218083" cy="17526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-8467" y="0"/>
            <a:ext cx="12200467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8713" y="499610"/>
            <a:ext cx="9597643" cy="254143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/>
              <a:t>FUNCTIONAL GRAMMAR</a:t>
            </a:r>
            <a:r>
              <a:rPr lang="en-US" sz="6000" dirty="0"/>
              <a:t>–</a:t>
            </a:r>
            <a:r>
              <a:rPr lang="en-US" sz="6000" dirty="0"/>
              <a:t> </a:t>
            </a:r>
            <a:br>
              <a:rPr lang="en-US" sz="6000" dirty="0"/>
            </a:br>
            <a:r>
              <a:rPr lang="en-US" sz="6000" dirty="0"/>
              <a:t>chapter SIX</a:t>
            </a:r>
            <a:br>
              <a:rPr lang="en-US" sz="6000" dirty="0"/>
            </a:br>
            <a:r>
              <a:rPr lang="en-US" sz="3600" dirty="0"/>
              <a:t>ORGANISING THE MESSAGE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665674"/>
            <a:ext cx="8637072" cy="977621"/>
          </a:xfrm>
        </p:spPr>
        <p:txBody>
          <a:bodyPr>
            <a:normAutofit/>
          </a:bodyPr>
          <a:lstStyle/>
          <a:p>
            <a:r>
              <a:rPr lang="vi-VN" altLang="en-US" sz="2400" b="1" dirty="0"/>
              <a:t>Instructor: Nguyen Minh Thien, </a:t>
            </a:r>
            <a:r>
              <a:rPr lang="vi-VN" altLang="en-US" sz="2400" b="1" dirty="0"/>
              <a:t>PhD.</a:t>
            </a:r>
            <a:endParaRPr lang="vi-VN" altLang="en-US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SIX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Theme: the point of departure of the message</a:t>
            </a:r>
            <a:endParaRPr lang="en-US" sz="2400" dirty="0"/>
          </a:p>
          <a:p>
            <a:r>
              <a:rPr lang="en-US" sz="2400" dirty="0"/>
              <a:t>The distribution and focus of information</a:t>
            </a:r>
            <a:endParaRPr lang="en-US" sz="2400" dirty="0"/>
          </a:p>
          <a:p>
            <a:r>
              <a:rPr lang="en-US" sz="2400" dirty="0"/>
              <a:t>The interplay of Theme-Rheme and Given-New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THEME: THE POINT OF DEPARTURE OF THE MESSAGE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374395" y="1957386"/>
            <a:ext cx="109700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Theme and rheme</a:t>
            </a:r>
            <a:endParaRPr lang="en-US" sz="2200" dirty="0"/>
          </a:p>
        </p:txBody>
      </p:sp>
      <p:sp>
        <p:nvSpPr>
          <p:cNvPr id="7" name="TextBox 6"/>
          <p:cNvSpPr txBox="1"/>
          <p:nvPr/>
        </p:nvSpPr>
        <p:spPr>
          <a:xfrm>
            <a:off x="1374395" y="3873048"/>
            <a:ext cx="109700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Unmarked theme and marked theme</a:t>
            </a:r>
            <a:endParaRPr lang="en-US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1374395" y="4525962"/>
            <a:ext cx="109700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Topic and subject as theme</a:t>
            </a:r>
            <a:endParaRPr lang="en-US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49425" y="2388272"/>
            <a:ext cx="7780338" cy="135618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THEME: THE POINT OF DEPARTURE OF THE MESSAGE (CONT’D)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51579" y="2085058"/>
            <a:ext cx="109700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Circumstantial adjuncts as themes</a:t>
            </a:r>
            <a:endParaRPr lang="en-US" sz="22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84362" y="2579420"/>
            <a:ext cx="7931151" cy="94959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451579" y="3595082"/>
            <a:ext cx="109700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Objects and Complements as themes</a:t>
            </a:r>
            <a:endParaRPr lang="en-US" sz="2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774" y="4092039"/>
            <a:ext cx="6502400" cy="7239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451579" y="4889662"/>
            <a:ext cx="109700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Clauses as themes</a:t>
            </a:r>
            <a:endParaRPr lang="en-US" sz="22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2774" y="5477193"/>
            <a:ext cx="6667500" cy="5969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670049"/>
            <a:ext cx="9603275" cy="1049235"/>
          </a:xfrm>
        </p:spPr>
        <p:txBody>
          <a:bodyPr/>
          <a:lstStyle/>
          <a:p>
            <a:r>
              <a:rPr lang="en-US" dirty="0"/>
              <a:t>THE DISTRIBUTION AND FOCUS OF INFORMATION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51579" y="2000677"/>
            <a:ext cx="376205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Information units, tone units</a:t>
            </a: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Given and new information </a:t>
            </a:r>
            <a:endParaRPr lang="en-US" sz="2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51579" y="2830478"/>
            <a:ext cx="8229600" cy="1066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51579" y="3957638"/>
            <a:ext cx="47961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Unmarked focus and marked focus</a:t>
            </a:r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579" y="4419303"/>
            <a:ext cx="4800600" cy="7239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1579" y="5143203"/>
            <a:ext cx="5232400" cy="635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THE INTERPLAY OF THEME-RHEME AND GIVEN-NEW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485900" y="2000250"/>
            <a:ext cx="5715988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Thematic progression:</a:t>
            </a:r>
            <a:endParaRPr lang="en-US" sz="2200" dirty="0"/>
          </a:p>
          <a:p>
            <a:r>
              <a:rPr lang="en-US" sz="2200" dirty="0"/>
              <a:t>Simple linear: T1 – R1</a:t>
            </a:r>
            <a:endParaRPr lang="en-US" sz="2200" dirty="0"/>
          </a:p>
          <a:p>
            <a:r>
              <a:rPr lang="en-US" sz="2200" dirty="0"/>
              <a:t>                            T2 – R2</a:t>
            </a:r>
            <a:endParaRPr lang="en-US" sz="2200" dirty="0"/>
          </a:p>
          <a:p>
            <a:r>
              <a:rPr lang="en-US" sz="2200" dirty="0"/>
              <a:t>Continuous: T1 – R1</a:t>
            </a:r>
            <a:endParaRPr lang="en-US" sz="2200" dirty="0"/>
          </a:p>
          <a:p>
            <a:r>
              <a:rPr lang="en-US" sz="2200" dirty="0"/>
              <a:t>                  T1 – R2</a:t>
            </a:r>
            <a:endParaRPr lang="en-US" sz="2200" dirty="0"/>
          </a:p>
          <a:p>
            <a:r>
              <a:rPr lang="en-US" sz="2200" dirty="0"/>
              <a:t>                  T1 – R3</a:t>
            </a:r>
            <a:endParaRPr lang="en-US" sz="2200" dirty="0"/>
          </a:p>
          <a:p>
            <a:r>
              <a:rPr lang="en-US" sz="2200" dirty="0"/>
              <a:t>Derived: Hypertheme: T1 – R1, T2 – R2, T3 – R3, </a:t>
            </a:r>
            <a:endParaRPr lang="en-US" sz="2200" dirty="0"/>
          </a:p>
        </p:txBody>
      </p:sp>
      <p:sp>
        <p:nvSpPr>
          <p:cNvPr id="7" name="TextBox 6"/>
          <p:cNvSpPr txBox="1"/>
          <p:nvPr/>
        </p:nvSpPr>
        <p:spPr>
          <a:xfrm>
            <a:off x="1485900" y="4606931"/>
            <a:ext cx="38504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Theme-Rheme = Given-New</a:t>
            </a:r>
            <a:endParaRPr lang="en-US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THE INTERPLAY OF THEME-RHEME AND GIVEN-NEW (CONT’D)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485900" y="2000250"/>
            <a:ext cx="40293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Thematisation/thematic fronting</a:t>
            </a: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Clefting: It-clefts and Wh-clefts</a:t>
            </a:r>
            <a:endParaRPr lang="en-US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85900" y="2769691"/>
            <a:ext cx="4279900" cy="609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14488" y="3557588"/>
            <a:ext cx="36654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Active - Passtive alternative</a:t>
            </a: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Extraposition of clauses</a:t>
            </a:r>
            <a:endParaRPr lang="en-US" sz="22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900" y="4327029"/>
            <a:ext cx="8929688" cy="1587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Gear Drives">
  <a:themeElements>
    <a:clrScheme name="Gear Dri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5F5F5F"/>
      </a:accent1>
      <a:accent2>
        <a:srgbClr val="969696"/>
      </a:accent2>
      <a:accent3>
        <a:srgbClr val="FFFFFF"/>
      </a:accent3>
      <a:accent4>
        <a:srgbClr val="000000"/>
      </a:accent4>
      <a:accent5>
        <a:srgbClr val="B6B6B6"/>
      </a:accent5>
      <a:accent6>
        <a:srgbClr val="878787"/>
      </a:accent6>
      <a:hlink>
        <a:srgbClr val="CC3300"/>
      </a:hlink>
      <a:folHlink>
        <a:srgbClr val="996600"/>
      </a:folHlink>
    </a:clrScheme>
    <a:fontScheme name="Gear Dri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itchFamily="2" charset="-122"/>
          </a:defRPr>
        </a:defPPr>
      </a:lstStyle>
    </a:lnDef>
  </a:objectDefaults>
  <a:extraClrSchemeLst>
    <a:extraClrScheme>
      <a:clrScheme name="Gear Dri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5F5F5F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B6B6B6"/>
        </a:accent5>
        <a:accent6>
          <a:srgbClr val="87878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1043</Words>
  <Application>WPS Writer</Application>
  <PresentationFormat>Widescreen</PresentationFormat>
  <Paragraphs>53</Paragraphs>
  <Slides>7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0" baseType="lpstr">
      <vt:lpstr>Arial</vt:lpstr>
      <vt:lpstr>SimSun</vt:lpstr>
      <vt:lpstr>Wingdings</vt:lpstr>
      <vt:lpstr>Gill Sans MT</vt:lpstr>
      <vt:lpstr>苹方-简</vt:lpstr>
      <vt:lpstr>Microsoft YaHei</vt:lpstr>
      <vt:lpstr>汉仪旗黑</vt:lpstr>
      <vt:lpstr>Arial Unicode MS</vt:lpstr>
      <vt:lpstr>Times New Roman</vt:lpstr>
      <vt:lpstr>Calibri</vt:lpstr>
      <vt:lpstr>Helvetica Neue</vt:lpstr>
      <vt:lpstr>宋体-简</vt:lpstr>
      <vt:lpstr>Gear Drives</vt:lpstr>
      <vt:lpstr>FUNCTIONAL GRAMMAR– chapter SIX ORGANISING THE MESSAGE</vt:lpstr>
      <vt:lpstr>CHAPTER SIX OUTLINE</vt:lpstr>
      <vt:lpstr>THEME: THE POINT OF DEPARTURE OF THE MESSAGE</vt:lpstr>
      <vt:lpstr>THEME: THE POINT OF DEPARTURE OF THE MESSAGE (CONT’D)</vt:lpstr>
      <vt:lpstr>THE DISTRIBUTION AND FOCUS OF INFORMATION</vt:lpstr>
      <vt:lpstr>THE INTERPLAY OF THEME-RHEME AND GIVEN-NEW</vt:lpstr>
      <vt:lpstr>THE INTERPLAY OF THEME-RHEME AND GIVEN-NEW (CONT’D)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semantics</dc:title>
  <dc:creator>Microsoft Office User</dc:creator>
  <cp:lastModifiedBy>nguyenminhthien</cp:lastModifiedBy>
  <cp:revision>34</cp:revision>
  <dcterms:created xsi:type="dcterms:W3CDTF">2022-07-08T12:27:32Z</dcterms:created>
  <dcterms:modified xsi:type="dcterms:W3CDTF">2022-07-08T12:27:32Z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1033-4.2.0.7541</vt:lpwstr>
  </property>
</Properties>
</file>