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9" r:id="rId5"/>
    <p:sldId id="278" r:id="rId7"/>
    <p:sldId id="258" r:id="rId8"/>
    <p:sldId id="260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FUNCTIONAL GRAMMAR</a:t>
            </a:r>
            <a:r>
              <a:rPr lang="en-US" sz="6000" dirty="0"/>
              <a:t>–</a:t>
            </a:r>
            <a:r>
              <a:rPr lang="en-US" sz="6000" dirty="0"/>
              <a:t> </a:t>
            </a:r>
            <a:br>
              <a:rPr lang="en-US" sz="6000" dirty="0"/>
            </a:br>
            <a:r>
              <a:rPr lang="en-US" sz="6000" dirty="0"/>
              <a:t>chapter SIX</a:t>
            </a:r>
            <a:br>
              <a:rPr lang="en-US" sz="6000" dirty="0"/>
            </a:br>
            <a:r>
              <a:rPr lang="en-US" sz="3600" dirty="0"/>
              <a:t>ORGANISING THE MESSAGE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vi-VN" altLang="en-US" sz="2400" b="1" dirty="0"/>
              <a:t>Instructor: Nguyen Minh Thien, </a:t>
            </a:r>
            <a:r>
              <a:rPr lang="vi-VN" altLang="en-US" sz="2400" b="1" dirty="0"/>
              <a:t>PhD.</a:t>
            </a:r>
            <a:endParaRPr lang="vi-VN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SIX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Theme: the point of departure of the message</a:t>
            </a:r>
            <a:endParaRPr lang="en-US" sz="2400" dirty="0"/>
          </a:p>
          <a:p>
            <a:r>
              <a:rPr lang="en-US" sz="2400" dirty="0"/>
              <a:t>The distribution and focus of information</a:t>
            </a:r>
            <a:endParaRPr lang="en-US" sz="2400" dirty="0"/>
          </a:p>
          <a:p>
            <a:r>
              <a:rPr lang="en-US" sz="2400" dirty="0"/>
              <a:t>The interplay of Theme-Rheme and Given-New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THEME: THE POINT OF DEPARTURE OF THE MESSAGE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4395" y="1957386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Theme and rheme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374395" y="3873048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Unmarked theme and marked theme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374395" y="4525962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Topic and subject as theme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49425" y="2388272"/>
            <a:ext cx="7780338" cy="13561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THEME: THE POINT OF DEPARTURE OF THE MESSAGE (CONT’D)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51579" y="2085058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Circumstantial adjuncts as themes</a:t>
            </a:r>
            <a:endParaRPr lang="en-US" sz="2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84362" y="2579420"/>
            <a:ext cx="7931151" cy="9495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51579" y="3595082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Objects and Complements as themes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774" y="4092039"/>
            <a:ext cx="6502400" cy="7239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51579" y="4889662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Clauses as themes</a:t>
            </a:r>
            <a:endParaRPr lang="en-US" sz="2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774" y="5477193"/>
            <a:ext cx="6667500" cy="596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THE DISTRIBUTION AND FOCUS OF INFORMATION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1579" y="2000677"/>
            <a:ext cx="37620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Information units, tone units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Given and new information 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1579" y="2830478"/>
            <a:ext cx="8229600" cy="106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51579" y="3957638"/>
            <a:ext cx="4796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Unmarked focus and marked focus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4419303"/>
            <a:ext cx="4800600" cy="723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9" y="5143203"/>
            <a:ext cx="5232400" cy="63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THE INTERPLAY OF THEME-RHEME AND GIVEN-NEW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571598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Thematic progression:</a:t>
            </a:r>
            <a:endParaRPr lang="en-US" sz="2200" dirty="0"/>
          </a:p>
          <a:p>
            <a:r>
              <a:rPr lang="en-US" sz="2200" dirty="0"/>
              <a:t>Simple linear: T1 – R1</a:t>
            </a:r>
            <a:endParaRPr lang="en-US" sz="2200" dirty="0"/>
          </a:p>
          <a:p>
            <a:r>
              <a:rPr lang="en-US" sz="2200" dirty="0"/>
              <a:t>                            T2 – R2</a:t>
            </a:r>
            <a:endParaRPr lang="en-US" sz="2200" dirty="0"/>
          </a:p>
          <a:p>
            <a:r>
              <a:rPr lang="en-US" sz="2200" dirty="0"/>
              <a:t>Continuous: T1 – R1</a:t>
            </a:r>
            <a:endParaRPr lang="en-US" sz="2200" dirty="0"/>
          </a:p>
          <a:p>
            <a:r>
              <a:rPr lang="en-US" sz="2200" dirty="0"/>
              <a:t>                  T1 – R2</a:t>
            </a:r>
            <a:endParaRPr lang="en-US" sz="2200" dirty="0"/>
          </a:p>
          <a:p>
            <a:r>
              <a:rPr lang="en-US" sz="2200" dirty="0"/>
              <a:t>                  T1 – R3</a:t>
            </a:r>
            <a:endParaRPr lang="en-US" sz="2200" dirty="0"/>
          </a:p>
          <a:p>
            <a:r>
              <a:rPr lang="en-US" sz="2200" dirty="0"/>
              <a:t>Derived: Hypertheme: T1 – R1, T2 – R2, T3 – R3, 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485900" y="4606931"/>
            <a:ext cx="3850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Theme-Rheme = Given-New</a:t>
            </a: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THE INTERPLAY OF THEME-RHEME AND GIVEN-NEW (CONT’D)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4029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Thematisation/thematic fronting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Clefting: It-clefts and Wh-clefts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5900" y="2769691"/>
            <a:ext cx="4279900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4488" y="3557588"/>
            <a:ext cx="36654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Active - Passtive alternative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Extraposition of clauses</a:t>
            </a:r>
            <a:endParaRPr lang="en-US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4327029"/>
            <a:ext cx="8929688" cy="158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1043</Words>
  <Application>WPS Writer</Application>
  <PresentationFormat>Widescreen</PresentationFormat>
  <Paragraphs>53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SimSun</vt:lpstr>
      <vt:lpstr>Wingdings</vt:lpstr>
      <vt:lpstr>Gill Sans MT</vt:lpstr>
      <vt:lpstr>苹方-简</vt:lpstr>
      <vt:lpstr>Microsoft YaHei</vt:lpstr>
      <vt:lpstr>汉仪旗黑</vt:lpstr>
      <vt:lpstr>Arial Unicode MS</vt:lpstr>
      <vt:lpstr>Times New Roman</vt:lpstr>
      <vt:lpstr>Calibri</vt:lpstr>
      <vt:lpstr>Helvetica Neue</vt:lpstr>
      <vt:lpstr>宋体-简</vt:lpstr>
      <vt:lpstr>Gear Drives</vt:lpstr>
      <vt:lpstr>FUNCTIONAL GRAMMAR– chapter SIX ORGANISING THE MESSAGE</vt:lpstr>
      <vt:lpstr>CHAPTER SIX OUTLINE</vt:lpstr>
      <vt:lpstr>THEME: THE POINT OF DEPARTURE OF THE MESSAGE</vt:lpstr>
      <vt:lpstr>THEME: THE POINT OF DEPARTURE OF THE MESSAGE (CONT’D)</vt:lpstr>
      <vt:lpstr>THE DISTRIBUTION AND FOCUS OF INFORMATION</vt:lpstr>
      <vt:lpstr>THE INTERPLAY OF THEME-RHEME AND GIVEN-NEW</vt:lpstr>
      <vt:lpstr>THE INTERPLAY OF THEME-RHEME AND GIVEN-NEW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nguyenminhthien</cp:lastModifiedBy>
  <cp:revision>34</cp:revision>
  <dcterms:created xsi:type="dcterms:W3CDTF">2022-07-08T12:27:32Z</dcterms:created>
  <dcterms:modified xsi:type="dcterms:W3CDTF">2022-07-08T12:27:32Z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1033-4.2.0.7541</vt:lpwstr>
  </property>
</Properties>
</file>