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  <p:sldId id="278" r:id="rId7"/>
    <p:sldId id="258" r:id="rId8"/>
    <p:sldId id="260" r:id="rId9"/>
    <p:sldId id="279" r:id="rId10"/>
    <p:sldId id="276" r:id="rId11"/>
    <p:sldId id="273" r:id="rId12"/>
    <p:sldId id="274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FUNCTIONAL GRAMMAR– </a:t>
            </a:r>
            <a:r>
              <a:rPr lang="vi-VN" altLang="en-US" sz="6000" dirty="0"/>
              <a:t>C</a:t>
            </a:r>
            <a:r>
              <a:rPr lang="en-US" sz="6000" dirty="0"/>
              <a:t>hapter FIVE</a:t>
            </a:r>
            <a:br>
              <a:rPr lang="en-US" sz="6000" dirty="0"/>
            </a:br>
            <a:r>
              <a:rPr lang="en-US" sz="3600" dirty="0"/>
              <a:t>CONCEPTUALISING PATTERNS OF EXPERIENCE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vi-VN" altLang="en-US" sz="2400" b="1" dirty="0"/>
              <a:t>Instructor: Nguyen Minh Thien, </a:t>
            </a:r>
            <a:r>
              <a:rPr lang="vi-VN" altLang="en-US" sz="2400" b="1" dirty="0"/>
              <a:t>PhD.</a:t>
            </a:r>
            <a:endParaRPr lang="vi-VN" alt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RELATIONAL PROCESSES OF BEING AND BECOMING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5469" y="1565388"/>
            <a:ext cx="31477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attributive pattern</a:t>
            </a:r>
            <a:endParaRPr lang="en-US" sz="2200" dirty="0"/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80" y="2353277"/>
            <a:ext cx="8063896" cy="15395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51579" y="3898225"/>
            <a:ext cx="3071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identifying pattern</a:t>
            </a:r>
            <a:endParaRPr lang="en-US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4219429"/>
            <a:ext cx="5977921" cy="195115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PROCESSES OF SAYING, BEHAVING, AND EXISTING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8808117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Verbal processes:</a:t>
            </a:r>
            <a:endParaRPr lang="en-US" sz="2400" b="1" dirty="0"/>
          </a:p>
          <a:p>
            <a:r>
              <a:rPr lang="en-US" sz="2400" dirty="0"/>
              <a:t>Silvia (Sayer) had to say (Verbal process) her name twice (Said)</a:t>
            </a:r>
            <a:endParaRPr lang="en-US" sz="2400" dirty="0"/>
          </a:p>
          <a:p>
            <a:r>
              <a:rPr lang="en-US" sz="2400" dirty="0"/>
              <a:t>Jill (Sayer) told (Verbal process) him (Recipient) what she knew (Said)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Behavioural processes:</a:t>
            </a:r>
            <a:endParaRPr lang="en-US" sz="2400" b="1" dirty="0"/>
          </a:p>
          <a:p>
            <a:r>
              <a:rPr lang="en-US" sz="2400" dirty="0"/>
              <a:t>He yawned rudely.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Existential processes:</a:t>
            </a:r>
            <a:endParaRPr lang="en-US" sz="2400" b="1" dirty="0"/>
          </a:p>
          <a:p>
            <a:r>
              <a:rPr lang="en-US" sz="2400" dirty="0"/>
              <a:t>There is a good film on at t</a:t>
            </a:r>
            <a:r>
              <a:rPr lang="en-US" sz="2400" dirty="0"/>
              <a:t>he</a:t>
            </a:r>
            <a:r>
              <a:rPr lang="en-US" sz="2400" dirty="0"/>
              <a:t> Scala.</a:t>
            </a:r>
            <a:endParaRPr lang="en-US" sz="2400" dirty="0"/>
          </a:p>
          <a:p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Five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Conceptualising</a:t>
            </a:r>
            <a:r>
              <a:rPr lang="en-US" sz="2400" dirty="0"/>
              <a:t> experiences expressed as situation types</a:t>
            </a:r>
            <a:endParaRPr lang="en-US" sz="2400" dirty="0"/>
          </a:p>
          <a:p>
            <a:r>
              <a:rPr lang="en-US" sz="2400" dirty="0"/>
              <a:t>Material processes of doing and happening</a:t>
            </a:r>
            <a:endParaRPr lang="en-US" sz="2400" dirty="0"/>
          </a:p>
          <a:p>
            <a:r>
              <a:rPr lang="en-US" sz="2400" dirty="0"/>
              <a:t>Causative processes</a:t>
            </a:r>
            <a:endParaRPr lang="en-US" sz="2400" dirty="0"/>
          </a:p>
          <a:p>
            <a:r>
              <a:rPr lang="en-US" sz="2400" dirty="0"/>
              <a:t>Processes of transfer</a:t>
            </a:r>
            <a:endParaRPr lang="en-US" sz="2400" dirty="0"/>
          </a:p>
          <a:p>
            <a:r>
              <a:rPr lang="en-US" sz="2400" dirty="0" err="1"/>
              <a:t>Conceptualising</a:t>
            </a:r>
            <a:r>
              <a:rPr lang="en-US" sz="2400" dirty="0"/>
              <a:t> what we think, perceive and feel</a:t>
            </a:r>
            <a:endParaRPr lang="en-US" sz="2400" dirty="0"/>
          </a:p>
          <a:p>
            <a:r>
              <a:rPr lang="en-US" sz="2400" dirty="0"/>
              <a:t>Relational processes of being and becoming</a:t>
            </a:r>
            <a:endParaRPr lang="en-US" sz="2400" dirty="0"/>
          </a:p>
          <a:p>
            <a:r>
              <a:rPr lang="en-US" sz="2400" dirty="0"/>
              <a:t>Processes of saying, behaving and existing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CONCEPTUALISING EXPERIENCES EXPRESSED AS SITUATION TYPES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4395" y="1957386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Processes, participants, and circumstances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4395" y="2343627"/>
            <a:ext cx="8140098" cy="7853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4395" y="4268377"/>
            <a:ext cx="1097000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process: the central part of the situation, realised by a verb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Participants: symbolically represent the persons, things, and abstract entities involved in the process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Attributes: elements which characterise, identify, or locate the participants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Circumstances: those of time, place, manner, condition, etc. attendant on the situation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395" y="3330857"/>
            <a:ext cx="8569705" cy="9375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CONCEPTUALISING EXPERIENCES EXPRESSED AS SITUATION TYPES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48615" y="1982450"/>
            <a:ext cx="10970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Three main types of processes:</a:t>
            </a:r>
            <a:endParaRPr lang="en-US" sz="2200" dirty="0"/>
          </a:p>
          <a:p>
            <a:r>
              <a:rPr lang="en-US" sz="2200" dirty="0"/>
              <a:t>Material processes are processes of ‘doing’</a:t>
            </a:r>
            <a:endParaRPr lang="en-US" sz="2200" dirty="0"/>
          </a:p>
          <a:p>
            <a:r>
              <a:rPr lang="en-US" sz="2200" dirty="0"/>
              <a:t>Mental processes, or processes of ‘experiencing’ or ‘sensing’</a:t>
            </a:r>
            <a:endParaRPr lang="en-US" sz="2200" dirty="0"/>
          </a:p>
          <a:p>
            <a:r>
              <a:rPr lang="en-US" sz="2200" dirty="0"/>
              <a:t>Relational processes, or processes of ‘being or ‘becoming’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348614" y="3837787"/>
            <a:ext cx="109700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Inherent participants and actualised participants</a:t>
            </a:r>
            <a:endParaRPr lang="en-US" sz="2200" dirty="0"/>
          </a:p>
          <a:p>
            <a:r>
              <a:rPr lang="en-US" sz="2200" dirty="0"/>
              <a:t>E.g. Do you drive? (a car); Have you eaten yet? (lunch, dinner)</a:t>
            </a: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MATERIAL PROCESSES OF DOING AND HAPPENING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1579" y="2107486"/>
            <a:ext cx="995772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Agent and Affected in voluntary processes of “doing”</a:t>
            </a:r>
            <a:endParaRPr lang="en-US" sz="2200" dirty="0"/>
          </a:p>
          <a:p>
            <a:r>
              <a:rPr lang="en-US" sz="2200" dirty="0"/>
              <a:t>E.g.: The Prime Minister (Agent) resigned (Process). (</a:t>
            </a:r>
            <a:r>
              <a:rPr lang="en-US" sz="2200" i="1" dirty="0"/>
              <a:t>What did X do?</a:t>
            </a:r>
            <a:r>
              <a:rPr lang="en-US" sz="2200" dirty="0"/>
              <a:t>)</a:t>
            </a:r>
            <a:endParaRPr lang="en-US" sz="2200" dirty="0"/>
          </a:p>
          <a:p>
            <a:r>
              <a:rPr lang="en-US" sz="2200" dirty="0"/>
              <a:t>      Ted (Agent) hit (Process) Bill (Affected).</a:t>
            </a:r>
            <a:endParaRPr lang="en-US" sz="2200" dirty="0"/>
          </a:p>
          <a:p>
            <a:r>
              <a:rPr lang="en-US" sz="2200" dirty="0"/>
              <a:t>      Bill (Affected Subject) was hit (Process) by Ted (Agent)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Force</a:t>
            </a:r>
            <a:endParaRPr lang="en-US" sz="2200" dirty="0"/>
          </a:p>
          <a:p>
            <a:r>
              <a:rPr lang="en-US" sz="2200" dirty="0"/>
              <a:t>E.g.: The earthquake (Force) destroyed (Process) most of the city (Affected)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Affected subject of involuntary processes of “happening”</a:t>
            </a:r>
            <a:endParaRPr lang="en-US" sz="2200" dirty="0"/>
          </a:p>
          <a:p>
            <a:r>
              <a:rPr lang="en-US" sz="2200" dirty="0"/>
              <a:t>E.g.: Jordan (Affected subject) slipped (Involuntary Process) on the ice (Circumstance)</a:t>
            </a:r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CAUSATIVE PROCESSES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64340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Causative material processes and ergative pairs</a:t>
            </a:r>
            <a:endParaRPr lang="en-US" sz="22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67549" y="2471737"/>
            <a:ext cx="4510087" cy="16283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" y="2471737"/>
            <a:ext cx="6299200" cy="16283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4488" y="4386263"/>
            <a:ext cx="105022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When the Affected object of a causative clause (e.g. </a:t>
            </a:r>
            <a:r>
              <a:rPr lang="en-US" sz="2000" i="1" dirty="0"/>
              <a:t>the door, the water, the bell</a:t>
            </a:r>
            <a:r>
              <a:rPr lang="en-US" sz="2000" dirty="0"/>
              <a:t>) is the same as the </a:t>
            </a:r>
            <a:endParaRPr lang="en-US" sz="2000" dirty="0"/>
          </a:p>
          <a:p>
            <a:r>
              <a:rPr lang="en-US" sz="2000" dirty="0"/>
              <a:t>Affected </a:t>
            </a:r>
            <a:r>
              <a:rPr lang="en-US" sz="2000" dirty="0"/>
              <a:t>s</a:t>
            </a:r>
            <a:r>
              <a:rPr lang="en-US" sz="2000" dirty="0"/>
              <a:t>ubject of an intransitive clause, we have an ergative alternation or ergative pairs, as in</a:t>
            </a:r>
            <a:endParaRPr lang="en-US" sz="2000" dirty="0"/>
          </a:p>
          <a:p>
            <a:r>
              <a:rPr lang="en-US" sz="2000" i="1" dirty="0"/>
              <a:t>I rang the bell </a:t>
            </a:r>
            <a:r>
              <a:rPr lang="en-US" sz="2000" dirty="0"/>
              <a:t>(transitive) and </a:t>
            </a:r>
            <a:r>
              <a:rPr lang="en-US" sz="2000" i="1" dirty="0"/>
              <a:t>The bell rang </a:t>
            </a:r>
            <a:r>
              <a:rPr lang="en-US" sz="2000" dirty="0"/>
              <a:t>(intransitive).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PSEUDO-INTRANSITIVES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1579" y="3746163"/>
            <a:ext cx="1065208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Pseudo-intransitives: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Express a general property of the entity to undergo the process in question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Tends to occur in the present tense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cause is implied but an Agent can’t be added in a </a:t>
            </a:r>
            <a:r>
              <a:rPr lang="en-US" sz="2000" i="1" dirty="0"/>
              <a:t>by</a:t>
            </a:r>
            <a:r>
              <a:rPr lang="en-US" sz="2000" dirty="0"/>
              <a:t>-clause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There is no corresponding transitive construction, either active or passive, that exactly expresses </a:t>
            </a:r>
            <a:endParaRPr lang="en-US" sz="2000" dirty="0"/>
          </a:p>
          <a:p>
            <a:r>
              <a:rPr lang="en-US" sz="2000" dirty="0"/>
              <a:t>the same meaning as these intransitives (e.g. </a:t>
            </a:r>
            <a:r>
              <a:rPr lang="en-US" sz="2000" i="1" dirty="0"/>
              <a:t>Colloquial language is translated badly</a:t>
            </a:r>
            <a:r>
              <a:rPr lang="en-US" sz="2000" dirty="0"/>
              <a:t>)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9" y="2174538"/>
            <a:ext cx="7493301" cy="15716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PROCESSES OF TRANSFER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983365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PROCESSES THAT ENCODE TRANSFER: GIVE, LEND, CHARGE, PAY, OFFER OWE</a:t>
            </a:r>
            <a:endParaRPr lang="en-US" sz="2200" dirty="0"/>
          </a:p>
          <a:p>
            <a:r>
              <a:rPr lang="en-US" sz="2200" dirty="0"/>
              <a:t>Examples:</a:t>
            </a:r>
            <a:endParaRPr lang="en-US" sz="2200" dirty="0"/>
          </a:p>
          <a:p>
            <a:r>
              <a:rPr lang="en-US" sz="2200" dirty="0"/>
              <a:t>Ed gave </a:t>
            </a:r>
            <a:r>
              <a:rPr lang="en-US" sz="2200" i="1" dirty="0"/>
              <a:t>the cat</a:t>
            </a:r>
            <a:r>
              <a:rPr lang="en-US" sz="2200" dirty="0"/>
              <a:t> a bit of tuna.</a:t>
            </a:r>
            <a:endParaRPr lang="en-US" sz="2200" dirty="0"/>
          </a:p>
          <a:p>
            <a:r>
              <a:rPr lang="en-US" sz="2200" dirty="0"/>
              <a:t>Bill’s father has lent </a:t>
            </a:r>
            <a:r>
              <a:rPr lang="en-US" sz="2200" i="1" dirty="0"/>
              <a:t>us</a:t>
            </a:r>
            <a:r>
              <a:rPr lang="en-US" sz="2200" dirty="0"/>
              <a:t> his car.</a:t>
            </a:r>
            <a:endParaRPr lang="en-US" sz="2200" dirty="0"/>
          </a:p>
          <a:p>
            <a:r>
              <a:rPr lang="en-US" sz="2200" dirty="0"/>
              <a:t>Have you paid the </a:t>
            </a:r>
            <a:r>
              <a:rPr lang="en-US" sz="2200" i="1" dirty="0"/>
              <a:t>taxi-driver</a:t>
            </a:r>
            <a:r>
              <a:rPr lang="en-US" sz="2200" dirty="0"/>
              <a:t> the right amount?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Recipient vs Beneficiary</a:t>
            </a:r>
            <a:endParaRPr lang="en-US" sz="2200" dirty="0"/>
          </a:p>
          <a:p>
            <a:r>
              <a:rPr lang="en-US" sz="2200" dirty="0"/>
              <a:t>Examples:</a:t>
            </a:r>
            <a:endParaRPr lang="en-US" sz="2200" dirty="0"/>
          </a:p>
          <a:p>
            <a:r>
              <a:rPr lang="en-US" sz="2200" dirty="0"/>
              <a:t>I wrote a letter to him vs. </a:t>
            </a:r>
            <a:r>
              <a:rPr lang="en-US" sz="2200"/>
              <a:t>I wrote a letter for him.</a:t>
            </a:r>
            <a:endParaRPr lang="en-US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CONCEPTUALISING WHAT WE THINK, PERCEIVE, AND FEEL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116029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MENTAL PROCESSES: COGNITION (know, understand), PERCEPTION (see, notice, hear, feel), AFFECTIVITY</a:t>
            </a:r>
            <a:endParaRPr lang="en-US" sz="2000" dirty="0"/>
          </a:p>
          <a:p>
            <a:r>
              <a:rPr lang="en-US" sz="2000" dirty="0"/>
              <a:t>(like, love, admire, miss), and DESIDERATION (hope, want, desire)</a:t>
            </a:r>
            <a:endParaRPr lang="en-US" sz="2000" dirty="0"/>
          </a:p>
          <a:p>
            <a:endParaRPr lang="en-US" sz="2200" b="1" dirty="0"/>
          </a:p>
          <a:p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9" y="4695824"/>
            <a:ext cx="7413021" cy="13576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692747"/>
            <a:ext cx="7378700" cy="20030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3297</Words>
  <Application>WPS Writer</Application>
  <PresentationFormat>Widescreen</PresentationFormat>
  <Paragraphs>98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SimSun</vt:lpstr>
      <vt:lpstr>Wingdings</vt:lpstr>
      <vt:lpstr>Gill Sans MT</vt:lpstr>
      <vt:lpstr>苹方-简</vt:lpstr>
      <vt:lpstr>Microsoft YaHei</vt:lpstr>
      <vt:lpstr>汉仪旗黑</vt:lpstr>
      <vt:lpstr>Arial Unicode MS</vt:lpstr>
      <vt:lpstr>Times New Roman</vt:lpstr>
      <vt:lpstr>Calibri</vt:lpstr>
      <vt:lpstr>Helvetica Neue</vt:lpstr>
      <vt:lpstr>宋体-简</vt:lpstr>
      <vt:lpstr>Gear Drives</vt:lpstr>
      <vt:lpstr>FUNCTIONAL GRAMMAR– chapter FIVE CONCEPTUALISING PATTERNS OF EXPERIENCE</vt:lpstr>
      <vt:lpstr>CHAPTER Five OUTLINE</vt:lpstr>
      <vt:lpstr>CONCEPTUALISING EXPERIENCES EXPRESSED AS SITUATION TYPES</vt:lpstr>
      <vt:lpstr>CONCEPTUALISING EXPERIENCES EXPRESSED AS SITUATION TYPES</vt:lpstr>
      <vt:lpstr>MATERIAL PROCESSES OF DOING AND HAPPENING</vt:lpstr>
      <vt:lpstr>CAUSATIVE PROCESSES</vt:lpstr>
      <vt:lpstr>PSEUDO-INTRANSITIVES</vt:lpstr>
      <vt:lpstr>PROCESSES OF TRANSFER</vt:lpstr>
      <vt:lpstr>CONCEPTUALISING WHAT WE THINK, PERCEIVE, AND FEEL</vt:lpstr>
      <vt:lpstr>RELATIONAL PROCESSES OF BEING AND BECOMING</vt:lpstr>
      <vt:lpstr>PROCESSES OF SAYING, BEHAVING, AND EXISTING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nguyenminhthien</cp:lastModifiedBy>
  <cp:revision>34</cp:revision>
  <dcterms:created xsi:type="dcterms:W3CDTF">2022-07-08T12:27:05Z</dcterms:created>
  <dcterms:modified xsi:type="dcterms:W3CDTF">2022-07-08T12:27:05Z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1033-4.2.0.7541</vt:lpwstr>
  </property>
</Properties>
</file>