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9" r:id="rId5"/>
    <p:sldId id="278" r:id="rId7"/>
    <p:sldId id="279" r:id="rId8"/>
    <p:sldId id="280" r:id="rId9"/>
    <p:sldId id="258" r:id="rId10"/>
    <p:sldId id="281" r:id="rId11"/>
    <p:sldId id="282" r:id="rId12"/>
    <p:sldId id="283" r:id="rId13"/>
    <p:sldId id="260" r:id="rId14"/>
    <p:sldId id="276" r:id="rId15"/>
    <p:sldId id="273" r:id="rId16"/>
    <p:sldId id="274" r:id="rId17"/>
    <p:sldId id="277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5"/>
  </p:normalViewPr>
  <p:slideViewPr>
    <p:cSldViewPr snapToGrid="0" snapToObjects="1">
      <p:cViewPr varScale="1">
        <p:scale>
          <a:sx n="89" d="100"/>
          <a:sy n="89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15174-C330-7D44-80F6-FDAFA0DEC6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466D3-63D6-A044-885D-3DF738EC278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66D3-63D6-A044-885D-3DF738EC278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66D3-63D6-A044-885D-3DF738EC278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66D3-63D6-A044-885D-3DF738EC278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66D3-63D6-A044-885D-3DF738EC278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466D3-63D6-A044-885D-3DF738EC278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466D3-63D6-A044-885D-3DF738EC278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466D3-63D6-A044-885D-3DF738EC278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466D3-63D6-A044-885D-3DF738EC278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713" y="499610"/>
            <a:ext cx="959764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FUNCTIONAL GRAMMAR– </a:t>
            </a:r>
            <a:r>
              <a:rPr lang="vi-VN" altLang="en-US" sz="6000" dirty="0"/>
              <a:t>C</a:t>
            </a:r>
            <a:r>
              <a:rPr lang="en-US" sz="6000" dirty="0"/>
              <a:t>hapter </a:t>
            </a:r>
            <a:r>
              <a:rPr lang="vi-VN" altLang="en-US" sz="6000" dirty="0"/>
              <a:t>four:</a:t>
            </a:r>
            <a:br>
              <a:rPr lang="en-US" sz="6000" dirty="0"/>
            </a:br>
            <a:r>
              <a:rPr lang="en-US" sz="3600" dirty="0"/>
              <a:t>INTERACTION BETWEEN SPEAKER AND HEARER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665674"/>
            <a:ext cx="8637072" cy="977621"/>
          </a:xfrm>
        </p:spPr>
        <p:txBody>
          <a:bodyPr>
            <a:normAutofit/>
          </a:bodyPr>
          <a:lstStyle/>
          <a:p>
            <a:r>
              <a:rPr lang="vi-VN" altLang="en-US" sz="2400" b="1" dirty="0"/>
              <a:t>Instrutor: Nguyen Minh Thien, </a:t>
            </a:r>
            <a:r>
              <a:rPr lang="vi-VN" altLang="en-US" sz="2400" b="1" dirty="0"/>
              <a:t>PhD.</a:t>
            </a:r>
            <a:endParaRPr lang="vi-VN" alt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670049"/>
            <a:ext cx="9603275" cy="1049235"/>
          </a:xfrm>
        </p:spPr>
        <p:txBody>
          <a:bodyPr/>
          <a:lstStyle/>
          <a:p>
            <a:r>
              <a:rPr lang="en-US" dirty="0"/>
              <a:t>THE DECLARATIVE AND INTERROGATIVE CLAUSE TYPES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1579" y="2107486"/>
            <a:ext cx="52891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THE WH-INTERROGATIVE CLAUSE TYPE: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800" y="2571751"/>
            <a:ext cx="73279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THE EXCLAMATIVE AND IMPERATIVE CLAUSE TYPES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85900" y="2000250"/>
            <a:ext cx="23675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The exclamative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5900" y="2431137"/>
            <a:ext cx="4772025" cy="1366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579" y="3828359"/>
            <a:ext cx="22164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The imperative</a:t>
            </a:r>
            <a:endParaRPr lang="en-US" sz="2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289630"/>
            <a:ext cx="6072188" cy="18034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INDIRECT SPEECH ACTS, CLAUSE TYPES AND DISCOURSE FUNCTIONS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85900" y="2000250"/>
            <a:ext cx="664957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Performatives</a:t>
            </a:r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Explicit performatives</a:t>
            </a:r>
            <a:endParaRPr lang="en-US" sz="2200" dirty="0"/>
          </a:p>
          <a:p>
            <a:r>
              <a:rPr lang="en-US" sz="2200" dirty="0"/>
              <a:t>I </a:t>
            </a:r>
            <a:r>
              <a:rPr lang="en-US" sz="2200" i="1" dirty="0"/>
              <a:t>promise</a:t>
            </a:r>
            <a:r>
              <a:rPr lang="en-US" sz="2200" dirty="0"/>
              <a:t> I’ll be careful.</a:t>
            </a:r>
            <a:endParaRPr lang="en-US" sz="2200" dirty="0"/>
          </a:p>
          <a:p>
            <a:r>
              <a:rPr lang="en-US" sz="2200" dirty="0"/>
              <a:t>We </a:t>
            </a:r>
            <a:r>
              <a:rPr lang="en-US" sz="2200" i="1" dirty="0"/>
              <a:t>advise</a:t>
            </a:r>
            <a:r>
              <a:rPr lang="en-US" sz="2200" dirty="0"/>
              <a:t> you to book early to avoid disappointment.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Less explicit performatives with modalisation</a:t>
            </a:r>
            <a:endParaRPr lang="en-US" sz="2200" dirty="0"/>
          </a:p>
          <a:p>
            <a:r>
              <a:rPr lang="en-US" sz="2200" dirty="0"/>
              <a:t>I </a:t>
            </a:r>
            <a:r>
              <a:rPr lang="en-US" sz="2200" i="1" dirty="0"/>
              <a:t>can offer </a:t>
            </a:r>
            <a:r>
              <a:rPr lang="en-US" sz="2200" dirty="0"/>
              <a:t>you beer, whisky, gin, cola…</a:t>
            </a:r>
            <a:endParaRPr lang="en-US" sz="2200" dirty="0"/>
          </a:p>
          <a:p>
            <a:r>
              <a:rPr lang="en-US" sz="2200" i="1" dirty="0"/>
              <a:t>Let me thank you </a:t>
            </a:r>
            <a:r>
              <a:rPr lang="en-US" sz="2200" dirty="0"/>
              <a:t>once more for your collaboration.</a:t>
            </a:r>
            <a:endParaRPr lang="en-US" sz="2200" dirty="0"/>
          </a:p>
          <a:p>
            <a:r>
              <a:rPr lang="en-US" sz="2200" i="1" dirty="0"/>
              <a:t>I am afraid I have to request </a:t>
            </a:r>
            <a:r>
              <a:rPr lang="en-US" sz="2200" dirty="0"/>
              <a:t>you to move to another seat.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Negative declaratives</a:t>
            </a:r>
            <a:endParaRPr lang="en-US" sz="2200" dirty="0"/>
          </a:p>
          <a:p>
            <a:r>
              <a:rPr lang="en-US" sz="2200" dirty="0"/>
              <a:t>I don’t need any more calendars, thank you.</a:t>
            </a:r>
            <a:endParaRPr lang="en-US" sz="2200" dirty="0"/>
          </a:p>
          <a:p>
            <a:r>
              <a:rPr lang="en-US" sz="2200" dirty="0"/>
              <a:t>I don’t promise you that I’ll convince him.</a:t>
            </a:r>
            <a:endParaRPr lang="en-US" sz="2200" dirty="0"/>
          </a:p>
          <a:p>
            <a:r>
              <a:rPr lang="en-US" sz="2200" dirty="0"/>
              <a:t>Smoking is not allowed here.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QUESTIONS, CLAUSE TYPES AND DISCOURSE FUNCTIONS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85900" y="2000250"/>
            <a:ext cx="808670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Rhetorical questions:</a:t>
            </a:r>
            <a:endParaRPr lang="en-US" sz="2200" b="1" dirty="0"/>
          </a:p>
          <a:p>
            <a:r>
              <a:rPr lang="en-US" sz="2000" i="1" dirty="0"/>
              <a:t>Do you expect me to wait here all day?</a:t>
            </a:r>
            <a:endParaRPr lang="en-US" sz="2000" i="1" dirty="0"/>
          </a:p>
          <a:p>
            <a:r>
              <a:rPr lang="en-US" sz="2000" i="1" dirty="0"/>
              <a:t>What could I say?</a:t>
            </a: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Questions as preliminaries:</a:t>
            </a:r>
            <a:endParaRPr lang="en-US" sz="2200" b="1" dirty="0"/>
          </a:p>
          <a:p>
            <a:r>
              <a:rPr lang="en-US" sz="2000" i="1" dirty="0"/>
              <a:t>Are you going to the hospital this morning?</a:t>
            </a:r>
            <a:endParaRPr lang="en-US" sz="2000" i="1" dirty="0"/>
          </a:p>
          <a:p>
            <a:r>
              <a:rPr lang="en-US" sz="2000" i="1" dirty="0"/>
              <a:t>No.</a:t>
            </a:r>
            <a:endParaRPr lang="en-US" sz="2000" i="1" dirty="0"/>
          </a:p>
          <a:p>
            <a:r>
              <a:rPr lang="en-US" sz="2000" i="1" dirty="0"/>
              <a:t>Well if you do it’ll give us a chance to find out whether he’s coming home.</a:t>
            </a: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SOME, ANY, and NEGATIVES forms in biased questions:</a:t>
            </a:r>
            <a:endParaRPr lang="en-US" sz="2200" b="1" dirty="0"/>
          </a:p>
          <a:p>
            <a:r>
              <a:rPr lang="en-US" sz="2000" i="1" dirty="0"/>
              <a:t>Do you know anyone in Westminster? </a:t>
            </a:r>
            <a:r>
              <a:rPr lang="en-US" sz="2000" i="1" dirty="0"/>
              <a:t>V</a:t>
            </a:r>
            <a:r>
              <a:rPr lang="en-US" sz="2000" i="1" dirty="0"/>
              <a:t>s Do you know someone in Westminster?</a:t>
            </a:r>
            <a:endParaRPr lang="en-US" sz="2000" i="1" dirty="0"/>
          </a:p>
          <a:p>
            <a:r>
              <a:rPr lang="en-US" sz="2000" i="1" dirty="0"/>
              <a:t>Is there no butter? </a:t>
            </a:r>
            <a:r>
              <a:rPr lang="en-US" sz="2000" dirty="0"/>
              <a:t>(There should be some butter, but it seems there isn’t.)</a:t>
            </a:r>
            <a:endParaRPr lang="en-US" sz="2000" dirty="0"/>
          </a:p>
          <a:p>
            <a:r>
              <a:rPr lang="en-US" sz="2000" i="1" dirty="0"/>
              <a:t>Isn’t there some butter somewhere? </a:t>
            </a:r>
            <a:r>
              <a:rPr lang="en-US" sz="2000" dirty="0"/>
              <a:t>(It seems there isn’t, but I expect there is.)</a:t>
            </a:r>
            <a:endParaRPr lang="en-US" sz="2000" dirty="0"/>
          </a:p>
          <a:p>
            <a:r>
              <a:rPr lang="en-US" sz="2000" i="1" dirty="0"/>
              <a:t>Would you like some more coffee?</a:t>
            </a:r>
            <a:endParaRPr lang="en-US" sz="2000" i="1" dirty="0"/>
          </a:p>
          <a:p>
            <a:r>
              <a:rPr lang="en-US" sz="2000" i="1" dirty="0"/>
              <a:t>Do you want something, a soft drink before you go?</a:t>
            </a:r>
            <a:endParaRPr lang="en-US" sz="2000" i="1" dirty="0"/>
          </a:p>
          <a:p>
            <a:endParaRPr lang="en-US" sz="2000" i="1" dirty="0"/>
          </a:p>
          <a:p>
            <a:endParaRPr lang="en-US" sz="2200" b="1" dirty="0"/>
          </a:p>
          <a:p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DIRECTIVES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85900" y="200025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1579" y="2000251"/>
            <a:ext cx="7792434" cy="23574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DIRECTIVES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85900" y="200025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1578" y="2000250"/>
            <a:ext cx="8778271" cy="3206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78" y="5206554"/>
            <a:ext cx="8790971" cy="8469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CLAUSE TYPES AND SPEECH ACTS: SUMMARY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85900" y="200025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1579" y="1881531"/>
            <a:ext cx="6781800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CLAUSE TYPES AND SPEECH ACTS: SUMMARY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85900" y="200025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1579" y="1955800"/>
            <a:ext cx="6477984" cy="40976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FOUR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Speech acts and clause types</a:t>
            </a:r>
            <a:endParaRPr lang="en-US" sz="2400" dirty="0"/>
          </a:p>
          <a:p>
            <a:r>
              <a:rPr lang="en-US" sz="2400" dirty="0"/>
              <a:t>The declarative and interrogative clause types</a:t>
            </a:r>
            <a:endParaRPr lang="en-US" sz="2400" dirty="0"/>
          </a:p>
          <a:p>
            <a:r>
              <a:rPr lang="en-US" sz="2400" dirty="0"/>
              <a:t>The exclamative and imperative clause types</a:t>
            </a:r>
            <a:endParaRPr lang="en-US" sz="2400" dirty="0"/>
          </a:p>
          <a:p>
            <a:r>
              <a:rPr lang="en-US" sz="2400" dirty="0"/>
              <a:t>Indirect speech acts, clause types, and discourse functions</a:t>
            </a:r>
            <a:endParaRPr lang="en-US" sz="2400" dirty="0"/>
          </a:p>
          <a:p>
            <a:r>
              <a:rPr lang="en-US" sz="2400" dirty="0"/>
              <a:t>Questions, clause types and discourse functions</a:t>
            </a:r>
            <a:endParaRPr lang="en-US" sz="2400" dirty="0"/>
          </a:p>
          <a:p>
            <a:r>
              <a:rPr lang="en-US" sz="2400" dirty="0"/>
              <a:t>Directives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ACTS AND CLAUSE TYPES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4395" y="1957386"/>
            <a:ext cx="10970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Speech acts are the acts we perform through words. Certain general types of speech acts</a:t>
            </a:r>
            <a:endParaRPr lang="en-US" sz="2200" dirty="0"/>
          </a:p>
          <a:p>
            <a:r>
              <a:rPr lang="en-US" sz="2200" dirty="0"/>
              <a:t>are basic to everyday interaction: statements, questions, exclamations, and directives.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4394" y="2830459"/>
            <a:ext cx="8898319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ACTS AND CLAUSE TYPES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4395" y="1957386"/>
            <a:ext cx="10970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Each of the basic speech acts is associated in grammar with a type of clause; the declarative is typically used to encode a statement, the interrogative a question, etc. These are the direct correspondences between form and function that we refer to as direct speech acts.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1579" y="3169014"/>
            <a:ext cx="7263796" cy="26174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SPEECH ACTS AND INDIRECT SPEECH ACTS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4395" y="1957386"/>
            <a:ext cx="109700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When a clause type is used to carry out the speech act typically associated with it, it is considered to be a direct speech act. Thus in a direct speech act, the declarative is said to have the illocutionary force of a statement, an interrogative has the force of a question, an imperative has the force of a directive, and an exclamative as the force of an exclamation. </a:t>
            </a:r>
            <a:endParaRPr lang="en-US" sz="2200" dirty="0"/>
          </a:p>
          <a:p>
            <a:r>
              <a:rPr lang="en-US" sz="2200" dirty="0"/>
              <a:t>The force is the speaker’s intended meaning at that particular point in the discourse.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1579" y="3742490"/>
            <a:ext cx="6106509" cy="2310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SPEECH ACTS AND INDIRECT SPEECH ACTS (CONT’D)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4395" y="1957386"/>
            <a:ext cx="109700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 interpersonal interaction, however, the relationship is frequently more complex – and more flexible. Every clause type can carry out different speech acts. When a clause type has any other but its typical force, we consider it an indirect speech act. </a:t>
            </a:r>
            <a:endParaRPr lang="en-US" sz="2200" dirty="0"/>
          </a:p>
          <a:p>
            <a:r>
              <a:rPr lang="en-US" sz="2200" dirty="0"/>
              <a:t>Example:</a:t>
            </a:r>
            <a:endParaRPr lang="en-US" sz="2200" dirty="0"/>
          </a:p>
          <a:p>
            <a:r>
              <a:rPr lang="en-US" sz="2200" dirty="0"/>
              <a:t>A: The door-bell’s ringing.</a:t>
            </a:r>
            <a:endParaRPr lang="en-US" sz="2200" dirty="0"/>
          </a:p>
          <a:p>
            <a:r>
              <a:rPr lang="en-US" sz="2200" dirty="0"/>
              <a:t>B: I’m in the bath.</a:t>
            </a:r>
            <a:endParaRPr lang="en-US" sz="2200" dirty="0"/>
          </a:p>
          <a:p>
            <a:r>
              <a:rPr lang="en-US" sz="2200" dirty="0"/>
              <a:t>A: Okay. I’ll go.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670049"/>
            <a:ext cx="9603275" cy="1049235"/>
          </a:xfrm>
        </p:spPr>
        <p:txBody>
          <a:bodyPr/>
          <a:lstStyle/>
          <a:p>
            <a:r>
              <a:rPr lang="en-US" dirty="0"/>
              <a:t>THE DECLARATIVE AND INTERROGATIVE CLAUSE TYPES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1579" y="2107486"/>
            <a:ext cx="3567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SUBJECT-FINITE VARIATION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1578" y="2714624"/>
            <a:ext cx="10149871" cy="29003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670049"/>
            <a:ext cx="9603275" cy="1049235"/>
          </a:xfrm>
        </p:spPr>
        <p:txBody>
          <a:bodyPr/>
          <a:lstStyle/>
          <a:p>
            <a:r>
              <a:rPr lang="en-US" dirty="0"/>
              <a:t>THE DECLARATIVE AND INTERROGATIVE CLAUSE TYPES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1579" y="2107486"/>
            <a:ext cx="43394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THE DECLARATIVE CLAUSE TYPE: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1578" y="2743200"/>
            <a:ext cx="6978047" cy="18145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670049"/>
            <a:ext cx="9603275" cy="1049235"/>
          </a:xfrm>
        </p:spPr>
        <p:txBody>
          <a:bodyPr/>
          <a:lstStyle/>
          <a:p>
            <a:r>
              <a:rPr lang="en-US" dirty="0"/>
              <a:t>THE DECLARATIVE AND INTERROGATIVE CLAUSE TYPES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1579" y="2107486"/>
            <a:ext cx="4655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THE INTERROGATIVE CLAUSE TYPE: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0512" y="2538373"/>
            <a:ext cx="6069014" cy="17812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3343</Words>
  <Application>WPS Writer</Application>
  <PresentationFormat>Widescreen</PresentationFormat>
  <Paragraphs>107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SimSun</vt:lpstr>
      <vt:lpstr>Wingdings</vt:lpstr>
      <vt:lpstr>Gill Sans MT</vt:lpstr>
      <vt:lpstr>苹方-简</vt:lpstr>
      <vt:lpstr>Microsoft YaHei</vt:lpstr>
      <vt:lpstr>汉仪旗黑</vt:lpstr>
      <vt:lpstr>Arial Unicode MS</vt:lpstr>
      <vt:lpstr>Times New Roman</vt:lpstr>
      <vt:lpstr>Calibri</vt:lpstr>
      <vt:lpstr>Helvetica Neue</vt:lpstr>
      <vt:lpstr>宋体-简</vt:lpstr>
      <vt:lpstr>Gear Drives</vt:lpstr>
      <vt:lpstr>FUNCTIONAL GRAMMAR– chapter FOUR INTERACTION BETWEEN SPEAKER AND HEARER</vt:lpstr>
      <vt:lpstr>CHAPTER FOUR OUTLINE</vt:lpstr>
      <vt:lpstr>SPEECH ACTS AND CLAUSE TYPES</vt:lpstr>
      <vt:lpstr>SPEECH ACTS AND CLAUSE TYPES</vt:lpstr>
      <vt:lpstr>DIRECT SPEECH ACTS AND INDIRECT SPEECH ACTS</vt:lpstr>
      <vt:lpstr>DIRECT SPEECH ACTS AND INDIRECT SPEECH ACTS (CONT’D)</vt:lpstr>
      <vt:lpstr>THE DECLARATIVE AND INTERROGATIVE CLAUSE TYPES</vt:lpstr>
      <vt:lpstr>THE DECLARATIVE AND INTERROGATIVE CLAUSE TYPES </vt:lpstr>
      <vt:lpstr>THE DECLARATIVE AND INTERROGATIVE CLAUSE TYPES </vt:lpstr>
      <vt:lpstr>THE DECLARATIVE AND INTERROGATIVE CLAUSE TYPES </vt:lpstr>
      <vt:lpstr>THE EXCLAMATIVE AND IMPERATIVE CLAUSE TYPES</vt:lpstr>
      <vt:lpstr>INDIRECT SPEECH ACTS, CLAUSE TYPES AND DISCOURSE FUNCTIONS</vt:lpstr>
      <vt:lpstr>QUESTIONS, CLAUSE TYPES AND DISCOURSE FUNCTIONS</vt:lpstr>
      <vt:lpstr>DIRECTIVES</vt:lpstr>
      <vt:lpstr>DIRECTIVES</vt:lpstr>
      <vt:lpstr>CLAUSE TYPES AND SPEECH ACTS: SUMMARY</vt:lpstr>
      <vt:lpstr>CLAUSE TYPES AND SPEECH ACTS: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semantics</dc:title>
  <dc:creator>Microsoft Office User</dc:creator>
  <cp:lastModifiedBy>nguyenminhthien</cp:lastModifiedBy>
  <cp:revision>32</cp:revision>
  <dcterms:created xsi:type="dcterms:W3CDTF">2022-07-08T12:26:25Z</dcterms:created>
  <dcterms:modified xsi:type="dcterms:W3CDTF">2022-07-08T12:26:25Z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1033-4.2.0.7541</vt:lpwstr>
  </property>
</Properties>
</file>