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5"/>
  </p:normalViewPr>
  <p:slideViewPr>
    <p:cSldViewPr snapToGrid="0" snapToObjects="1">
      <p:cViewPr varScale="1">
        <p:scale>
          <a:sx n="122" d="100"/>
          <a:sy n="12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19/6/2024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8A87A34-81AB-432B-8DAE-1953F412C126}" type="datetimeFigureOut">
              <a:rPr lang="en-US" dirty="0"/>
              <a:t>19/6/2024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br>
              <a:rPr lang="en-US" sz="6000" dirty="0"/>
            </a:br>
            <a:r>
              <a:rPr lang="vi-VN" altLang="en-US" sz="6000" dirty="0"/>
              <a:t>C</a:t>
            </a:r>
            <a:r>
              <a:rPr lang="en-US" sz="6000" dirty="0"/>
              <a:t>hapter </a:t>
            </a:r>
            <a:r>
              <a:rPr lang="vi-VN" altLang="en-US" sz="6000" dirty="0"/>
              <a:t>3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3600" dirty="0"/>
              <a:t>THE DEVELOPMENT OF THE MESSAGE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vi-VN" altLang="en-US" sz="2400" b="1" dirty="0"/>
              <a:t>Instructor: Nguyen Minh Thien, PhD.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err="1"/>
              <a:t>tHREE</a:t>
            </a:r>
            <a:r>
              <a:rPr lang="en-US" dirty="0"/>
              <a:t>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Complementation of the verb and Valency</a:t>
            </a:r>
          </a:p>
          <a:p>
            <a:r>
              <a:rPr lang="en-US" sz="2400" dirty="0"/>
              <a:t>Intransitive and copular patterns</a:t>
            </a:r>
          </a:p>
          <a:p>
            <a:r>
              <a:rPr lang="en-US" sz="2400" dirty="0"/>
              <a:t>Transitive patterns</a:t>
            </a:r>
          </a:p>
          <a:p>
            <a:r>
              <a:rPr lang="en-US" sz="2400" dirty="0"/>
              <a:t>Complementation by finite clauses</a:t>
            </a:r>
          </a:p>
          <a:p>
            <a:r>
              <a:rPr lang="en-US" sz="2400" dirty="0"/>
              <a:t>Complementation by non-finite clauses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COMPLEMENTATION OF THE VERB AND VALENCY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4395" y="1957386"/>
            <a:ext cx="109700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Complementation of the verb refers to the syntactic patterns made up by configurations of </a:t>
            </a:r>
          </a:p>
          <a:p>
            <a:r>
              <a:rPr lang="en-US" sz="2200" dirty="0"/>
              <a:t>the clause elements. Each pattern contains a Subject and a Verb. The number and type of other </a:t>
            </a:r>
          </a:p>
          <a:p>
            <a:r>
              <a:rPr lang="en-US" sz="2200" dirty="0"/>
              <a:t>elements in each pattern is determined by the verb.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8" y="3065381"/>
            <a:ext cx="9835547" cy="2135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7190" y="5284040"/>
            <a:ext cx="10642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The potential number of participants, including the Subject – that is, the number of places in </a:t>
            </a:r>
          </a:p>
          <a:p>
            <a:r>
              <a:rPr lang="en-US" sz="2200" dirty="0"/>
              <a:t>the clause that the verb controls is referred to as its semantic </a:t>
            </a:r>
            <a:r>
              <a:rPr lang="en-US" sz="2200" b="1" dirty="0"/>
              <a:t>valency.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Intransitive and copular patterns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1579" y="2107486"/>
            <a:ext cx="10890930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When there is no complementation, the verb is said to be intransitive. The structure is S-V</a:t>
            </a:r>
          </a:p>
          <a:p>
            <a:r>
              <a:rPr lang="en-US" sz="2200" dirty="0"/>
              <a:t>Examples: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They laughed.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We walked home; She stayed at home.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He retired last year.</a:t>
            </a:r>
          </a:p>
          <a:p>
            <a:endParaRPr lang="en-US" sz="2200" i="1" dirty="0"/>
          </a:p>
          <a:p>
            <a:r>
              <a:rPr lang="en-US" sz="2200" dirty="0"/>
              <a:t>The S-V-Cs pattern contains a copular verb that links the Subject to a Complement encoding </a:t>
            </a:r>
          </a:p>
          <a:p>
            <a:r>
              <a:rPr lang="en-US" sz="2200" dirty="0"/>
              <a:t>what the Subject is or becomes. The most typical copula is </a:t>
            </a:r>
            <a:r>
              <a:rPr lang="en-US" sz="2200" i="1" dirty="0"/>
              <a:t>be</a:t>
            </a:r>
            <a:r>
              <a:rPr lang="en-US" sz="2200" dirty="0"/>
              <a:t>.</a:t>
            </a:r>
          </a:p>
          <a:p>
            <a:r>
              <a:rPr lang="en-US" sz="2200" dirty="0"/>
              <a:t>Example:</a:t>
            </a:r>
            <a:br>
              <a:rPr lang="en-US" sz="2200" dirty="0"/>
            </a:br>
            <a:r>
              <a:rPr lang="en-US" sz="2200" i="1" dirty="0"/>
              <a:t>A couch potato is someone who lies watching  television all day.; My mother is her teacher.</a:t>
            </a:r>
          </a:p>
          <a:p>
            <a:r>
              <a:rPr lang="en-US" sz="2200" i="1" dirty="0"/>
              <a:t>My mother is kind; She is young/becomes young.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TRANSITIVE PATTERNS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7170489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Monotransitive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S-V-Od</a:t>
            </a:r>
          </a:p>
          <a:p>
            <a:r>
              <a:rPr lang="en-US" sz="2200" dirty="0"/>
              <a:t>E.g.: I (S) ate (V) a toasted cheese sandwich (Od)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Verbs used transitively and intransitively</a:t>
            </a:r>
          </a:p>
          <a:p>
            <a:r>
              <a:rPr lang="en-US" sz="2200" dirty="0"/>
              <a:t>E.g.: Drinking and driving don’t match.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Causatives with an intransitive counterpart (ergative pairs)</a:t>
            </a:r>
          </a:p>
          <a:p>
            <a:r>
              <a:rPr lang="en-US" sz="2200" dirty="0"/>
              <a:t>E.g. He opened the door; The door opened.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Verbs with a reflexive meaning</a:t>
            </a:r>
          </a:p>
          <a:p>
            <a:r>
              <a:rPr lang="en-US" sz="2200" dirty="0"/>
              <a:t>E.g. He shaved (himself). She dressed (herself).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Verbs with a reciprocal meaning</a:t>
            </a:r>
          </a:p>
          <a:p>
            <a:r>
              <a:rPr lang="en-US" sz="2200" dirty="0"/>
              <a:t>E.g. Tom and Jo met (each other) at a concert.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TRANSITIVE PATTERNS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948118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Ditransitive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S-V-Oi-Od</a:t>
            </a:r>
          </a:p>
          <a:p>
            <a:r>
              <a:rPr lang="en-US" sz="2200" dirty="0"/>
              <a:t>E.g.: I (S) gave (V) her (Oi) a present (Od)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S-V-Od-Cprep</a:t>
            </a:r>
          </a:p>
          <a:p>
            <a:r>
              <a:rPr lang="en-US" sz="2200" dirty="0"/>
              <a:t>E.g.: This sunblock (S) will protect (V) your skin (Od) from the sun’s rays (Cprep).</a:t>
            </a:r>
          </a:p>
          <a:p>
            <a:endParaRPr lang="en-US" sz="2200" dirty="0"/>
          </a:p>
          <a:p>
            <a:r>
              <a:rPr lang="en-US" sz="2200" b="1" dirty="0"/>
              <a:t>Complex-transitive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S-V-Od-Co</a:t>
            </a:r>
          </a:p>
          <a:p>
            <a:r>
              <a:rPr lang="en-US" sz="2200" dirty="0"/>
              <a:t>E.g.: </a:t>
            </a:r>
          </a:p>
          <a:p>
            <a:r>
              <a:rPr lang="en-US" sz="2200" dirty="0"/>
              <a:t>He (S) got (V) his shoes (Od) wet (Co)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COMPLEMENTATION BY FINITE CLAUSES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31" y="2000249"/>
            <a:ext cx="8659232" cy="387633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COMPLEMENTATION BY non-FINITE CLAUSES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85900" y="20002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200" dirty="0"/>
          </a:p>
          <a:p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1451579" y="2000250"/>
            <a:ext cx="770281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 catenative verb is a verb that controls a non-finite complement.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Want, wish, intend, arrange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Like, love, prefer, can’t bear, hate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Promise, agree, learn, forget, decide </a:t>
            </a:r>
          </a:p>
          <a:p>
            <a:endParaRPr lang="en-US" sz="2200" dirty="0"/>
          </a:p>
          <a:p>
            <a:r>
              <a:rPr lang="en-US" sz="2200" dirty="0"/>
              <a:t>Examples:</a:t>
            </a:r>
          </a:p>
          <a:p>
            <a:r>
              <a:rPr lang="en-US" sz="2200" dirty="0"/>
              <a:t>He wants (you) </a:t>
            </a:r>
            <a:r>
              <a:rPr lang="en-US" sz="2200" i="1" dirty="0"/>
              <a:t>to stay.</a:t>
            </a:r>
          </a:p>
          <a:p>
            <a:r>
              <a:rPr lang="en-US" sz="2200" dirty="0"/>
              <a:t>They believe </a:t>
            </a:r>
            <a:r>
              <a:rPr lang="en-US" sz="2200" i="1" dirty="0"/>
              <a:t>him to be a genius; </a:t>
            </a:r>
          </a:p>
          <a:p>
            <a:r>
              <a:rPr lang="en-US" sz="2200" dirty="0"/>
              <a:t>He made </a:t>
            </a:r>
            <a:r>
              <a:rPr lang="en-US" sz="2200" i="1" dirty="0"/>
              <a:t>them stand up.</a:t>
            </a:r>
          </a:p>
          <a:p>
            <a:r>
              <a:rPr lang="en-US" sz="2200" dirty="0"/>
              <a:t>She saw </a:t>
            </a:r>
            <a:r>
              <a:rPr lang="en-US" sz="2200" i="1" dirty="0"/>
              <a:t>two men enter the shop.</a:t>
            </a:r>
          </a:p>
          <a:p>
            <a:r>
              <a:rPr lang="en-US" sz="2200" dirty="0"/>
              <a:t>I heard </a:t>
            </a:r>
            <a:r>
              <a:rPr lang="en-US" sz="2200" i="1" dirty="0"/>
              <a:t>two shots fired</a:t>
            </a:r>
            <a:r>
              <a:rPr lang="en-US" sz="2200" i="1"/>
              <a:t>; </a:t>
            </a:r>
            <a:endParaRPr lang="en-US" sz="2200" i="1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431</Words>
  <Application>Microsoft Office PowerPoint</Application>
  <PresentationFormat>Widescreen</PresentationFormat>
  <Paragraphs>63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SimSun</vt:lpstr>
      <vt:lpstr>Arial</vt:lpstr>
      <vt:lpstr>Calibri</vt:lpstr>
      <vt:lpstr>Gear Drives</vt:lpstr>
      <vt:lpstr>FUNCTIONAL GRAMMAR Chapter 3 THE DEVELOPMENT OF THE MESSAGE</vt:lpstr>
      <vt:lpstr>CHAPTER tHREE OUTLINE</vt:lpstr>
      <vt:lpstr>COMPLEMENTATION OF THE VERB AND VALENCY</vt:lpstr>
      <vt:lpstr>Intransitive and copular patterns</vt:lpstr>
      <vt:lpstr>TRANSITIVE PATTERNS</vt:lpstr>
      <vt:lpstr>TRANSITIVE PATTERNS</vt:lpstr>
      <vt:lpstr>COMPLEMENTATION BY FINITE CLAUSES</vt:lpstr>
      <vt:lpstr>COMPLEMENTATION BY non-FINITE CLAUSES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Admin</cp:lastModifiedBy>
  <cp:revision>28</cp:revision>
  <dcterms:created xsi:type="dcterms:W3CDTF">2022-07-08T12:25:30Z</dcterms:created>
  <dcterms:modified xsi:type="dcterms:W3CDTF">2024-06-19T01:57:21Z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1033-4.2.0.7541</vt:lpwstr>
  </property>
</Properties>
</file>