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3"/>
    <p:sldId id="257" r:id="rId4"/>
    <p:sldId id="258" r:id="rId5"/>
    <p:sldId id="259" r:id="rId6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5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9751C9-E44E-0C41-AEC2-37D8E986C0B5}" type="doc">
      <dgm:prSet loTypeId="urn:microsoft.com/office/officeart/2005/8/layout/radial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CF53D8-B3C0-0846-A900-3BD4B374F975}">
      <dgm:prSet phldrT="[Text]"/>
      <dgm:spPr/>
      <dgm:t>
        <a:bodyPr/>
        <a:lstStyle/>
        <a:p>
          <a:r>
            <a:rPr lang="en-US" dirty="0"/>
            <a:t>Context</a:t>
          </a:r>
        </a:p>
      </dgm:t>
    </dgm:pt>
    <dgm:pt modelId="{FC0FDA2D-26B7-AE47-A9FD-45165FD28DA7}" cxnId="{97F28799-2130-314B-8E52-FB5E5133B7C6}" type="parTrans">
      <dgm:prSet/>
      <dgm:spPr/>
      <dgm:t>
        <a:bodyPr/>
        <a:lstStyle/>
        <a:p>
          <a:endParaRPr lang="en-US"/>
        </a:p>
      </dgm:t>
    </dgm:pt>
    <dgm:pt modelId="{BD6820AA-528C-994C-8E0E-D979A3539BA5}" cxnId="{97F28799-2130-314B-8E52-FB5E5133B7C6}" type="sibTrans">
      <dgm:prSet/>
      <dgm:spPr/>
      <dgm:t>
        <a:bodyPr/>
        <a:lstStyle/>
        <a:p>
          <a:endParaRPr lang="en-US"/>
        </a:p>
      </dgm:t>
    </dgm:pt>
    <dgm:pt modelId="{32A59047-E949-8C46-9A82-2585690E9889}">
      <dgm:prSet phldrT="[Text]" custT="1"/>
      <dgm:spPr/>
      <dgm:t>
        <a:bodyPr/>
        <a:lstStyle/>
        <a:p>
          <a:r>
            <a:rPr lang="en-US" sz="3000" dirty="0"/>
            <a:t>Form</a:t>
          </a:r>
        </a:p>
      </dgm:t>
    </dgm:pt>
    <dgm:pt modelId="{74721707-1B5A-C141-9448-1D463EB64D3F}" cxnId="{A2B46C96-DF0C-704A-A48B-27D2620395E1}" type="parTrans">
      <dgm:prSet/>
      <dgm:spPr/>
      <dgm:t>
        <a:bodyPr/>
        <a:lstStyle/>
        <a:p>
          <a:endParaRPr lang="en-US"/>
        </a:p>
      </dgm:t>
    </dgm:pt>
    <dgm:pt modelId="{CFEE11D0-C44F-614B-849D-22AA386A0C88}" cxnId="{A2B46C96-DF0C-704A-A48B-27D2620395E1}" type="sibTrans">
      <dgm:prSet/>
      <dgm:spPr/>
      <dgm:t>
        <a:bodyPr/>
        <a:lstStyle/>
        <a:p>
          <a:endParaRPr lang="en-US"/>
        </a:p>
      </dgm:t>
    </dgm:pt>
    <dgm:pt modelId="{C29410E9-7950-B948-BC6C-DFCF8C6F9EFC}">
      <dgm:prSet phldrT="[Text]" custT="1"/>
      <dgm:spPr/>
      <dgm:t>
        <a:bodyPr/>
        <a:lstStyle/>
        <a:p>
          <a:pPr algn="l"/>
          <a:r>
            <a:rPr lang="en-US" sz="3000" dirty="0"/>
            <a:t>Function</a:t>
          </a:r>
        </a:p>
      </dgm:t>
    </dgm:pt>
    <dgm:pt modelId="{56312E5F-23BA-DB47-A47B-C38A36FCE00A}" cxnId="{95995F68-44EB-764F-B7A8-C388A3A8D8D1}" type="parTrans">
      <dgm:prSet/>
      <dgm:spPr/>
      <dgm:t>
        <a:bodyPr/>
        <a:lstStyle/>
        <a:p>
          <a:endParaRPr lang="en-US"/>
        </a:p>
      </dgm:t>
    </dgm:pt>
    <dgm:pt modelId="{5FCBF60A-0150-8E46-A84C-14D592145F27}" cxnId="{95995F68-44EB-764F-B7A8-C388A3A8D8D1}" type="sibTrans">
      <dgm:prSet/>
      <dgm:spPr/>
      <dgm:t>
        <a:bodyPr/>
        <a:lstStyle/>
        <a:p>
          <a:endParaRPr lang="en-US"/>
        </a:p>
      </dgm:t>
    </dgm:pt>
    <dgm:pt modelId="{67D1D7E5-9563-AE4D-B88C-98201F6A1915}">
      <dgm:prSet phldrT="[Text]" custT="1"/>
      <dgm:spPr/>
      <dgm:t>
        <a:bodyPr/>
        <a:lstStyle/>
        <a:p>
          <a:r>
            <a:rPr lang="en-US" sz="3000" dirty="0"/>
            <a:t>Meaning</a:t>
          </a:r>
        </a:p>
      </dgm:t>
    </dgm:pt>
    <dgm:pt modelId="{A1EA1794-180C-7546-9E56-337A1C81627F}" cxnId="{92426ADC-E0E0-E542-BA44-9BF9B891F683}" type="parTrans">
      <dgm:prSet/>
      <dgm:spPr/>
      <dgm:t>
        <a:bodyPr/>
        <a:lstStyle/>
        <a:p>
          <a:endParaRPr lang="en-US"/>
        </a:p>
      </dgm:t>
    </dgm:pt>
    <dgm:pt modelId="{C41C971D-9A17-FF43-A1EF-F02BF2BC2425}" cxnId="{92426ADC-E0E0-E542-BA44-9BF9B891F683}" type="sibTrans">
      <dgm:prSet/>
      <dgm:spPr/>
      <dgm:t>
        <a:bodyPr/>
        <a:lstStyle/>
        <a:p>
          <a:endParaRPr lang="en-US"/>
        </a:p>
      </dgm:t>
    </dgm:pt>
    <dgm:pt modelId="{8BCD8FD3-3E00-D149-85D0-E9A271A74E09}" type="pres">
      <dgm:prSet presAssocID="{A19751C9-E44E-0C41-AEC2-37D8E986C0B5}" presName="composite" presStyleCnt="0">
        <dgm:presLayoutVars>
          <dgm:chMax val="1"/>
          <dgm:dir/>
          <dgm:resizeHandles val="exact"/>
        </dgm:presLayoutVars>
      </dgm:prSet>
      <dgm:spPr/>
    </dgm:pt>
    <dgm:pt modelId="{E772D43E-B1B9-B440-9006-EED15CB1DB76}" type="pres">
      <dgm:prSet presAssocID="{A19751C9-E44E-0C41-AEC2-37D8E986C0B5}" presName="radial" presStyleCnt="0">
        <dgm:presLayoutVars>
          <dgm:animLvl val="ctr"/>
        </dgm:presLayoutVars>
      </dgm:prSet>
      <dgm:spPr/>
    </dgm:pt>
    <dgm:pt modelId="{AC2E2BEA-33FC-194A-BE99-DB52DDF5C96A}" type="pres">
      <dgm:prSet presAssocID="{21CF53D8-B3C0-0846-A900-3BD4B374F975}" presName="centerShape" presStyleLbl="vennNode1" presStyleIdx="0" presStyleCnt="4"/>
      <dgm:spPr/>
    </dgm:pt>
    <dgm:pt modelId="{BC2418C7-FC19-CD49-95BE-D879ECCF07C7}" type="pres">
      <dgm:prSet presAssocID="{32A59047-E949-8C46-9A82-2585690E9889}" presName="node" presStyleLbl="vennNode1" presStyleIdx="1" presStyleCnt="4" custScaleX="161681" custScaleY="147284" custRadScaleRad="96873" custRadScaleInc="3943">
        <dgm:presLayoutVars>
          <dgm:bulletEnabled val="1"/>
        </dgm:presLayoutVars>
      </dgm:prSet>
      <dgm:spPr/>
    </dgm:pt>
    <dgm:pt modelId="{F2958256-0DC2-D24D-80E1-719CF46C484B}" type="pres">
      <dgm:prSet presAssocID="{C29410E9-7950-B948-BC6C-DFCF8C6F9EFC}" presName="node" presStyleLbl="vennNode1" presStyleIdx="2" presStyleCnt="4" custScaleX="157689" custScaleY="146835" custRadScaleRad="110132" custRadScaleInc="-4004">
        <dgm:presLayoutVars>
          <dgm:bulletEnabled val="1"/>
        </dgm:presLayoutVars>
      </dgm:prSet>
      <dgm:spPr/>
    </dgm:pt>
    <dgm:pt modelId="{7EC23A01-6BE1-4942-AD16-BF5474CBD144}" type="pres">
      <dgm:prSet presAssocID="{67D1D7E5-9563-AE4D-B88C-98201F6A1915}" presName="node" presStyleLbl="vennNode1" presStyleIdx="3" presStyleCnt="4" custScaleX="157833" custScaleY="153070" custRadScaleRad="105614" custRadScaleInc="4041">
        <dgm:presLayoutVars>
          <dgm:bulletEnabled val="1"/>
        </dgm:presLayoutVars>
      </dgm:prSet>
      <dgm:spPr/>
    </dgm:pt>
  </dgm:ptLst>
  <dgm:cxnLst>
    <dgm:cxn modelId="{D2C0B210-EC8C-CD41-80ED-8E6A9AA8C986}" type="presOf" srcId="{C29410E9-7950-B948-BC6C-DFCF8C6F9EFC}" destId="{F2958256-0DC2-D24D-80E1-719CF46C484B}" srcOrd="0" destOrd="0" presId="urn:microsoft.com/office/officeart/2005/8/layout/radial3"/>
    <dgm:cxn modelId="{4F722612-BA26-644C-BF7B-8517D0CE916A}" type="presOf" srcId="{21CF53D8-B3C0-0846-A900-3BD4B374F975}" destId="{AC2E2BEA-33FC-194A-BE99-DB52DDF5C96A}" srcOrd="0" destOrd="0" presId="urn:microsoft.com/office/officeart/2005/8/layout/radial3"/>
    <dgm:cxn modelId="{E65F8835-0D55-8441-B25A-D3584312F7FB}" type="presOf" srcId="{32A59047-E949-8C46-9A82-2585690E9889}" destId="{BC2418C7-FC19-CD49-95BE-D879ECCF07C7}" srcOrd="0" destOrd="0" presId="urn:microsoft.com/office/officeart/2005/8/layout/radial3"/>
    <dgm:cxn modelId="{86761453-48DF-EE45-BB4D-7EAA0128C894}" type="presOf" srcId="{67D1D7E5-9563-AE4D-B88C-98201F6A1915}" destId="{7EC23A01-6BE1-4942-AD16-BF5474CBD144}" srcOrd="0" destOrd="0" presId="urn:microsoft.com/office/officeart/2005/8/layout/radial3"/>
    <dgm:cxn modelId="{95995F68-44EB-764F-B7A8-C388A3A8D8D1}" srcId="{21CF53D8-B3C0-0846-A900-3BD4B374F975}" destId="{C29410E9-7950-B948-BC6C-DFCF8C6F9EFC}" srcOrd="1" destOrd="0" parTransId="{56312E5F-23BA-DB47-A47B-C38A36FCE00A}" sibTransId="{5FCBF60A-0150-8E46-A84C-14D592145F27}"/>
    <dgm:cxn modelId="{A2B46C96-DF0C-704A-A48B-27D2620395E1}" srcId="{21CF53D8-B3C0-0846-A900-3BD4B374F975}" destId="{32A59047-E949-8C46-9A82-2585690E9889}" srcOrd="0" destOrd="0" parTransId="{74721707-1B5A-C141-9448-1D463EB64D3F}" sibTransId="{CFEE11D0-C44F-614B-849D-22AA386A0C88}"/>
    <dgm:cxn modelId="{97F28799-2130-314B-8E52-FB5E5133B7C6}" srcId="{A19751C9-E44E-0C41-AEC2-37D8E986C0B5}" destId="{21CF53D8-B3C0-0846-A900-3BD4B374F975}" srcOrd="0" destOrd="0" parTransId="{FC0FDA2D-26B7-AE47-A9FD-45165FD28DA7}" sibTransId="{BD6820AA-528C-994C-8E0E-D979A3539BA5}"/>
    <dgm:cxn modelId="{92426ADC-E0E0-E542-BA44-9BF9B891F683}" srcId="{21CF53D8-B3C0-0846-A900-3BD4B374F975}" destId="{67D1D7E5-9563-AE4D-B88C-98201F6A1915}" srcOrd="2" destOrd="0" parTransId="{A1EA1794-180C-7546-9E56-337A1C81627F}" sibTransId="{C41C971D-9A17-FF43-A1EF-F02BF2BC2425}"/>
    <dgm:cxn modelId="{FA7791EE-A000-4541-BDE0-481D350B0F0E}" type="presOf" srcId="{A19751C9-E44E-0C41-AEC2-37D8E986C0B5}" destId="{8BCD8FD3-3E00-D149-85D0-E9A271A74E09}" srcOrd="0" destOrd="0" presId="urn:microsoft.com/office/officeart/2005/8/layout/radial3"/>
    <dgm:cxn modelId="{A5CEDF7A-FFBE-F04D-9D51-7C30B0AC920B}" type="presParOf" srcId="{8BCD8FD3-3E00-D149-85D0-E9A271A74E09}" destId="{E772D43E-B1B9-B440-9006-EED15CB1DB76}" srcOrd="0" destOrd="0" presId="urn:microsoft.com/office/officeart/2005/8/layout/radial3"/>
    <dgm:cxn modelId="{20731E8F-5ABB-3741-98BC-B39B275A0B66}" type="presParOf" srcId="{E772D43E-B1B9-B440-9006-EED15CB1DB76}" destId="{AC2E2BEA-33FC-194A-BE99-DB52DDF5C96A}" srcOrd="0" destOrd="0" presId="urn:microsoft.com/office/officeart/2005/8/layout/radial3"/>
    <dgm:cxn modelId="{7078F3B7-E822-194A-A985-4C342347F512}" type="presParOf" srcId="{E772D43E-B1B9-B440-9006-EED15CB1DB76}" destId="{BC2418C7-FC19-CD49-95BE-D879ECCF07C7}" srcOrd="1" destOrd="0" presId="urn:microsoft.com/office/officeart/2005/8/layout/radial3"/>
    <dgm:cxn modelId="{AE2564C0-A01C-2045-8A68-0396658122C0}" type="presParOf" srcId="{E772D43E-B1B9-B440-9006-EED15CB1DB76}" destId="{F2958256-0DC2-D24D-80E1-719CF46C484B}" srcOrd="2" destOrd="0" presId="urn:microsoft.com/office/officeart/2005/8/layout/radial3"/>
    <dgm:cxn modelId="{34F336A7-28C8-094F-B9FC-8D43A4C53C5B}" type="presParOf" srcId="{E772D43E-B1B9-B440-9006-EED15CB1DB76}" destId="{7EC23A01-6BE1-4942-AD16-BF5474CBD144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4242246" cy="4242246"/>
        <a:chOff x="0" y="0"/>
        <a:chExt cx="4242246" cy="4242246"/>
      </a:xfrm>
    </dsp:grpSpPr>
    <dsp:sp modelId="{AC2E2BEA-33FC-194A-BE99-DB52DDF5C96A}">
      <dsp:nvSpPr>
        <dsp:cNvPr id="3" name="Oval 2"/>
        <dsp:cNvSpPr/>
      </dsp:nvSpPr>
      <dsp:spPr bwMode="white">
        <a:xfrm>
          <a:off x="2858018" y="1240493"/>
          <a:ext cx="2609275" cy="2609275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lIns="49530" tIns="49530" rIns="49530" bIns="49530" anchor="ctr"/>
        <a:lstStyle>
          <a:lvl1pPr algn="ctr">
            <a:defRPr sz="3900"/>
          </a:lvl1pPr>
          <a:lvl2pPr marL="285750" indent="-285750" algn="ctr">
            <a:defRPr sz="3000"/>
          </a:lvl2pPr>
          <a:lvl3pPr marL="571500" indent="-285750" algn="ctr">
            <a:defRPr sz="3000"/>
          </a:lvl3pPr>
          <a:lvl4pPr marL="857250" indent="-285750" algn="ctr">
            <a:defRPr sz="3000"/>
          </a:lvl4pPr>
          <a:lvl5pPr marL="1143000" indent="-285750" algn="ctr">
            <a:defRPr sz="3000"/>
          </a:lvl5pPr>
          <a:lvl6pPr marL="1428750" indent="-285750" algn="ctr">
            <a:defRPr sz="3000"/>
          </a:lvl6pPr>
          <a:lvl7pPr marL="1714500" indent="-285750" algn="ctr">
            <a:defRPr sz="3000"/>
          </a:lvl7pPr>
          <a:lvl8pPr marL="2000250" indent="-285750" algn="ctr">
            <a:defRPr sz="3000"/>
          </a:lvl8pPr>
          <a:lvl9pPr marL="2286000" indent="-285750" algn="ctr">
            <a:defRPr sz="3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/>
            <a:t>Context</a:t>
          </a:r>
        </a:p>
      </dsp:txBody>
      <dsp:txXfrm>
        <a:off x="2858018" y="1240493"/>
        <a:ext cx="2609275" cy="2609275"/>
      </dsp:txXfrm>
    </dsp:sp>
    <dsp:sp modelId="{BC2418C7-FC19-CD49-95BE-D879ECCF07C7}">
      <dsp:nvSpPr>
        <dsp:cNvPr id="4" name="Oval 3"/>
        <dsp:cNvSpPr/>
      </dsp:nvSpPr>
      <dsp:spPr bwMode="white">
        <a:xfrm>
          <a:off x="3645864" y="255417"/>
          <a:ext cx="1304638" cy="130463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lIns="38100" tIns="38100" rIns="38100" bIns="38100" anchor="ctr"/>
        <a:lstStyle>
          <a:lvl1pPr algn="ctr">
            <a:defRPr sz="3900"/>
          </a:lvl1pPr>
          <a:lvl2pPr marL="285750" indent="-285750" algn="ctr">
            <a:defRPr sz="3000"/>
          </a:lvl2pPr>
          <a:lvl3pPr marL="571500" indent="-285750" algn="ctr">
            <a:defRPr sz="3000"/>
          </a:lvl3pPr>
          <a:lvl4pPr marL="857250" indent="-285750" algn="ctr">
            <a:defRPr sz="3000"/>
          </a:lvl4pPr>
          <a:lvl5pPr marL="1143000" indent="-285750" algn="ctr">
            <a:defRPr sz="3000"/>
          </a:lvl5pPr>
          <a:lvl6pPr marL="1428750" indent="-285750" algn="ctr">
            <a:defRPr sz="3000"/>
          </a:lvl6pPr>
          <a:lvl7pPr marL="1714500" indent="-285750" algn="ctr">
            <a:defRPr sz="3000"/>
          </a:lvl7pPr>
          <a:lvl8pPr marL="2000250" indent="-285750" algn="ctr">
            <a:defRPr sz="3000"/>
          </a:lvl8pPr>
          <a:lvl9pPr marL="2286000" indent="-285750" algn="ctr">
            <a:defRPr sz="3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000" dirty="0"/>
            <a:t>Form</a:t>
          </a:r>
        </a:p>
      </dsp:txBody>
      <dsp:txXfrm>
        <a:off x="3645864" y="255417"/>
        <a:ext cx="1304638" cy="1304638"/>
      </dsp:txXfrm>
    </dsp:sp>
    <dsp:sp modelId="{F2958256-0DC2-D24D-80E1-719CF46C484B}">
      <dsp:nvSpPr>
        <dsp:cNvPr id="5" name="Oval 4"/>
        <dsp:cNvSpPr/>
      </dsp:nvSpPr>
      <dsp:spPr bwMode="white">
        <a:xfrm>
          <a:off x="5200503" y="2687970"/>
          <a:ext cx="1304638" cy="130463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lIns="38100" tIns="38100" rIns="38100" bIns="38100" anchor="ctr"/>
        <a:lstStyle>
          <a:lvl1pPr algn="ctr">
            <a:defRPr sz="3900"/>
          </a:lvl1pPr>
          <a:lvl2pPr marL="285750" indent="-285750" algn="ctr">
            <a:defRPr sz="3000"/>
          </a:lvl2pPr>
          <a:lvl3pPr marL="571500" indent="-285750" algn="ctr">
            <a:defRPr sz="3000"/>
          </a:lvl3pPr>
          <a:lvl4pPr marL="857250" indent="-285750" algn="ctr">
            <a:defRPr sz="3000"/>
          </a:lvl4pPr>
          <a:lvl5pPr marL="1143000" indent="-285750" algn="ctr">
            <a:defRPr sz="3000"/>
          </a:lvl5pPr>
          <a:lvl6pPr marL="1428750" indent="-285750" algn="ctr">
            <a:defRPr sz="3000"/>
          </a:lvl6pPr>
          <a:lvl7pPr marL="1714500" indent="-285750" algn="ctr">
            <a:defRPr sz="3000"/>
          </a:lvl7pPr>
          <a:lvl8pPr marL="2000250" indent="-285750" algn="ctr">
            <a:defRPr sz="3000"/>
          </a:lvl8pPr>
          <a:lvl9pPr marL="2286000" indent="-285750" algn="ctr">
            <a:defRPr sz="3000"/>
          </a:lvl9pPr>
        </a:lstStyle>
        <a:p>
          <a:pPr lvl="0"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000" dirty="0"/>
            <a:t>Function</a:t>
          </a:r>
        </a:p>
      </dsp:txBody>
      <dsp:txXfrm>
        <a:off x="5200503" y="2687970"/>
        <a:ext cx="1304638" cy="1304638"/>
      </dsp:txXfrm>
    </dsp:sp>
    <dsp:sp modelId="{7EC23A01-6BE1-4942-AD16-BF5474CBD144}">
      <dsp:nvSpPr>
        <dsp:cNvPr id="6" name="Oval 5"/>
        <dsp:cNvSpPr/>
      </dsp:nvSpPr>
      <dsp:spPr bwMode="white">
        <a:xfrm>
          <a:off x="1888916" y="2654094"/>
          <a:ext cx="1304638" cy="130463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lIns="38100" tIns="38100" rIns="38100" bIns="38100" anchor="ctr"/>
        <a:lstStyle>
          <a:lvl1pPr algn="ctr">
            <a:defRPr sz="3900"/>
          </a:lvl1pPr>
          <a:lvl2pPr marL="285750" indent="-285750" algn="ctr">
            <a:defRPr sz="3000"/>
          </a:lvl2pPr>
          <a:lvl3pPr marL="571500" indent="-285750" algn="ctr">
            <a:defRPr sz="3000"/>
          </a:lvl3pPr>
          <a:lvl4pPr marL="857250" indent="-285750" algn="ctr">
            <a:defRPr sz="3000"/>
          </a:lvl4pPr>
          <a:lvl5pPr marL="1143000" indent="-285750" algn="ctr">
            <a:defRPr sz="3000"/>
          </a:lvl5pPr>
          <a:lvl6pPr marL="1428750" indent="-285750" algn="ctr">
            <a:defRPr sz="3000"/>
          </a:lvl6pPr>
          <a:lvl7pPr marL="1714500" indent="-285750" algn="ctr">
            <a:defRPr sz="3000"/>
          </a:lvl7pPr>
          <a:lvl8pPr marL="2000250" indent="-285750" algn="ctr">
            <a:defRPr sz="3000"/>
          </a:lvl8pPr>
          <a:lvl9pPr marL="2286000" indent="-285750" algn="ctr">
            <a:defRPr sz="3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000" dirty="0"/>
            <a:t>Meaning</a:t>
          </a:r>
        </a:p>
      </dsp:txBody>
      <dsp:txXfrm>
        <a:off x="1888916" y="2654094"/>
        <a:ext cx="1304638" cy="1304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15174-C330-7D44-80F6-FDAFA0DEC612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8467" y="0"/>
            <a:ext cx="12200467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13" y="499610"/>
            <a:ext cx="9597643" cy="2541431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FUNCTIONAL GRAMMAR</a:t>
            </a:r>
            <a:br>
              <a:rPr lang="en-US" sz="6000" dirty="0"/>
            </a:br>
            <a:r>
              <a:rPr lang="en-US" sz="6000" dirty="0"/>
              <a:t> </a:t>
            </a:r>
            <a:r>
              <a:rPr lang="vi-VN" altLang="en-US" sz="6000" dirty="0"/>
              <a:t>C</a:t>
            </a:r>
            <a:r>
              <a:rPr lang="en-US" sz="6000" dirty="0"/>
              <a:t>hapter one:</a:t>
            </a:r>
            <a:br>
              <a:rPr lang="en-US" sz="6000" dirty="0"/>
            </a:br>
            <a:r>
              <a:rPr lang="en-US" sz="3600" dirty="0"/>
              <a:t>INTRODUCTION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665674"/>
            <a:ext cx="8637072" cy="977621"/>
          </a:xfrm>
        </p:spPr>
        <p:txBody>
          <a:bodyPr>
            <a:normAutofit/>
          </a:bodyPr>
          <a:lstStyle/>
          <a:p>
            <a:r>
              <a:rPr lang="vi-VN" altLang="en-US" sz="2400" b="1" dirty="0"/>
              <a:t>INSTRUCTOR: Nguyen Minh Thien, Ph</a:t>
            </a:r>
            <a:r>
              <a:rPr lang="vi-VN" altLang="en-US" sz="2400" b="1" dirty="0"/>
              <a:t>D.</a:t>
            </a:r>
            <a:endParaRPr lang="vi-VN" altLang="en-US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39875"/>
          </a:xfrm>
        </p:spPr>
        <p:txBody>
          <a:bodyPr>
            <a:normAutofit/>
          </a:bodyPr>
          <a:lstStyle/>
          <a:p>
            <a:r>
              <a:rPr lang="en-US" dirty="0"/>
              <a:t>THE CLAUSE AS MESSAGE:  THEMATIC STRUCTURES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51578" y="2057400"/>
            <a:ext cx="8860039" cy="1714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39875"/>
          </a:xfrm>
        </p:spPr>
        <p:txBody>
          <a:bodyPr>
            <a:normAutofit/>
          </a:bodyPr>
          <a:lstStyle/>
          <a:p>
            <a:r>
              <a:rPr lang="en-US" dirty="0"/>
              <a:t>SUBJECT, ACTOR (AGENT), THEME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51579" y="1983544"/>
            <a:ext cx="95097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Theme functions in the structure of the clause as a message;</a:t>
            </a:r>
            <a:endParaRPr lang="en-US" sz="2400" dirty="0"/>
          </a:p>
          <a:p>
            <a:r>
              <a:rPr lang="en-US" sz="2400" dirty="0"/>
              <a:t>The Subject functions in the structure of the clause as an exchange;</a:t>
            </a:r>
            <a:endParaRPr lang="en-US" sz="2400" dirty="0"/>
          </a:p>
          <a:p>
            <a:r>
              <a:rPr lang="en-US" sz="2400" dirty="0"/>
              <a:t>The Actor/Agent functions in the structure of the clause as representation.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51579" y="3183873"/>
            <a:ext cx="9821260" cy="286960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39875"/>
          </a:xfrm>
        </p:spPr>
        <p:txBody>
          <a:bodyPr>
            <a:normAutofit/>
          </a:bodyPr>
          <a:lstStyle/>
          <a:p>
            <a:r>
              <a:rPr lang="en-US" dirty="0"/>
              <a:t>L</a:t>
            </a:r>
            <a:r>
              <a:rPr lang="en-US" dirty="0"/>
              <a:t>inguistic forms and syntactic functions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51579" y="1983544"/>
            <a:ext cx="96032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Syntactic concepts:</a:t>
            </a:r>
            <a:endParaRPr lang="en-US" sz="2400" b="1" dirty="0"/>
          </a:p>
          <a:p>
            <a:r>
              <a:rPr lang="en-US" sz="2400" dirty="0"/>
              <a:t>Structural units</a:t>
            </a:r>
            <a:endParaRPr lang="en-US" sz="2400" dirty="0"/>
          </a:p>
          <a:p>
            <a:r>
              <a:rPr lang="en-US" sz="2400" dirty="0"/>
              <a:t>Ranks</a:t>
            </a:r>
            <a:endParaRPr lang="en-US" sz="2400" dirty="0"/>
          </a:p>
          <a:p>
            <a:r>
              <a:rPr lang="en-US" sz="2400" dirty="0"/>
              <a:t>Classes</a:t>
            </a:r>
            <a:endParaRPr lang="en-US" sz="2400" dirty="0"/>
          </a:p>
          <a:p>
            <a:r>
              <a:rPr lang="en-US" sz="2400" dirty="0"/>
              <a:t>Elements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39875"/>
          </a:xfrm>
        </p:spPr>
        <p:txBody>
          <a:bodyPr>
            <a:normAutofit/>
          </a:bodyPr>
          <a:lstStyle/>
          <a:p>
            <a:r>
              <a:rPr lang="en-US" dirty="0"/>
              <a:t>L</a:t>
            </a:r>
            <a:r>
              <a:rPr lang="en-US" dirty="0"/>
              <a:t>inguistic forms and syntactic functions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57337" y="2057400"/>
            <a:ext cx="9829801" cy="305620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ONE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Language and meaning</a:t>
            </a:r>
            <a:endParaRPr lang="en-US" sz="2400" dirty="0"/>
          </a:p>
          <a:p>
            <a:r>
              <a:rPr lang="en-US" sz="2400" dirty="0"/>
              <a:t>Three ways of interpreting clause structure</a:t>
            </a:r>
            <a:endParaRPr lang="en-US" sz="2400" dirty="0"/>
          </a:p>
          <a:p>
            <a:r>
              <a:rPr lang="en-US" sz="2400" dirty="0"/>
              <a:t>Grammatical units and ranks of units</a:t>
            </a:r>
            <a:endParaRPr lang="en-US" sz="2400" dirty="0"/>
          </a:p>
          <a:p>
            <a:r>
              <a:rPr lang="en-US" sz="2400" dirty="0"/>
              <a:t>Classes of units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670049"/>
            <a:ext cx="9603275" cy="1049235"/>
          </a:xfrm>
        </p:spPr>
        <p:txBody>
          <a:bodyPr/>
          <a:lstStyle/>
          <a:p>
            <a:r>
              <a:rPr lang="en-US" dirty="0"/>
              <a:t>LANGUAGE AND MEANING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173356" y="1853755"/>
          <a:ext cx="8325311" cy="4242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COMMUNICATIVE ACTS</a:t>
            </a:r>
            <a:br>
              <a:rPr lang="en-US" dirty="0"/>
            </a:br>
            <a:r>
              <a:rPr lang="en-US" dirty="0"/>
              <a:t>(SPEECH ACT)</a:t>
            </a:r>
            <a:endParaRPr lang="en-US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79" y="1957388"/>
            <a:ext cx="7549546" cy="3145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79" y="5102972"/>
            <a:ext cx="7549546" cy="950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COMMUNICATIVE ACTS</a:t>
            </a:r>
            <a:br>
              <a:rPr lang="en-US" dirty="0"/>
            </a:br>
            <a:r>
              <a:rPr lang="en-US" dirty="0"/>
              <a:t>(SPEECH ACT)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kind of meaning encoded as questions, statements, offers, reminders, and thanks is </a:t>
            </a:r>
            <a:r>
              <a:rPr lang="en-US" b="1" dirty="0"/>
              <a:t>interpersonal meaning.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THE CONTENT OF COMMUNICATION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Language and context (language operates in context)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Context has to do with one’s experience of life (the doings and happenings) in the real world or imaginary world (called </a:t>
            </a:r>
            <a:r>
              <a:rPr lang="en-US" sz="2400" b="1" dirty="0"/>
              <a:t>situation</a:t>
            </a:r>
            <a:r>
              <a:rPr lang="en-US" sz="2400" dirty="0"/>
              <a:t>).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The conceptualisation of the situation has such components as </a:t>
            </a:r>
            <a:r>
              <a:rPr lang="en-US" sz="2400" b="1" dirty="0"/>
              <a:t>processes, participants, attributes</a:t>
            </a:r>
            <a:r>
              <a:rPr lang="en-US" sz="2400" dirty="0"/>
              <a:t>, and </a:t>
            </a:r>
            <a:r>
              <a:rPr lang="en-US" sz="2400" b="1" dirty="0"/>
              <a:t>circumstances</a:t>
            </a:r>
            <a:r>
              <a:rPr lang="en-US" sz="2400" dirty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Representational meaning </a:t>
            </a:r>
            <a:r>
              <a:rPr lang="en-US" sz="2400" dirty="0"/>
              <a:t>is the meaning that has to do with the content of the message.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THREE WAYS OF INTERPRETING CLAuse structure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 clause as</a:t>
            </a:r>
            <a:endParaRPr lang="en-US" sz="2400" dirty="0"/>
          </a:p>
          <a:p>
            <a:pPr marL="514350" indent="-514350">
              <a:buAutoNum type="romanLcPeriod"/>
            </a:pPr>
            <a:r>
              <a:rPr lang="en-US" sz="2400" dirty="0"/>
              <a:t>T</a:t>
            </a:r>
            <a:r>
              <a:rPr lang="en-US" sz="2400" dirty="0"/>
              <a:t>he linguistic representation of our experience of the world;</a:t>
            </a:r>
            <a:endParaRPr lang="en-US" sz="2400" dirty="0"/>
          </a:p>
          <a:p>
            <a:pPr marL="514350" indent="-514350">
              <a:buAutoNum type="romanLcPeriod"/>
            </a:pPr>
            <a:r>
              <a:rPr lang="en-US" sz="2400" dirty="0"/>
              <a:t>A</a:t>
            </a:r>
            <a:r>
              <a:rPr lang="en-US" sz="2400" dirty="0"/>
              <a:t> communicative exchange between persons;</a:t>
            </a:r>
            <a:endParaRPr lang="en-US" sz="2400" dirty="0"/>
          </a:p>
          <a:p>
            <a:pPr marL="514350" indent="-514350">
              <a:buAutoNum type="romanLcPeriod"/>
            </a:pPr>
            <a:r>
              <a:rPr lang="en-US" sz="2400" dirty="0"/>
              <a:t>An organised message or text.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CLAUSE AS REPRESENTING SITUATIONS: TRANSITIVITY STRUCTURES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51578" y="2243137"/>
            <a:ext cx="9056987" cy="210377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39875"/>
          </a:xfrm>
        </p:spPr>
        <p:txBody>
          <a:bodyPr>
            <a:normAutofit fontScale="90000"/>
          </a:bodyPr>
          <a:lstStyle/>
          <a:p>
            <a:r>
              <a:rPr lang="en-US" dirty="0"/>
              <a:t>THE CLAUSE AS INTERACTION:  MOOD STRUCTURES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51579" y="2014538"/>
            <a:ext cx="8550550" cy="40389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ear Drives">
  <a:themeElements>
    <a:clrScheme name="Gear Dri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5F5F5F"/>
      </a:accent1>
      <a:accent2>
        <a:srgbClr val="969696"/>
      </a:accent2>
      <a:accent3>
        <a:srgbClr val="FFFFFF"/>
      </a:accent3>
      <a:accent4>
        <a:srgbClr val="000000"/>
      </a:accent4>
      <a:accent5>
        <a:srgbClr val="B6B6B6"/>
      </a:accent5>
      <a:accent6>
        <a:srgbClr val="878787"/>
      </a:accent6>
      <a:hlink>
        <a:srgbClr val="CC3300"/>
      </a:hlink>
      <a:folHlink>
        <a:srgbClr val="996600"/>
      </a:folHlink>
    </a:clrScheme>
    <a:fontScheme name="Gear Dri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lnDef>
  </a:objectDefaults>
  <a:extraClrSchemeLst>
    <a:extraClrScheme>
      <a:clrScheme name="Gear Dri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5F5F5F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B6B6B6"/>
        </a:accent5>
        <a:accent6>
          <a:srgbClr val="87878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1524</Words>
  <Application>WPS Writer</Application>
  <PresentationFormat>Widescreen</PresentationFormat>
  <Paragraphs>57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Arial</vt:lpstr>
      <vt:lpstr>SimSun</vt:lpstr>
      <vt:lpstr>Wingdings</vt:lpstr>
      <vt:lpstr>Gill Sans MT</vt:lpstr>
      <vt:lpstr>苹方-简</vt:lpstr>
      <vt:lpstr>Microsoft YaHei</vt:lpstr>
      <vt:lpstr>汉仪旗黑</vt:lpstr>
      <vt:lpstr>Arial Unicode MS</vt:lpstr>
      <vt:lpstr>Times New Roman</vt:lpstr>
      <vt:lpstr>Calibri</vt:lpstr>
      <vt:lpstr>Helvetica Neue</vt:lpstr>
      <vt:lpstr>宋体-简</vt:lpstr>
      <vt:lpstr>Gear Drives</vt:lpstr>
      <vt:lpstr>FUNCTIONAL GRAMMAR– chapter one: INTRODUCTION</vt:lpstr>
      <vt:lpstr>CHAPTER ONE OUTLINE</vt:lpstr>
      <vt:lpstr>LANGUAGE AND MEANING</vt:lpstr>
      <vt:lpstr>COMMUNICATIVE ACTS (SPEECH ACT)</vt:lpstr>
      <vt:lpstr>COMMUNICATIVE ACTS (SPEECH ACT)</vt:lpstr>
      <vt:lpstr>THE CONTENT OF COMMUNICATION</vt:lpstr>
      <vt:lpstr>THREE WAYS OF INTERPRETING CLAuse structure</vt:lpstr>
      <vt:lpstr>THE CLAUSE AS REPRESENTING SITUATIONS: TRANSITIVITY STRUCTURES</vt:lpstr>
      <vt:lpstr>THE CLAUSE AS INTERACTION:  MOOD STRUCTURES</vt:lpstr>
      <vt:lpstr>THE CLAUSE AS MESSAGE:  THEMATIC STRUCTURES</vt:lpstr>
      <vt:lpstr>SUBJECT, ACTOR (AGENT), THEME</vt:lpstr>
      <vt:lpstr>Linguistic forms and syntactic functions</vt:lpstr>
      <vt:lpstr>Linguistic forms and syntactic functions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Microsoft Office User</dc:creator>
  <cp:lastModifiedBy>nguyenminhthien</cp:lastModifiedBy>
  <cp:revision>23</cp:revision>
  <dcterms:created xsi:type="dcterms:W3CDTF">2022-07-08T12:23:01Z</dcterms:created>
  <dcterms:modified xsi:type="dcterms:W3CDTF">2022-07-08T12:23:01Z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1033-4.2.0.7541</vt:lpwstr>
  </property>
</Properties>
</file>