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5" r:id="rId15"/>
    <p:sldId id="276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1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0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6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88CE1-AE49-4E1E-BBF0-D6AC89A2DDED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4048-A034-4964-A27D-70F4A84A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1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pps.towson.edu/ows/verbs.htm#Action%20verb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pps.towson.edu/ows/verbs.htm#Action%20verb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195775" cy="1655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patterns &amp; sentence structure trees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584"/>
            <a:ext cx="10515600" cy="767606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5 – SVOA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1275011"/>
            <a:ext cx="11449318" cy="480382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verb is followed by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direct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adverbial adjunct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2541" y="1949832"/>
            <a:ext cx="6761409" cy="9736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realized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mistake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584"/>
            <a:ext cx="10515600" cy="767606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6 – SVOC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1275011"/>
            <a:ext cx="11449318" cy="480382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verb is followed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direct object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direct object is followed by an adjective functioning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objective complement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Complement (OC)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noun, pronoun, or adjective that renames or describes (equals)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 object.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Complement (SC)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noun, pronoun, or adjective that renames or describes (equals) the subject after a verb of being or a linking verb.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2541" y="2323320"/>
            <a:ext cx="6761409" cy="9736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consider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find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meatballs </a:t>
            </a:r>
            <a:r>
              <a:rPr lang="en-US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584"/>
            <a:ext cx="10515600" cy="767606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1275011"/>
            <a:ext cx="11449318" cy="532173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verb is followed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indirect object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direct object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Object (DO)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noun or pronoun answering "whom" or "what" after an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verb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direct object "receives" or is the "object" of the action.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(IO)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noun or pronoun answering "to whom/what" or "for whom/what" after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action verb.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indirect object</a:t>
            </a:r>
          </a:p>
          <a:p>
            <a:pPr lvl="3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precedes a direct object</a:t>
            </a:r>
          </a:p>
          <a:p>
            <a:pPr lvl="3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has the word “to” or “for” stated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2541" y="2052861"/>
            <a:ext cx="6761409" cy="9736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gave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daughter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dress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bought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drink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584"/>
            <a:ext cx="10515600" cy="767606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8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275011"/>
            <a:ext cx="11410682" cy="4803820"/>
          </a:xfrm>
        </p:spPr>
        <p:txBody>
          <a:bodyPr>
            <a:noAutofit/>
          </a:bodyPr>
          <a:lstStyle/>
          <a:p>
            <a:pPr lvl="2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verb is followed by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direct object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prepositional phrase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follows the direct object. </a:t>
            </a:r>
          </a:p>
          <a:p>
            <a:pPr lvl="2" fontAlgn="base"/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correspond in this way with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objects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always introduced by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(which is also called “a prepositional object”):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2541" y="3340748"/>
            <a:ext cx="6761409" cy="21842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buy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toys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you.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gave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prize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Steve.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 works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jobs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family.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off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TV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584"/>
            <a:ext cx="10515600" cy="767606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 &amp;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3" y="1043190"/>
            <a:ext cx="11769635" cy="5684181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Prepositional Object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short) contains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 participant is Recipient 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it is Beneficiary and this difference is determined by the verb. 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Verbs which take Recipient Indirect Objects and alternative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typically verbs of transferring goods, services or information from one person to another. They include: </a:t>
            </a:r>
          </a:p>
          <a:p>
            <a:pPr marL="0" indent="0" algn="ctr">
              <a:buNone/>
            </a:pP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       grant    hand     leave    offer     owe       pass    promise   read     send     show     teach    throw    write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offering our clients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unique opportunity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(…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clients)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owes several people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several people)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handed Jennifer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pile of letters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Jennifer) </a:t>
            </a:r>
          </a:p>
          <a:p>
            <a:pPr marL="0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584"/>
            <a:ext cx="10515600" cy="767606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 &amp;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383736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Verbs which take Beneficiary Indirect Objects, with alternative for constructions, are verbs which carry out an action on someone’s behalf. They include: </a:t>
            </a:r>
          </a:p>
          <a:p>
            <a:pPr marL="0" indent="0" algn="ctr">
              <a:buNone/>
            </a:pP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 bring    build     buy     cash     cut         fetch    find      get    keep     leave     make    pour    reserve    save    spare    write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me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seat on the night train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(…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me)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cash me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traveler checks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me) 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cut the boy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slices of ham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boy) 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2"/>
            <a:ext cx="9361868" cy="6909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patterns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004"/>
            <a:ext cx="10515600" cy="5859889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SVC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SVOA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SVOC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30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n-US" sz="30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2"/>
            <a:ext cx="9361868" cy="6909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004"/>
            <a:ext cx="10515600" cy="5859889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carefully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son looks very handsome in his new suit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older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her purse in the bus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are swimming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girlfriend has just dyed her hair blonde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moving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and his brother seemed too hungry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booked a double room for himself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showed us many beautiful pictures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laughed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uncontrollably.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2"/>
            <a:ext cx="9361868" cy="6909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004"/>
            <a:ext cx="10515600" cy="5859889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carefully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SVA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son looks very handsome in his new suit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SVC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older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her purse in the bus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SVOA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are swimming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SV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girlfriend has just dyed her hair blonde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SVOC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moving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SVO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and his brother seemed too hungry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SVC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booked a double room for himself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SVdOPiO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showed us many beautiful pictures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SViOdO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laughed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uncontrollably. - SVA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2689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Section 3 (Cont.)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78051"/>
            <a:ext cx="9144000" cy="217974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SENTENCE STRUCTURE TREE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70" y="962743"/>
            <a:ext cx="949065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saw the white house.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saw the house white.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painted the house white.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→ I saw it.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→ I painted it white.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0614" y="1674250"/>
            <a:ext cx="244699" cy="23181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*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927"/>
            <a:ext cx="10515600" cy="4652448"/>
          </a:xfrm>
        </p:spPr>
        <p:txBody>
          <a:bodyPr>
            <a:normAutofit/>
          </a:bodyPr>
          <a:lstStyle/>
          <a:p>
            <a:pPr lvl="1"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clauses vs. non-finite clauses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distinction between finite and non-finite clauses depends on the form of the verb chosen: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speaker wishes to express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‘finite’ form of the verb is chosen, such as eats, locked,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clause is then called a finite clause.” [Downing and Locke, 1992: 11]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 fontAlgn="base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BROKE the dish. </a:t>
            </a:r>
          </a:p>
          <a:p>
            <a:pPr marL="1371600" lvl="3" indent="0" fontAlgn="base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GONE. </a:t>
            </a:r>
          </a:p>
          <a:p>
            <a:pPr marL="1371600" lvl="3" indent="0" fontAlgn="base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unnecessary.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10129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9" y="1194557"/>
            <a:ext cx="11462197" cy="5541094"/>
          </a:xfrm>
        </p:spPr>
        <p:txBody>
          <a:bodyPr>
            <a:noAutofit/>
          </a:bodyPr>
          <a:lstStyle/>
          <a:p>
            <a:pPr lvl="1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verb form does not express this type of information about the verbal ‘process’, the verbs and the clauses are classed as ‘nonfinite’.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Sandra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DELAY her graduation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unnecessary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(to-infinitive)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him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it by himself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(bare infinitive)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CHATTING with the construction workers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.(active present participle)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left me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STUNNED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(passive past participle)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GONE out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lighted candles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perfect participle)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Briefly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 non-finite clause is a clause with a non-finite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(tense-less)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erb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clauses are always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finite. So non-finite clauses can only be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0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927"/>
            <a:ext cx="10515600" cy="465244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clauses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clauses are omitted from a sentence containing them, the sentence is usually ungrammatical. This is because embedded clauses are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 of a higher predicate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very often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subjects 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of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container clauses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Any finite sentence that loses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subject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object argument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 ungrammatical. So the embedded clauses are indispensable for grammaticality.” [Jacobs, 1995: 68]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REPORTED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Sharon’s car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broken down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 THOUGHT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Karen believed the story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types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927"/>
            <a:ext cx="10515600" cy="465244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Declarative sentences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 sentences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 sentences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Exclamative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types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927"/>
            <a:ext cx="10515600" cy="4652448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Declarative sentences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aunt likes books.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haven’t closed the door.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 sentences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see this?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agree?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eat?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have you learnt English?</a:t>
            </a:r>
          </a:p>
        </p:txBody>
      </p:sp>
    </p:spTree>
    <p:extLst>
      <p:ext uri="{BB962C8B-B14F-4D97-AF65-F5344CB8AC3E}">
        <p14:creationId xmlns:p14="http://schemas.microsoft.com/office/powerpoint/2010/main" val="1022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types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927"/>
            <a:ext cx="10515600" cy="4652448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 sentences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home.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Shut up.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touch this switch.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Exclamative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load of nonsense he talks!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fast he runs!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beautiful house!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11" t="33055" r="33601" b="37016"/>
          <a:stretch/>
        </p:blipFill>
        <p:spPr>
          <a:xfrm>
            <a:off x="463639" y="1172768"/>
            <a:ext cx="11372046" cy="320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2"/>
            <a:ext cx="10515600" cy="76821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927278"/>
            <a:ext cx="11694017" cy="58083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identify the Subject of a sentence by asking ‘Who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carried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the action denoted by the verb?’ and ‘Who or what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sentence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?’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NPs functioning as Subject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my toe.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shoe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hurts me.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Subjects can also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phrase types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functioning as Subject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safe area to be during the war.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fridge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 good place to keep milk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functioning as Subject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Restless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would call him.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functioning as Subject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Cautiously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how I would suggest you do it.</a:t>
            </a:r>
          </a:p>
        </p:txBody>
      </p:sp>
    </p:spTree>
    <p:extLst>
      <p:ext uri="{BB962C8B-B14F-4D97-AF65-F5344CB8AC3E}">
        <p14:creationId xmlns:p14="http://schemas.microsoft.com/office/powerpoint/2010/main" val="42485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236372"/>
            <a:ext cx="11694017" cy="4940591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clauses functioning as Subject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he will go to New York soon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obvious.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mean that he is rich.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terrorists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puzzled the police.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remains a mystery.</a:t>
            </a:r>
          </a:p>
        </p:txBody>
      </p:sp>
    </p:spTree>
    <p:extLst>
      <p:ext uri="{BB962C8B-B14F-4D97-AF65-F5344CB8AC3E}">
        <p14:creationId xmlns:p14="http://schemas.microsoft.com/office/powerpoint/2010/main" val="5741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2"/>
            <a:ext cx="10515600" cy="716701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875763"/>
            <a:ext cx="11694017" cy="5859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Nonfinite clauses functioning as Subject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To-infinitive clauses functioning as Subject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Subject of their own: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Judith to buy that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spell disaster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understand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major mental effort.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Janet to go to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a good idea.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Subject of their own: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good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more difficult than people think.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love her.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Subject of their own, introduced by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-word: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read during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question all students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asking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ask for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seems quite clear.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sleep in this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be an easy problem to solve.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order of words is dependent on the phrase structure.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grammaticality of a sentence depends not on 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but how the words are combined into phrases.</a:t>
            </a:r>
          </a:p>
          <a:p>
            <a:pPr>
              <a:spcAft>
                <a:spcPts val="600"/>
              </a:spcAft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236372"/>
            <a:ext cx="11694017" cy="4940591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 infinitive clauses functioning as Subject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night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nice thing to do.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participle clauses functioning as Subject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Subject of their own: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unacceptable.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buying all those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cost his father a fortune.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 Subject of their own: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creates tensions.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hard work.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Swimming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make you ill.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Predicator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236372"/>
            <a:ext cx="11694017" cy="49405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 in a sentence consists of everything but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Subject. Inside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Predicate we distinguish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Predicator,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Object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Adjunct.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 his keys yesterday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Predicates are Verb Phrases and Predicators are always main verbs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Objects are usually constituents which refer to an entity that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said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undergo the action denoted by the verb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way of determining what is the Direct Object in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sentence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ask ‘Who or what is affected by the action denoted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verb?’</a:t>
            </a:r>
          </a:p>
        </p:txBody>
      </p:sp>
    </p:spTree>
    <p:extLst>
      <p:ext uri="{BB962C8B-B14F-4D97-AF65-F5344CB8AC3E}">
        <p14:creationId xmlns:p14="http://schemas.microsoft.com/office/powerpoint/2010/main" val="35420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Predicator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236372"/>
            <a:ext cx="11694017" cy="49405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Indirect Object was as the Goal/Receiver or Beneficiary of the activity denoted by the verb. Indirect Objects are very restricted in their realization. More often than not they are Noun Phrases. Occasionally they 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-clauses.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Adjuncts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constituents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more about the how, when, where or why of the activity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expressed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sentences they occur 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 fewer than six ways. Adjuncts can be Adverb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Phrases, Prepositional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Noun Phrases,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clauses,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nonfinite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clauses and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5"/>
            <a:ext cx="10515600" cy="5235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the Predicate and Predicator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11" t="17199" r="29043" b="8764"/>
          <a:stretch/>
        </p:blipFill>
        <p:spPr>
          <a:xfrm>
            <a:off x="1524743" y="643942"/>
            <a:ext cx="8774322" cy="60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16" t="29710" r="23011" b="11312"/>
          <a:stretch/>
        </p:blipFill>
        <p:spPr>
          <a:xfrm>
            <a:off x="540913" y="553787"/>
            <a:ext cx="11226765" cy="52674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746975" y="940158"/>
            <a:ext cx="605307" cy="399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9222" y="2135747"/>
            <a:ext cx="605307" cy="399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4107" y="2034862"/>
            <a:ext cx="5756856" cy="12621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94738" y="3296991"/>
            <a:ext cx="1854558" cy="81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I-node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236372"/>
            <a:ext cx="11694017" cy="494059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sort of mechanism could we make use of for these purposes? 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line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work in linguistics we will assume that sentences contain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labelled ‘I’ (short for ‘inflection’), which is immediately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node is responsible for two things. 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verbs acquire tense, 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obtains between Subjects and verbs 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the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ending on bakes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cake).</a:t>
            </a:r>
          </a:p>
        </p:txBody>
      </p:sp>
    </p:spTree>
    <p:extLst>
      <p:ext uri="{BB962C8B-B14F-4D97-AF65-F5344CB8AC3E}">
        <p14:creationId xmlns:p14="http://schemas.microsoft.com/office/powerpoint/2010/main" val="1882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16" t="29710" r="23011" b="11312"/>
          <a:stretch/>
        </p:blipFill>
        <p:spPr>
          <a:xfrm>
            <a:off x="540913" y="553787"/>
            <a:ext cx="11226765" cy="52674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746975" y="940158"/>
            <a:ext cx="605307" cy="399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9222" y="2135747"/>
            <a:ext cx="605307" cy="399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94738" y="3296991"/>
            <a:ext cx="1854558" cy="81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453" t="53829" r="65078" b="26452"/>
          <a:stretch/>
        </p:blipFill>
        <p:spPr>
          <a:xfrm>
            <a:off x="4378816" y="2981458"/>
            <a:ext cx="3328095" cy="16420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499279" y="2522113"/>
            <a:ext cx="515155" cy="401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16" t="19850" r="23802" b="17298"/>
          <a:stretch/>
        </p:blipFill>
        <p:spPr>
          <a:xfrm>
            <a:off x="811373" y="493479"/>
            <a:ext cx="10882648" cy="5495200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>
            <a:off x="7340958" y="1803042"/>
            <a:ext cx="1532586" cy="79848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8946" y="2215166"/>
            <a:ext cx="888643" cy="3863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 smtClean="0">
                <a:latin typeface="+mj-lt"/>
              </a:rPr>
              <a:t>Det 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7340958" y="1803042"/>
            <a:ext cx="1532586" cy="79848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8946" y="2215166"/>
            <a:ext cx="888643" cy="3863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 smtClean="0">
                <a:latin typeface="+mj-lt"/>
              </a:rPr>
              <a:t>Det </a:t>
            </a:r>
            <a:endParaRPr lang="en-US" sz="22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05" t="30590" r="24000" b="26100"/>
          <a:stretch/>
        </p:blipFill>
        <p:spPr>
          <a:xfrm>
            <a:off x="540913" y="1326524"/>
            <a:ext cx="11299588" cy="40053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8186" y="1493949"/>
            <a:ext cx="669701" cy="463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637172" y="3528811"/>
            <a:ext cx="0" cy="101743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12158" y="4018208"/>
            <a:ext cx="12879" cy="64394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40913" y="3065172"/>
            <a:ext cx="1056067" cy="4507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 smtClean="0">
                <a:latin typeface="+mj-lt"/>
              </a:rPr>
              <a:t>Det </a:t>
            </a:r>
            <a:endParaRPr lang="en-US" sz="22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09138" y="4642836"/>
            <a:ext cx="1056067" cy="4507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not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8186" y="4211392"/>
            <a:ext cx="1056067" cy="4507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 smtClean="0">
                <a:latin typeface="+mj-lt"/>
              </a:rPr>
              <a:t>poss</a:t>
            </a:r>
            <a:endParaRPr lang="en-US" sz="2200" b="1" dirty="0"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46232" y="3928056"/>
            <a:ext cx="1056067" cy="75985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200" b="1" dirty="0">
              <a:latin typeface="+mj-lt"/>
            </a:endParaRPr>
          </a:p>
          <a:p>
            <a:pPr algn="ctr"/>
            <a:r>
              <a:rPr lang="vi-VN" sz="2200" b="1" dirty="0" smtClean="0">
                <a:latin typeface="+mj-lt"/>
              </a:rPr>
              <a:t>N  </a:t>
            </a:r>
            <a:endParaRPr lang="en-US" sz="22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57589" y="321971"/>
            <a:ext cx="7894749" cy="9079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My brother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will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not</a:t>
            </a:r>
            <a:r>
              <a:rPr lang="vi-VN" sz="2400" b="1" dirty="0" smtClean="0">
                <a:latin typeface="+mj-lt"/>
              </a:rPr>
              <a:t> bake a cake.</a:t>
            </a:r>
          </a:p>
          <a:p>
            <a:pPr algn="ctr"/>
            <a:r>
              <a:rPr lang="vi-VN" sz="2400" dirty="0" smtClean="0">
                <a:latin typeface="+mj-lt"/>
              </a:rPr>
              <a:t>(A sentence with an auxiliary verb and a negative word)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17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61" t="56822" r="24495" b="10959"/>
          <a:stretch/>
        </p:blipFill>
        <p:spPr>
          <a:xfrm>
            <a:off x="1442437" y="2137895"/>
            <a:ext cx="10175282" cy="27303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7589" y="528035"/>
            <a:ext cx="7894749" cy="9079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Tim thoght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that Kate believed the story</a:t>
            </a:r>
            <a:r>
              <a:rPr lang="vi-VN" sz="2400" b="1" dirty="0" smtClean="0">
                <a:latin typeface="+mj-lt"/>
              </a:rPr>
              <a:t>.</a:t>
            </a:r>
          </a:p>
          <a:p>
            <a:pPr algn="ctr"/>
            <a:r>
              <a:rPr lang="vi-VN" sz="2400" dirty="0" smtClean="0">
                <a:latin typeface="+mj-lt"/>
              </a:rPr>
              <a:t>(A sentence with an embeded clause)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00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types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530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&amp; linking verbs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smell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taste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look      feel   seem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become	appear	grow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sentence, 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verb may be either transitive (take a direct object) or intransitive (not take a direct object).</a:t>
            </a:r>
          </a:p>
          <a:p>
            <a:pPr>
              <a:spcAft>
                <a:spcPts val="600"/>
              </a:spcAft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859" t="21611" r="26673" b="27509"/>
          <a:stretch/>
        </p:blipFill>
        <p:spPr>
          <a:xfrm>
            <a:off x="1427417" y="1584101"/>
            <a:ext cx="9575200" cy="44560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96260" y="3078051"/>
            <a:ext cx="965915" cy="50227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CP</a:t>
            </a:r>
            <a:endParaRPr lang="en-US" sz="2000" b="1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56088" y="4481855"/>
            <a:ext cx="873617" cy="69545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</a:t>
            </a:r>
            <a:endParaRPr lang="en-US" sz="20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7589" y="373487"/>
            <a:ext cx="7894749" cy="9079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Tim thoght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that Kate believed the story</a:t>
            </a:r>
            <a:r>
              <a:rPr lang="vi-VN" sz="2400" b="1" dirty="0" smtClean="0">
                <a:latin typeface="+mj-lt"/>
              </a:rPr>
              <a:t>.</a:t>
            </a:r>
          </a:p>
          <a:p>
            <a:pPr algn="ctr"/>
            <a:r>
              <a:rPr lang="vi-VN" sz="2400" dirty="0" smtClean="0">
                <a:latin typeface="+mj-lt"/>
              </a:rPr>
              <a:t>(A sentence with an embeded clause)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76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54592" y="2627290"/>
            <a:ext cx="850005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CP</a:t>
            </a:r>
            <a:endParaRPr lang="en-US" sz="2000" b="1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0006" y="3902300"/>
            <a:ext cx="850005" cy="50227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</a:t>
            </a:r>
            <a:endParaRPr lang="en-US" sz="2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00" t="18089" r="26078" b="5854"/>
          <a:stretch/>
        </p:blipFill>
        <p:spPr>
          <a:xfrm>
            <a:off x="850007" y="185498"/>
            <a:ext cx="9994007" cy="637504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7127" y="115910"/>
            <a:ext cx="656822" cy="28333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6839" y="2187258"/>
            <a:ext cx="850005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CP</a:t>
            </a:r>
            <a:endParaRPr lang="en-US" sz="2000" b="1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8519" y="3503055"/>
            <a:ext cx="695459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</a:t>
            </a:r>
            <a:endParaRPr lang="en-US" sz="20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7460" y="373487"/>
            <a:ext cx="5782613" cy="9079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Tim thoght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that Kate believed the story</a:t>
            </a:r>
            <a:r>
              <a:rPr lang="vi-VN" sz="2400" b="1" dirty="0" smtClean="0">
                <a:latin typeface="+mj-lt"/>
              </a:rPr>
              <a:t>.</a:t>
            </a:r>
          </a:p>
          <a:p>
            <a:pPr algn="ctr"/>
            <a:r>
              <a:rPr lang="vi-VN" sz="2400" dirty="0" smtClean="0">
                <a:latin typeface="+mj-lt"/>
              </a:rPr>
              <a:t>(A sentence with an </a:t>
            </a:r>
            <a:r>
              <a:rPr lang="vi-VN" sz="2400" u="sng" dirty="0" smtClean="0">
                <a:solidFill>
                  <a:srgbClr val="FF0000"/>
                </a:solidFill>
                <a:latin typeface="+mj-lt"/>
              </a:rPr>
              <a:t>embeded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clause)</a:t>
            </a:r>
            <a:endParaRPr lang="en-US" sz="2400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16839" y="2187258"/>
            <a:ext cx="787758" cy="440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1521" y="1171978"/>
            <a:ext cx="721217" cy="75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31842" y="1171977"/>
            <a:ext cx="1028163" cy="75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51678" y="3174644"/>
            <a:ext cx="721217" cy="75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18997" y="3193960"/>
            <a:ext cx="502275" cy="656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23622" y="5741832"/>
            <a:ext cx="695459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N</a:t>
            </a:r>
            <a:endParaRPr lang="en-US" sz="2000" b="1" dirty="0"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93194" y="2871988"/>
            <a:ext cx="309093" cy="26401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34259" y="5870626"/>
            <a:ext cx="695459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N</a:t>
            </a:r>
            <a:endParaRPr lang="en-US" sz="2000" b="1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05363" y="4900412"/>
            <a:ext cx="798489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Det </a:t>
            </a:r>
            <a:endParaRPr lang="en-US" sz="2000" b="1" dirty="0"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08393" y="5735391"/>
            <a:ext cx="837128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Art</a:t>
            </a:r>
            <a:endParaRPr lang="en-US" sz="2000" b="1" dirty="0"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647126" y="2511379"/>
            <a:ext cx="0" cy="361682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19858" y="3882981"/>
            <a:ext cx="0" cy="23546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937938" y="4494726"/>
            <a:ext cx="12879" cy="165923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65172" y="3503055"/>
            <a:ext cx="0" cy="3057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65172" y="6560540"/>
            <a:ext cx="798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992453" y="6426562"/>
            <a:ext cx="1171978" cy="3863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+mj-lt"/>
              </a:rPr>
              <a:t>thought</a:t>
            </a:r>
            <a:endParaRPr lang="en-US" dirty="0">
              <a:latin typeface="+mj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48530" y="3440809"/>
            <a:ext cx="965916" cy="8478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54592" y="2627290"/>
            <a:ext cx="850005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CP</a:t>
            </a:r>
            <a:endParaRPr lang="en-US" sz="2000" b="1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0006" y="3902300"/>
            <a:ext cx="850005" cy="50227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</a:t>
            </a:r>
            <a:endParaRPr lang="en-US" sz="2000" b="1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7127" y="115910"/>
            <a:ext cx="656822" cy="28333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6839" y="2187258"/>
            <a:ext cx="850005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CP</a:t>
            </a:r>
            <a:endParaRPr lang="en-US" sz="2000" b="1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8519" y="3554571"/>
            <a:ext cx="695459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</a:t>
            </a:r>
            <a:endParaRPr lang="en-US" sz="20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03" t="17034" r="25584" b="8142"/>
          <a:stretch/>
        </p:blipFill>
        <p:spPr>
          <a:xfrm>
            <a:off x="1004555" y="142963"/>
            <a:ext cx="10097038" cy="634799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235782" y="2053533"/>
            <a:ext cx="850005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CP</a:t>
            </a:r>
            <a:endParaRPr lang="en-US" sz="20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7585" y="1043188"/>
            <a:ext cx="721217" cy="75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1088" y="1056066"/>
            <a:ext cx="1146224" cy="75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57634" y="3058733"/>
            <a:ext cx="721217" cy="75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65172" y="3503055"/>
            <a:ext cx="0" cy="3057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65172" y="6560540"/>
            <a:ext cx="798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63663" y="6387925"/>
            <a:ext cx="1056066" cy="3863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+mj-lt"/>
              </a:rPr>
              <a:t>wanted</a:t>
            </a:r>
            <a:endParaRPr lang="en-US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5494" y="373487"/>
            <a:ext cx="5782613" cy="9079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She wanted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her brother to bake a cake</a:t>
            </a:r>
            <a:r>
              <a:rPr lang="vi-VN" sz="2400" b="1" dirty="0" smtClean="0">
                <a:latin typeface="+mj-lt"/>
              </a:rPr>
              <a:t>.</a:t>
            </a:r>
          </a:p>
          <a:p>
            <a:pPr algn="ctr"/>
            <a:r>
              <a:rPr lang="vi-VN" sz="2400" dirty="0" smtClean="0">
                <a:latin typeface="+mj-lt"/>
              </a:rPr>
              <a:t>(A sentence with a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non-finite</a:t>
            </a:r>
            <a:r>
              <a:rPr lang="vi-VN" sz="2400" dirty="0" smtClean="0">
                <a:latin typeface="+mj-lt"/>
              </a:rPr>
              <a:t> clause)</a:t>
            </a:r>
            <a:endParaRPr lang="en-US" sz="24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66715" y="2053533"/>
            <a:ext cx="605308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38030" y="2498500"/>
            <a:ext cx="0" cy="361682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542468" y="4365939"/>
            <a:ext cx="38636" cy="162273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478851" y="4404576"/>
            <a:ext cx="2144" cy="171074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609860" y="5741832"/>
            <a:ext cx="1249247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N/Pro</a:t>
            </a:r>
            <a:endParaRPr lang="en-US" sz="2000" b="1" dirty="0"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37277" y="5741832"/>
            <a:ext cx="955185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poss</a:t>
            </a:r>
            <a:endParaRPr lang="en-US" sz="2000" b="1" dirty="0"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27431" y="3469959"/>
            <a:ext cx="916547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Det </a:t>
            </a:r>
            <a:endParaRPr lang="en-US" sz="2000" b="1" dirty="0"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79727" y="4796312"/>
            <a:ext cx="916547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Det </a:t>
            </a:r>
            <a:endParaRPr lang="en-US" sz="2000" b="1" dirty="0"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596907" y="5812665"/>
            <a:ext cx="847851" cy="37348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art</a:t>
            </a:r>
            <a:endParaRPr lang="en-US" sz="2000" b="1" dirty="0"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58471" y="2833352"/>
            <a:ext cx="349866" cy="225381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31865" y="3332832"/>
            <a:ext cx="1184859" cy="95583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18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identify various parts of each sentence pattern include the following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631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verb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adjunct (modifier)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=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=direct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indirect object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preposition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62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1 – SV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2440"/>
            <a:ext cx="10515600" cy="4819874"/>
          </a:xfrm>
        </p:spPr>
        <p:txBody>
          <a:bodyPr>
            <a:normAutofit/>
          </a:bodyPr>
          <a:lstStyle/>
          <a:p>
            <a:pPr lvl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verb takes no direct object.</a:t>
            </a:r>
          </a:p>
          <a:p>
            <a:pPr marL="457200" lvl="1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action verb is followed by a prepositional phrase, the verb is still intransitive as long as it does not take a direct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object.</a:t>
            </a:r>
          </a:p>
          <a:p>
            <a:pPr marL="457200" lvl="1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5166" y="2163648"/>
            <a:ext cx="6761409" cy="73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cousin will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0445" y="4544094"/>
            <a:ext cx="6761409" cy="73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cousin will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my uncle.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2 – SVA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803"/>
            <a:ext cx="10515600" cy="481987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adjunct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phrase which is not necessary to the structure of the clause, but which adds some extra meaning to it.</a:t>
            </a:r>
          </a:p>
          <a:p>
            <a:pPr marL="457200" lvl="1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6051" y="2612259"/>
            <a:ext cx="6761409" cy="73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started to rain 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suddenly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36"/>
            <a:ext cx="10515600" cy="782443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3 – SVC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5" y="942116"/>
            <a:ext cx="11921545" cy="5915884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verb of being is followed by an adverb indicating </a:t>
            </a:r>
            <a:r>
              <a:rPr lang="en-US" sz="25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5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5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prepositional phrase.</a:t>
            </a: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is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renamed or described after a </a:t>
            </a:r>
            <a:r>
              <a:rPr lang="en-US" sz="25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of being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verb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verb of being is followed by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adjective/a noun/ a prepositional phrase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functions as </a:t>
            </a:r>
            <a:r>
              <a:rPr lang="en-US" sz="25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subjective complement</a:t>
            </a:r>
            <a:endParaRPr lang="en-US"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9234" y="2767364"/>
            <a:ext cx="6761409" cy="722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Joe is 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cake looks 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0594" y="1431789"/>
            <a:ext cx="6761409" cy="693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friends are 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here/at the museum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fly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soup.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2217" y="4638357"/>
            <a:ext cx="6761409" cy="1215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voice was 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quite lovely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James has been 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teacher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40 years.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Jenny looks like 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mother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962924"/>
            <a:ext cx="10818253" cy="7856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Subjective Complement (SC)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noun, pronoun,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adjective that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renames or describes (equals) the subject after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verb of being or a linking verb.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584"/>
            <a:ext cx="10515600" cy="767606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4 – SVO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1275011"/>
            <a:ext cx="11449318" cy="480382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verb is followed by a direct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2541" y="1949832"/>
            <a:ext cx="6761409" cy="9736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ate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apples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baked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delicious cake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296990"/>
            <a:ext cx="10818253" cy="15197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Object (DO)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noun or pronoun answering "whom" or "what" after an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action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verb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direct object "receives" or is the "object" of 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2166</Words>
  <Application>Microsoft Office PowerPoint</Application>
  <PresentationFormat>Custom</PresentationFormat>
  <Paragraphs>288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Section 3</vt:lpstr>
      <vt:lpstr>PowerPoint Presentation</vt:lpstr>
      <vt:lpstr>PowerPoint Presentation</vt:lpstr>
      <vt:lpstr>The types of verb</vt:lpstr>
      <vt:lpstr>Terms used to identify various parts of each sentence pattern include the following:</vt:lpstr>
      <vt:lpstr>Pattern 1 – SV </vt:lpstr>
      <vt:lpstr>Pattern 2 – SVA </vt:lpstr>
      <vt:lpstr>Pattern 3 – SVC </vt:lpstr>
      <vt:lpstr>Pattern 4 – SVO</vt:lpstr>
      <vt:lpstr>Pattern 5 – SVOA</vt:lpstr>
      <vt:lpstr>Pattern 6 – SVOC</vt:lpstr>
      <vt:lpstr>Pattern 7 – SViOdO</vt:lpstr>
      <vt:lpstr>Pattern 8 – SVdOPiO</vt:lpstr>
      <vt:lpstr>Recipient &amp; Beneficiary</vt:lpstr>
      <vt:lpstr>Recipient &amp; Beneficiary</vt:lpstr>
      <vt:lpstr>Sentence patterns </vt:lpstr>
      <vt:lpstr>Exercise</vt:lpstr>
      <vt:lpstr>Exercise</vt:lpstr>
      <vt:lpstr>Section 3 (Cont.)</vt:lpstr>
      <vt:lpstr>Types of clauses</vt:lpstr>
      <vt:lpstr>Types of clauses</vt:lpstr>
      <vt:lpstr>Types of clauses</vt:lpstr>
      <vt:lpstr>Sentence types</vt:lpstr>
      <vt:lpstr>Sentence types</vt:lpstr>
      <vt:lpstr>Sentence types</vt:lpstr>
      <vt:lpstr>PowerPoint Presentation</vt:lpstr>
      <vt:lpstr>Realization of the Subject</vt:lpstr>
      <vt:lpstr>Realization of the Subject</vt:lpstr>
      <vt:lpstr>Realization of the Subject</vt:lpstr>
      <vt:lpstr>Realization of the Subject</vt:lpstr>
      <vt:lpstr>Realization of the Predicate and Predicator </vt:lpstr>
      <vt:lpstr>Realization of the Predicate and Predicator </vt:lpstr>
      <vt:lpstr>Realization of the Predicate and Predicator </vt:lpstr>
      <vt:lpstr>PowerPoint Presentation</vt:lpstr>
      <vt:lpstr>I-node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</dc:title>
  <dc:creator>Niem Le</dc:creator>
  <cp:lastModifiedBy>Sony</cp:lastModifiedBy>
  <cp:revision>31</cp:revision>
  <dcterms:created xsi:type="dcterms:W3CDTF">2020-04-25T03:53:30Z</dcterms:created>
  <dcterms:modified xsi:type="dcterms:W3CDTF">2021-08-06T20:28:45Z</dcterms:modified>
</cp:coreProperties>
</file>