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24" r:id="rId4"/>
    <p:sldId id="325" r:id="rId5"/>
    <p:sldId id="326" r:id="rId6"/>
    <p:sldId id="327" r:id="rId7"/>
    <p:sldId id="322" r:id="rId8"/>
    <p:sldId id="328" r:id="rId9"/>
    <p:sldId id="329" r:id="rId10"/>
    <p:sldId id="332" r:id="rId11"/>
    <p:sldId id="330" r:id="rId12"/>
    <p:sldId id="331" r:id="rId13"/>
    <p:sldId id="333" r:id="rId14"/>
    <p:sldId id="323" r:id="rId15"/>
    <p:sldId id="334" r:id="rId16"/>
    <p:sldId id="335" r:id="rId17"/>
    <p:sldId id="336" r:id="rId18"/>
    <p:sldId id="337" r:id="rId19"/>
    <p:sldId id="33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3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0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3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7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0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9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4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2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0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C50BF-3912-4CCA-A0FF-29B65D2E6454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B778D-95F5-4028-957A-D749B41A7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5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553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syntax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56834"/>
            <a:ext cx="9144000" cy="290096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2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ADJECTIVE PHRASE (AP)</a:t>
            </a:r>
          </a:p>
          <a:p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ADVERB PHRASE (</a:t>
            </a:r>
            <a:r>
              <a:rPr lang="en-US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PREPOSITIONAL PHRASE (PP)</a:t>
            </a:r>
            <a:endParaRPr lang="en-US" sz="40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40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8367"/>
            <a:ext cx="10515600" cy="520516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 adverb to be a </a:t>
            </a:r>
            <a:r>
              <a:rPr lang="en-US" sz="3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specifier</a:t>
            </a:r>
            <a:endParaRPr lang="en-US" sz="3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09127" y="1648660"/>
            <a:ext cx="940156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90952" y="2889208"/>
            <a:ext cx="888641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0645" y="5035641"/>
            <a:ext cx="1326525" cy="1033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898522" y="2176694"/>
            <a:ext cx="1043189" cy="6481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  <a:endCxn id="6" idx="0"/>
          </p:cNvCxnSpPr>
          <p:nvPr/>
        </p:nvCxnSpPr>
        <p:spPr>
          <a:xfrm>
            <a:off x="6935273" y="3352848"/>
            <a:ext cx="38635" cy="16827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061397" y="2159621"/>
            <a:ext cx="850005" cy="6394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572003" y="2850573"/>
            <a:ext cx="978788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>
            <a:stCxn id="13" idx="2"/>
            <a:endCxn id="19" idx="0"/>
          </p:cNvCxnSpPr>
          <p:nvPr/>
        </p:nvCxnSpPr>
        <p:spPr>
          <a:xfrm>
            <a:off x="5061397" y="3314213"/>
            <a:ext cx="6437" cy="5682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486138" y="5007816"/>
            <a:ext cx="1184856" cy="993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</a:p>
          <a:p>
            <a:pPr algn="ctr"/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04332" y="1876288"/>
            <a:ext cx="2189409" cy="80251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well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 quickly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23513" y="3882450"/>
            <a:ext cx="888641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061397" y="4346090"/>
            <a:ext cx="6436" cy="5682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6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3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822150"/>
            <a:ext cx="11307650" cy="5436979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a complement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34885" y="1841846"/>
            <a:ext cx="1017429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34884" y="2730237"/>
            <a:ext cx="1017429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48507" y="3799269"/>
            <a:ext cx="2202285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ndependently 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0302" y="1210607"/>
            <a:ext cx="6671257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ndependently of your computer skills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6220499" y="4116885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452314" y="3648456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59377" y="4210340"/>
            <a:ext cx="3442955" cy="490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your computer skills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>
            <a:stCxn id="4" idx="2"/>
            <a:endCxn id="5" idx="0"/>
          </p:cNvCxnSpPr>
          <p:nvPr/>
        </p:nvCxnSpPr>
        <p:spPr>
          <a:xfrm flipH="1">
            <a:off x="5943599" y="2305486"/>
            <a:ext cx="1" cy="4247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2"/>
            <a:endCxn id="13" idx="0"/>
          </p:cNvCxnSpPr>
          <p:nvPr/>
        </p:nvCxnSpPr>
        <p:spPr>
          <a:xfrm flipH="1">
            <a:off x="4449650" y="3193877"/>
            <a:ext cx="1493949" cy="6053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20" idx="0"/>
          </p:cNvCxnSpPr>
          <p:nvPr/>
        </p:nvCxnSpPr>
        <p:spPr>
          <a:xfrm>
            <a:off x="5943599" y="3193877"/>
            <a:ext cx="907960" cy="4545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21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5" grpId="0" animBg="1"/>
      <p:bldP spid="19" grpId="0" animBg="1"/>
      <p:bldP spid="20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819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847908"/>
            <a:ext cx="11307650" cy="5436979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contains a modifier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71375" y="2137807"/>
            <a:ext cx="1045334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41942" y="3094031"/>
            <a:ext cx="1017435" cy="56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85623" y="1287883"/>
            <a:ext cx="6754966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…so carelessly that she fell down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75042" y="3120418"/>
            <a:ext cx="940157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>
            <a:stCxn id="5" idx="2"/>
            <a:endCxn id="13" idx="0"/>
          </p:cNvCxnSpPr>
          <p:nvPr/>
        </p:nvCxnSpPr>
        <p:spPr>
          <a:xfrm flipH="1">
            <a:off x="5050660" y="2601447"/>
            <a:ext cx="943382" cy="4925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20" idx="0"/>
          </p:cNvCxnSpPr>
          <p:nvPr/>
        </p:nvCxnSpPr>
        <p:spPr>
          <a:xfrm>
            <a:off x="5994042" y="2601447"/>
            <a:ext cx="851079" cy="5189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0" idx="2"/>
            <a:endCxn id="21" idx="0"/>
          </p:cNvCxnSpPr>
          <p:nvPr/>
        </p:nvCxnSpPr>
        <p:spPr>
          <a:xfrm flipH="1">
            <a:off x="6206545" y="3584058"/>
            <a:ext cx="638576" cy="3628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0" idx="2"/>
            <a:endCxn id="18" idx="0"/>
          </p:cNvCxnSpPr>
          <p:nvPr/>
        </p:nvCxnSpPr>
        <p:spPr>
          <a:xfrm>
            <a:off x="6845121" y="3584058"/>
            <a:ext cx="1397356" cy="389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843232" y="3973085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16074" y="3946931"/>
            <a:ext cx="980941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71375" y="5519072"/>
            <a:ext cx="1508972" cy="763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carelessly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44088" y="5794446"/>
            <a:ext cx="1017435" cy="565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Connector 30"/>
          <p:cNvCxnSpPr>
            <a:stCxn id="21" idx="2"/>
            <a:endCxn id="25" idx="0"/>
          </p:cNvCxnSpPr>
          <p:nvPr/>
        </p:nvCxnSpPr>
        <p:spPr>
          <a:xfrm>
            <a:off x="6206545" y="4410571"/>
            <a:ext cx="19316" cy="11085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8" idx="2"/>
            <a:endCxn id="23" idx="0"/>
          </p:cNvCxnSpPr>
          <p:nvPr/>
        </p:nvCxnSpPr>
        <p:spPr>
          <a:xfrm>
            <a:off x="8242477" y="4436725"/>
            <a:ext cx="7" cy="11612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sosceles Triangle 22"/>
          <p:cNvSpPr/>
          <p:nvPr/>
        </p:nvSpPr>
        <p:spPr>
          <a:xfrm>
            <a:off x="7650056" y="5597959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4479702" y="5544295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3" idx="2"/>
            <a:endCxn id="24" idx="0"/>
          </p:cNvCxnSpPr>
          <p:nvPr/>
        </p:nvCxnSpPr>
        <p:spPr>
          <a:xfrm>
            <a:off x="5050660" y="3662463"/>
            <a:ext cx="21470" cy="18818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993230" y="5807600"/>
            <a:ext cx="3103810" cy="565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 she fell down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33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 animBg="1"/>
      <p:bldP spid="20" grpId="0"/>
      <p:bldP spid="18" grpId="0"/>
      <p:bldP spid="21" grpId="0"/>
      <p:bldP spid="25" grpId="0"/>
      <p:bldP spid="26" grpId="0"/>
      <p:bldP spid="23" grpId="0" animBg="1"/>
      <p:bldP spid="24" grpId="0" animBg="1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819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847908"/>
            <a:ext cx="11307650" cy="5720317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contains a modifier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71375" y="2137807"/>
            <a:ext cx="1045334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41942" y="3094031"/>
            <a:ext cx="1017435" cy="56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85623" y="1287883"/>
            <a:ext cx="6754966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…so carelessly that she fell down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75042" y="3120418"/>
            <a:ext cx="940157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>
            <a:stCxn id="5" idx="2"/>
            <a:endCxn id="13" idx="0"/>
          </p:cNvCxnSpPr>
          <p:nvPr/>
        </p:nvCxnSpPr>
        <p:spPr>
          <a:xfrm flipH="1">
            <a:off x="5050660" y="2601447"/>
            <a:ext cx="943382" cy="4925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20" idx="0"/>
          </p:cNvCxnSpPr>
          <p:nvPr/>
        </p:nvCxnSpPr>
        <p:spPr>
          <a:xfrm>
            <a:off x="5994042" y="2601447"/>
            <a:ext cx="851079" cy="5189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0" idx="2"/>
            <a:endCxn id="21" idx="0"/>
          </p:cNvCxnSpPr>
          <p:nvPr/>
        </p:nvCxnSpPr>
        <p:spPr>
          <a:xfrm flipH="1">
            <a:off x="6155029" y="3584058"/>
            <a:ext cx="690092" cy="3628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0" idx="2"/>
            <a:endCxn id="18" idx="0"/>
          </p:cNvCxnSpPr>
          <p:nvPr/>
        </p:nvCxnSpPr>
        <p:spPr>
          <a:xfrm>
            <a:off x="6845121" y="3584058"/>
            <a:ext cx="1397356" cy="389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843232" y="3973085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64558" y="3946931"/>
            <a:ext cx="980941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71375" y="5519072"/>
            <a:ext cx="1508972" cy="763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carelessly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44088" y="5845962"/>
            <a:ext cx="1017435" cy="520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/>
          <p:cNvCxnSpPr>
            <a:stCxn id="18" idx="2"/>
            <a:endCxn id="23" idx="0"/>
          </p:cNvCxnSpPr>
          <p:nvPr/>
        </p:nvCxnSpPr>
        <p:spPr>
          <a:xfrm>
            <a:off x="8242477" y="4436725"/>
            <a:ext cx="7" cy="11612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sosceles Triangle 22"/>
          <p:cNvSpPr/>
          <p:nvPr/>
        </p:nvSpPr>
        <p:spPr>
          <a:xfrm>
            <a:off x="7650056" y="5597959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endCxn id="25" idx="0"/>
          </p:cNvCxnSpPr>
          <p:nvPr/>
        </p:nvCxnSpPr>
        <p:spPr>
          <a:xfrm>
            <a:off x="6225861" y="4436725"/>
            <a:ext cx="0" cy="10823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993230" y="5807600"/>
            <a:ext cx="3103810" cy="565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 she fell down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064614" y="3688966"/>
            <a:ext cx="6437" cy="5682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6" idx="0"/>
          </p:cNvCxnSpPr>
          <p:nvPr/>
        </p:nvCxnSpPr>
        <p:spPr>
          <a:xfrm>
            <a:off x="5071051" y="4741660"/>
            <a:ext cx="30055" cy="7814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567698" y="4173423"/>
            <a:ext cx="993825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04193" y="5523129"/>
            <a:ext cx="993825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09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9517"/>
            <a:ext cx="10515600" cy="61366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Prepositional phrase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29" y="1275012"/>
            <a:ext cx="11436439" cy="548639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PREPOSITIONAL PHRASE has </a:t>
            </a:r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its head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preposition.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Prepositions are typically transitive, that is, they take a complement: 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house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class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table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Prepositions may be modified by an adverb: </a:t>
            </a:r>
            <a:r>
              <a:rPr lang="en-US" sz="30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house, </a:t>
            </a:r>
            <a:r>
              <a:rPr lang="en-US" sz="30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corner…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prepositions are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 prepositions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they take </a:t>
            </a:r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PP as a complement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bank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home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prepositions may function as adverbs. Typically, when used intransitively, they are considered adverbs: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went </a:t>
            </a:r>
            <a:r>
              <a:rPr lang="en-US" sz="30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far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03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819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prepositional 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847908"/>
            <a:ext cx="11307650" cy="5436979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 with a complement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63672" y="1841846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59377" y="2730237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41942" y="3634945"/>
            <a:ext cx="1017435" cy="56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59880" y="1287883"/>
            <a:ext cx="3825024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 my house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16709" y="3571182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7" name="Rectangle 6"/>
          <p:cNvSpPr/>
          <p:nvPr/>
        </p:nvSpPr>
        <p:spPr>
          <a:xfrm>
            <a:off x="7053332" y="5225003"/>
            <a:ext cx="1184856" cy="763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>
            <a:stCxn id="4" idx="2"/>
            <a:endCxn id="5" idx="0"/>
          </p:cNvCxnSpPr>
          <p:nvPr/>
        </p:nvCxnSpPr>
        <p:spPr>
          <a:xfrm flipH="1">
            <a:off x="5958622" y="2305486"/>
            <a:ext cx="4295" cy="4247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2"/>
            <a:endCxn id="13" idx="0"/>
          </p:cNvCxnSpPr>
          <p:nvPr/>
        </p:nvCxnSpPr>
        <p:spPr>
          <a:xfrm flipH="1">
            <a:off x="5050660" y="3193877"/>
            <a:ext cx="907962" cy="4410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20" idx="0"/>
          </p:cNvCxnSpPr>
          <p:nvPr/>
        </p:nvCxnSpPr>
        <p:spPr>
          <a:xfrm>
            <a:off x="5958622" y="3193877"/>
            <a:ext cx="957332" cy="3773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0" idx="2"/>
            <a:endCxn id="21" idx="0"/>
          </p:cNvCxnSpPr>
          <p:nvPr/>
        </p:nvCxnSpPr>
        <p:spPr>
          <a:xfrm flipH="1">
            <a:off x="6246254" y="4034822"/>
            <a:ext cx="669700" cy="3371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0" idx="2"/>
          </p:cNvCxnSpPr>
          <p:nvPr/>
        </p:nvCxnSpPr>
        <p:spPr>
          <a:xfrm>
            <a:off x="6915954" y="4034822"/>
            <a:ext cx="702971" cy="3007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250804" y="4372334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47009" y="4371933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60262" y="5274371"/>
            <a:ext cx="1184856" cy="763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44088" y="5539845"/>
            <a:ext cx="1017435" cy="575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Connector 30"/>
          <p:cNvCxnSpPr>
            <a:stCxn id="21" idx="2"/>
            <a:endCxn id="25" idx="0"/>
          </p:cNvCxnSpPr>
          <p:nvPr/>
        </p:nvCxnSpPr>
        <p:spPr>
          <a:xfrm>
            <a:off x="6246254" y="4835573"/>
            <a:ext cx="6436" cy="4387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8" idx="2"/>
            <a:endCxn id="7" idx="0"/>
          </p:cNvCxnSpPr>
          <p:nvPr/>
        </p:nvCxnSpPr>
        <p:spPr>
          <a:xfrm flipH="1">
            <a:off x="7645760" y="4835974"/>
            <a:ext cx="4289" cy="3890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3" idx="2"/>
            <a:endCxn id="26" idx="0"/>
          </p:cNvCxnSpPr>
          <p:nvPr/>
        </p:nvCxnSpPr>
        <p:spPr>
          <a:xfrm>
            <a:off x="5050660" y="4203377"/>
            <a:ext cx="2146" cy="133646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54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 animBg="1"/>
      <p:bldP spid="20" grpId="0"/>
      <p:bldP spid="7" grpId="0"/>
      <p:bldP spid="18" grpId="0"/>
      <p:bldP spid="21" grpId="0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424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prepositional 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76"/>
            <a:ext cx="10515600" cy="6175423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adverb to be a </a:t>
            </a:r>
            <a:r>
              <a:rPr lang="en-US" sz="3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specifier</a:t>
            </a:r>
            <a:r>
              <a:rPr lang="en-US" sz="3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29328" y="1710961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8969" y="2612483"/>
            <a:ext cx="1043186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>
            <a:stCxn id="5" idx="2"/>
          </p:cNvCxnSpPr>
          <p:nvPr/>
        </p:nvCxnSpPr>
        <p:spPr>
          <a:xfrm flipH="1">
            <a:off x="5258872" y="2174601"/>
            <a:ext cx="669701" cy="429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334254" y="2533998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28573" y="2174601"/>
            <a:ext cx="1121533" cy="3593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36893" y="3465438"/>
            <a:ext cx="966181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13205" y="3511584"/>
            <a:ext cx="1069483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368604" y="3009307"/>
            <a:ext cx="598867" cy="4046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980346" y="3009307"/>
            <a:ext cx="1338059" cy="425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95462" y="1170760"/>
            <a:ext cx="4061136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 near my house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7469615" y="4050353"/>
            <a:ext cx="538893" cy="3488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982754" y="4050349"/>
            <a:ext cx="813516" cy="3284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055204" y="5704204"/>
            <a:ext cx="966181" cy="642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111541" y="5702066"/>
            <a:ext cx="1413194" cy="64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38039" y="4437787"/>
            <a:ext cx="966181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36659" y="4448527"/>
            <a:ext cx="966181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417453" y="5961789"/>
            <a:ext cx="1259984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958355" y="5946771"/>
            <a:ext cx="966181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</a:p>
        </p:txBody>
      </p:sp>
      <p:cxnSp>
        <p:nvCxnSpPr>
          <p:cNvPr id="34" name="Straight Connector 33"/>
          <p:cNvCxnSpPr>
            <a:endCxn id="27" idx="0"/>
          </p:cNvCxnSpPr>
          <p:nvPr/>
        </p:nvCxnSpPr>
        <p:spPr>
          <a:xfrm>
            <a:off x="8796270" y="4953843"/>
            <a:ext cx="21868" cy="7482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5" idx="0"/>
          </p:cNvCxnSpPr>
          <p:nvPr/>
        </p:nvCxnSpPr>
        <p:spPr>
          <a:xfrm>
            <a:off x="7527702" y="4889951"/>
            <a:ext cx="10593" cy="8142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Isosceles Triangle 35"/>
          <p:cNvSpPr/>
          <p:nvPr/>
        </p:nvSpPr>
        <p:spPr>
          <a:xfrm>
            <a:off x="4438911" y="5779926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6" idx="2"/>
            <a:endCxn id="36" idx="0"/>
          </p:cNvCxnSpPr>
          <p:nvPr/>
        </p:nvCxnSpPr>
        <p:spPr>
          <a:xfrm>
            <a:off x="4990562" y="3176734"/>
            <a:ext cx="40777" cy="26031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9" idx="2"/>
            <a:endCxn id="31" idx="0"/>
          </p:cNvCxnSpPr>
          <p:nvPr/>
        </p:nvCxnSpPr>
        <p:spPr>
          <a:xfrm>
            <a:off x="6419984" y="3871321"/>
            <a:ext cx="21462" cy="207545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5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9" grpId="0"/>
      <p:bldP spid="20" grpId="0"/>
      <p:bldP spid="17" grpId="0" animBg="1"/>
      <p:bldP spid="25" grpId="0"/>
      <p:bldP spid="27" grpId="0"/>
      <p:bldP spid="28" grpId="0"/>
      <p:bldP spid="29" grpId="0"/>
      <p:bldP spid="30" grpId="0"/>
      <p:bldP spid="31" grpId="0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424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prepositional 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76"/>
            <a:ext cx="10515600" cy="6175423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adverb to be a </a:t>
            </a:r>
            <a:r>
              <a:rPr lang="en-US" sz="3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specifier</a:t>
            </a:r>
            <a:r>
              <a:rPr lang="en-US" sz="3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29328" y="1710961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8969" y="2612483"/>
            <a:ext cx="1043186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>
            <a:stCxn id="5" idx="2"/>
          </p:cNvCxnSpPr>
          <p:nvPr/>
        </p:nvCxnSpPr>
        <p:spPr>
          <a:xfrm flipH="1">
            <a:off x="5258872" y="2174601"/>
            <a:ext cx="669701" cy="429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334254" y="2533998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28573" y="2174601"/>
            <a:ext cx="1121533" cy="3593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36893" y="3465438"/>
            <a:ext cx="966181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13205" y="3511584"/>
            <a:ext cx="1069483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368604" y="3009307"/>
            <a:ext cx="598867" cy="4046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980346" y="3009307"/>
            <a:ext cx="1338059" cy="425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95462" y="1170760"/>
            <a:ext cx="4061136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 near my house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7469615" y="4050353"/>
            <a:ext cx="538893" cy="3488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982754" y="4063228"/>
            <a:ext cx="813516" cy="3284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055204" y="5704204"/>
            <a:ext cx="966181" cy="642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111541" y="5702066"/>
            <a:ext cx="1413194" cy="64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38039" y="4437787"/>
            <a:ext cx="966181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36659" y="4448527"/>
            <a:ext cx="966181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417453" y="5961789"/>
            <a:ext cx="1259984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958355" y="5946771"/>
            <a:ext cx="966181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</a:p>
        </p:txBody>
      </p:sp>
      <p:cxnSp>
        <p:nvCxnSpPr>
          <p:cNvPr id="34" name="Straight Connector 33"/>
          <p:cNvCxnSpPr>
            <a:endCxn id="27" idx="0"/>
          </p:cNvCxnSpPr>
          <p:nvPr/>
        </p:nvCxnSpPr>
        <p:spPr>
          <a:xfrm>
            <a:off x="8796270" y="4953843"/>
            <a:ext cx="21868" cy="7482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5" idx="0"/>
          </p:cNvCxnSpPr>
          <p:nvPr/>
        </p:nvCxnSpPr>
        <p:spPr>
          <a:xfrm>
            <a:off x="7527702" y="4889951"/>
            <a:ext cx="10593" cy="8142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2"/>
          </p:cNvCxnSpPr>
          <p:nvPr/>
        </p:nvCxnSpPr>
        <p:spPr>
          <a:xfrm>
            <a:off x="4990562" y="3176734"/>
            <a:ext cx="6441" cy="8736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9" idx="2"/>
            <a:endCxn id="31" idx="0"/>
          </p:cNvCxnSpPr>
          <p:nvPr/>
        </p:nvCxnSpPr>
        <p:spPr>
          <a:xfrm>
            <a:off x="6419984" y="3871321"/>
            <a:ext cx="21462" cy="207545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323007" y="5618666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284371" y="4022645"/>
            <a:ext cx="1431703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4993782" y="4569261"/>
            <a:ext cx="6441" cy="8736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14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/>
      <p:bldP spid="32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424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prepositional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76"/>
            <a:ext cx="10515600" cy="6175423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 PP as a complement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12157" y="1200154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29328" y="1981416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84880" y="2676874"/>
            <a:ext cx="1043186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>
            <a:stCxn id="5" idx="2"/>
            <a:endCxn id="6" idx="0"/>
          </p:cNvCxnSpPr>
          <p:nvPr/>
        </p:nvCxnSpPr>
        <p:spPr>
          <a:xfrm flipH="1">
            <a:off x="5106473" y="2445056"/>
            <a:ext cx="822100" cy="2318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681987" y="2752936"/>
            <a:ext cx="1098997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>
            <a:stCxn id="5" idx="2"/>
            <a:endCxn id="10" idx="0"/>
          </p:cNvCxnSpPr>
          <p:nvPr/>
        </p:nvCxnSpPr>
        <p:spPr>
          <a:xfrm>
            <a:off x="5928573" y="2445056"/>
            <a:ext cx="1302913" cy="3078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130078" y="4354074"/>
            <a:ext cx="966181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15483" y="4297196"/>
            <a:ext cx="1069483" cy="564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587543" y="3923709"/>
            <a:ext cx="598867" cy="4046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186410" y="3923709"/>
            <a:ext cx="1338059" cy="425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67927" y="1081817"/>
            <a:ext cx="3156394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lose to the bank</a:t>
            </a: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7946136" y="4810202"/>
            <a:ext cx="538893" cy="3488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472152" y="4797327"/>
            <a:ext cx="813516" cy="3284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441574" y="6116333"/>
            <a:ext cx="966181" cy="565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  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562304" y="6088431"/>
            <a:ext cx="1413194" cy="64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488803" y="5159004"/>
            <a:ext cx="966181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787424" y="5143980"/>
            <a:ext cx="966181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33364" y="6386794"/>
            <a:ext cx="1259984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151540" y="6346019"/>
            <a:ext cx="966181" cy="4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9242742" y="5523168"/>
            <a:ext cx="4292" cy="4139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952709" y="5611173"/>
            <a:ext cx="4292" cy="4139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9" idx="2"/>
            <a:endCxn id="31" idx="0"/>
          </p:cNvCxnSpPr>
          <p:nvPr/>
        </p:nvCxnSpPr>
        <p:spPr>
          <a:xfrm>
            <a:off x="6613169" y="4759957"/>
            <a:ext cx="21462" cy="158606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194995" y="3181357"/>
            <a:ext cx="2149" cy="3732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853704" y="3498976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5892081" y="1595109"/>
            <a:ext cx="2149" cy="3732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2"/>
            <a:endCxn id="30" idx="0"/>
          </p:cNvCxnSpPr>
          <p:nvPr/>
        </p:nvCxnSpPr>
        <p:spPr>
          <a:xfrm>
            <a:off x="5106473" y="3241125"/>
            <a:ext cx="56883" cy="3145669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47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9" grpId="0"/>
      <p:bldP spid="20" grpId="0"/>
      <p:bldP spid="17" grpId="0" animBg="1"/>
      <p:bldP spid="25" grpId="0"/>
      <p:bldP spid="27" grpId="0"/>
      <p:bldP spid="28" grpId="0"/>
      <p:bldP spid="29" grpId="0"/>
      <p:bldP spid="30" grpId="0"/>
      <p:bldP spid="31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621"/>
            <a:ext cx="10515600" cy="849721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1783"/>
            <a:ext cx="10515600" cy="534270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well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 slowly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xtremely good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uccessful in business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far from home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orry about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garden at the weekend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gave my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nice girlfriend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new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dress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3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9517"/>
            <a:ext cx="10515600" cy="61366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 phrase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29" y="1275012"/>
            <a:ext cx="11436439" cy="548639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ADJECTIVE PHRASE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its head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adjective.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adjective may be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pre-modified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 adverbs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(intensifying adverbs):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extremely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terribly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awfully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completely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somewhat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fairly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moderately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slightly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adverbs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(non-intensifying adverbs):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frankly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potentially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immediately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annoyingly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oddly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disgustingly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amazingly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suspiciously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awkwardly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beautifully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adjective can take a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(be) absent from school, (be) interested in singing, (be) clever at math…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adjective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phrase may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modifier/clause. 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correlative structure: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tired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cannot move.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adjective phrase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372"/>
            <a:ext cx="10515600" cy="4675031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bare adjective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12157" y="2305488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12157" y="3447521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03065" y="4550592"/>
            <a:ext cx="1442434" cy="755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>
            <a:off x="5911402" y="2769128"/>
            <a:ext cx="0" cy="6783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  <a:endCxn id="6" idx="0"/>
          </p:cNvCxnSpPr>
          <p:nvPr/>
        </p:nvCxnSpPr>
        <p:spPr>
          <a:xfrm>
            <a:off x="5911402" y="3911161"/>
            <a:ext cx="12880" cy="6394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305318" y="2163649"/>
            <a:ext cx="2189409" cy="46363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eautiful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37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4278"/>
            <a:ext cx="10515600" cy="4675031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Adverbs to be the </a:t>
            </a:r>
            <a:r>
              <a:rPr lang="en-US" sz="3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specifiers</a:t>
            </a:r>
            <a:r>
              <a:rPr lang="en-US" sz="3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50793" y="1970635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1103" y="3146788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0645" y="4237149"/>
            <a:ext cx="1326525" cy="1033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pretty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898522" y="2447153"/>
            <a:ext cx="1043189" cy="6481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54590" y="3584670"/>
            <a:ext cx="19318" cy="6267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061397" y="2430080"/>
            <a:ext cx="850005" cy="6394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533366" y="3082395"/>
            <a:ext cx="978788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033487" y="3595401"/>
            <a:ext cx="15034" cy="6889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>
            <a:off x="4456092" y="4322945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37654" y="4531298"/>
            <a:ext cx="1184856" cy="739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/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04332" y="1876288"/>
            <a:ext cx="2189409" cy="80251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beautiful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 pretty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61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079730"/>
            <a:ext cx="11307650" cy="5436979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 with a complement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63672" y="1841846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59377" y="2730237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33357" y="3747753"/>
            <a:ext cx="1017435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absent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81832" y="1545461"/>
            <a:ext cx="3825024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absent from school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6220499" y="4116885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452314" y="3648456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59887" y="4210340"/>
            <a:ext cx="1841679" cy="490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 school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>
            <a:stCxn id="4" idx="2"/>
            <a:endCxn id="5" idx="0"/>
          </p:cNvCxnSpPr>
          <p:nvPr/>
        </p:nvCxnSpPr>
        <p:spPr>
          <a:xfrm flipH="1">
            <a:off x="5958622" y="2305486"/>
            <a:ext cx="4295" cy="4247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2"/>
            <a:endCxn id="13" idx="0"/>
          </p:cNvCxnSpPr>
          <p:nvPr/>
        </p:nvCxnSpPr>
        <p:spPr>
          <a:xfrm flipH="1">
            <a:off x="5042075" y="3193877"/>
            <a:ext cx="916547" cy="5538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20" idx="0"/>
          </p:cNvCxnSpPr>
          <p:nvPr/>
        </p:nvCxnSpPr>
        <p:spPr>
          <a:xfrm>
            <a:off x="5958622" y="3193877"/>
            <a:ext cx="892937" cy="4545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16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 animBg="1"/>
      <p:bldP spid="19" grpId="0" animBg="1"/>
      <p:bldP spid="20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819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847908"/>
            <a:ext cx="11307650" cy="5436979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 contains a clause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59377" y="2137807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41942" y="3094031"/>
            <a:ext cx="1017435" cy="56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07595" y="1287883"/>
            <a:ext cx="6432994" cy="592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…so </a:t>
            </a:r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tired</a:t>
            </a:r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he cannot move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16709" y="3120418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>
            <a:stCxn id="5" idx="2"/>
            <a:endCxn id="13" idx="0"/>
          </p:cNvCxnSpPr>
          <p:nvPr/>
        </p:nvCxnSpPr>
        <p:spPr>
          <a:xfrm flipH="1">
            <a:off x="5050660" y="2601447"/>
            <a:ext cx="907962" cy="4925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2"/>
            <a:endCxn id="20" idx="0"/>
          </p:cNvCxnSpPr>
          <p:nvPr/>
        </p:nvCxnSpPr>
        <p:spPr>
          <a:xfrm>
            <a:off x="5958622" y="2601447"/>
            <a:ext cx="957332" cy="5189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0" idx="2"/>
            <a:endCxn id="21" idx="0"/>
          </p:cNvCxnSpPr>
          <p:nvPr/>
        </p:nvCxnSpPr>
        <p:spPr>
          <a:xfrm flipH="1">
            <a:off x="6246254" y="3584058"/>
            <a:ext cx="669700" cy="3628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0" idx="2"/>
          </p:cNvCxnSpPr>
          <p:nvPr/>
        </p:nvCxnSpPr>
        <p:spPr>
          <a:xfrm>
            <a:off x="6915954" y="3584058"/>
            <a:ext cx="702971" cy="3007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250804" y="3973085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47009" y="3946931"/>
            <a:ext cx="798490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60262" y="5519072"/>
            <a:ext cx="1184856" cy="763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tired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44088" y="5794446"/>
            <a:ext cx="1017435" cy="565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Connector 30"/>
          <p:cNvCxnSpPr>
            <a:stCxn id="21" idx="2"/>
            <a:endCxn id="25" idx="0"/>
          </p:cNvCxnSpPr>
          <p:nvPr/>
        </p:nvCxnSpPr>
        <p:spPr>
          <a:xfrm>
            <a:off x="6246254" y="4410571"/>
            <a:ext cx="6436" cy="11085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8" idx="2"/>
            <a:endCxn id="23" idx="0"/>
          </p:cNvCxnSpPr>
          <p:nvPr/>
        </p:nvCxnSpPr>
        <p:spPr>
          <a:xfrm>
            <a:off x="7650049" y="4436725"/>
            <a:ext cx="25761" cy="11612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sosceles Triangle 22"/>
          <p:cNvSpPr/>
          <p:nvPr/>
        </p:nvSpPr>
        <p:spPr>
          <a:xfrm>
            <a:off x="7083382" y="5597959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4479702" y="5544295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13" idx="2"/>
            <a:endCxn id="24" idx="0"/>
          </p:cNvCxnSpPr>
          <p:nvPr/>
        </p:nvCxnSpPr>
        <p:spPr>
          <a:xfrm>
            <a:off x="5050660" y="3662463"/>
            <a:ext cx="21470" cy="18818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658376" y="5807600"/>
            <a:ext cx="3103810" cy="565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 he cannot move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48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 animBg="1"/>
      <p:bldP spid="20" grpId="0"/>
      <p:bldP spid="18" grpId="0"/>
      <p:bldP spid="21" grpId="0"/>
      <p:bldP spid="25" grpId="0"/>
      <p:bldP spid="26" grpId="0"/>
      <p:bldP spid="23" grpId="0" animBg="1"/>
      <p:bldP spid="24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9517"/>
            <a:ext cx="10515600" cy="61366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 phrase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29" y="1275012"/>
            <a:ext cx="11436439" cy="548639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ADVERB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PHRASE has </a:t>
            </a:r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its head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adverb.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Bare adverbs are very common in English.</a:t>
            </a: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Adverbs may be modified by another adverb: </a:t>
            </a:r>
            <a:r>
              <a:rPr lang="en-US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quickly, </a:t>
            </a:r>
            <a:r>
              <a:rPr lang="en-US" sz="3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quite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wonderfully, </a:t>
            </a:r>
            <a:r>
              <a:rPr lang="en-US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horribly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fast, </a:t>
            </a:r>
            <a:r>
              <a:rPr lang="en-US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incredibly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gracefully</a:t>
            </a:r>
            <a:endParaRPr lang="en-US" sz="3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 can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 complement: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independently of your computer skills</a:t>
            </a:r>
            <a:endParaRPr lang="en-US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 phrase may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 a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clause/modifier. This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correlative structure: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3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carelessly </a:t>
            </a: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she fell down.</a:t>
            </a:r>
            <a:endParaRPr lang="en-US" sz="3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52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372"/>
            <a:ext cx="10515600" cy="4675031"/>
          </a:xfrm>
        </p:spPr>
        <p:txBody>
          <a:bodyPr/>
          <a:lstStyle/>
          <a:p>
            <a:pPr marL="514350" indent="-514350" algn="ctr">
              <a:buAutoNum type="arabicPeriod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bare adverb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70490" y="2305488"/>
            <a:ext cx="940157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83369" y="3511916"/>
            <a:ext cx="1056068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90186" y="4614987"/>
            <a:ext cx="1442434" cy="755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4" idx="2"/>
          </p:cNvCxnSpPr>
          <p:nvPr/>
        </p:nvCxnSpPr>
        <p:spPr>
          <a:xfrm>
            <a:off x="5840569" y="2769128"/>
            <a:ext cx="12879" cy="57937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  <a:endCxn id="6" idx="0"/>
          </p:cNvCxnSpPr>
          <p:nvPr/>
        </p:nvCxnSpPr>
        <p:spPr>
          <a:xfrm>
            <a:off x="5911403" y="3975556"/>
            <a:ext cx="0" cy="6394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305318" y="2163649"/>
            <a:ext cx="2189409" cy="46363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19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 phrase</a:t>
            </a:r>
            <a:endParaRPr 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4278"/>
            <a:ext cx="10515600" cy="4675031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 adverb to be a </a:t>
            </a:r>
            <a:r>
              <a:rPr lang="en-US" sz="3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specifier</a:t>
            </a:r>
            <a:endParaRPr lang="en-US" sz="3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09127" y="1970635"/>
            <a:ext cx="940156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90952" y="3146788"/>
            <a:ext cx="888641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0645" y="4237149"/>
            <a:ext cx="1326525" cy="1033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</a:p>
          <a:p>
            <a:pPr algn="ctr"/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898522" y="2447153"/>
            <a:ext cx="1043189" cy="6481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54590" y="3584670"/>
            <a:ext cx="19318" cy="6267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061397" y="2430080"/>
            <a:ext cx="850005" cy="6394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533366" y="3082395"/>
            <a:ext cx="978788" cy="463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AdvP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033487" y="3595401"/>
            <a:ext cx="15034" cy="6889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>
            <a:off x="4456092" y="4322945"/>
            <a:ext cx="1184856" cy="196487"/>
          </a:xfrm>
          <a:prstGeom prst="triangl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37654" y="4531298"/>
            <a:ext cx="1184856" cy="739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/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04332" y="1876288"/>
            <a:ext cx="2189409" cy="80251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well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 quickly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61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3997</TotalTime>
  <Words>741</Words>
  <Application>Microsoft Office PowerPoint</Application>
  <PresentationFormat>Custom</PresentationFormat>
  <Paragraphs>208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English syntax </vt:lpstr>
      <vt:lpstr>Adjective phrase</vt:lpstr>
      <vt:lpstr>The structure of adjective phrase</vt:lpstr>
      <vt:lpstr>The structure of adjective phrase</vt:lpstr>
      <vt:lpstr>The structure of adjective phrase</vt:lpstr>
      <vt:lpstr>The structure of adjective phrase</vt:lpstr>
      <vt:lpstr>Adverb phrase</vt:lpstr>
      <vt:lpstr>The structure of adverb phrase</vt:lpstr>
      <vt:lpstr>The structure of adverb phrase</vt:lpstr>
      <vt:lpstr>The structure of adverb phrase</vt:lpstr>
      <vt:lpstr>The structure of adverb phrase</vt:lpstr>
      <vt:lpstr>The structure of adverb phrase</vt:lpstr>
      <vt:lpstr>The structure of adverb phrase</vt:lpstr>
      <vt:lpstr>Prepositional phrase</vt:lpstr>
      <vt:lpstr>The structure of prepositional phrase</vt:lpstr>
      <vt:lpstr>The structure of prepositional phrase</vt:lpstr>
      <vt:lpstr>The structure of prepositional phrase</vt:lpstr>
      <vt:lpstr>The structure of prepositional phrase</vt:lpstr>
      <vt:lpstr>Exercise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Niem Le</dc:creator>
  <cp:lastModifiedBy>Sony</cp:lastModifiedBy>
  <cp:revision>62</cp:revision>
  <dcterms:created xsi:type="dcterms:W3CDTF">2018-08-05T04:27:08Z</dcterms:created>
  <dcterms:modified xsi:type="dcterms:W3CDTF">2021-08-06T20:27:01Z</dcterms:modified>
</cp:coreProperties>
</file>