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324" r:id="rId4"/>
    <p:sldId id="325" r:id="rId5"/>
    <p:sldId id="326" r:id="rId6"/>
    <p:sldId id="327" r:id="rId7"/>
    <p:sldId id="322" r:id="rId8"/>
    <p:sldId id="328" r:id="rId9"/>
    <p:sldId id="329" r:id="rId10"/>
    <p:sldId id="332" r:id="rId11"/>
    <p:sldId id="330" r:id="rId12"/>
    <p:sldId id="331" r:id="rId13"/>
    <p:sldId id="333" r:id="rId14"/>
    <p:sldId id="323" r:id="rId15"/>
    <p:sldId id="334" r:id="rId16"/>
    <p:sldId id="335" r:id="rId17"/>
    <p:sldId id="336" r:id="rId18"/>
    <p:sldId id="337" r:id="rId19"/>
    <p:sldId id="338" r:id="rId2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-582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C50BF-3912-4CCA-A0FF-29B65D2E6454}" type="datetimeFigureOut">
              <a:rPr lang="en-US" smtClean="0"/>
              <a:t>8/7/2021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B778D-95F5-4028-957A-D749B41A7C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21358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C50BF-3912-4CCA-A0FF-29B65D2E6454}" type="datetimeFigureOut">
              <a:rPr lang="en-US" smtClean="0"/>
              <a:t>8/7/2021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B778D-95F5-4028-957A-D749B41A7C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38058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C50BF-3912-4CCA-A0FF-29B65D2E6454}" type="datetimeFigureOut">
              <a:rPr lang="en-US" smtClean="0"/>
              <a:t>8/7/2021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B778D-95F5-4028-957A-D749B41A7C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93394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C50BF-3912-4CCA-A0FF-29B65D2E6454}" type="datetimeFigureOut">
              <a:rPr lang="en-US" smtClean="0"/>
              <a:t>8/7/2021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B778D-95F5-4028-957A-D749B41A7C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39743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C50BF-3912-4CCA-A0FF-29B65D2E6454}" type="datetimeFigureOut">
              <a:rPr lang="en-US" smtClean="0"/>
              <a:t>8/7/2021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B778D-95F5-4028-957A-D749B41A7C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65060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C50BF-3912-4CCA-A0FF-29B65D2E6454}" type="datetimeFigureOut">
              <a:rPr lang="en-US" smtClean="0"/>
              <a:t>8/7/2021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B778D-95F5-4028-957A-D749B41A7C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12962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C50BF-3912-4CCA-A0FF-29B65D2E6454}" type="datetimeFigureOut">
              <a:rPr lang="en-US" smtClean="0"/>
              <a:t>8/7/2021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B778D-95F5-4028-957A-D749B41A7C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07455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C50BF-3912-4CCA-A0FF-29B65D2E6454}" type="datetimeFigureOut">
              <a:rPr lang="en-US" smtClean="0"/>
              <a:t>8/7/2021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B778D-95F5-4028-957A-D749B41A7C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219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C50BF-3912-4CCA-A0FF-29B65D2E6454}" type="datetimeFigureOut">
              <a:rPr lang="en-US" smtClean="0"/>
              <a:t>8/7/2021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B778D-95F5-4028-957A-D749B41A7C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86984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C50BF-3912-4CCA-A0FF-29B65D2E6454}" type="datetimeFigureOut">
              <a:rPr lang="en-US" smtClean="0"/>
              <a:t>8/7/2021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B778D-95F5-4028-957A-D749B41A7C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44218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C50BF-3912-4CCA-A0FF-29B65D2E6454}" type="datetimeFigureOut">
              <a:rPr lang="en-US" smtClean="0"/>
              <a:t>8/7/2021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B778D-95F5-4028-957A-D749B41A7C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44022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CC50BF-3912-4CCA-A0FF-29B65D2E6454}" type="datetimeFigureOut">
              <a:rPr lang="en-US" smtClean="0"/>
              <a:t>8/7/2021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8B778D-95F5-4028-957A-D749B41A7C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70539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015530"/>
          </a:xfrm>
        </p:spPr>
        <p:txBody>
          <a:bodyPr/>
          <a:lstStyle/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English syntax 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2356834"/>
            <a:ext cx="9144000" cy="2900966"/>
          </a:xfrm>
        </p:spPr>
        <p:txBody>
          <a:bodyPr>
            <a:normAutofit/>
          </a:bodyPr>
          <a:lstStyle/>
          <a:p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SECTION 2 </a:t>
            </a:r>
            <a:endParaRPr lang="en-US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4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ADJECTIVE PHRASE (AP)</a:t>
            </a:r>
          </a:p>
          <a:p>
            <a:r>
              <a:rPr lang="en-US" sz="4000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ADVERB PHRASE (</a:t>
            </a:r>
            <a:r>
              <a:rPr lang="en-US" sz="4000" dirty="0" err="1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AdvP</a:t>
            </a:r>
            <a:r>
              <a:rPr lang="en-US" sz="4000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r>
              <a:rPr lang="en-US" sz="4000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PREPOSITIONAL PHRASE (PP)</a:t>
            </a:r>
            <a:endParaRPr lang="en-US" sz="4000" dirty="0">
              <a:solidFill>
                <a:schemeClr val="accent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9406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39427"/>
          </a:xfrm>
        </p:spPr>
        <p:txBody>
          <a:bodyPr>
            <a:noAutofit/>
          </a:bodyPr>
          <a:lstStyle/>
          <a:p>
            <a:pPr algn="ctr"/>
            <a:r>
              <a:rPr lang="en-US" sz="4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structure of </a:t>
            </a:r>
            <a:r>
              <a:rPr lang="en-US" sz="4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adverb phrase</a:t>
            </a:r>
            <a:endParaRPr lang="en-US" sz="45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18367"/>
            <a:ext cx="10515600" cy="5205160"/>
          </a:xfrm>
        </p:spPr>
        <p:txBody>
          <a:bodyPr/>
          <a:lstStyle/>
          <a:p>
            <a:pPr marL="0" indent="0" algn="ctr">
              <a:buNone/>
            </a:pPr>
            <a:r>
              <a:rPr lang="en-US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Another adverb to be a </a:t>
            </a:r>
            <a:r>
              <a:rPr lang="en-US" sz="3000" b="1" dirty="0" err="1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specifier</a:t>
            </a:r>
            <a:endParaRPr lang="en-US" sz="3000" b="1" dirty="0" smtClean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5409127" y="1648660"/>
            <a:ext cx="940156" cy="4636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AdvP</a:t>
            </a:r>
            <a:endParaRPr lang="en-US" sz="25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490952" y="2889208"/>
            <a:ext cx="888641" cy="4636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Adv</a:t>
            </a:r>
            <a:r>
              <a:rPr lang="en-US" sz="25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endParaRPr lang="en-US" sz="25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310645" y="5035641"/>
            <a:ext cx="1326525" cy="103343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Adv</a:t>
            </a:r>
            <a:endParaRPr lang="en-US" sz="25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25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well</a:t>
            </a:r>
          </a:p>
          <a:p>
            <a:pPr algn="ctr"/>
            <a:r>
              <a:rPr lang="en-US" sz="25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quickly</a:t>
            </a:r>
          </a:p>
        </p:txBody>
      </p:sp>
      <p:cxnSp>
        <p:nvCxnSpPr>
          <p:cNvPr id="9" name="Straight Connector 8"/>
          <p:cNvCxnSpPr/>
          <p:nvPr/>
        </p:nvCxnSpPr>
        <p:spPr>
          <a:xfrm>
            <a:off x="5898522" y="2176694"/>
            <a:ext cx="1043189" cy="648119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>
            <a:stCxn id="5" idx="2"/>
            <a:endCxn id="6" idx="0"/>
          </p:cNvCxnSpPr>
          <p:nvPr/>
        </p:nvCxnSpPr>
        <p:spPr>
          <a:xfrm>
            <a:off x="6935273" y="3352848"/>
            <a:ext cx="38635" cy="1682793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H="1">
            <a:off x="5061397" y="2159621"/>
            <a:ext cx="850005" cy="639434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4572003" y="2850573"/>
            <a:ext cx="978788" cy="4636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AdvP</a:t>
            </a:r>
            <a:r>
              <a:rPr lang="en-US" sz="25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5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8" name="Straight Connector 17"/>
          <p:cNvCxnSpPr>
            <a:stCxn id="13" idx="2"/>
            <a:endCxn id="19" idx="0"/>
          </p:cNvCxnSpPr>
          <p:nvPr/>
        </p:nvCxnSpPr>
        <p:spPr>
          <a:xfrm>
            <a:off x="5061397" y="3314213"/>
            <a:ext cx="6437" cy="568237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/>
          <p:cNvSpPr/>
          <p:nvPr/>
        </p:nvSpPr>
        <p:spPr>
          <a:xfrm>
            <a:off x="4486138" y="5007816"/>
            <a:ext cx="1184856" cy="99373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Adv</a:t>
            </a:r>
            <a:endParaRPr lang="en-US" sz="25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25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</a:t>
            </a:r>
          </a:p>
          <a:p>
            <a:pPr algn="ctr"/>
            <a:r>
              <a:rPr lang="en-US" sz="25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US" sz="25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ery </a:t>
            </a:r>
          </a:p>
        </p:txBody>
      </p:sp>
      <p:sp>
        <p:nvSpPr>
          <p:cNvPr id="17" name="Rectangle 16"/>
          <p:cNvSpPr/>
          <p:nvPr/>
        </p:nvSpPr>
        <p:spPr>
          <a:xfrm>
            <a:off x="1404332" y="1876288"/>
            <a:ext cx="2189409" cy="802517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 well</a:t>
            </a:r>
          </a:p>
          <a:p>
            <a:pPr algn="ctr"/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ery quickly </a:t>
            </a:r>
            <a:endParaRPr lang="en-US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4623513" y="3882450"/>
            <a:ext cx="888641" cy="4636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Adv</a:t>
            </a:r>
            <a:r>
              <a:rPr lang="en-US" sz="25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endParaRPr lang="en-US" sz="25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0" name="Straight Connector 19"/>
          <p:cNvCxnSpPr/>
          <p:nvPr/>
        </p:nvCxnSpPr>
        <p:spPr>
          <a:xfrm flipH="1">
            <a:off x="5061397" y="4346090"/>
            <a:ext cx="6436" cy="568237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79646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6" grpId="0"/>
      <p:bldP spid="1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46183"/>
            <a:ext cx="10515600" cy="639427"/>
          </a:xfrm>
        </p:spPr>
        <p:txBody>
          <a:bodyPr>
            <a:noAutofit/>
          </a:bodyPr>
          <a:lstStyle/>
          <a:p>
            <a:pPr algn="ctr"/>
            <a:r>
              <a:rPr lang="en-US" sz="4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structure of </a:t>
            </a:r>
            <a:r>
              <a:rPr lang="en-US" sz="4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adverb phrase</a:t>
            </a:r>
            <a:endParaRPr lang="en-US" sz="45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7882" y="822150"/>
            <a:ext cx="11307650" cy="5436979"/>
          </a:xfrm>
        </p:spPr>
        <p:txBody>
          <a:bodyPr/>
          <a:lstStyle/>
          <a:p>
            <a:pPr marL="0" indent="0" algn="ctr">
              <a:buNone/>
            </a:pPr>
            <a:r>
              <a:rPr lang="en-US" sz="3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AdvP</a:t>
            </a:r>
            <a:r>
              <a:rPr lang="en-US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with a complement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5434885" y="1841846"/>
            <a:ext cx="1017429" cy="4636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AdvP</a:t>
            </a:r>
            <a:endParaRPr lang="en-US" sz="25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434884" y="2730237"/>
            <a:ext cx="1017429" cy="4636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Adv</a:t>
            </a:r>
            <a:r>
              <a:rPr lang="en-US" sz="25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endParaRPr lang="en-US" sz="25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3348507" y="3799269"/>
            <a:ext cx="2202285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Adv</a:t>
            </a:r>
            <a:endParaRPr lang="en-US" sz="25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2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5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ndependently </a:t>
            </a:r>
            <a:endParaRPr lang="en-US" sz="25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180302" y="1210607"/>
            <a:ext cx="6671257" cy="592598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ndependently of your computer skills</a:t>
            </a:r>
            <a:endParaRPr lang="en-US" sz="3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Isosceles Triangle 18"/>
          <p:cNvSpPr/>
          <p:nvPr/>
        </p:nvSpPr>
        <p:spPr>
          <a:xfrm>
            <a:off x="6220499" y="4116885"/>
            <a:ext cx="1184856" cy="196487"/>
          </a:xfrm>
          <a:prstGeom prst="triangl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6452314" y="3648456"/>
            <a:ext cx="798490" cy="4636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sz="25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endParaRPr lang="en-US" sz="25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559377" y="4210340"/>
            <a:ext cx="3442955" cy="49044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US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 your computer skills</a:t>
            </a:r>
            <a:endParaRPr lang="en-US" sz="2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0" name="Straight Connector 9"/>
          <p:cNvCxnSpPr>
            <a:stCxn id="4" idx="2"/>
            <a:endCxn id="5" idx="0"/>
          </p:cNvCxnSpPr>
          <p:nvPr/>
        </p:nvCxnSpPr>
        <p:spPr>
          <a:xfrm flipH="1">
            <a:off x="5943599" y="2305486"/>
            <a:ext cx="1" cy="424751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stCxn id="5" idx="2"/>
            <a:endCxn id="13" idx="0"/>
          </p:cNvCxnSpPr>
          <p:nvPr/>
        </p:nvCxnSpPr>
        <p:spPr>
          <a:xfrm flipH="1">
            <a:off x="4449650" y="3193877"/>
            <a:ext cx="1493949" cy="605392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>
            <a:stCxn id="5" idx="2"/>
            <a:endCxn id="20" idx="0"/>
          </p:cNvCxnSpPr>
          <p:nvPr/>
        </p:nvCxnSpPr>
        <p:spPr>
          <a:xfrm>
            <a:off x="5943599" y="3193877"/>
            <a:ext cx="907960" cy="454579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442108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13" grpId="0"/>
      <p:bldP spid="15" grpId="0" animBg="1"/>
      <p:bldP spid="19" grpId="0" animBg="1"/>
      <p:bldP spid="20" grpId="0"/>
      <p:bldP spid="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84819"/>
            <a:ext cx="10515600" cy="639427"/>
          </a:xfrm>
        </p:spPr>
        <p:txBody>
          <a:bodyPr>
            <a:noAutofit/>
          </a:bodyPr>
          <a:lstStyle/>
          <a:p>
            <a:pPr algn="ctr"/>
            <a:r>
              <a:rPr lang="en-US" sz="4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structure of </a:t>
            </a:r>
            <a:r>
              <a:rPr lang="en-US" sz="4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adverb phrase</a:t>
            </a:r>
            <a:endParaRPr lang="en-US" sz="45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7882" y="847908"/>
            <a:ext cx="11307650" cy="5436979"/>
          </a:xfrm>
        </p:spPr>
        <p:txBody>
          <a:bodyPr/>
          <a:lstStyle/>
          <a:p>
            <a:pPr marL="0" indent="0" algn="ctr">
              <a:buNone/>
            </a:pPr>
            <a:r>
              <a:rPr lang="en-US" sz="3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AdvP</a:t>
            </a:r>
            <a:r>
              <a:rPr lang="en-US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contains a modifier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5471375" y="2137807"/>
            <a:ext cx="1045334" cy="4636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AdvP</a:t>
            </a:r>
            <a:endParaRPr lang="en-US" sz="25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4541942" y="3094031"/>
            <a:ext cx="1017435" cy="5684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AdvP</a:t>
            </a:r>
            <a:r>
              <a:rPr lang="en-US" sz="25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5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485623" y="1287883"/>
            <a:ext cx="6754966" cy="592598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5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…so carelessly that she fell down</a:t>
            </a:r>
            <a:endParaRPr lang="en-US" sz="35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6375042" y="3120418"/>
            <a:ext cx="940157" cy="4636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Adv</a:t>
            </a:r>
            <a:r>
              <a:rPr lang="en-US" sz="25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endParaRPr lang="en-US" sz="25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2" name="Straight Connector 21"/>
          <p:cNvCxnSpPr>
            <a:stCxn id="5" idx="2"/>
            <a:endCxn id="13" idx="0"/>
          </p:cNvCxnSpPr>
          <p:nvPr/>
        </p:nvCxnSpPr>
        <p:spPr>
          <a:xfrm flipH="1">
            <a:off x="5050660" y="2601447"/>
            <a:ext cx="943382" cy="492584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>
            <a:stCxn id="5" idx="2"/>
            <a:endCxn id="20" idx="0"/>
          </p:cNvCxnSpPr>
          <p:nvPr/>
        </p:nvCxnSpPr>
        <p:spPr>
          <a:xfrm>
            <a:off x="5994042" y="2601447"/>
            <a:ext cx="851079" cy="518971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>
            <a:stCxn id="20" idx="2"/>
            <a:endCxn id="21" idx="0"/>
          </p:cNvCxnSpPr>
          <p:nvPr/>
        </p:nvCxnSpPr>
        <p:spPr>
          <a:xfrm flipH="1">
            <a:off x="6206545" y="3584058"/>
            <a:ext cx="638576" cy="362873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>
            <a:stCxn id="20" idx="2"/>
            <a:endCxn id="18" idx="0"/>
          </p:cNvCxnSpPr>
          <p:nvPr/>
        </p:nvCxnSpPr>
        <p:spPr>
          <a:xfrm>
            <a:off x="6845121" y="3584058"/>
            <a:ext cx="1397356" cy="389027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/>
          <p:cNvSpPr/>
          <p:nvPr/>
        </p:nvSpPr>
        <p:spPr>
          <a:xfrm>
            <a:off x="7843232" y="3973085"/>
            <a:ext cx="798490" cy="4636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25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endParaRPr lang="en-US" sz="25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5716074" y="3946931"/>
            <a:ext cx="980941" cy="4636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Adv</a:t>
            </a:r>
            <a:r>
              <a:rPr lang="en-US" sz="25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endParaRPr lang="en-US" sz="25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5471375" y="5519072"/>
            <a:ext cx="1508972" cy="76331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5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Adv</a:t>
            </a:r>
            <a:r>
              <a:rPr lang="en-US" sz="2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5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carelessly</a:t>
            </a:r>
            <a:endParaRPr lang="en-US" sz="2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4544088" y="5794446"/>
            <a:ext cx="1017435" cy="56557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</a:t>
            </a:r>
            <a:endParaRPr lang="en-US" sz="25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1" name="Straight Connector 30"/>
          <p:cNvCxnSpPr>
            <a:stCxn id="21" idx="2"/>
            <a:endCxn id="25" idx="0"/>
          </p:cNvCxnSpPr>
          <p:nvPr/>
        </p:nvCxnSpPr>
        <p:spPr>
          <a:xfrm>
            <a:off x="6206545" y="4410571"/>
            <a:ext cx="19316" cy="1108501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>
            <a:stCxn id="18" idx="2"/>
            <a:endCxn id="23" idx="0"/>
          </p:cNvCxnSpPr>
          <p:nvPr/>
        </p:nvCxnSpPr>
        <p:spPr>
          <a:xfrm>
            <a:off x="8242477" y="4436725"/>
            <a:ext cx="7" cy="1161234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Isosceles Triangle 22"/>
          <p:cNvSpPr/>
          <p:nvPr/>
        </p:nvSpPr>
        <p:spPr>
          <a:xfrm>
            <a:off x="7650056" y="5597959"/>
            <a:ext cx="1184856" cy="196487"/>
          </a:xfrm>
          <a:prstGeom prst="triangl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Isosceles Triangle 23"/>
          <p:cNvSpPr/>
          <p:nvPr/>
        </p:nvSpPr>
        <p:spPr>
          <a:xfrm>
            <a:off x="4479702" y="5544295"/>
            <a:ext cx="1184856" cy="196487"/>
          </a:xfrm>
          <a:prstGeom prst="triangl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" name="Straight Connector 13"/>
          <p:cNvCxnSpPr>
            <a:stCxn id="13" idx="2"/>
            <a:endCxn id="24" idx="0"/>
          </p:cNvCxnSpPr>
          <p:nvPr/>
        </p:nvCxnSpPr>
        <p:spPr>
          <a:xfrm>
            <a:off x="5050660" y="3662463"/>
            <a:ext cx="21470" cy="1881832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ectangle 31"/>
          <p:cNvSpPr/>
          <p:nvPr/>
        </p:nvSpPr>
        <p:spPr>
          <a:xfrm>
            <a:off x="6993230" y="5807600"/>
            <a:ext cx="3103810" cy="56557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5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hat she fell down</a:t>
            </a:r>
            <a:endParaRPr lang="en-US" sz="25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83364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3" grpId="0"/>
      <p:bldP spid="15" grpId="0" animBg="1"/>
      <p:bldP spid="20" grpId="0"/>
      <p:bldP spid="18" grpId="0"/>
      <p:bldP spid="21" grpId="0"/>
      <p:bldP spid="25" grpId="0"/>
      <p:bldP spid="26" grpId="0"/>
      <p:bldP spid="23" grpId="0" animBg="1"/>
      <p:bldP spid="24" grpId="0" animBg="1"/>
      <p:bldP spid="3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84819"/>
            <a:ext cx="10515600" cy="639427"/>
          </a:xfrm>
        </p:spPr>
        <p:txBody>
          <a:bodyPr>
            <a:noAutofit/>
          </a:bodyPr>
          <a:lstStyle/>
          <a:p>
            <a:pPr algn="ctr"/>
            <a:r>
              <a:rPr lang="en-US" sz="4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structure of </a:t>
            </a:r>
            <a:r>
              <a:rPr lang="en-US" sz="4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adverb phrase</a:t>
            </a:r>
            <a:endParaRPr lang="en-US" sz="45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7882" y="847908"/>
            <a:ext cx="11307650" cy="5720317"/>
          </a:xfrm>
        </p:spPr>
        <p:txBody>
          <a:bodyPr/>
          <a:lstStyle/>
          <a:p>
            <a:pPr marL="0" indent="0" algn="ctr">
              <a:buNone/>
            </a:pPr>
            <a:r>
              <a:rPr lang="en-US" sz="3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AdvP</a:t>
            </a:r>
            <a:r>
              <a:rPr lang="en-US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contains a modifier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5471375" y="2137807"/>
            <a:ext cx="1045334" cy="4636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AdvP</a:t>
            </a:r>
            <a:endParaRPr lang="en-US" sz="25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4541942" y="3094031"/>
            <a:ext cx="1017435" cy="5684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AdvP</a:t>
            </a:r>
            <a:r>
              <a:rPr lang="en-US" sz="25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5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485623" y="1287883"/>
            <a:ext cx="6754966" cy="592598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5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…so carelessly that she fell down</a:t>
            </a:r>
            <a:endParaRPr lang="en-US" sz="35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6375042" y="3120418"/>
            <a:ext cx="940157" cy="4636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Adv</a:t>
            </a:r>
            <a:r>
              <a:rPr lang="en-US" sz="25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endParaRPr lang="en-US" sz="25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2" name="Straight Connector 21"/>
          <p:cNvCxnSpPr>
            <a:stCxn id="5" idx="2"/>
            <a:endCxn id="13" idx="0"/>
          </p:cNvCxnSpPr>
          <p:nvPr/>
        </p:nvCxnSpPr>
        <p:spPr>
          <a:xfrm flipH="1">
            <a:off x="5050660" y="2601447"/>
            <a:ext cx="943382" cy="492584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>
            <a:stCxn id="5" idx="2"/>
            <a:endCxn id="20" idx="0"/>
          </p:cNvCxnSpPr>
          <p:nvPr/>
        </p:nvCxnSpPr>
        <p:spPr>
          <a:xfrm>
            <a:off x="5994042" y="2601447"/>
            <a:ext cx="851079" cy="518971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>
            <a:stCxn id="20" idx="2"/>
            <a:endCxn id="21" idx="0"/>
          </p:cNvCxnSpPr>
          <p:nvPr/>
        </p:nvCxnSpPr>
        <p:spPr>
          <a:xfrm flipH="1">
            <a:off x="6155029" y="3584058"/>
            <a:ext cx="690092" cy="362873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>
            <a:stCxn id="20" idx="2"/>
            <a:endCxn id="18" idx="0"/>
          </p:cNvCxnSpPr>
          <p:nvPr/>
        </p:nvCxnSpPr>
        <p:spPr>
          <a:xfrm>
            <a:off x="6845121" y="3584058"/>
            <a:ext cx="1397356" cy="389027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/>
          <p:cNvSpPr/>
          <p:nvPr/>
        </p:nvSpPr>
        <p:spPr>
          <a:xfrm>
            <a:off x="7843232" y="3973085"/>
            <a:ext cx="798490" cy="4636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25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endParaRPr lang="en-US" sz="25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5664558" y="3946931"/>
            <a:ext cx="980941" cy="4636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Adv</a:t>
            </a:r>
            <a:r>
              <a:rPr lang="en-US" sz="25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endParaRPr lang="en-US" sz="25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5471375" y="5519072"/>
            <a:ext cx="1508972" cy="76331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5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Adv</a:t>
            </a:r>
            <a:r>
              <a:rPr lang="en-US" sz="2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5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carelessly</a:t>
            </a:r>
            <a:endParaRPr lang="en-US" sz="2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4544088" y="5845962"/>
            <a:ext cx="1017435" cy="5209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</a:t>
            </a:r>
            <a:endParaRPr lang="en-US" sz="25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3" name="Straight Connector 32"/>
          <p:cNvCxnSpPr>
            <a:stCxn id="18" idx="2"/>
            <a:endCxn id="23" idx="0"/>
          </p:cNvCxnSpPr>
          <p:nvPr/>
        </p:nvCxnSpPr>
        <p:spPr>
          <a:xfrm>
            <a:off x="8242477" y="4436725"/>
            <a:ext cx="7" cy="1161234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Isosceles Triangle 22"/>
          <p:cNvSpPr/>
          <p:nvPr/>
        </p:nvSpPr>
        <p:spPr>
          <a:xfrm>
            <a:off x="7650056" y="5597959"/>
            <a:ext cx="1184856" cy="196487"/>
          </a:xfrm>
          <a:prstGeom prst="triangl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9" name="Straight Connector 28"/>
          <p:cNvCxnSpPr>
            <a:endCxn id="25" idx="0"/>
          </p:cNvCxnSpPr>
          <p:nvPr/>
        </p:nvCxnSpPr>
        <p:spPr>
          <a:xfrm>
            <a:off x="6225861" y="4436725"/>
            <a:ext cx="0" cy="1082347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ectangle 31"/>
          <p:cNvSpPr/>
          <p:nvPr/>
        </p:nvSpPr>
        <p:spPr>
          <a:xfrm>
            <a:off x="6993230" y="5807600"/>
            <a:ext cx="3103810" cy="56557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5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hat she fell down</a:t>
            </a:r>
            <a:endParaRPr lang="en-US" sz="25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8" name="Straight Connector 27"/>
          <p:cNvCxnSpPr/>
          <p:nvPr/>
        </p:nvCxnSpPr>
        <p:spPr>
          <a:xfrm>
            <a:off x="5064614" y="3688966"/>
            <a:ext cx="6437" cy="568237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>
            <a:endCxn id="36" idx="0"/>
          </p:cNvCxnSpPr>
          <p:nvPr/>
        </p:nvCxnSpPr>
        <p:spPr>
          <a:xfrm>
            <a:off x="5071051" y="4741660"/>
            <a:ext cx="30055" cy="781469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Rectangle 34"/>
          <p:cNvSpPr/>
          <p:nvPr/>
        </p:nvSpPr>
        <p:spPr>
          <a:xfrm>
            <a:off x="4567698" y="4173423"/>
            <a:ext cx="993825" cy="4636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Adv</a:t>
            </a:r>
            <a:r>
              <a:rPr lang="en-US" sz="25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endParaRPr lang="en-US" sz="25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4604193" y="5523129"/>
            <a:ext cx="993825" cy="4636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Adv</a:t>
            </a:r>
            <a:endParaRPr lang="en-US" sz="25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80967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26" grpId="0"/>
      <p:bldP spid="35" grpId="0"/>
      <p:bldP spid="3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429517"/>
            <a:ext cx="10515600" cy="613669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Prepositional phrase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7729" y="1275012"/>
            <a:ext cx="11436439" cy="548639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typical 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PREPOSITIONAL PHRASE has </a:t>
            </a:r>
            <a:r>
              <a:rPr lang="en-US" sz="30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 its head</a:t>
            </a:r>
            <a:r>
              <a:rPr lang="en-US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preposition.</a:t>
            </a:r>
          </a:p>
          <a:p>
            <a:pPr>
              <a:spcAft>
                <a:spcPts val="600"/>
              </a:spcAft>
            </a:pP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Prepositions are typically transitive, that is, they take a complement: </a:t>
            </a:r>
            <a:r>
              <a:rPr lang="en-US" sz="3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near</a:t>
            </a:r>
            <a:r>
              <a:rPr lang="en-US" sz="3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house</a:t>
            </a:r>
            <a:r>
              <a:rPr lang="en-US" sz="3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after</a:t>
            </a:r>
            <a:r>
              <a:rPr lang="en-US" sz="3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class</a:t>
            </a:r>
            <a:r>
              <a:rPr lang="en-US" sz="3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on</a:t>
            </a:r>
            <a:r>
              <a:rPr lang="en-US" sz="3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table</a:t>
            </a:r>
            <a:r>
              <a:rPr lang="en-US" sz="3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</a:p>
          <a:p>
            <a:pPr>
              <a:spcAft>
                <a:spcPts val="600"/>
              </a:spcAft>
            </a:pP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Prepositions may be modified by an adverb: </a:t>
            </a:r>
            <a:r>
              <a:rPr lang="en-US" sz="3000" i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very</a:t>
            </a:r>
            <a:r>
              <a:rPr lang="en-US" sz="3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near</a:t>
            </a:r>
            <a:r>
              <a:rPr lang="en-US" sz="3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the house, </a:t>
            </a:r>
            <a:r>
              <a:rPr lang="en-US" sz="3000" i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right</a:t>
            </a:r>
            <a:r>
              <a:rPr lang="en-US" sz="3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at</a:t>
            </a:r>
            <a:r>
              <a:rPr lang="en-US" sz="3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the corner…</a:t>
            </a:r>
          </a:p>
          <a:p>
            <a:pPr>
              <a:spcAft>
                <a:spcPts val="600"/>
              </a:spcAft>
            </a:pP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Some prepositions are </a:t>
            </a:r>
            <a:r>
              <a:rPr lang="en-US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complex prepositions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they take </a:t>
            </a:r>
            <a:r>
              <a:rPr lang="en-US" sz="3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 PP as a complement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close</a:t>
            </a:r>
            <a:r>
              <a:rPr lang="en-US" sz="3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the bank</a:t>
            </a:r>
            <a:r>
              <a:rPr lang="en-US" sz="3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away</a:t>
            </a:r>
            <a:r>
              <a:rPr lang="en-US" sz="3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from home</a:t>
            </a:r>
            <a:r>
              <a:rPr lang="en-US" sz="3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</a:p>
          <a:p>
            <a:pPr>
              <a:spcAft>
                <a:spcPts val="600"/>
              </a:spcAft>
            </a:pP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Some prepositions may function as adverbs. Typically, when used intransitively, they are considered adverbs: </a:t>
            </a:r>
            <a:r>
              <a:rPr lang="en-US" sz="3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They went </a:t>
            </a:r>
            <a:r>
              <a:rPr lang="en-US" sz="3000" b="1" i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very far</a:t>
            </a:r>
            <a:r>
              <a:rPr lang="en-US" sz="3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en-US" sz="3000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3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70305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84819"/>
            <a:ext cx="10515600" cy="639427"/>
          </a:xfrm>
        </p:spPr>
        <p:txBody>
          <a:bodyPr>
            <a:noAutofit/>
          </a:bodyPr>
          <a:lstStyle/>
          <a:p>
            <a:pPr algn="ctr"/>
            <a:r>
              <a:rPr lang="en-US" sz="4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structure of prepositional phrase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7882" y="847908"/>
            <a:ext cx="11307650" cy="5436979"/>
          </a:xfrm>
        </p:spPr>
        <p:txBody>
          <a:bodyPr/>
          <a:lstStyle/>
          <a:p>
            <a:pPr marL="0" indent="0" algn="ctr">
              <a:buNone/>
            </a:pPr>
            <a:r>
              <a:rPr lang="en-US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PP with a complement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5563672" y="1841846"/>
            <a:ext cx="798490" cy="4636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sz="25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endParaRPr lang="en-US" sz="25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559377" y="2730237"/>
            <a:ext cx="798490" cy="4636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sz="25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endParaRPr lang="en-US" sz="25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4541942" y="3634945"/>
            <a:ext cx="1017435" cy="5684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sz="25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5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4159880" y="1287883"/>
            <a:ext cx="3825024" cy="592598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5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35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ear my house</a:t>
            </a:r>
            <a:endParaRPr lang="en-US" sz="35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6516709" y="3571182"/>
            <a:ext cx="798490" cy="4636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25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</a:p>
        </p:txBody>
      </p:sp>
      <p:sp>
        <p:nvSpPr>
          <p:cNvPr id="7" name="Rectangle 6"/>
          <p:cNvSpPr/>
          <p:nvPr/>
        </p:nvSpPr>
        <p:spPr>
          <a:xfrm>
            <a:off x="7053332" y="5225003"/>
            <a:ext cx="1184856" cy="76331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endParaRPr lang="en-US" sz="25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house</a:t>
            </a:r>
            <a:endParaRPr lang="en-US" sz="2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0" name="Straight Connector 9"/>
          <p:cNvCxnSpPr>
            <a:stCxn id="4" idx="2"/>
            <a:endCxn id="5" idx="0"/>
          </p:cNvCxnSpPr>
          <p:nvPr/>
        </p:nvCxnSpPr>
        <p:spPr>
          <a:xfrm flipH="1">
            <a:off x="5958622" y="2305486"/>
            <a:ext cx="4295" cy="424751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stCxn id="5" idx="2"/>
            <a:endCxn id="13" idx="0"/>
          </p:cNvCxnSpPr>
          <p:nvPr/>
        </p:nvCxnSpPr>
        <p:spPr>
          <a:xfrm flipH="1">
            <a:off x="5050660" y="3193877"/>
            <a:ext cx="907962" cy="44106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>
            <a:stCxn id="5" idx="2"/>
            <a:endCxn id="20" idx="0"/>
          </p:cNvCxnSpPr>
          <p:nvPr/>
        </p:nvCxnSpPr>
        <p:spPr>
          <a:xfrm>
            <a:off x="5958622" y="3193877"/>
            <a:ext cx="957332" cy="377305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>
            <a:stCxn id="20" idx="2"/>
            <a:endCxn id="21" idx="0"/>
          </p:cNvCxnSpPr>
          <p:nvPr/>
        </p:nvCxnSpPr>
        <p:spPr>
          <a:xfrm flipH="1">
            <a:off x="6246254" y="4034822"/>
            <a:ext cx="669700" cy="337111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>
            <a:stCxn id="20" idx="2"/>
          </p:cNvCxnSpPr>
          <p:nvPr/>
        </p:nvCxnSpPr>
        <p:spPr>
          <a:xfrm>
            <a:off x="6915954" y="4034822"/>
            <a:ext cx="702971" cy="300736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/>
          <p:cNvSpPr/>
          <p:nvPr/>
        </p:nvSpPr>
        <p:spPr>
          <a:xfrm>
            <a:off x="7250804" y="4372334"/>
            <a:ext cx="798490" cy="4636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25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endParaRPr lang="en-US" sz="25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5847009" y="4371933"/>
            <a:ext cx="798490" cy="4636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Det</a:t>
            </a:r>
            <a:endParaRPr lang="en-US" sz="25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5660262" y="5274371"/>
            <a:ext cx="1184856" cy="76331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5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Poss</a:t>
            </a:r>
            <a:r>
              <a:rPr lang="en-US" sz="2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5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my</a:t>
            </a:r>
            <a:endParaRPr lang="en-US" sz="2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4544088" y="5539845"/>
            <a:ext cx="1017435" cy="57547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near</a:t>
            </a:r>
            <a:endParaRPr lang="en-US" sz="25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1" name="Straight Connector 30"/>
          <p:cNvCxnSpPr>
            <a:stCxn id="21" idx="2"/>
            <a:endCxn id="25" idx="0"/>
          </p:cNvCxnSpPr>
          <p:nvPr/>
        </p:nvCxnSpPr>
        <p:spPr>
          <a:xfrm>
            <a:off x="6246254" y="4835573"/>
            <a:ext cx="6436" cy="43879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>
            <a:stCxn id="18" idx="2"/>
            <a:endCxn id="7" idx="0"/>
          </p:cNvCxnSpPr>
          <p:nvPr/>
        </p:nvCxnSpPr>
        <p:spPr>
          <a:xfrm flipH="1">
            <a:off x="7645760" y="4835974"/>
            <a:ext cx="4289" cy="389029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>
            <a:stCxn id="13" idx="2"/>
            <a:endCxn id="26" idx="0"/>
          </p:cNvCxnSpPr>
          <p:nvPr/>
        </p:nvCxnSpPr>
        <p:spPr>
          <a:xfrm>
            <a:off x="5050660" y="4203377"/>
            <a:ext cx="2146" cy="1336468"/>
          </a:xfrm>
          <a:prstGeom prst="line">
            <a:avLst/>
          </a:prstGeom>
          <a:ln w="3810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445429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3" grpId="0"/>
      <p:bldP spid="15" grpId="0" animBg="1"/>
      <p:bldP spid="20" grpId="0"/>
      <p:bldP spid="7" grpId="0"/>
      <p:bldP spid="18" grpId="0"/>
      <p:bldP spid="21" grpId="0"/>
      <p:bldP spid="25" grpId="0"/>
      <p:bldP spid="26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20424"/>
            <a:ext cx="10515600" cy="639427"/>
          </a:xfrm>
        </p:spPr>
        <p:txBody>
          <a:bodyPr>
            <a:noAutofit/>
          </a:bodyPr>
          <a:lstStyle/>
          <a:p>
            <a:pPr algn="ctr"/>
            <a:r>
              <a:rPr lang="en-US" sz="4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structure of prepositional phrase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2576"/>
            <a:ext cx="10515600" cy="6175423"/>
          </a:xfrm>
        </p:spPr>
        <p:txBody>
          <a:bodyPr/>
          <a:lstStyle/>
          <a:p>
            <a:pPr marL="0" indent="0" algn="ctr">
              <a:buNone/>
            </a:pPr>
            <a:r>
              <a:rPr lang="en-US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 adverb to be a </a:t>
            </a:r>
            <a:r>
              <a:rPr lang="en-US" sz="3000" b="1" dirty="0" err="1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specifier</a:t>
            </a:r>
            <a:r>
              <a:rPr lang="en-US" sz="30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 PP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5529328" y="1710961"/>
            <a:ext cx="798490" cy="4636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PP</a:t>
            </a:r>
            <a:endParaRPr lang="en-US" sz="25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468969" y="2612483"/>
            <a:ext cx="1043186" cy="56425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AdvP</a:t>
            </a:r>
            <a:endParaRPr lang="en-US" sz="25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1" name="Straight Connector 10"/>
          <p:cNvCxnSpPr>
            <a:stCxn id="5" idx="2"/>
          </p:cNvCxnSpPr>
          <p:nvPr/>
        </p:nvCxnSpPr>
        <p:spPr>
          <a:xfrm flipH="1">
            <a:off x="5258872" y="2174601"/>
            <a:ext cx="669701" cy="429019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6334254" y="2533998"/>
            <a:ext cx="1431703" cy="4636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P’</a:t>
            </a:r>
            <a:endParaRPr lang="en-US" sz="25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4" name="Straight Connector 13"/>
          <p:cNvCxnSpPr>
            <a:stCxn id="5" idx="2"/>
            <a:endCxn id="10" idx="0"/>
          </p:cNvCxnSpPr>
          <p:nvPr/>
        </p:nvCxnSpPr>
        <p:spPr>
          <a:xfrm>
            <a:off x="5928573" y="2174601"/>
            <a:ext cx="1121533" cy="359397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>
          <a:xfrm>
            <a:off x="5936893" y="3465438"/>
            <a:ext cx="966181" cy="40588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endParaRPr lang="en-US" sz="25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7513205" y="3511584"/>
            <a:ext cx="1069483" cy="56425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NP</a:t>
            </a:r>
            <a:endParaRPr lang="en-US" sz="25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4" name="Straight Connector 23"/>
          <p:cNvCxnSpPr/>
          <p:nvPr/>
        </p:nvCxnSpPr>
        <p:spPr>
          <a:xfrm flipH="1">
            <a:off x="6368604" y="3009307"/>
            <a:ext cx="598867" cy="404606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6980346" y="3009307"/>
            <a:ext cx="1338059" cy="425002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695462" y="1170760"/>
            <a:ext cx="4061136" cy="592598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US" sz="3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ery near my house</a:t>
            </a:r>
            <a:endParaRPr lang="en-US" sz="3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8" name="Straight Connector 17"/>
          <p:cNvCxnSpPr/>
          <p:nvPr/>
        </p:nvCxnSpPr>
        <p:spPr>
          <a:xfrm flipH="1">
            <a:off x="7469615" y="4050353"/>
            <a:ext cx="538893" cy="348802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7982754" y="4050349"/>
            <a:ext cx="813516" cy="328463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ctangle 24"/>
          <p:cNvSpPr/>
          <p:nvPr/>
        </p:nvSpPr>
        <p:spPr>
          <a:xfrm>
            <a:off x="7055204" y="5704204"/>
            <a:ext cx="966181" cy="6425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Poss</a:t>
            </a:r>
            <a:r>
              <a:rPr lang="en-US" sz="25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/>
            <a:r>
              <a:rPr lang="en-US" sz="25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my</a:t>
            </a:r>
          </a:p>
        </p:txBody>
      </p:sp>
      <p:sp>
        <p:nvSpPr>
          <p:cNvPr id="27" name="Rectangle 26"/>
          <p:cNvSpPr/>
          <p:nvPr/>
        </p:nvSpPr>
        <p:spPr>
          <a:xfrm>
            <a:off x="8111541" y="5702066"/>
            <a:ext cx="1413194" cy="6446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endParaRPr lang="en-US" sz="25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25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house</a:t>
            </a:r>
          </a:p>
        </p:txBody>
      </p:sp>
      <p:sp>
        <p:nvSpPr>
          <p:cNvPr id="28" name="Rectangle 27"/>
          <p:cNvSpPr/>
          <p:nvPr/>
        </p:nvSpPr>
        <p:spPr>
          <a:xfrm>
            <a:off x="7038039" y="4437787"/>
            <a:ext cx="966181" cy="40588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Det</a:t>
            </a:r>
            <a:r>
              <a:rPr lang="en-US" sz="25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29" name="Rectangle 28"/>
          <p:cNvSpPr/>
          <p:nvPr/>
        </p:nvSpPr>
        <p:spPr>
          <a:xfrm>
            <a:off x="8336659" y="4448527"/>
            <a:ext cx="966181" cy="40588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N’</a:t>
            </a:r>
          </a:p>
        </p:txBody>
      </p:sp>
      <p:sp>
        <p:nvSpPr>
          <p:cNvPr id="30" name="Rectangle 29"/>
          <p:cNvSpPr/>
          <p:nvPr/>
        </p:nvSpPr>
        <p:spPr>
          <a:xfrm>
            <a:off x="4417453" y="5961789"/>
            <a:ext cx="1259984" cy="40588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very</a:t>
            </a:r>
          </a:p>
        </p:txBody>
      </p:sp>
      <p:sp>
        <p:nvSpPr>
          <p:cNvPr id="31" name="Rectangle 30"/>
          <p:cNvSpPr/>
          <p:nvPr/>
        </p:nvSpPr>
        <p:spPr>
          <a:xfrm>
            <a:off x="5958355" y="5946771"/>
            <a:ext cx="966181" cy="40588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near</a:t>
            </a:r>
          </a:p>
        </p:txBody>
      </p:sp>
      <p:cxnSp>
        <p:nvCxnSpPr>
          <p:cNvPr id="34" name="Straight Connector 33"/>
          <p:cNvCxnSpPr>
            <a:endCxn id="27" idx="0"/>
          </p:cNvCxnSpPr>
          <p:nvPr/>
        </p:nvCxnSpPr>
        <p:spPr>
          <a:xfrm>
            <a:off x="8796270" y="4953843"/>
            <a:ext cx="21868" cy="748223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>
            <a:endCxn id="25" idx="0"/>
          </p:cNvCxnSpPr>
          <p:nvPr/>
        </p:nvCxnSpPr>
        <p:spPr>
          <a:xfrm>
            <a:off x="7527702" y="4889951"/>
            <a:ext cx="10593" cy="814253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Isosceles Triangle 35"/>
          <p:cNvSpPr/>
          <p:nvPr/>
        </p:nvSpPr>
        <p:spPr>
          <a:xfrm>
            <a:off x="4438911" y="5779926"/>
            <a:ext cx="1184856" cy="196487"/>
          </a:xfrm>
          <a:prstGeom prst="triangl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7" name="Straight Connector 36"/>
          <p:cNvCxnSpPr>
            <a:stCxn id="6" idx="2"/>
            <a:endCxn id="36" idx="0"/>
          </p:cNvCxnSpPr>
          <p:nvPr/>
        </p:nvCxnSpPr>
        <p:spPr>
          <a:xfrm>
            <a:off x="4990562" y="3176734"/>
            <a:ext cx="40777" cy="2603192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>
            <a:stCxn id="19" idx="2"/>
            <a:endCxn id="31" idx="0"/>
          </p:cNvCxnSpPr>
          <p:nvPr/>
        </p:nvCxnSpPr>
        <p:spPr>
          <a:xfrm>
            <a:off x="6419984" y="3871321"/>
            <a:ext cx="21462" cy="2075450"/>
          </a:xfrm>
          <a:prstGeom prst="line">
            <a:avLst/>
          </a:prstGeom>
          <a:ln w="3810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61503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7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10" grpId="0"/>
      <p:bldP spid="19" grpId="0"/>
      <p:bldP spid="20" grpId="0"/>
      <p:bldP spid="17" grpId="0" animBg="1"/>
      <p:bldP spid="25" grpId="0"/>
      <p:bldP spid="27" grpId="0"/>
      <p:bldP spid="28" grpId="0"/>
      <p:bldP spid="29" grpId="0"/>
      <p:bldP spid="30" grpId="0"/>
      <p:bldP spid="31" grpId="0"/>
      <p:bldP spid="36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20424"/>
            <a:ext cx="10515600" cy="639427"/>
          </a:xfrm>
        </p:spPr>
        <p:txBody>
          <a:bodyPr>
            <a:noAutofit/>
          </a:bodyPr>
          <a:lstStyle/>
          <a:p>
            <a:pPr algn="ctr"/>
            <a:r>
              <a:rPr lang="en-US" sz="4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structure of prepositional phrase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2576"/>
            <a:ext cx="10515600" cy="6175423"/>
          </a:xfrm>
        </p:spPr>
        <p:txBody>
          <a:bodyPr/>
          <a:lstStyle/>
          <a:p>
            <a:pPr marL="0" indent="0" algn="ctr">
              <a:buNone/>
            </a:pPr>
            <a:r>
              <a:rPr lang="en-US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 adverb to be a </a:t>
            </a:r>
            <a:r>
              <a:rPr lang="en-US" sz="3000" b="1" dirty="0" err="1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specifier</a:t>
            </a:r>
            <a:r>
              <a:rPr lang="en-US" sz="30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 PP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5529328" y="1710961"/>
            <a:ext cx="798490" cy="4636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PP</a:t>
            </a:r>
            <a:endParaRPr lang="en-US" sz="25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468969" y="2612483"/>
            <a:ext cx="1043186" cy="56425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AdvP</a:t>
            </a:r>
            <a:endParaRPr lang="en-US" sz="25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1" name="Straight Connector 10"/>
          <p:cNvCxnSpPr>
            <a:stCxn id="5" idx="2"/>
          </p:cNvCxnSpPr>
          <p:nvPr/>
        </p:nvCxnSpPr>
        <p:spPr>
          <a:xfrm flipH="1">
            <a:off x="5258872" y="2174601"/>
            <a:ext cx="669701" cy="429019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6334254" y="2533998"/>
            <a:ext cx="1431703" cy="4636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P’</a:t>
            </a:r>
            <a:endParaRPr lang="en-US" sz="25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4" name="Straight Connector 13"/>
          <p:cNvCxnSpPr>
            <a:stCxn id="5" idx="2"/>
            <a:endCxn id="10" idx="0"/>
          </p:cNvCxnSpPr>
          <p:nvPr/>
        </p:nvCxnSpPr>
        <p:spPr>
          <a:xfrm>
            <a:off x="5928573" y="2174601"/>
            <a:ext cx="1121533" cy="359397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>
          <a:xfrm>
            <a:off x="5936893" y="3465438"/>
            <a:ext cx="966181" cy="40588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endParaRPr lang="en-US" sz="25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7513205" y="3511584"/>
            <a:ext cx="1069483" cy="56425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NP</a:t>
            </a:r>
            <a:endParaRPr lang="en-US" sz="25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4" name="Straight Connector 23"/>
          <p:cNvCxnSpPr/>
          <p:nvPr/>
        </p:nvCxnSpPr>
        <p:spPr>
          <a:xfrm flipH="1">
            <a:off x="6368604" y="3009307"/>
            <a:ext cx="598867" cy="404606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6980346" y="3009307"/>
            <a:ext cx="1338059" cy="425002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695462" y="1170760"/>
            <a:ext cx="4061136" cy="592598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US" sz="3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ery near my house</a:t>
            </a:r>
            <a:endParaRPr lang="en-US" sz="3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8" name="Straight Connector 17"/>
          <p:cNvCxnSpPr/>
          <p:nvPr/>
        </p:nvCxnSpPr>
        <p:spPr>
          <a:xfrm flipH="1">
            <a:off x="7469615" y="4050353"/>
            <a:ext cx="538893" cy="348802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7982754" y="4063228"/>
            <a:ext cx="813516" cy="328463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ctangle 24"/>
          <p:cNvSpPr/>
          <p:nvPr/>
        </p:nvSpPr>
        <p:spPr>
          <a:xfrm>
            <a:off x="7055204" y="5704204"/>
            <a:ext cx="966181" cy="6425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Poss</a:t>
            </a:r>
            <a:r>
              <a:rPr lang="en-US" sz="25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/>
            <a:r>
              <a:rPr lang="en-US" sz="25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my</a:t>
            </a:r>
          </a:p>
        </p:txBody>
      </p:sp>
      <p:sp>
        <p:nvSpPr>
          <p:cNvPr id="27" name="Rectangle 26"/>
          <p:cNvSpPr/>
          <p:nvPr/>
        </p:nvSpPr>
        <p:spPr>
          <a:xfrm>
            <a:off x="8111541" y="5702066"/>
            <a:ext cx="1413194" cy="6446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endParaRPr lang="en-US" sz="25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25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house</a:t>
            </a:r>
          </a:p>
        </p:txBody>
      </p:sp>
      <p:sp>
        <p:nvSpPr>
          <p:cNvPr id="28" name="Rectangle 27"/>
          <p:cNvSpPr/>
          <p:nvPr/>
        </p:nvSpPr>
        <p:spPr>
          <a:xfrm>
            <a:off x="7038039" y="4437787"/>
            <a:ext cx="966181" cy="40588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Det</a:t>
            </a:r>
            <a:r>
              <a:rPr lang="en-US" sz="25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29" name="Rectangle 28"/>
          <p:cNvSpPr/>
          <p:nvPr/>
        </p:nvSpPr>
        <p:spPr>
          <a:xfrm>
            <a:off x="8336659" y="4448527"/>
            <a:ext cx="966181" cy="40588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N’</a:t>
            </a:r>
          </a:p>
        </p:txBody>
      </p:sp>
      <p:sp>
        <p:nvSpPr>
          <p:cNvPr id="30" name="Rectangle 29"/>
          <p:cNvSpPr/>
          <p:nvPr/>
        </p:nvSpPr>
        <p:spPr>
          <a:xfrm>
            <a:off x="4417453" y="5961789"/>
            <a:ext cx="1259984" cy="40588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very</a:t>
            </a:r>
          </a:p>
        </p:txBody>
      </p:sp>
      <p:sp>
        <p:nvSpPr>
          <p:cNvPr id="31" name="Rectangle 30"/>
          <p:cNvSpPr/>
          <p:nvPr/>
        </p:nvSpPr>
        <p:spPr>
          <a:xfrm>
            <a:off x="5958355" y="5946771"/>
            <a:ext cx="966181" cy="40588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near</a:t>
            </a:r>
          </a:p>
        </p:txBody>
      </p:sp>
      <p:cxnSp>
        <p:nvCxnSpPr>
          <p:cNvPr id="34" name="Straight Connector 33"/>
          <p:cNvCxnSpPr>
            <a:endCxn id="27" idx="0"/>
          </p:cNvCxnSpPr>
          <p:nvPr/>
        </p:nvCxnSpPr>
        <p:spPr>
          <a:xfrm>
            <a:off x="8796270" y="4953843"/>
            <a:ext cx="21868" cy="748223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>
            <a:endCxn id="25" idx="0"/>
          </p:cNvCxnSpPr>
          <p:nvPr/>
        </p:nvCxnSpPr>
        <p:spPr>
          <a:xfrm>
            <a:off x="7527702" y="4889951"/>
            <a:ext cx="10593" cy="814253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>
            <a:stCxn id="6" idx="2"/>
          </p:cNvCxnSpPr>
          <p:nvPr/>
        </p:nvCxnSpPr>
        <p:spPr>
          <a:xfrm>
            <a:off x="4990562" y="3176734"/>
            <a:ext cx="6441" cy="873619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>
            <a:stCxn id="19" idx="2"/>
            <a:endCxn id="31" idx="0"/>
          </p:cNvCxnSpPr>
          <p:nvPr/>
        </p:nvCxnSpPr>
        <p:spPr>
          <a:xfrm>
            <a:off x="6419984" y="3871321"/>
            <a:ext cx="21462" cy="2075450"/>
          </a:xfrm>
          <a:prstGeom prst="line">
            <a:avLst/>
          </a:prstGeom>
          <a:ln w="3810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ectangle 31"/>
          <p:cNvSpPr/>
          <p:nvPr/>
        </p:nvSpPr>
        <p:spPr>
          <a:xfrm>
            <a:off x="4323007" y="5618666"/>
            <a:ext cx="1431703" cy="4636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Adv</a:t>
            </a:r>
            <a:r>
              <a:rPr lang="en-US" sz="25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5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4284371" y="4022645"/>
            <a:ext cx="1431703" cy="4636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25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dv</a:t>
            </a:r>
            <a:r>
              <a:rPr lang="en-US" sz="25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endParaRPr lang="en-US" sz="25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8" name="Straight Connector 37"/>
          <p:cNvCxnSpPr/>
          <p:nvPr/>
        </p:nvCxnSpPr>
        <p:spPr>
          <a:xfrm>
            <a:off x="4993782" y="4569261"/>
            <a:ext cx="6441" cy="873619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341424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30" grpId="0"/>
      <p:bldP spid="32" grpId="0"/>
      <p:bldP spid="33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20424"/>
            <a:ext cx="10515600" cy="639427"/>
          </a:xfrm>
        </p:spPr>
        <p:txBody>
          <a:bodyPr>
            <a:noAutofit/>
          </a:bodyPr>
          <a:lstStyle/>
          <a:p>
            <a:pPr algn="ctr"/>
            <a:r>
              <a:rPr lang="en-US" sz="4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structure of </a:t>
            </a:r>
            <a:r>
              <a:rPr lang="en-US" sz="4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prepositional phrase</a:t>
            </a:r>
            <a:endParaRPr lang="en-US" sz="45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2576"/>
            <a:ext cx="10515600" cy="6175423"/>
          </a:xfrm>
        </p:spPr>
        <p:txBody>
          <a:bodyPr/>
          <a:lstStyle/>
          <a:p>
            <a:pPr marL="0" indent="0" algn="ctr">
              <a:buNone/>
            </a:pPr>
            <a:r>
              <a:rPr lang="en-US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Another PP as a complement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5512157" y="1200154"/>
            <a:ext cx="798490" cy="4636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sz="25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endParaRPr lang="en-US" sz="25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529328" y="1981416"/>
            <a:ext cx="798490" cy="4636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sz="25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endParaRPr lang="en-US" sz="25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584880" y="2676874"/>
            <a:ext cx="1043186" cy="56425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endParaRPr lang="en-US" sz="25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1" name="Straight Connector 10"/>
          <p:cNvCxnSpPr>
            <a:stCxn id="5" idx="2"/>
            <a:endCxn id="6" idx="0"/>
          </p:cNvCxnSpPr>
          <p:nvPr/>
        </p:nvCxnSpPr>
        <p:spPr>
          <a:xfrm flipH="1">
            <a:off x="5106473" y="2445056"/>
            <a:ext cx="822100" cy="23181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6681987" y="2752936"/>
            <a:ext cx="1098997" cy="4636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PP</a:t>
            </a:r>
            <a:endParaRPr lang="en-US" sz="25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4" name="Straight Connector 13"/>
          <p:cNvCxnSpPr>
            <a:stCxn id="5" idx="2"/>
            <a:endCxn id="10" idx="0"/>
          </p:cNvCxnSpPr>
          <p:nvPr/>
        </p:nvCxnSpPr>
        <p:spPr>
          <a:xfrm>
            <a:off x="5928573" y="2445056"/>
            <a:ext cx="1302913" cy="30788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>
          <a:xfrm>
            <a:off x="6130078" y="4354074"/>
            <a:ext cx="966181" cy="40588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endParaRPr lang="en-US" sz="25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8015483" y="4297196"/>
            <a:ext cx="1069483" cy="56425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NP</a:t>
            </a:r>
            <a:endParaRPr lang="en-US" sz="25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4" name="Straight Connector 23"/>
          <p:cNvCxnSpPr/>
          <p:nvPr/>
        </p:nvCxnSpPr>
        <p:spPr>
          <a:xfrm flipH="1">
            <a:off x="6587543" y="3923709"/>
            <a:ext cx="598867" cy="404606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7186410" y="3923709"/>
            <a:ext cx="1338059" cy="425002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467927" y="1081817"/>
            <a:ext cx="3156394" cy="592598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3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lose to the bank</a:t>
            </a:r>
            <a:endParaRPr lang="en-US" sz="3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8" name="Straight Connector 17"/>
          <p:cNvCxnSpPr/>
          <p:nvPr/>
        </p:nvCxnSpPr>
        <p:spPr>
          <a:xfrm flipH="1">
            <a:off x="7946136" y="4810202"/>
            <a:ext cx="538893" cy="348802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8472152" y="4797327"/>
            <a:ext cx="813516" cy="328463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ctangle 24"/>
          <p:cNvSpPr/>
          <p:nvPr/>
        </p:nvSpPr>
        <p:spPr>
          <a:xfrm>
            <a:off x="7441574" y="6116333"/>
            <a:ext cx="966181" cy="56524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Art  </a:t>
            </a:r>
          </a:p>
          <a:p>
            <a:pPr algn="ctr"/>
            <a:r>
              <a:rPr lang="en-US" sz="25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</a:p>
        </p:txBody>
      </p:sp>
      <p:sp>
        <p:nvSpPr>
          <p:cNvPr id="27" name="Rectangle 26"/>
          <p:cNvSpPr/>
          <p:nvPr/>
        </p:nvSpPr>
        <p:spPr>
          <a:xfrm>
            <a:off x="8562304" y="6088431"/>
            <a:ext cx="1413194" cy="6446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endParaRPr lang="en-US" sz="25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25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bank</a:t>
            </a:r>
          </a:p>
        </p:txBody>
      </p:sp>
      <p:sp>
        <p:nvSpPr>
          <p:cNvPr id="28" name="Rectangle 27"/>
          <p:cNvSpPr/>
          <p:nvPr/>
        </p:nvSpPr>
        <p:spPr>
          <a:xfrm>
            <a:off x="7488803" y="5159004"/>
            <a:ext cx="966181" cy="40588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Det</a:t>
            </a:r>
            <a:r>
              <a:rPr lang="en-US" sz="25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29" name="Rectangle 28"/>
          <p:cNvSpPr/>
          <p:nvPr/>
        </p:nvSpPr>
        <p:spPr>
          <a:xfrm>
            <a:off x="8787424" y="5143980"/>
            <a:ext cx="966181" cy="40588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N’</a:t>
            </a:r>
          </a:p>
        </p:txBody>
      </p:sp>
      <p:sp>
        <p:nvSpPr>
          <p:cNvPr id="30" name="Rectangle 29"/>
          <p:cNvSpPr/>
          <p:nvPr/>
        </p:nvSpPr>
        <p:spPr>
          <a:xfrm>
            <a:off x="4533364" y="6386794"/>
            <a:ext cx="1259984" cy="40588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close</a:t>
            </a:r>
          </a:p>
        </p:txBody>
      </p:sp>
      <p:sp>
        <p:nvSpPr>
          <p:cNvPr id="31" name="Rectangle 30"/>
          <p:cNvSpPr/>
          <p:nvPr/>
        </p:nvSpPr>
        <p:spPr>
          <a:xfrm>
            <a:off x="6151540" y="6346019"/>
            <a:ext cx="966181" cy="40588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</a:p>
        </p:txBody>
      </p:sp>
      <p:cxnSp>
        <p:nvCxnSpPr>
          <p:cNvPr id="34" name="Straight Connector 33"/>
          <p:cNvCxnSpPr/>
          <p:nvPr/>
        </p:nvCxnSpPr>
        <p:spPr>
          <a:xfrm>
            <a:off x="9242742" y="5523168"/>
            <a:ext cx="4292" cy="413993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7952709" y="5611173"/>
            <a:ext cx="4292" cy="413993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>
            <a:stCxn id="19" idx="2"/>
            <a:endCxn id="31" idx="0"/>
          </p:cNvCxnSpPr>
          <p:nvPr/>
        </p:nvCxnSpPr>
        <p:spPr>
          <a:xfrm>
            <a:off x="6613169" y="4759957"/>
            <a:ext cx="21462" cy="1586062"/>
          </a:xfrm>
          <a:prstGeom prst="line">
            <a:avLst/>
          </a:prstGeom>
          <a:ln w="3810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 flipH="1">
            <a:off x="7194995" y="3181357"/>
            <a:ext cx="2149" cy="373212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ectangle 32"/>
          <p:cNvSpPr/>
          <p:nvPr/>
        </p:nvSpPr>
        <p:spPr>
          <a:xfrm>
            <a:off x="6853704" y="3498976"/>
            <a:ext cx="798490" cy="4636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sz="25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endParaRPr lang="en-US" sz="25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8" name="Straight Connector 37"/>
          <p:cNvCxnSpPr/>
          <p:nvPr/>
        </p:nvCxnSpPr>
        <p:spPr>
          <a:xfrm flipH="1">
            <a:off x="5892081" y="1595109"/>
            <a:ext cx="2149" cy="373212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stCxn id="6" idx="2"/>
            <a:endCxn id="30" idx="0"/>
          </p:cNvCxnSpPr>
          <p:nvPr/>
        </p:nvCxnSpPr>
        <p:spPr>
          <a:xfrm>
            <a:off x="5106473" y="3241125"/>
            <a:ext cx="56883" cy="3145669"/>
          </a:xfrm>
          <a:prstGeom prst="line">
            <a:avLst/>
          </a:prstGeom>
          <a:ln w="3810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954789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10" grpId="0"/>
      <p:bldP spid="19" grpId="0"/>
      <p:bldP spid="20" grpId="0"/>
      <p:bldP spid="17" grpId="0" animBg="1"/>
      <p:bldP spid="25" grpId="0"/>
      <p:bldP spid="27" grpId="0"/>
      <p:bldP spid="28" grpId="0"/>
      <p:bldP spid="29" grpId="0"/>
      <p:bldP spid="30" grpId="0"/>
      <p:bldP spid="31" grpId="0"/>
      <p:bldP spid="33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60621"/>
            <a:ext cx="10515600" cy="849721"/>
          </a:xfrm>
        </p:spPr>
        <p:txBody>
          <a:bodyPr/>
          <a:lstStyle/>
          <a:p>
            <a:pPr algn="ctr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Exercise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01783"/>
            <a:ext cx="10515600" cy="5342708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spcAft>
                <a:spcPts val="1200"/>
              </a:spcAft>
              <a:buFont typeface="+mj-lt"/>
              <a:buAutoNum type="arabicPeriod"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 well</a:t>
            </a:r>
          </a:p>
          <a:p>
            <a:pPr marL="514350" indent="-514350">
              <a:spcAft>
                <a:spcPts val="1200"/>
              </a:spcAft>
              <a:buFont typeface="+mj-lt"/>
              <a:buAutoNum type="arabicPeriod"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oo slowly</a:t>
            </a:r>
          </a:p>
          <a:p>
            <a:pPr marL="514350" indent="-514350">
              <a:spcAft>
                <a:spcPts val="1200"/>
              </a:spcAft>
              <a:buFont typeface="+mj-lt"/>
              <a:buAutoNum type="arabicPeriod"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xtremely good</a:t>
            </a:r>
          </a:p>
          <a:p>
            <a:pPr marL="514350" indent="-514350">
              <a:spcAft>
                <a:spcPts val="1200"/>
              </a:spcAft>
              <a:buFont typeface="+mj-lt"/>
              <a:buAutoNum type="arabicPeriod"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uccessful in business</a:t>
            </a:r>
          </a:p>
          <a:p>
            <a:pPr marL="514350" indent="-514350">
              <a:spcAft>
                <a:spcPts val="1200"/>
              </a:spcAft>
              <a:buFont typeface="+mj-lt"/>
              <a:buAutoNum type="arabicPeriod"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 far from home</a:t>
            </a:r>
          </a:p>
          <a:p>
            <a:pPr marL="514350" indent="-514350">
              <a:spcAft>
                <a:spcPts val="1200"/>
              </a:spcAft>
              <a:buFont typeface="+mj-lt"/>
              <a:buAutoNum type="arabicPeriod"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orry about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her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weight</a:t>
            </a:r>
          </a:p>
          <a:p>
            <a:pPr marL="514350" indent="-514350">
              <a:spcAft>
                <a:spcPts val="1200"/>
              </a:spcAft>
              <a:buFont typeface="+mj-lt"/>
              <a:buAutoNum type="arabicPeriod"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sing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their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big garden at the weekend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spcAft>
                <a:spcPts val="1200"/>
              </a:spcAft>
              <a:buFont typeface="+mj-lt"/>
              <a:buAutoNum type="arabicPeriod"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gave my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nice girlfriend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new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dress</a:t>
            </a:r>
          </a:p>
          <a:p>
            <a:pPr marL="514350" indent="-514350">
              <a:spcAft>
                <a:spcPts val="1200"/>
              </a:spcAft>
              <a:buFont typeface="+mj-lt"/>
              <a:buAutoNum type="arabicPeriod"/>
            </a:pP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spcAft>
                <a:spcPts val="1200"/>
              </a:spcAft>
              <a:buFont typeface="+mj-lt"/>
              <a:buAutoNum type="arabicPeriod"/>
            </a:pP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spcAft>
                <a:spcPts val="1200"/>
              </a:spcAft>
              <a:buFont typeface="+mj-lt"/>
              <a:buAutoNum type="arabicPeriod"/>
            </a:pP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6375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429517"/>
            <a:ext cx="10515600" cy="613669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Adjective phrase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7729" y="1275012"/>
            <a:ext cx="11436439" cy="5486395"/>
          </a:xfrm>
        </p:spPr>
        <p:txBody>
          <a:bodyPr>
            <a:normAutofit lnSpcReduction="10000"/>
          </a:bodyPr>
          <a:lstStyle/>
          <a:p>
            <a:pPr>
              <a:spcAft>
                <a:spcPts val="600"/>
              </a:spcAft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typical ADJECTIVE PHRASE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has </a:t>
            </a:r>
            <a:r>
              <a:rPr lang="en-US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 its head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 adjective. 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head adjective may be 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pre-modified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by: 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degree adverbs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(intensifying adverbs):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very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highly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extremely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terribly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awfully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completely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much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quite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so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too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rather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somewhat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hardly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fairly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moderately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partially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slightly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increasingly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  <a:endParaRPr lang="en-US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600"/>
              </a:spcAft>
              <a:buFontTx/>
              <a:buChar char="-"/>
            </a:pP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general adverbs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(non-intensifying adverbs):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frankly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potentially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immediately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annoyingly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oddly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disgustingly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amazingly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suspiciously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awkwardly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beautifully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</a:p>
          <a:p>
            <a:pPr>
              <a:spcAft>
                <a:spcPts val="600"/>
              </a:spcAft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 adjective can take a 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complement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(be) absent from school, (be) interested in singing, (be) clever at math…</a:t>
            </a:r>
          </a:p>
          <a:p>
            <a:pPr>
              <a:spcAft>
                <a:spcPts val="600"/>
              </a:spcAft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 adjective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phrase may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contain a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modifier/clause. This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a correlative structure: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 </a:t>
            </a:r>
            <a:r>
              <a:rPr lang="en-US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adj</a:t>
            </a:r>
            <a:r>
              <a:rPr lang="en-US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  <a:r>
              <a:rPr lang="en-US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</a:t>
            </a:r>
            <a:r>
              <a:rPr lang="en-US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tired </a:t>
            </a:r>
            <a:r>
              <a:rPr lang="en-US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en-US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he cannot move.</a:t>
            </a:r>
            <a:endParaRPr lang="en-US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859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39427"/>
          </a:xfrm>
        </p:spPr>
        <p:txBody>
          <a:bodyPr>
            <a:noAutofit/>
          </a:bodyPr>
          <a:lstStyle/>
          <a:p>
            <a:pPr algn="ctr"/>
            <a:r>
              <a:rPr lang="en-US" sz="4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structure of adjective phrase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43372"/>
            <a:ext cx="10515600" cy="4675031"/>
          </a:xfrm>
        </p:spPr>
        <p:txBody>
          <a:bodyPr/>
          <a:lstStyle/>
          <a:p>
            <a:pPr marL="0" indent="0" algn="ctr">
              <a:buNone/>
            </a:pPr>
            <a:r>
              <a:rPr lang="en-US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bare adjective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5512157" y="2305488"/>
            <a:ext cx="798490" cy="4636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25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endParaRPr lang="en-US" sz="25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512157" y="3447521"/>
            <a:ext cx="798490" cy="4636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A’</a:t>
            </a:r>
            <a:endParaRPr lang="en-US" sz="25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203065" y="4550592"/>
            <a:ext cx="1442434" cy="75550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</a:p>
          <a:p>
            <a:pPr algn="ctr"/>
            <a:r>
              <a:rPr lang="en-US" sz="25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beautiful</a:t>
            </a:r>
            <a:endParaRPr lang="en-US" sz="25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Straight Connector 8"/>
          <p:cNvCxnSpPr>
            <a:stCxn id="4" idx="2"/>
            <a:endCxn id="5" idx="0"/>
          </p:cNvCxnSpPr>
          <p:nvPr/>
        </p:nvCxnSpPr>
        <p:spPr>
          <a:xfrm>
            <a:off x="5911402" y="2769128"/>
            <a:ext cx="0" cy="678393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>
            <a:stCxn id="5" idx="2"/>
            <a:endCxn id="6" idx="0"/>
          </p:cNvCxnSpPr>
          <p:nvPr/>
        </p:nvCxnSpPr>
        <p:spPr>
          <a:xfrm>
            <a:off x="5911402" y="3911161"/>
            <a:ext cx="12880" cy="639431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2305318" y="2163649"/>
            <a:ext cx="2189409" cy="463639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eautiful </a:t>
            </a:r>
            <a:endParaRPr lang="en-US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43733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39427"/>
          </a:xfrm>
        </p:spPr>
        <p:txBody>
          <a:bodyPr>
            <a:noAutofit/>
          </a:bodyPr>
          <a:lstStyle/>
          <a:p>
            <a:pPr algn="ctr"/>
            <a:r>
              <a:rPr lang="en-US" sz="4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structure of </a:t>
            </a:r>
            <a:r>
              <a:rPr lang="en-US" sz="4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adjective phrase</a:t>
            </a:r>
            <a:endParaRPr lang="en-US" sz="45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34278"/>
            <a:ext cx="10515600" cy="4675031"/>
          </a:xfrm>
        </p:spPr>
        <p:txBody>
          <a:bodyPr/>
          <a:lstStyle/>
          <a:p>
            <a:pPr marL="0" indent="0" algn="ctr">
              <a:buNone/>
            </a:pPr>
            <a:r>
              <a:rPr lang="en-US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Adverbs to be the </a:t>
            </a:r>
            <a:r>
              <a:rPr lang="en-US" sz="3000" b="1" dirty="0" err="1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specifiers</a:t>
            </a:r>
            <a:r>
              <a:rPr lang="en-US" sz="30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 AP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5550793" y="1970635"/>
            <a:ext cx="798490" cy="4636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25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endParaRPr lang="en-US" sz="25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581103" y="3146788"/>
            <a:ext cx="798490" cy="4636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25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endParaRPr lang="en-US" sz="25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310645" y="4237149"/>
            <a:ext cx="1326525" cy="103343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lang="en-US" sz="25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25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beautiful</a:t>
            </a:r>
          </a:p>
          <a:p>
            <a:pPr algn="ctr"/>
            <a:r>
              <a:rPr lang="en-US" sz="25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pretty</a:t>
            </a:r>
          </a:p>
        </p:txBody>
      </p:sp>
      <p:cxnSp>
        <p:nvCxnSpPr>
          <p:cNvPr id="9" name="Straight Connector 8"/>
          <p:cNvCxnSpPr/>
          <p:nvPr/>
        </p:nvCxnSpPr>
        <p:spPr>
          <a:xfrm>
            <a:off x="5898522" y="2447153"/>
            <a:ext cx="1043189" cy="648119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6954590" y="3584670"/>
            <a:ext cx="19318" cy="62672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H="1">
            <a:off x="5061397" y="2430080"/>
            <a:ext cx="850005" cy="639434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4533366" y="3082395"/>
            <a:ext cx="978788" cy="4636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AdvP</a:t>
            </a:r>
            <a:r>
              <a:rPr lang="en-US" sz="25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5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8" name="Straight Connector 17"/>
          <p:cNvCxnSpPr/>
          <p:nvPr/>
        </p:nvCxnSpPr>
        <p:spPr>
          <a:xfrm>
            <a:off x="5033487" y="3595401"/>
            <a:ext cx="15034" cy="688907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Isosceles Triangle 14"/>
          <p:cNvSpPr/>
          <p:nvPr/>
        </p:nvSpPr>
        <p:spPr>
          <a:xfrm>
            <a:off x="4456092" y="4322945"/>
            <a:ext cx="1184856" cy="196487"/>
          </a:xfrm>
          <a:prstGeom prst="triangl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4537654" y="4531298"/>
            <a:ext cx="1184856" cy="73928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25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</a:p>
          <a:p>
            <a:pPr algn="ctr"/>
            <a:r>
              <a:rPr lang="en-US" sz="25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US" sz="25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ery </a:t>
            </a:r>
          </a:p>
        </p:txBody>
      </p:sp>
      <p:sp>
        <p:nvSpPr>
          <p:cNvPr id="17" name="Rectangle 16"/>
          <p:cNvSpPr/>
          <p:nvPr/>
        </p:nvSpPr>
        <p:spPr>
          <a:xfrm>
            <a:off x="1404332" y="1876288"/>
            <a:ext cx="2189409" cy="802517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 beautiful</a:t>
            </a:r>
          </a:p>
          <a:p>
            <a:pPr algn="ctr"/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ery pretty </a:t>
            </a:r>
            <a:endParaRPr lang="en-US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96123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13" grpId="0"/>
      <p:bldP spid="15" grpId="0" animBg="1"/>
      <p:bldP spid="1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39427"/>
          </a:xfrm>
        </p:spPr>
        <p:txBody>
          <a:bodyPr>
            <a:noAutofit/>
          </a:bodyPr>
          <a:lstStyle/>
          <a:p>
            <a:pPr algn="ctr"/>
            <a:r>
              <a:rPr lang="en-US" sz="4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structure of </a:t>
            </a:r>
            <a:r>
              <a:rPr lang="en-US" sz="4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adjective phrase</a:t>
            </a:r>
            <a:endParaRPr lang="en-US" sz="45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7882" y="1079730"/>
            <a:ext cx="11307650" cy="5436979"/>
          </a:xfrm>
        </p:spPr>
        <p:txBody>
          <a:bodyPr/>
          <a:lstStyle/>
          <a:p>
            <a:pPr marL="0" indent="0" algn="ctr">
              <a:buNone/>
            </a:pPr>
            <a:r>
              <a:rPr lang="en-US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AP with a complement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5563672" y="1841846"/>
            <a:ext cx="798490" cy="4636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25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endParaRPr lang="en-US" sz="25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559377" y="2730237"/>
            <a:ext cx="798490" cy="4636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25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endParaRPr lang="en-US" sz="25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4533357" y="3747753"/>
            <a:ext cx="1017435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lang="en-US" sz="25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25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absent</a:t>
            </a:r>
            <a:endParaRPr lang="en-US" sz="25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1081832" y="1545461"/>
            <a:ext cx="3825024" cy="592598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5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absent from school</a:t>
            </a:r>
            <a:endParaRPr lang="en-US" sz="35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Isosceles Triangle 18"/>
          <p:cNvSpPr/>
          <p:nvPr/>
        </p:nvSpPr>
        <p:spPr>
          <a:xfrm>
            <a:off x="6220499" y="4116885"/>
            <a:ext cx="1184856" cy="196487"/>
          </a:xfrm>
          <a:prstGeom prst="triangl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6452314" y="3648456"/>
            <a:ext cx="798490" cy="4636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sz="25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endParaRPr lang="en-US" sz="25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859887" y="4210340"/>
            <a:ext cx="1841679" cy="49044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rom school</a:t>
            </a:r>
            <a:endParaRPr lang="en-US" sz="2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0" name="Straight Connector 9"/>
          <p:cNvCxnSpPr>
            <a:stCxn id="4" idx="2"/>
            <a:endCxn id="5" idx="0"/>
          </p:cNvCxnSpPr>
          <p:nvPr/>
        </p:nvCxnSpPr>
        <p:spPr>
          <a:xfrm flipH="1">
            <a:off x="5958622" y="2305486"/>
            <a:ext cx="4295" cy="424751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stCxn id="5" idx="2"/>
            <a:endCxn id="13" idx="0"/>
          </p:cNvCxnSpPr>
          <p:nvPr/>
        </p:nvCxnSpPr>
        <p:spPr>
          <a:xfrm flipH="1">
            <a:off x="5042075" y="3193877"/>
            <a:ext cx="916547" cy="553876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>
            <a:stCxn id="5" idx="2"/>
            <a:endCxn id="20" idx="0"/>
          </p:cNvCxnSpPr>
          <p:nvPr/>
        </p:nvCxnSpPr>
        <p:spPr>
          <a:xfrm>
            <a:off x="5958622" y="3193877"/>
            <a:ext cx="892937" cy="454579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851624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3" grpId="0"/>
      <p:bldP spid="15" grpId="0" animBg="1"/>
      <p:bldP spid="19" grpId="0" animBg="1"/>
      <p:bldP spid="20" grpId="0"/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84819"/>
            <a:ext cx="10515600" cy="639427"/>
          </a:xfrm>
        </p:spPr>
        <p:txBody>
          <a:bodyPr>
            <a:noAutofit/>
          </a:bodyPr>
          <a:lstStyle/>
          <a:p>
            <a:pPr algn="ctr"/>
            <a:r>
              <a:rPr lang="en-US" sz="4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structure of </a:t>
            </a:r>
            <a:r>
              <a:rPr lang="en-US" sz="4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adjective phrase</a:t>
            </a:r>
            <a:endParaRPr lang="en-US" sz="45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7882" y="847908"/>
            <a:ext cx="11307650" cy="5436979"/>
          </a:xfrm>
        </p:spPr>
        <p:txBody>
          <a:bodyPr/>
          <a:lstStyle/>
          <a:p>
            <a:pPr marL="0" indent="0" algn="ctr">
              <a:buNone/>
            </a:pPr>
            <a:r>
              <a:rPr lang="en-US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AP contains a clause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5559377" y="2137807"/>
            <a:ext cx="798490" cy="4636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</a:t>
            </a:r>
            <a:endParaRPr lang="en-US" sz="25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4541942" y="3094031"/>
            <a:ext cx="1017435" cy="5684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AdvP</a:t>
            </a:r>
            <a:r>
              <a:rPr lang="en-US" sz="25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5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807595" y="1287883"/>
            <a:ext cx="6432994" cy="592598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5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…so </a:t>
            </a:r>
            <a:r>
              <a:rPr lang="en-US" sz="35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tired</a:t>
            </a:r>
            <a:r>
              <a:rPr lang="en-US" sz="35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that he cannot move</a:t>
            </a:r>
            <a:endParaRPr lang="en-US" sz="35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6516709" y="3120418"/>
            <a:ext cx="798490" cy="4636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A’</a:t>
            </a:r>
            <a:endParaRPr lang="en-US" sz="25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2" name="Straight Connector 21"/>
          <p:cNvCxnSpPr>
            <a:stCxn id="5" idx="2"/>
            <a:endCxn id="13" idx="0"/>
          </p:cNvCxnSpPr>
          <p:nvPr/>
        </p:nvCxnSpPr>
        <p:spPr>
          <a:xfrm flipH="1">
            <a:off x="5050660" y="2601447"/>
            <a:ext cx="907962" cy="492584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>
            <a:stCxn id="5" idx="2"/>
            <a:endCxn id="20" idx="0"/>
          </p:cNvCxnSpPr>
          <p:nvPr/>
        </p:nvCxnSpPr>
        <p:spPr>
          <a:xfrm>
            <a:off x="5958622" y="2601447"/>
            <a:ext cx="957332" cy="518971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>
            <a:stCxn id="20" idx="2"/>
            <a:endCxn id="21" idx="0"/>
          </p:cNvCxnSpPr>
          <p:nvPr/>
        </p:nvCxnSpPr>
        <p:spPr>
          <a:xfrm flipH="1">
            <a:off x="6246254" y="3584058"/>
            <a:ext cx="669700" cy="362873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>
            <a:stCxn id="20" idx="2"/>
          </p:cNvCxnSpPr>
          <p:nvPr/>
        </p:nvCxnSpPr>
        <p:spPr>
          <a:xfrm>
            <a:off x="6915954" y="3584058"/>
            <a:ext cx="702971" cy="300736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/>
          <p:cNvSpPr/>
          <p:nvPr/>
        </p:nvSpPr>
        <p:spPr>
          <a:xfrm>
            <a:off x="7250804" y="3973085"/>
            <a:ext cx="798490" cy="4636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25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endParaRPr lang="en-US" sz="25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5847009" y="3946931"/>
            <a:ext cx="798490" cy="4636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A’</a:t>
            </a:r>
            <a:endParaRPr lang="en-US" sz="25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5660262" y="5519072"/>
            <a:ext cx="1184856" cy="76331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2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5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tired</a:t>
            </a:r>
            <a:endParaRPr lang="en-US" sz="2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4544088" y="5794446"/>
            <a:ext cx="1017435" cy="56557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</a:t>
            </a:r>
            <a:endParaRPr lang="en-US" sz="25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1" name="Straight Connector 30"/>
          <p:cNvCxnSpPr>
            <a:stCxn id="21" idx="2"/>
            <a:endCxn id="25" idx="0"/>
          </p:cNvCxnSpPr>
          <p:nvPr/>
        </p:nvCxnSpPr>
        <p:spPr>
          <a:xfrm>
            <a:off x="6246254" y="4410571"/>
            <a:ext cx="6436" cy="1108501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>
            <a:stCxn id="18" idx="2"/>
            <a:endCxn id="23" idx="0"/>
          </p:cNvCxnSpPr>
          <p:nvPr/>
        </p:nvCxnSpPr>
        <p:spPr>
          <a:xfrm>
            <a:off x="7650049" y="4436725"/>
            <a:ext cx="25761" cy="1161234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Isosceles Triangle 22"/>
          <p:cNvSpPr/>
          <p:nvPr/>
        </p:nvSpPr>
        <p:spPr>
          <a:xfrm>
            <a:off x="7083382" y="5597959"/>
            <a:ext cx="1184856" cy="196487"/>
          </a:xfrm>
          <a:prstGeom prst="triangl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Isosceles Triangle 23"/>
          <p:cNvSpPr/>
          <p:nvPr/>
        </p:nvSpPr>
        <p:spPr>
          <a:xfrm>
            <a:off x="4479702" y="5544295"/>
            <a:ext cx="1184856" cy="196487"/>
          </a:xfrm>
          <a:prstGeom prst="triangl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" name="Straight Connector 13"/>
          <p:cNvCxnSpPr>
            <a:stCxn id="13" idx="2"/>
            <a:endCxn id="24" idx="0"/>
          </p:cNvCxnSpPr>
          <p:nvPr/>
        </p:nvCxnSpPr>
        <p:spPr>
          <a:xfrm>
            <a:off x="5050660" y="3662463"/>
            <a:ext cx="21470" cy="1881832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ectangle 31"/>
          <p:cNvSpPr/>
          <p:nvPr/>
        </p:nvSpPr>
        <p:spPr>
          <a:xfrm>
            <a:off x="6658376" y="5807600"/>
            <a:ext cx="3103810" cy="56557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5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hat he cannot move</a:t>
            </a:r>
            <a:endParaRPr lang="en-US" sz="25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14866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3" grpId="0"/>
      <p:bldP spid="15" grpId="0" animBg="1"/>
      <p:bldP spid="20" grpId="0"/>
      <p:bldP spid="18" grpId="0"/>
      <p:bldP spid="21" grpId="0"/>
      <p:bldP spid="25" grpId="0"/>
      <p:bldP spid="26" grpId="0"/>
      <p:bldP spid="23" grpId="0" animBg="1"/>
      <p:bldP spid="24" grpId="0" animBg="1"/>
      <p:bldP spid="3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429517"/>
            <a:ext cx="10515600" cy="613669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Adverb phrase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7729" y="1275012"/>
            <a:ext cx="11436439" cy="548639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typical ADVERB 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PHRASE has </a:t>
            </a:r>
            <a:r>
              <a:rPr lang="en-US" sz="30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 its head</a:t>
            </a:r>
            <a:r>
              <a:rPr lang="en-US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 adverb.</a:t>
            </a:r>
          </a:p>
          <a:p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Bare adverbs are very common in English.</a:t>
            </a:r>
          </a:p>
          <a:p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Adverbs may be modified by another adverb: </a:t>
            </a:r>
            <a:r>
              <a:rPr lang="en-US" sz="3000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very</a:t>
            </a:r>
            <a:r>
              <a:rPr lang="en-US" sz="3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quickly, </a:t>
            </a:r>
            <a:r>
              <a:rPr lang="en-US" sz="3000" i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quite</a:t>
            </a:r>
            <a:r>
              <a:rPr lang="en-US" sz="3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wonderfully, </a:t>
            </a:r>
            <a:r>
              <a:rPr lang="en-US" sz="3000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horribly</a:t>
            </a:r>
            <a:r>
              <a:rPr lang="en-US" sz="3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fast, </a:t>
            </a:r>
            <a:r>
              <a:rPr lang="en-US" sz="3000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incredibly</a:t>
            </a:r>
            <a:r>
              <a:rPr lang="en-US" sz="3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gracefully</a:t>
            </a:r>
            <a:endParaRPr lang="en-US" sz="30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 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adverb can 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take a complement: </a:t>
            </a:r>
            <a:r>
              <a:rPr lang="en-US" sz="3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independently of your computer skills</a:t>
            </a:r>
            <a:endParaRPr lang="en-US" sz="30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 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adverb phrase may 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contain a 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clause/modifier. This 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a correlative structure: </a:t>
            </a:r>
            <a:r>
              <a:rPr 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 </a:t>
            </a:r>
            <a:r>
              <a:rPr lang="en-US" sz="3000" b="1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adv</a:t>
            </a:r>
            <a:r>
              <a:rPr lang="en-US" sz="30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  <a:r>
              <a:rPr lang="en-US" sz="3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</a:t>
            </a:r>
            <a:r>
              <a:rPr lang="en-US" sz="3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carelessly </a:t>
            </a:r>
            <a:r>
              <a:rPr lang="en-US" sz="3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en-US" sz="3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she fell down.</a:t>
            </a:r>
            <a:endParaRPr lang="en-US" sz="30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3000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3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55283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39427"/>
          </a:xfrm>
        </p:spPr>
        <p:txBody>
          <a:bodyPr>
            <a:noAutofit/>
          </a:bodyPr>
          <a:lstStyle/>
          <a:p>
            <a:pPr algn="ctr"/>
            <a:r>
              <a:rPr lang="en-US" sz="4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structure of </a:t>
            </a:r>
            <a:r>
              <a:rPr lang="en-US" sz="4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adverb phrase</a:t>
            </a:r>
            <a:endParaRPr lang="en-US" sz="45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43372"/>
            <a:ext cx="10515600" cy="4675031"/>
          </a:xfrm>
        </p:spPr>
        <p:txBody>
          <a:bodyPr/>
          <a:lstStyle/>
          <a:p>
            <a:pPr marL="514350" indent="-514350" algn="ctr">
              <a:buAutoNum type="arabicPeriod"/>
            </a:pPr>
            <a:r>
              <a:rPr lang="en-US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bare adverb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5370490" y="2305488"/>
            <a:ext cx="940157" cy="4636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AdvP</a:t>
            </a:r>
            <a:endParaRPr lang="en-US" sz="25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383369" y="3511916"/>
            <a:ext cx="1056068" cy="4636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Adv</a:t>
            </a:r>
            <a:r>
              <a:rPr lang="en-US" sz="25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endParaRPr lang="en-US" sz="25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190186" y="4614987"/>
            <a:ext cx="1442434" cy="75550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Adv</a:t>
            </a:r>
            <a:r>
              <a:rPr lang="en-US" sz="25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/>
            <a:r>
              <a:rPr lang="en-US" sz="25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well</a:t>
            </a:r>
            <a:endParaRPr lang="en-US" sz="25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Straight Connector 8"/>
          <p:cNvCxnSpPr>
            <a:stCxn id="4" idx="2"/>
          </p:cNvCxnSpPr>
          <p:nvPr/>
        </p:nvCxnSpPr>
        <p:spPr>
          <a:xfrm>
            <a:off x="5840569" y="2769128"/>
            <a:ext cx="12879" cy="579379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>
            <a:stCxn id="5" idx="2"/>
            <a:endCxn id="6" idx="0"/>
          </p:cNvCxnSpPr>
          <p:nvPr/>
        </p:nvCxnSpPr>
        <p:spPr>
          <a:xfrm>
            <a:off x="5911403" y="3975556"/>
            <a:ext cx="0" cy="639431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2305318" y="2163649"/>
            <a:ext cx="2189409" cy="463639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ell </a:t>
            </a:r>
            <a:endParaRPr lang="en-US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71928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39427"/>
          </a:xfrm>
        </p:spPr>
        <p:txBody>
          <a:bodyPr>
            <a:noAutofit/>
          </a:bodyPr>
          <a:lstStyle/>
          <a:p>
            <a:pPr algn="ctr"/>
            <a:r>
              <a:rPr lang="en-US" sz="4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structure of </a:t>
            </a:r>
            <a:r>
              <a:rPr lang="en-US" sz="4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adverb phrase</a:t>
            </a:r>
            <a:endParaRPr lang="en-US" sz="45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34278"/>
            <a:ext cx="10515600" cy="4675031"/>
          </a:xfrm>
        </p:spPr>
        <p:txBody>
          <a:bodyPr/>
          <a:lstStyle/>
          <a:p>
            <a:pPr marL="0" indent="0" algn="ctr">
              <a:buNone/>
            </a:pPr>
            <a:r>
              <a:rPr lang="en-US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Another adverb to be a </a:t>
            </a:r>
            <a:r>
              <a:rPr lang="en-US" sz="3000" b="1" dirty="0" err="1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specifier</a:t>
            </a:r>
            <a:endParaRPr lang="en-US" sz="3000" b="1" dirty="0" smtClean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5409127" y="1970635"/>
            <a:ext cx="940156" cy="4636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AdvP</a:t>
            </a:r>
            <a:endParaRPr lang="en-US" sz="25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490952" y="3146788"/>
            <a:ext cx="888641" cy="4636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Adv</a:t>
            </a:r>
            <a:r>
              <a:rPr lang="en-US" sz="25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endParaRPr lang="en-US" sz="25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310645" y="4237149"/>
            <a:ext cx="1326525" cy="103343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Adv</a:t>
            </a:r>
            <a:endParaRPr lang="en-US" sz="25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25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well</a:t>
            </a:r>
          </a:p>
          <a:p>
            <a:pPr algn="ctr"/>
            <a:r>
              <a:rPr lang="en-US" sz="25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quickly</a:t>
            </a:r>
          </a:p>
        </p:txBody>
      </p:sp>
      <p:cxnSp>
        <p:nvCxnSpPr>
          <p:cNvPr id="9" name="Straight Connector 8"/>
          <p:cNvCxnSpPr/>
          <p:nvPr/>
        </p:nvCxnSpPr>
        <p:spPr>
          <a:xfrm>
            <a:off x="5898522" y="2447153"/>
            <a:ext cx="1043189" cy="648119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6954590" y="3584670"/>
            <a:ext cx="19318" cy="62672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H="1">
            <a:off x="5061397" y="2430080"/>
            <a:ext cx="850005" cy="639434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4533366" y="3082395"/>
            <a:ext cx="978788" cy="4636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AdvP</a:t>
            </a:r>
            <a:r>
              <a:rPr lang="en-US" sz="25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5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8" name="Straight Connector 17"/>
          <p:cNvCxnSpPr/>
          <p:nvPr/>
        </p:nvCxnSpPr>
        <p:spPr>
          <a:xfrm>
            <a:off x="5033487" y="3595401"/>
            <a:ext cx="15034" cy="688907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Isosceles Triangle 14"/>
          <p:cNvSpPr/>
          <p:nvPr/>
        </p:nvSpPr>
        <p:spPr>
          <a:xfrm>
            <a:off x="4456092" y="4322945"/>
            <a:ext cx="1184856" cy="196487"/>
          </a:xfrm>
          <a:prstGeom prst="triangl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4537654" y="4531298"/>
            <a:ext cx="1184856" cy="73928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25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</a:p>
          <a:p>
            <a:pPr algn="ctr"/>
            <a:r>
              <a:rPr lang="en-US" sz="25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US" sz="25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ery </a:t>
            </a:r>
          </a:p>
        </p:txBody>
      </p:sp>
      <p:sp>
        <p:nvSpPr>
          <p:cNvPr id="17" name="Rectangle 16"/>
          <p:cNvSpPr/>
          <p:nvPr/>
        </p:nvSpPr>
        <p:spPr>
          <a:xfrm>
            <a:off x="1404332" y="1876288"/>
            <a:ext cx="2189409" cy="802517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 well</a:t>
            </a:r>
          </a:p>
          <a:p>
            <a:pPr algn="ctr"/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ery quickly </a:t>
            </a:r>
            <a:endParaRPr lang="en-US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36141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13" grpId="0"/>
      <p:bldP spid="15" grpId="0" animBg="1"/>
      <p:bldP spid="16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3997</TotalTime>
  <Words>741</Words>
  <Application>Microsoft Office PowerPoint</Application>
  <PresentationFormat>Custom</PresentationFormat>
  <Paragraphs>208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Office Theme</vt:lpstr>
      <vt:lpstr>English syntax </vt:lpstr>
      <vt:lpstr>Adjective phrase</vt:lpstr>
      <vt:lpstr>The structure of adjective phrase</vt:lpstr>
      <vt:lpstr>The structure of adjective phrase</vt:lpstr>
      <vt:lpstr>The structure of adjective phrase</vt:lpstr>
      <vt:lpstr>The structure of adjective phrase</vt:lpstr>
      <vt:lpstr>Adverb phrase</vt:lpstr>
      <vt:lpstr>The structure of adverb phrase</vt:lpstr>
      <vt:lpstr>The structure of adverb phrase</vt:lpstr>
      <vt:lpstr>The structure of adverb phrase</vt:lpstr>
      <vt:lpstr>The structure of adverb phrase</vt:lpstr>
      <vt:lpstr>The structure of adverb phrase</vt:lpstr>
      <vt:lpstr>The structure of adverb phrase</vt:lpstr>
      <vt:lpstr>Prepositional phrase</vt:lpstr>
      <vt:lpstr>The structure of prepositional phrase</vt:lpstr>
      <vt:lpstr>The structure of prepositional phrase</vt:lpstr>
      <vt:lpstr>The structure of prepositional phrase</vt:lpstr>
      <vt:lpstr>The structure of prepositional phrase</vt:lpstr>
      <vt:lpstr>Exercise 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Niem Le</dc:creator>
  <cp:lastModifiedBy>Sony</cp:lastModifiedBy>
  <cp:revision>62</cp:revision>
  <dcterms:created xsi:type="dcterms:W3CDTF">2018-08-05T04:27:08Z</dcterms:created>
  <dcterms:modified xsi:type="dcterms:W3CDTF">2021-08-06T20:27:01Z</dcterms:modified>
</cp:coreProperties>
</file>