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6" r:id="rId4"/>
    <p:sldId id="297" r:id="rId5"/>
    <p:sldId id="299" r:id="rId6"/>
    <p:sldId id="265" r:id="rId7"/>
    <p:sldId id="266" r:id="rId8"/>
    <p:sldId id="267" r:id="rId9"/>
    <p:sldId id="276" r:id="rId10"/>
    <p:sldId id="284" r:id="rId11"/>
    <p:sldId id="268" r:id="rId12"/>
    <p:sldId id="269" r:id="rId13"/>
    <p:sldId id="277" r:id="rId14"/>
    <p:sldId id="282" r:id="rId15"/>
    <p:sldId id="278" r:id="rId16"/>
    <p:sldId id="279" r:id="rId17"/>
    <p:sldId id="281" r:id="rId18"/>
    <p:sldId id="280" r:id="rId19"/>
    <p:sldId id="283" r:id="rId20"/>
    <p:sldId id="286" r:id="rId21"/>
    <p:sldId id="290" r:id="rId22"/>
    <p:sldId id="289" r:id="rId23"/>
    <p:sldId id="291" r:id="rId24"/>
    <p:sldId id="293" r:id="rId25"/>
    <p:sldId id="292" r:id="rId26"/>
    <p:sldId id="295" r:id="rId27"/>
    <p:sldId id="300" r:id="rId28"/>
    <p:sldId id="30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0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3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8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0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3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8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FF162-E2B2-48D5-9ADF-7CAA18A4583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098C-3DC1-4D8E-A51F-DA5AB4397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syntax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2 – VERB PHRASES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640" t="39745" r="30434" b="31206"/>
          <a:stretch/>
        </p:blipFill>
        <p:spPr>
          <a:xfrm>
            <a:off x="73369" y="1275008"/>
            <a:ext cx="12083507" cy="352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9794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intransitive verb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23054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2157" y="344752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5944" y="4550591"/>
            <a:ext cx="1378039" cy="832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sleeps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769128"/>
            <a:ext cx="0" cy="678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 flipH="1">
            <a:off x="5904964" y="3911161"/>
            <a:ext cx="6438" cy="639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57589" y="1700009"/>
            <a:ext cx="2897746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sleeps.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0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079730"/>
            <a:ext cx="11307650" cy="543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(mono)transitive verb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3672" y="184184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9377" y="273023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33357" y="3670479"/>
            <a:ext cx="101743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bakes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1832" y="1545461"/>
            <a:ext cx="3825024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bakes a cake.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6284894" y="4013853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16709" y="357118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4894" y="4210340"/>
            <a:ext cx="1184856" cy="490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cake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flipH="1">
            <a:off x="5958622" y="2305486"/>
            <a:ext cx="4295" cy="4247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5042075" y="3193877"/>
            <a:ext cx="916547" cy="476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58622" y="3193877"/>
            <a:ext cx="957332" cy="3773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44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 animBg="1"/>
      <p:bldP spid="19" grpId="0" animBg="1"/>
      <p:bldP spid="20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19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847908"/>
            <a:ext cx="11307650" cy="543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(mono)transitive verb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3672" y="184184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9377" y="273023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41942" y="3634945"/>
            <a:ext cx="1017435" cy="56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59880" y="1287883"/>
            <a:ext cx="3825024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bakes a cake.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16709" y="357118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7" name="Rectangle 6"/>
          <p:cNvSpPr/>
          <p:nvPr/>
        </p:nvSpPr>
        <p:spPr>
          <a:xfrm>
            <a:off x="7053332" y="5225003"/>
            <a:ext cx="1184856" cy="76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cake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flipH="1">
            <a:off x="5958622" y="2305486"/>
            <a:ext cx="4295" cy="4247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5050660" y="3193877"/>
            <a:ext cx="907962" cy="4410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58622" y="3193877"/>
            <a:ext cx="957332" cy="3773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0" idx="2"/>
            <a:endCxn id="21" idx="0"/>
          </p:cNvCxnSpPr>
          <p:nvPr/>
        </p:nvCxnSpPr>
        <p:spPr>
          <a:xfrm flipH="1">
            <a:off x="6246254" y="4034822"/>
            <a:ext cx="669700" cy="337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2"/>
          </p:cNvCxnSpPr>
          <p:nvPr/>
        </p:nvCxnSpPr>
        <p:spPr>
          <a:xfrm>
            <a:off x="6915954" y="4034822"/>
            <a:ext cx="702971" cy="3007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250804" y="4372334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7009" y="4371933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60262" y="5274371"/>
            <a:ext cx="1184856" cy="76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44088" y="5539845"/>
            <a:ext cx="1017435" cy="575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bakes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/>
          <p:cNvCxnSpPr>
            <a:stCxn id="21" idx="2"/>
            <a:endCxn id="25" idx="0"/>
          </p:cNvCxnSpPr>
          <p:nvPr/>
        </p:nvCxnSpPr>
        <p:spPr>
          <a:xfrm>
            <a:off x="6246254" y="4835573"/>
            <a:ext cx="6436" cy="4387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8" idx="2"/>
            <a:endCxn id="7" idx="0"/>
          </p:cNvCxnSpPr>
          <p:nvPr/>
        </p:nvCxnSpPr>
        <p:spPr>
          <a:xfrm flipH="1">
            <a:off x="7645760" y="4835974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2"/>
            <a:endCxn id="26" idx="0"/>
          </p:cNvCxnSpPr>
          <p:nvPr/>
        </p:nvCxnSpPr>
        <p:spPr>
          <a:xfrm>
            <a:off x="5050660" y="4203377"/>
            <a:ext cx="2146" cy="133646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48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 animBg="1"/>
      <p:bldP spid="20" grpId="0"/>
      <p:bldP spid="7" grpId="0"/>
      <p:bldP spid="18" grpId="0"/>
      <p:bldP spid="21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079730"/>
            <a:ext cx="11307650" cy="543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prepositional verb (V + adverbial)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3672" y="184184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9377" y="273023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33357" y="3670479"/>
            <a:ext cx="101743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1831" y="1545461"/>
            <a:ext cx="4185627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goes to school.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6284894" y="4013853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16709" y="357118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56101" y="4120187"/>
            <a:ext cx="1506829" cy="490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school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flipH="1">
            <a:off x="5958622" y="2305486"/>
            <a:ext cx="4295" cy="4247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5042075" y="3193877"/>
            <a:ext cx="916547" cy="476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58622" y="3193877"/>
            <a:ext cx="957332" cy="3773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80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 animBg="1"/>
      <p:bldP spid="19" grpId="0" animBg="1"/>
      <p:bldP spid="20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2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4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ditransitive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verb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73517" y="2637027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2530" y="4327298"/>
            <a:ext cx="907958" cy="396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51291" y="3655665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7141" y="361461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896115" y="3123075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2136" y="3123066"/>
            <a:ext cx="1861528" cy="5195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96374" y="3103959"/>
            <a:ext cx="217056" cy="5109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5692462" y="4155520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7233631" y="4131423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73521" y="4288658"/>
            <a:ext cx="1584101" cy="54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mother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26686" y="4260008"/>
            <a:ext cx="2069217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 flowers</a:t>
            </a:r>
          </a:p>
        </p:txBody>
      </p:sp>
      <p:cxnSp>
        <p:nvCxnSpPr>
          <p:cNvPr id="17" name="Straight Connector 16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2144" cy="3465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21228" y="1300761"/>
            <a:ext cx="7635023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gave his mother some flowers.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2620" y="365351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8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9" grpId="0"/>
      <p:bldP spid="20" grpId="0"/>
      <p:bldP spid="28" grpId="0" animBg="1"/>
      <p:bldP spid="29" grpId="0" animBg="1"/>
      <p:bldP spid="30" grpId="0"/>
      <p:bldP spid="31" grpId="0"/>
      <p:bldP spid="33" grpId="0" animBg="1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2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4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ditransitive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verb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73517" y="2637027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2530" y="5886377"/>
            <a:ext cx="907958" cy="396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51291" y="3655665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7141" y="361461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896115" y="3123075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2136" y="3123066"/>
            <a:ext cx="1861528" cy="5195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96374" y="3103959"/>
            <a:ext cx="217056" cy="5109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102442" y="5563661"/>
            <a:ext cx="1135486" cy="60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34889" y="5393347"/>
            <a:ext cx="869334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</a:t>
            </a:r>
          </a:p>
        </p:txBody>
      </p:sp>
      <p:cxnSp>
        <p:nvCxnSpPr>
          <p:cNvPr id="17" name="Straight Connector 16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2144" cy="3465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21228" y="1300761"/>
            <a:ext cx="7635023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gave his mother some flowers.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2620" y="365351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5851291" y="4163611"/>
            <a:ext cx="356325" cy="4143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482625" y="4161464"/>
            <a:ext cx="319828" cy="4294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1715" y="4137854"/>
            <a:ext cx="642337" cy="403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05469" y="4161464"/>
            <a:ext cx="431433" cy="4165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41212" y="5016280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8403467" y="4975490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224787" y="4553973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85504" y="4566848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015486" y="4541090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64070" y="4524734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57609" y="5625909"/>
            <a:ext cx="834980" cy="54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849676" y="5597271"/>
            <a:ext cx="1208479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789059" y="5052769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486923" y="5024864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2" idx="0"/>
          </p:cNvCxnSpPr>
          <p:nvPr/>
        </p:nvCxnSpPr>
        <p:spPr>
          <a:xfrm>
            <a:off x="4896112" y="4255629"/>
            <a:ext cx="20397" cy="163074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69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9" grpId="0"/>
      <p:bldP spid="20" grpId="0"/>
      <p:bldP spid="30" grpId="0"/>
      <p:bldP spid="31" grpId="0"/>
      <p:bldP spid="33" grpId="0" animBg="1"/>
      <p:bldP spid="34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2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4"/>
            <a:ext cx="10515600" cy="5409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with NP-PP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 (V + O + Adverbial)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73517" y="2637027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2530" y="4327298"/>
            <a:ext cx="907958" cy="396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51291" y="3655665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7141" y="361461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896115" y="3123075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2136" y="3123066"/>
            <a:ext cx="1861528" cy="5195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96374" y="3103959"/>
            <a:ext cx="217056" cy="5109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5692462" y="4155520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7233631" y="4131423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73521" y="4288658"/>
            <a:ext cx="1584101" cy="54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book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26686" y="4260008"/>
            <a:ext cx="2069217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the table</a:t>
            </a:r>
          </a:p>
        </p:txBody>
      </p:sp>
      <p:cxnSp>
        <p:nvCxnSpPr>
          <p:cNvPr id="17" name="Straight Connector 16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2144" cy="3465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21228" y="1300761"/>
            <a:ext cx="7635023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</a:t>
            </a:r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the book on the table.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22620" y="365351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3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9" grpId="0"/>
      <p:bldP spid="20" grpId="0"/>
      <p:bldP spid="28" grpId="0" animBg="1"/>
      <p:bldP spid="29" grpId="0" animBg="1"/>
      <p:bldP spid="30" grpId="0"/>
      <p:bldP spid="31" grpId="0"/>
      <p:bldP spid="33" grpId="0" animBg="1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2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4"/>
            <a:ext cx="10515600" cy="5666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with NP-PP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 (V + O + Adverbial)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82687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73517" y="2637027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2530" y="5899440"/>
            <a:ext cx="907958" cy="396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51291" y="3655665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7141" y="361461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896115" y="3123075"/>
            <a:ext cx="987379" cy="519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2136" y="3123066"/>
            <a:ext cx="1861528" cy="5195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96374" y="3103959"/>
            <a:ext cx="217056" cy="5109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102442" y="5563661"/>
            <a:ext cx="1135486" cy="60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</a:p>
        </p:txBody>
      </p:sp>
      <p:cxnSp>
        <p:nvCxnSpPr>
          <p:cNvPr id="17" name="Straight Connector 16"/>
          <p:cNvCxnSpPr>
            <a:stCxn id="5" idx="2"/>
            <a:endCxn id="10" idx="0"/>
          </p:cNvCxnSpPr>
          <p:nvPr/>
        </p:nvCxnSpPr>
        <p:spPr>
          <a:xfrm>
            <a:off x="5928573" y="2290512"/>
            <a:ext cx="2144" cy="3465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21228" y="1300761"/>
            <a:ext cx="7635023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put the book on the table.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2620" y="365351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5851291" y="4163611"/>
            <a:ext cx="356325" cy="4143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05469" y="4161464"/>
            <a:ext cx="431433" cy="4165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41212" y="5016280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224787" y="4553973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85504" y="4566848"/>
            <a:ext cx="91439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57609" y="5625909"/>
            <a:ext cx="834980" cy="54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789059" y="5052769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2" idx="0"/>
          </p:cNvCxnSpPr>
          <p:nvPr/>
        </p:nvCxnSpPr>
        <p:spPr>
          <a:xfrm>
            <a:off x="4896112" y="4268692"/>
            <a:ext cx="20397" cy="163074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>
            <a:off x="7246510" y="5625376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26686" y="5805476"/>
            <a:ext cx="2069217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the table</a:t>
            </a:r>
          </a:p>
        </p:txBody>
      </p:sp>
      <p:cxnSp>
        <p:nvCxnSpPr>
          <p:cNvPr id="6" name="Straight Connector 5"/>
          <p:cNvCxnSpPr>
            <a:stCxn id="20" idx="2"/>
            <a:endCxn id="32" idx="0"/>
          </p:cNvCxnSpPr>
          <p:nvPr/>
        </p:nvCxnSpPr>
        <p:spPr>
          <a:xfrm flipH="1">
            <a:off x="7838938" y="4178867"/>
            <a:ext cx="2945" cy="14465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6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 animBg="1"/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61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Modifiers in verb phrase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Post-verbal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modifiers: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John works quietly in his room in the morning.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►Order of post-verbal adverbs: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MANNER → PLACE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Pre-verbal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modifiers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John always visits his grandma at weekend.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42456" y="2768958"/>
            <a:ext cx="177728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12924" y="2794715"/>
            <a:ext cx="22022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06085" y="2781836"/>
            <a:ext cx="9401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22113" y="5355465"/>
            <a:ext cx="9401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49411" y="5355465"/>
            <a:ext cx="177728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2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verbs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1825625"/>
            <a:ext cx="11482252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 tenses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past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aspects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simple, progressive, perfect, perfect-progressive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moods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indicative, subjunctive, imperative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voices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and passive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1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verb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0"/>
            <a:ext cx="10515600" cy="5895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Post-verbal modifier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1792585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6449" y="256096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5334" y="351400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256225"/>
            <a:ext cx="4292" cy="3047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45993" y="3024608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19870" y="3525676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15694" y="3024608"/>
            <a:ext cx="1920028" cy="5010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30709" y="6336833"/>
            <a:ext cx="798490" cy="446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30709" y="453437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65468" y="454189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endCxn id="19" idx="0"/>
          </p:cNvCxnSpPr>
          <p:nvPr/>
        </p:nvCxnSpPr>
        <p:spPr>
          <a:xfrm flipH="1">
            <a:off x="4629954" y="4065378"/>
            <a:ext cx="560231" cy="469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90184" y="4091136"/>
            <a:ext cx="80331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23505" y="1300760"/>
            <a:ext cx="6336405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does the homework in his room.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512157" y="5065134"/>
            <a:ext cx="437880" cy="3039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47889" y="5062981"/>
            <a:ext cx="452911" cy="267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248141" y="5632319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392224" y="5617297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46744" y="521481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77945" y="519978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81086" y="6076670"/>
            <a:ext cx="834980" cy="54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50786" y="6027305"/>
            <a:ext cx="1687139" cy="60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34" name="Isosceles Triangle 33"/>
          <p:cNvSpPr/>
          <p:nvPr/>
        </p:nvSpPr>
        <p:spPr>
          <a:xfrm>
            <a:off x="7246510" y="6076141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26686" y="6230482"/>
            <a:ext cx="2069217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his room</a:t>
            </a:r>
          </a:p>
        </p:txBody>
      </p:sp>
      <p:cxnSp>
        <p:nvCxnSpPr>
          <p:cNvPr id="36" name="Straight Connector 35"/>
          <p:cNvCxnSpPr>
            <a:stCxn id="10" idx="2"/>
            <a:endCxn id="34" idx="0"/>
          </p:cNvCxnSpPr>
          <p:nvPr/>
        </p:nvCxnSpPr>
        <p:spPr>
          <a:xfrm>
            <a:off x="7835722" y="3989316"/>
            <a:ext cx="3216" cy="20868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2"/>
            <a:endCxn id="12" idx="0"/>
          </p:cNvCxnSpPr>
          <p:nvPr/>
        </p:nvCxnSpPr>
        <p:spPr>
          <a:xfrm>
            <a:off x="4629954" y="5098630"/>
            <a:ext cx="0" cy="123820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68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  <p:bldP spid="19" grpId="0"/>
      <p:bldP spid="20" grpId="0"/>
      <p:bldP spid="17" grpId="0" animBg="1"/>
      <p:bldP spid="29" grpId="0"/>
      <p:bldP spid="30" grpId="0"/>
      <p:bldP spid="31" grpId="0"/>
      <p:bldP spid="33" grpId="0"/>
      <p:bldP spid="34" grpId="0" animBg="1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666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verb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6"/>
            <a:ext cx="10515600" cy="604877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Post-verbal modifiers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33375" y="1148639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5334" y="351400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619743" y="1509247"/>
            <a:ext cx="4292" cy="47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7" idx="2"/>
            <a:endCxn id="6" idx="0"/>
          </p:cNvCxnSpPr>
          <p:nvPr/>
        </p:nvCxnSpPr>
        <p:spPr>
          <a:xfrm flipH="1">
            <a:off x="5254579" y="3138371"/>
            <a:ext cx="561298" cy="3756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19870" y="3525676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32" idx="2"/>
            <a:endCxn id="42" idx="0"/>
          </p:cNvCxnSpPr>
          <p:nvPr/>
        </p:nvCxnSpPr>
        <p:spPr>
          <a:xfrm>
            <a:off x="6675552" y="2354902"/>
            <a:ext cx="2973949" cy="4602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30709" y="6323770"/>
            <a:ext cx="798490" cy="446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30709" y="453437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65468" y="454189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endCxn id="19" idx="0"/>
          </p:cNvCxnSpPr>
          <p:nvPr/>
        </p:nvCxnSpPr>
        <p:spPr>
          <a:xfrm flipH="1">
            <a:off x="4629954" y="4065378"/>
            <a:ext cx="560231" cy="469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90184" y="4091136"/>
            <a:ext cx="80331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04556" y="1300759"/>
            <a:ext cx="3760631" cy="14038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does the homework in his room in the morning.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512157" y="5065134"/>
            <a:ext cx="437880" cy="3039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47889" y="5062981"/>
            <a:ext cx="452911" cy="267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248141" y="5632319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392224" y="5617297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46744" y="521481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77945" y="519978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81086" y="6076670"/>
            <a:ext cx="834980" cy="54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50786" y="6027305"/>
            <a:ext cx="1687139" cy="60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34" name="Isosceles Triangle 33"/>
          <p:cNvSpPr/>
          <p:nvPr/>
        </p:nvSpPr>
        <p:spPr>
          <a:xfrm>
            <a:off x="7246510" y="6076141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26686" y="6230482"/>
            <a:ext cx="2069217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his room</a:t>
            </a:r>
          </a:p>
        </p:txBody>
      </p:sp>
      <p:cxnSp>
        <p:nvCxnSpPr>
          <p:cNvPr id="36" name="Straight Connector 35"/>
          <p:cNvCxnSpPr>
            <a:stCxn id="10" idx="2"/>
            <a:endCxn id="34" idx="0"/>
          </p:cNvCxnSpPr>
          <p:nvPr/>
        </p:nvCxnSpPr>
        <p:spPr>
          <a:xfrm>
            <a:off x="7835722" y="3989316"/>
            <a:ext cx="3216" cy="20868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2"/>
            <a:endCxn id="12" idx="0"/>
          </p:cNvCxnSpPr>
          <p:nvPr/>
        </p:nvCxnSpPr>
        <p:spPr>
          <a:xfrm>
            <a:off x="4629954" y="5098630"/>
            <a:ext cx="0" cy="122514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276307" y="189126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99269" y="2674731"/>
            <a:ext cx="633215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>
            <a:stCxn id="37" idx="2"/>
            <a:endCxn id="10" idx="0"/>
          </p:cNvCxnSpPr>
          <p:nvPr/>
        </p:nvCxnSpPr>
        <p:spPr>
          <a:xfrm>
            <a:off x="5815877" y="3138371"/>
            <a:ext cx="2019845" cy="3873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933649" y="2815184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803537" y="2354902"/>
            <a:ext cx="859675" cy="3198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sosceles Triangle 46"/>
          <p:cNvSpPr/>
          <p:nvPr/>
        </p:nvSpPr>
        <p:spPr>
          <a:xfrm>
            <a:off x="9073168" y="6099751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624552" y="6228334"/>
            <a:ext cx="2333233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the morning</a:t>
            </a:r>
          </a:p>
        </p:txBody>
      </p:sp>
      <p:cxnSp>
        <p:nvCxnSpPr>
          <p:cNvPr id="50" name="Straight Connector 49"/>
          <p:cNvCxnSpPr>
            <a:stCxn id="42" idx="2"/>
            <a:endCxn id="47" idx="0"/>
          </p:cNvCxnSpPr>
          <p:nvPr/>
        </p:nvCxnSpPr>
        <p:spPr>
          <a:xfrm>
            <a:off x="9649501" y="3278824"/>
            <a:ext cx="16095" cy="28209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77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9" grpId="0"/>
      <p:bldP spid="20" grpId="0"/>
      <p:bldP spid="17" grpId="0" animBg="1"/>
      <p:bldP spid="29" grpId="0"/>
      <p:bldP spid="30" grpId="0"/>
      <p:bldP spid="31" grpId="0"/>
      <p:bldP spid="33" grpId="0"/>
      <p:bldP spid="34" grpId="0" animBg="1"/>
      <p:bldP spid="35" grpId="0"/>
      <p:bldP spid="32" grpId="0"/>
      <p:bldP spid="37" grpId="0"/>
      <p:bldP spid="42" grpId="0"/>
      <p:bldP spid="47" grpId="0" animBg="1"/>
      <p:bldP spid="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4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verb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76"/>
            <a:ext cx="10515600" cy="6175423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Pre-verbal modifier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1599400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29328" y="2535210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4880" y="3436732"/>
            <a:ext cx="1043186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063040"/>
            <a:ext cx="17171" cy="4721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58872" y="2998850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53197" y="3487038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998850"/>
            <a:ext cx="1340476" cy="4881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33110" y="4482864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15483" y="4451744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664817" y="4026741"/>
            <a:ext cx="59886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63684" y="4026741"/>
            <a:ext cx="1338059" cy="425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23505" y="1081817"/>
            <a:ext cx="6336405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always visits his grandma.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>
            <a:endCxn id="28" idx="0"/>
          </p:cNvCxnSpPr>
          <p:nvPr/>
        </p:nvCxnSpPr>
        <p:spPr>
          <a:xfrm flipH="1">
            <a:off x="7907499" y="4938992"/>
            <a:ext cx="538893" cy="3488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33515" y="4951875"/>
            <a:ext cx="813516" cy="3284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441574" y="6116333"/>
            <a:ext cx="966181" cy="56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62304" y="6036915"/>
            <a:ext cx="1413194" cy="64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grandma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24408" y="5287794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748787" y="5247012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33364" y="6386794"/>
            <a:ext cx="1259984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28814" y="6423292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visits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9229863" y="5600442"/>
            <a:ext cx="4292" cy="4139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914072" y="5688447"/>
            <a:ext cx="4292" cy="4139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sosceles Triangle 35"/>
          <p:cNvSpPr/>
          <p:nvPr/>
        </p:nvSpPr>
        <p:spPr>
          <a:xfrm>
            <a:off x="4516185" y="6282205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6" idx="2"/>
            <a:endCxn id="36" idx="0"/>
          </p:cNvCxnSpPr>
          <p:nvPr/>
        </p:nvCxnSpPr>
        <p:spPr>
          <a:xfrm>
            <a:off x="5106473" y="4000983"/>
            <a:ext cx="2140" cy="22812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" idx="2"/>
            <a:endCxn id="31" idx="0"/>
          </p:cNvCxnSpPr>
          <p:nvPr/>
        </p:nvCxnSpPr>
        <p:spPr>
          <a:xfrm flipH="1">
            <a:off x="6711905" y="4888747"/>
            <a:ext cx="4296" cy="153454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1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9" grpId="0"/>
      <p:bldP spid="20" grpId="0"/>
      <p:bldP spid="17" grpId="0" animBg="1"/>
      <p:bldP spid="25" grpId="0"/>
      <p:bldP spid="27" grpId="0"/>
      <p:bldP spid="28" grpId="0"/>
      <p:bldP spid="29" grpId="0"/>
      <p:bldP spid="30" grpId="0"/>
      <p:bldP spid="31" grpId="0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verb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0"/>
            <a:ext cx="10515600" cy="5895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important note on NP as adverbs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1792585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6449" y="256096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5334" y="351400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256225"/>
            <a:ext cx="4292" cy="3047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45993" y="3024608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19870" y="3525676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15694" y="3024608"/>
            <a:ext cx="1920028" cy="5010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30709" y="6323770"/>
            <a:ext cx="798490" cy="446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30709" y="453437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65468" y="454189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endCxn id="19" idx="0"/>
          </p:cNvCxnSpPr>
          <p:nvPr/>
        </p:nvCxnSpPr>
        <p:spPr>
          <a:xfrm flipH="1">
            <a:off x="4629954" y="4065378"/>
            <a:ext cx="560231" cy="469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90184" y="4091136"/>
            <a:ext cx="80331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23505" y="1300760"/>
            <a:ext cx="6336405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does his homework every day.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512157" y="5065134"/>
            <a:ext cx="437880" cy="3039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47889" y="5062981"/>
            <a:ext cx="452911" cy="267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248141" y="5632319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392224" y="5617297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46744" y="521481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77945" y="519978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81086" y="6076670"/>
            <a:ext cx="834980" cy="54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50786" y="6027305"/>
            <a:ext cx="1687139" cy="60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34" name="Isosceles Triangle 33"/>
          <p:cNvSpPr/>
          <p:nvPr/>
        </p:nvSpPr>
        <p:spPr>
          <a:xfrm>
            <a:off x="7246510" y="6076141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26686" y="6230482"/>
            <a:ext cx="2069217" cy="51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day</a:t>
            </a:r>
          </a:p>
        </p:txBody>
      </p:sp>
      <p:cxnSp>
        <p:nvCxnSpPr>
          <p:cNvPr id="36" name="Straight Connector 35"/>
          <p:cNvCxnSpPr>
            <a:stCxn id="10" idx="2"/>
            <a:endCxn id="34" idx="0"/>
          </p:cNvCxnSpPr>
          <p:nvPr/>
        </p:nvCxnSpPr>
        <p:spPr>
          <a:xfrm>
            <a:off x="7835722" y="3989316"/>
            <a:ext cx="3216" cy="20868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2"/>
            <a:endCxn id="12" idx="0"/>
          </p:cNvCxnSpPr>
          <p:nvPr/>
        </p:nvCxnSpPr>
        <p:spPr>
          <a:xfrm>
            <a:off x="4629954" y="5098630"/>
            <a:ext cx="0" cy="122514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48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  <p:bldP spid="19" grpId="0"/>
      <p:bldP spid="17" grpId="0" animBg="1"/>
      <p:bldP spid="29" grpId="0"/>
      <p:bldP spid="30" grpId="0"/>
      <p:bldP spid="31" grpId="0"/>
      <p:bldP spid="33" grpId="0"/>
      <p:bldP spid="34" grpId="0" animBg="1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verb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3"/>
            <a:ext cx="10515600" cy="5895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important note on NP as adverbs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1792585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6449" y="256096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5334" y="351400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256225"/>
            <a:ext cx="4292" cy="3047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45993" y="3024608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19870" y="3525676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15694" y="3024608"/>
            <a:ext cx="1920028" cy="5010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30709" y="6323770"/>
            <a:ext cx="798490" cy="446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30709" y="453437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65468" y="454189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endCxn id="19" idx="0"/>
          </p:cNvCxnSpPr>
          <p:nvPr/>
        </p:nvCxnSpPr>
        <p:spPr>
          <a:xfrm flipH="1">
            <a:off x="4629954" y="4065378"/>
            <a:ext cx="560231" cy="469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90184" y="4091136"/>
            <a:ext cx="80331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23505" y="1300760"/>
            <a:ext cx="6336405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(John) does his homework </a:t>
            </a:r>
            <a:r>
              <a:rPr 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day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512157" y="5065134"/>
            <a:ext cx="437880" cy="3039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47889" y="5062981"/>
            <a:ext cx="452911" cy="267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248141" y="5632319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392224" y="5617297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46744" y="5214816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77945" y="519978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81086" y="6076670"/>
            <a:ext cx="834980" cy="54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50786" y="6027305"/>
            <a:ext cx="1687139" cy="60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31861" y="5976194"/>
            <a:ext cx="985244" cy="682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Dist.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</a:p>
        </p:txBody>
      </p:sp>
      <p:cxnSp>
        <p:nvCxnSpPr>
          <p:cNvPr id="38" name="Straight Connector 37"/>
          <p:cNvCxnSpPr>
            <a:stCxn id="19" idx="2"/>
            <a:endCxn id="12" idx="0"/>
          </p:cNvCxnSpPr>
          <p:nvPr/>
        </p:nvCxnSpPr>
        <p:spPr>
          <a:xfrm>
            <a:off x="4629954" y="5098630"/>
            <a:ext cx="0" cy="122514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075048" y="5969832"/>
            <a:ext cx="1008855" cy="673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866842" y="4037472"/>
            <a:ext cx="684731" cy="458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508391" y="4037472"/>
            <a:ext cx="384216" cy="400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122025" y="4450669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175941" y="4538668"/>
            <a:ext cx="798490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>
            <a:stCxn id="40" idx="2"/>
            <a:endCxn id="35" idx="0"/>
          </p:cNvCxnSpPr>
          <p:nvPr/>
        </p:nvCxnSpPr>
        <p:spPr>
          <a:xfrm>
            <a:off x="7521270" y="5014920"/>
            <a:ext cx="3213" cy="9612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1" idx="2"/>
            <a:endCxn id="32" idx="0"/>
          </p:cNvCxnSpPr>
          <p:nvPr/>
        </p:nvCxnSpPr>
        <p:spPr>
          <a:xfrm>
            <a:off x="8575186" y="5102919"/>
            <a:ext cx="4290" cy="8669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0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  <p:bldP spid="35" grpId="0"/>
      <p:bldP spid="32" grpId="0"/>
      <p:bldP spid="40" grpId="0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3"/>
            <a:ext cx="10515600" cy="70382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Phrasal verb &amp; Prepositional verb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06116" y="1728189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1368" y="1751800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22760" y="2217582"/>
            <a:ext cx="4292" cy="47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474554" y="4706146"/>
            <a:ext cx="4292" cy="47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14177" y="4691002"/>
            <a:ext cx="4292" cy="47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073169" y="2211148"/>
            <a:ext cx="4292" cy="47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460382" y="3134027"/>
            <a:ext cx="560231" cy="469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470004" y="3138429"/>
            <a:ext cx="560231" cy="469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637431" y="272845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2832" y="2674789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83642" y="3620722"/>
            <a:ext cx="798490" cy="372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41320" y="355820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50404" y="3574274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474554" y="357108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036676" y="3153596"/>
            <a:ext cx="80331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20613" y="3136958"/>
            <a:ext cx="80331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5224524" y="3964003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9440218" y="4021947"/>
            <a:ext cx="437880" cy="3039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875949" y="4019787"/>
            <a:ext cx="452911" cy="267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986492" y="5232110"/>
            <a:ext cx="909033" cy="62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57341" y="4333790"/>
            <a:ext cx="798490" cy="372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991323" y="4287258"/>
            <a:ext cx="798490" cy="372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053044" y="5255376"/>
            <a:ext cx="798490" cy="604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</a:p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48895" y="4107229"/>
            <a:ext cx="2067060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bout Syntax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74389" y="4117961"/>
            <a:ext cx="1259984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851818" y="5532494"/>
            <a:ext cx="1259984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ook up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14265" y="1068941"/>
            <a:ext cx="4039676" cy="9659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(We) talk about Syntax.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(We) look up a word.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202287" y="1506827"/>
            <a:ext cx="1848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648" y="1970466"/>
            <a:ext cx="9401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59842" y="4651774"/>
            <a:ext cx="4039676" cy="9140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(We) talk about Syntax.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(We) look up a word.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333472" y="4698812"/>
            <a:ext cx="1067879" cy="451798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425002" y="5945141"/>
            <a:ext cx="656814" cy="249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71967" y="5770831"/>
            <a:ext cx="2646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We) look up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4827426" y="5768685"/>
            <a:ext cx="3024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We) look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up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45" name="Right Arrow 44"/>
          <p:cNvSpPr/>
          <p:nvPr/>
        </p:nvSpPr>
        <p:spPr>
          <a:xfrm>
            <a:off x="4018215" y="5958020"/>
            <a:ext cx="656814" cy="249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  <p:bldP spid="16" grpId="0"/>
      <p:bldP spid="17" grpId="0"/>
      <p:bldP spid="18" grpId="0"/>
      <p:bldP spid="19" grpId="0"/>
      <p:bldP spid="22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 animBg="1"/>
      <p:bldP spid="39" grpId="0" animBg="1"/>
      <p:bldP spid="40" grpId="0" animBg="1"/>
      <p:bldP spid="42" grpId="0" animBg="1"/>
      <p:bldP spid="43" grpId="0"/>
      <p:bldP spid="44" grpId="0"/>
      <p:bldP spid="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365125"/>
            <a:ext cx="11874321" cy="703821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1 -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the tree diagram of the following phrases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0"/>
            <a:ext cx="10515600" cy="49970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 your face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a new lesson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breakfast every day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 sugar in my coffee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worry about her weight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cinema at the weekend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 loudly in their garden last night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gave my girlfriend a new dress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0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365125"/>
            <a:ext cx="11874321" cy="703821"/>
          </a:xfrm>
        </p:spPr>
        <p:txBody>
          <a:bodyPr>
            <a:noAutofit/>
          </a:bodyPr>
          <a:lstStyle/>
          <a:p>
            <a:pPr algn="ctr"/>
            <a:r>
              <a:rPr lang="en-US" sz="3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2 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the tree diagram of the following phrases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0"/>
            <a:ext cx="10515600" cy="499700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cook dinner every day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 money from the bank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complain about the work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park in the morning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quietly in my garden in the evening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 my little daughter a new toy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075" t="22232" r="5692" b="10804"/>
          <a:stretch/>
        </p:blipFill>
        <p:spPr>
          <a:xfrm>
            <a:off x="24557" y="1005840"/>
            <a:ext cx="11836517" cy="52904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12034" y="3252651"/>
            <a:ext cx="574766" cy="3788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943" y="4062549"/>
            <a:ext cx="522514" cy="404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006" y="5077098"/>
            <a:ext cx="522514" cy="404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65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1352282"/>
            <a:ext cx="11482252" cy="52575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indicative mood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verb form that makes a statement or asks a question. For example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every Friday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→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a statement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Jack the lead vocalist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→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a question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the examples above with this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us a song, Jack.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is not in the indicative mood.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the imperative mood.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order. It's not a statement or a question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Subjunctive mood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1352282"/>
            <a:ext cx="11482252" cy="537508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subjunctive mood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verb form used to explore a hypothetical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 were me, I'd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go. (As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explores a hypothetical situation,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becomes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wish it were real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this expresses a wish,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becomes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imperative that the game begin at once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this expresses a demand,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becomes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he work full time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this expresses a suggestion,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becomes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1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Imperative mood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1201782"/>
            <a:ext cx="11482252" cy="547333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imperative mood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verb form that gives a command. For example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Run!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out!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 the bin, John.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with this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empties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bin.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is not in the imperative mood. It is in the indicative mood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Commands can include orders, requests, advice, instructions, and warnings.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contain is the VERB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GROUP, in the verb group contains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verb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up to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auxiliary verbs, besides the negative word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He may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being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 in English consists of 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group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all the words and word groups which belong with the verb group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 around it. 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group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itself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other words and word groups are 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head. 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3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modifier is the generic term for all the adverbial adjuncts that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optionally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information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 action, the process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event, etc. talked about in the clause in which they occur.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 between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group and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adverbial adjunct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modification: there is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one-way dependency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group (as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the adverbial adjunct (as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Thus, the use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group without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adverbial adjunct is grammatically acceptable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complement is the generic term for all the completers of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usually known as </a:t>
            </a: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direct object, the indirect object, the subjective complement, the objective complement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group and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NP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complementation: there is </a:t>
            </a:r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two-way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the verb group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the NP (as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spcAft>
                <a:spcPts val="600"/>
              </a:spcAft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6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3371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Complements of verb phrase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Intransitive verbs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(Mono)transitive verbs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 verbs </a:t>
            </a:r>
          </a:p>
          <a:p>
            <a:pPr>
              <a:spcAft>
                <a:spcPts val="600"/>
              </a:spcAft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Ditransitive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verbs 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Verbs with NP – PP complements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7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1057</Words>
  <Application>Microsoft Office PowerPoint</Application>
  <PresentationFormat>Custom</PresentationFormat>
  <Paragraphs>289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English syntax </vt:lpstr>
      <vt:lpstr>English verbs </vt:lpstr>
      <vt:lpstr>Indicative mood</vt:lpstr>
      <vt:lpstr>Subjunctive mood  </vt:lpstr>
      <vt:lpstr>Imperative mood  </vt:lpstr>
      <vt:lpstr>Verb phrase </vt:lpstr>
      <vt:lpstr>Verb phrase </vt:lpstr>
      <vt:lpstr>Verb phrase </vt:lpstr>
      <vt:lpstr>Complements of verb phrase</vt:lpstr>
      <vt:lpstr>PowerPoint Presentation</vt:lpstr>
      <vt:lpstr>The structure of verb phrase</vt:lpstr>
      <vt:lpstr>The structure of verb phrase</vt:lpstr>
      <vt:lpstr>The structure of verb phrase</vt:lpstr>
      <vt:lpstr>The structure of verb phrase</vt:lpstr>
      <vt:lpstr>The structure of verb phrase</vt:lpstr>
      <vt:lpstr>The structure of verb phrase</vt:lpstr>
      <vt:lpstr>The structure of verb phrase</vt:lpstr>
      <vt:lpstr>The structure of verb phrase</vt:lpstr>
      <vt:lpstr>Modifiers in verb phrase</vt:lpstr>
      <vt:lpstr>The structure of verb phrase</vt:lpstr>
      <vt:lpstr>The structure of verb phrase</vt:lpstr>
      <vt:lpstr>The structure of verb phrase</vt:lpstr>
      <vt:lpstr>The structure of verb phrase</vt:lpstr>
      <vt:lpstr>The structure of verb phrase</vt:lpstr>
      <vt:lpstr>Phrasal verb &amp; Prepositional verb</vt:lpstr>
      <vt:lpstr>Exercise 1 - Draw the tree diagram of the following phrases </vt:lpstr>
      <vt:lpstr>Exercise 2 - Draw the tree diagram of the following phrases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syntax</dc:title>
  <dc:creator>Niem Le</dc:creator>
  <cp:lastModifiedBy>Sony</cp:lastModifiedBy>
  <cp:revision>51</cp:revision>
  <dcterms:created xsi:type="dcterms:W3CDTF">2018-08-02T15:24:39Z</dcterms:created>
  <dcterms:modified xsi:type="dcterms:W3CDTF">2021-08-06T20:25:54Z</dcterms:modified>
</cp:coreProperties>
</file>