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96" r:id="rId4"/>
    <p:sldId id="297" r:id="rId5"/>
    <p:sldId id="299" r:id="rId6"/>
    <p:sldId id="265" r:id="rId7"/>
    <p:sldId id="266" r:id="rId8"/>
    <p:sldId id="267" r:id="rId9"/>
    <p:sldId id="276" r:id="rId10"/>
    <p:sldId id="284" r:id="rId11"/>
    <p:sldId id="268" r:id="rId12"/>
    <p:sldId id="269" r:id="rId13"/>
    <p:sldId id="277" r:id="rId14"/>
    <p:sldId id="282" r:id="rId15"/>
    <p:sldId id="278" r:id="rId16"/>
    <p:sldId id="279" r:id="rId17"/>
    <p:sldId id="281" r:id="rId18"/>
    <p:sldId id="280" r:id="rId19"/>
    <p:sldId id="283" r:id="rId20"/>
    <p:sldId id="286" r:id="rId21"/>
    <p:sldId id="290" r:id="rId22"/>
    <p:sldId id="289" r:id="rId23"/>
    <p:sldId id="291" r:id="rId24"/>
    <p:sldId id="293" r:id="rId25"/>
    <p:sldId id="292" r:id="rId26"/>
    <p:sldId id="295" r:id="rId27"/>
    <p:sldId id="300" r:id="rId28"/>
    <p:sldId id="301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FF162-E2B2-48D5-9ADF-7CAA18A4583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098C-3DC1-4D8E-A51F-DA5AB4397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4064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FF162-E2B2-48D5-9ADF-7CAA18A4583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098C-3DC1-4D8E-A51F-DA5AB4397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182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FF162-E2B2-48D5-9ADF-7CAA18A4583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098C-3DC1-4D8E-A51F-DA5AB4397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730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FF162-E2B2-48D5-9ADF-7CAA18A4583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098C-3DC1-4D8E-A51F-DA5AB4397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185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FF162-E2B2-48D5-9ADF-7CAA18A4583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098C-3DC1-4D8E-A51F-DA5AB4397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81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FF162-E2B2-48D5-9ADF-7CAA18A4583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098C-3DC1-4D8E-A51F-DA5AB4397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6696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FF162-E2B2-48D5-9ADF-7CAA18A4583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098C-3DC1-4D8E-A51F-DA5AB4397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054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FF162-E2B2-48D5-9ADF-7CAA18A4583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098C-3DC1-4D8E-A51F-DA5AB4397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536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FF162-E2B2-48D5-9ADF-7CAA18A4583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098C-3DC1-4D8E-A51F-DA5AB4397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049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FF162-E2B2-48D5-9ADF-7CAA18A4583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098C-3DC1-4D8E-A51F-DA5AB4397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861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FF162-E2B2-48D5-9ADF-7CAA18A4583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83098C-3DC1-4D8E-A51F-DA5AB4397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385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5FF162-E2B2-48D5-9ADF-7CAA18A4583C}" type="datetimeFigureOut">
              <a:rPr lang="en-US" smtClean="0"/>
              <a:t>8/7/2021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83098C-3DC1-4D8E-A51F-DA5AB43972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818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English syntax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SECTION 2 – VERB PHRASES</a:t>
            </a:r>
            <a:endParaRPr lang="en-US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287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3640" t="39745" r="30434" b="31206"/>
          <a:stretch/>
        </p:blipFill>
        <p:spPr>
          <a:xfrm>
            <a:off x="73369" y="1275008"/>
            <a:ext cx="12083507" cy="3528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848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verb phrase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20462"/>
            <a:ext cx="10515600" cy="5097941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intransitive verb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12157" y="2305488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12157" y="3447521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15944" y="4550591"/>
            <a:ext cx="1378039" cy="832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sleeps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>
            <a:stCxn id="4" idx="2"/>
            <a:endCxn id="5" idx="0"/>
          </p:cNvCxnSpPr>
          <p:nvPr/>
        </p:nvCxnSpPr>
        <p:spPr>
          <a:xfrm>
            <a:off x="5911402" y="2769128"/>
            <a:ext cx="0" cy="6783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2"/>
            <a:endCxn id="6" idx="0"/>
          </p:cNvCxnSpPr>
          <p:nvPr/>
        </p:nvCxnSpPr>
        <p:spPr>
          <a:xfrm flipH="1">
            <a:off x="5904964" y="3911161"/>
            <a:ext cx="6438" cy="63943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1957589" y="1700009"/>
            <a:ext cx="2897746" cy="592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(John) sleeps.</a:t>
            </a:r>
            <a:endParaRPr lang="en-US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4100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</a:t>
            </a: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 phrase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2" y="1079730"/>
            <a:ext cx="11307650" cy="5436979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(mono)transitive verb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63672" y="1841846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59377" y="2730237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33357" y="3670479"/>
            <a:ext cx="1017435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bakes 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81832" y="1545461"/>
            <a:ext cx="3825024" cy="592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(John) bakes a cake.</a:t>
            </a:r>
            <a:endParaRPr lang="en-US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Isosceles Triangle 18"/>
          <p:cNvSpPr/>
          <p:nvPr/>
        </p:nvSpPr>
        <p:spPr>
          <a:xfrm>
            <a:off x="6284894" y="4013853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516709" y="3571182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7" name="Rectangle 6"/>
          <p:cNvSpPr/>
          <p:nvPr/>
        </p:nvSpPr>
        <p:spPr>
          <a:xfrm>
            <a:off x="6284894" y="4210340"/>
            <a:ext cx="1184856" cy="490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cake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stCxn id="4" idx="2"/>
            <a:endCxn id="5" idx="0"/>
          </p:cNvCxnSpPr>
          <p:nvPr/>
        </p:nvCxnSpPr>
        <p:spPr>
          <a:xfrm flipH="1">
            <a:off x="5958622" y="2305486"/>
            <a:ext cx="4295" cy="42475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5" idx="2"/>
            <a:endCxn id="13" idx="0"/>
          </p:cNvCxnSpPr>
          <p:nvPr/>
        </p:nvCxnSpPr>
        <p:spPr>
          <a:xfrm flipH="1">
            <a:off x="5042075" y="3193877"/>
            <a:ext cx="916547" cy="4766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2"/>
            <a:endCxn id="20" idx="0"/>
          </p:cNvCxnSpPr>
          <p:nvPr/>
        </p:nvCxnSpPr>
        <p:spPr>
          <a:xfrm>
            <a:off x="5958622" y="3193877"/>
            <a:ext cx="957332" cy="3773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449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5" grpId="0" animBg="1"/>
      <p:bldP spid="19" grpId="0" animBg="1"/>
      <p:bldP spid="20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84819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</a:t>
            </a: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 phrase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2" y="847908"/>
            <a:ext cx="11307650" cy="5436979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(mono)transitive verb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63672" y="1841846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59377" y="2730237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41942" y="3634945"/>
            <a:ext cx="1017435" cy="5684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159880" y="1287883"/>
            <a:ext cx="3825024" cy="592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(John) bakes a cake.</a:t>
            </a:r>
            <a:endParaRPr lang="en-US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516709" y="3571182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</a:p>
        </p:txBody>
      </p:sp>
      <p:sp>
        <p:nvSpPr>
          <p:cNvPr id="7" name="Rectangle 6"/>
          <p:cNvSpPr/>
          <p:nvPr/>
        </p:nvSpPr>
        <p:spPr>
          <a:xfrm>
            <a:off x="7053332" y="5225003"/>
            <a:ext cx="1184856" cy="763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cake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stCxn id="4" idx="2"/>
            <a:endCxn id="5" idx="0"/>
          </p:cNvCxnSpPr>
          <p:nvPr/>
        </p:nvCxnSpPr>
        <p:spPr>
          <a:xfrm flipH="1">
            <a:off x="5958622" y="2305486"/>
            <a:ext cx="4295" cy="42475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5" idx="2"/>
            <a:endCxn id="13" idx="0"/>
          </p:cNvCxnSpPr>
          <p:nvPr/>
        </p:nvCxnSpPr>
        <p:spPr>
          <a:xfrm flipH="1">
            <a:off x="5050660" y="3193877"/>
            <a:ext cx="907962" cy="4410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2"/>
            <a:endCxn id="20" idx="0"/>
          </p:cNvCxnSpPr>
          <p:nvPr/>
        </p:nvCxnSpPr>
        <p:spPr>
          <a:xfrm>
            <a:off x="5958622" y="3193877"/>
            <a:ext cx="957332" cy="3773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stCxn id="20" idx="2"/>
            <a:endCxn id="21" idx="0"/>
          </p:cNvCxnSpPr>
          <p:nvPr/>
        </p:nvCxnSpPr>
        <p:spPr>
          <a:xfrm flipH="1">
            <a:off x="6246254" y="4034822"/>
            <a:ext cx="669700" cy="3371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20" idx="2"/>
          </p:cNvCxnSpPr>
          <p:nvPr/>
        </p:nvCxnSpPr>
        <p:spPr>
          <a:xfrm>
            <a:off x="6915954" y="4034822"/>
            <a:ext cx="702971" cy="30073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7250804" y="4372334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847009" y="4371933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5660262" y="5274371"/>
            <a:ext cx="1184856" cy="763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Art 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4544088" y="5539845"/>
            <a:ext cx="1017435" cy="5754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bakes 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1" name="Straight Connector 30"/>
          <p:cNvCxnSpPr>
            <a:stCxn id="21" idx="2"/>
            <a:endCxn id="25" idx="0"/>
          </p:cNvCxnSpPr>
          <p:nvPr/>
        </p:nvCxnSpPr>
        <p:spPr>
          <a:xfrm>
            <a:off x="6246254" y="4835573"/>
            <a:ext cx="6436" cy="43879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8" idx="2"/>
            <a:endCxn id="7" idx="0"/>
          </p:cNvCxnSpPr>
          <p:nvPr/>
        </p:nvCxnSpPr>
        <p:spPr>
          <a:xfrm flipH="1">
            <a:off x="7645760" y="4835974"/>
            <a:ext cx="4289" cy="3890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3" idx="2"/>
            <a:endCxn id="26" idx="0"/>
          </p:cNvCxnSpPr>
          <p:nvPr/>
        </p:nvCxnSpPr>
        <p:spPr>
          <a:xfrm>
            <a:off x="5050660" y="4203377"/>
            <a:ext cx="2146" cy="133646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448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5" grpId="0" animBg="1"/>
      <p:bldP spid="20" grpId="0"/>
      <p:bldP spid="7" grpId="0"/>
      <p:bldP spid="18" grpId="0"/>
      <p:bldP spid="21" grpId="0"/>
      <p:bldP spid="25" grpId="0"/>
      <p:bldP spid="2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</a:t>
            </a: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 phrase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882" y="1079730"/>
            <a:ext cx="11307650" cy="5436979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prepositional verb (V + adverbial)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63672" y="1841846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59377" y="2730237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33357" y="3670479"/>
            <a:ext cx="1017435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goes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081831" y="1545461"/>
            <a:ext cx="4185627" cy="592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(John) goes to school.</a:t>
            </a:r>
            <a:endParaRPr lang="en-US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Isosceles Triangle 18"/>
          <p:cNvSpPr/>
          <p:nvPr/>
        </p:nvSpPr>
        <p:spPr>
          <a:xfrm>
            <a:off x="6284894" y="4013853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6516709" y="3571182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156101" y="4120187"/>
            <a:ext cx="1506829" cy="4904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 school</a:t>
            </a:r>
            <a:endParaRPr lang="en-US" sz="2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Straight Connector 9"/>
          <p:cNvCxnSpPr>
            <a:stCxn id="4" idx="2"/>
            <a:endCxn id="5" idx="0"/>
          </p:cNvCxnSpPr>
          <p:nvPr/>
        </p:nvCxnSpPr>
        <p:spPr>
          <a:xfrm flipH="1">
            <a:off x="5958622" y="2305486"/>
            <a:ext cx="4295" cy="42475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5" idx="2"/>
            <a:endCxn id="13" idx="0"/>
          </p:cNvCxnSpPr>
          <p:nvPr/>
        </p:nvCxnSpPr>
        <p:spPr>
          <a:xfrm flipH="1">
            <a:off x="5042075" y="3193877"/>
            <a:ext cx="916547" cy="4766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5" idx="2"/>
            <a:endCxn id="20" idx="0"/>
          </p:cNvCxnSpPr>
          <p:nvPr/>
        </p:nvCxnSpPr>
        <p:spPr>
          <a:xfrm>
            <a:off x="5958622" y="3193877"/>
            <a:ext cx="957332" cy="3773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51801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  <p:bldP spid="15" grpId="0" animBg="1"/>
      <p:bldP spid="19" grpId="0" animBg="1"/>
      <p:bldP spid="20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6182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</a:t>
            </a: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 phrase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4"/>
            <a:ext cx="10515600" cy="5409127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ditransitive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verb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529328" y="1826872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73517" y="2637027"/>
            <a:ext cx="914399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62530" y="4327298"/>
            <a:ext cx="907958" cy="3966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gave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851291" y="3655665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307141" y="3614616"/>
            <a:ext cx="1069483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4896115" y="3123075"/>
            <a:ext cx="987379" cy="5194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922136" y="3123066"/>
            <a:ext cx="1861528" cy="5195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96374" y="3103959"/>
            <a:ext cx="217056" cy="5109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Isosceles Triangle 27"/>
          <p:cNvSpPr/>
          <p:nvPr/>
        </p:nvSpPr>
        <p:spPr>
          <a:xfrm>
            <a:off x="5692462" y="4155520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>
            <a:off x="7233631" y="4131423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473521" y="4288658"/>
            <a:ext cx="1584101" cy="540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 mother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926686" y="4260008"/>
            <a:ext cx="2069217" cy="518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ome flowers</a:t>
            </a:r>
          </a:p>
        </p:txBody>
      </p:sp>
      <p:cxnSp>
        <p:nvCxnSpPr>
          <p:cNvPr id="17" name="Straight Connector 16"/>
          <p:cNvCxnSpPr>
            <a:stCxn id="5" idx="2"/>
            <a:endCxn id="10" idx="0"/>
          </p:cNvCxnSpPr>
          <p:nvPr/>
        </p:nvCxnSpPr>
        <p:spPr>
          <a:xfrm>
            <a:off x="5928573" y="2290512"/>
            <a:ext cx="2144" cy="3465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421228" y="1300761"/>
            <a:ext cx="7635023" cy="592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(John) gave his mother some flowers.</a:t>
            </a:r>
            <a:endParaRPr lang="en-US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522620" y="3653518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581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9" grpId="0"/>
      <p:bldP spid="20" grpId="0"/>
      <p:bldP spid="28" grpId="0" animBg="1"/>
      <p:bldP spid="29" grpId="0" animBg="1"/>
      <p:bldP spid="30" grpId="0"/>
      <p:bldP spid="31" grpId="0"/>
      <p:bldP spid="33" grpId="0" animBg="1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6182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</a:t>
            </a: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 phrase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4"/>
            <a:ext cx="10515600" cy="5409127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ditransitive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verb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529328" y="1826872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73517" y="2637027"/>
            <a:ext cx="914399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62530" y="5886377"/>
            <a:ext cx="907958" cy="3966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gave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851291" y="3655665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307141" y="3614616"/>
            <a:ext cx="1069483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4896115" y="3123075"/>
            <a:ext cx="987379" cy="5194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922136" y="3123066"/>
            <a:ext cx="1861528" cy="5195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96374" y="3103959"/>
            <a:ext cx="217056" cy="5109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6102442" y="5563661"/>
            <a:ext cx="1135486" cy="603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mother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134889" y="5393347"/>
            <a:ext cx="869334" cy="518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5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 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some</a:t>
            </a:r>
          </a:p>
        </p:txBody>
      </p:sp>
      <p:cxnSp>
        <p:nvCxnSpPr>
          <p:cNvPr id="17" name="Straight Connector 16"/>
          <p:cNvCxnSpPr>
            <a:stCxn id="5" idx="2"/>
            <a:endCxn id="10" idx="0"/>
          </p:cNvCxnSpPr>
          <p:nvPr/>
        </p:nvCxnSpPr>
        <p:spPr>
          <a:xfrm>
            <a:off x="5928573" y="2290512"/>
            <a:ext cx="2144" cy="3465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421228" y="1300761"/>
            <a:ext cx="7635023" cy="592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(John) gave his mother some flowers.</a:t>
            </a:r>
            <a:endParaRPr lang="en-US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522620" y="3653518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5851291" y="4163611"/>
            <a:ext cx="356325" cy="4143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7482625" y="4161464"/>
            <a:ext cx="319828" cy="42941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7791715" y="4137854"/>
            <a:ext cx="642337" cy="4032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205469" y="4161464"/>
            <a:ext cx="431433" cy="4165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6641212" y="5016280"/>
            <a:ext cx="4289" cy="3890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 flipH="1">
            <a:off x="8403467" y="4975490"/>
            <a:ext cx="4289" cy="3890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6224787" y="4553973"/>
            <a:ext cx="914399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85504" y="4566848"/>
            <a:ext cx="914399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015486" y="4541090"/>
            <a:ext cx="914399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7064070" y="4524734"/>
            <a:ext cx="914399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357609" y="5625909"/>
            <a:ext cx="834980" cy="540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</a:p>
        </p:txBody>
      </p:sp>
      <p:sp>
        <p:nvSpPr>
          <p:cNvPr id="42" name="Rectangle 41"/>
          <p:cNvSpPr/>
          <p:nvPr/>
        </p:nvSpPr>
        <p:spPr>
          <a:xfrm>
            <a:off x="7849676" y="5597271"/>
            <a:ext cx="1208479" cy="518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flowers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5789059" y="5052769"/>
            <a:ext cx="4289" cy="3890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flipH="1">
            <a:off x="7486923" y="5024864"/>
            <a:ext cx="4289" cy="3890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12" idx="0"/>
          </p:cNvCxnSpPr>
          <p:nvPr/>
        </p:nvCxnSpPr>
        <p:spPr>
          <a:xfrm>
            <a:off x="4896112" y="4255629"/>
            <a:ext cx="20397" cy="163074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19695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9" grpId="0"/>
      <p:bldP spid="20" grpId="0"/>
      <p:bldP spid="30" grpId="0"/>
      <p:bldP spid="31" grpId="0"/>
      <p:bldP spid="33" grpId="0" animBg="1"/>
      <p:bldP spid="34" grpId="0"/>
      <p:bldP spid="37" grpId="0"/>
      <p:bldP spid="38" grpId="0"/>
      <p:bldP spid="39" grpId="0"/>
      <p:bldP spid="40" grpId="0"/>
      <p:bldP spid="41" grpId="0"/>
      <p:bldP spid="4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6182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</a:t>
            </a: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 phrase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4"/>
            <a:ext cx="10515600" cy="5409127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 with NP-PP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 (V + O + Adverbial)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529328" y="1826872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73517" y="2637027"/>
            <a:ext cx="914399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62530" y="4327298"/>
            <a:ext cx="907958" cy="3966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851291" y="3655665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307141" y="3614616"/>
            <a:ext cx="1069483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4896115" y="3123075"/>
            <a:ext cx="987379" cy="5194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922136" y="3123066"/>
            <a:ext cx="1861528" cy="5195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96374" y="3103959"/>
            <a:ext cx="217056" cy="5109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Isosceles Triangle 27"/>
          <p:cNvSpPr/>
          <p:nvPr/>
        </p:nvSpPr>
        <p:spPr>
          <a:xfrm>
            <a:off x="5692462" y="4155520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Isosceles Triangle 28"/>
          <p:cNvSpPr/>
          <p:nvPr/>
        </p:nvSpPr>
        <p:spPr>
          <a:xfrm>
            <a:off x="7233631" y="4131423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5473521" y="4288658"/>
            <a:ext cx="1584101" cy="540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 book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926686" y="4260008"/>
            <a:ext cx="2069217" cy="518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the table</a:t>
            </a:r>
          </a:p>
        </p:txBody>
      </p:sp>
      <p:cxnSp>
        <p:nvCxnSpPr>
          <p:cNvPr id="17" name="Straight Connector 16"/>
          <p:cNvCxnSpPr>
            <a:stCxn id="5" idx="2"/>
            <a:endCxn id="10" idx="0"/>
          </p:cNvCxnSpPr>
          <p:nvPr/>
        </p:nvCxnSpPr>
        <p:spPr>
          <a:xfrm>
            <a:off x="5928573" y="2290512"/>
            <a:ext cx="2144" cy="3465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421228" y="1300761"/>
            <a:ext cx="7635023" cy="592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(John) </a:t>
            </a:r>
            <a:r>
              <a:rPr lang="en-US" sz="35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 the book on the table.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522620" y="3653518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6036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9" grpId="0"/>
      <p:bldP spid="20" grpId="0"/>
      <p:bldP spid="28" grpId="0" animBg="1"/>
      <p:bldP spid="29" grpId="0" animBg="1"/>
      <p:bldP spid="30" grpId="0"/>
      <p:bldP spid="31" grpId="0"/>
      <p:bldP spid="33" grpId="0" animBg="1"/>
      <p:bldP spid="3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6182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</a:t>
            </a:r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 phrase</a:t>
            </a:r>
            <a:endParaRPr lang="en-US" sz="4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37124"/>
            <a:ext cx="10515600" cy="5666707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 with NP-PP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 (V + O + Adverbial)</a:t>
            </a:r>
            <a:endParaRPr lang="en-US" sz="3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529328" y="1826872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473517" y="2637027"/>
            <a:ext cx="914399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462530" y="5899440"/>
            <a:ext cx="907958" cy="3966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put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5851291" y="3655665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7307141" y="3614616"/>
            <a:ext cx="1069483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4896115" y="3123075"/>
            <a:ext cx="987379" cy="51949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922136" y="3123066"/>
            <a:ext cx="1861528" cy="51950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896374" y="3103959"/>
            <a:ext cx="217056" cy="5109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6102442" y="5563661"/>
            <a:ext cx="1135486" cy="603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</a:t>
            </a:r>
          </a:p>
        </p:txBody>
      </p:sp>
      <p:cxnSp>
        <p:nvCxnSpPr>
          <p:cNvPr id="17" name="Straight Connector 16"/>
          <p:cNvCxnSpPr>
            <a:stCxn id="5" idx="2"/>
            <a:endCxn id="10" idx="0"/>
          </p:cNvCxnSpPr>
          <p:nvPr/>
        </p:nvCxnSpPr>
        <p:spPr>
          <a:xfrm>
            <a:off x="5928573" y="2290512"/>
            <a:ext cx="2144" cy="3465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32"/>
          <p:cNvSpPr/>
          <p:nvPr/>
        </p:nvSpPr>
        <p:spPr>
          <a:xfrm>
            <a:off x="2421228" y="1300761"/>
            <a:ext cx="7635023" cy="592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5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(John) put the book on the table.</a:t>
            </a:r>
            <a:endParaRPr lang="en-US" sz="35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522620" y="3653518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5851291" y="4163611"/>
            <a:ext cx="356325" cy="41438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205469" y="4161464"/>
            <a:ext cx="431433" cy="41653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6641212" y="5016280"/>
            <a:ext cx="4289" cy="3890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ectangle 36"/>
          <p:cNvSpPr/>
          <p:nvPr/>
        </p:nvSpPr>
        <p:spPr>
          <a:xfrm>
            <a:off x="6224787" y="4553973"/>
            <a:ext cx="914399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385504" y="4566848"/>
            <a:ext cx="914399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357609" y="5625909"/>
            <a:ext cx="834980" cy="540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 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5789059" y="5052769"/>
            <a:ext cx="4289" cy="3890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endCxn id="12" idx="0"/>
          </p:cNvCxnSpPr>
          <p:nvPr/>
        </p:nvCxnSpPr>
        <p:spPr>
          <a:xfrm>
            <a:off x="4896112" y="4268692"/>
            <a:ext cx="20397" cy="1630748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Isosceles Triangle 31"/>
          <p:cNvSpPr/>
          <p:nvPr/>
        </p:nvSpPr>
        <p:spPr>
          <a:xfrm>
            <a:off x="7246510" y="5625376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6926686" y="5805476"/>
            <a:ext cx="2069217" cy="518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the table</a:t>
            </a:r>
          </a:p>
        </p:txBody>
      </p:sp>
      <p:cxnSp>
        <p:nvCxnSpPr>
          <p:cNvPr id="6" name="Straight Connector 5"/>
          <p:cNvCxnSpPr>
            <a:stCxn id="20" idx="2"/>
            <a:endCxn id="32" idx="0"/>
          </p:cNvCxnSpPr>
          <p:nvPr/>
        </p:nvCxnSpPr>
        <p:spPr>
          <a:xfrm flipH="1">
            <a:off x="7838938" y="4178867"/>
            <a:ext cx="2945" cy="144650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266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32" grpId="0" animBg="1"/>
      <p:bldP spid="4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67461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Modifiers in verb phrase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Post-verbal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modifiers: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 John works quietly in his room in the morning.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►Order of post-verbal adverbs: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MANNER → PLACE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TIME </a:t>
            </a:r>
          </a:p>
          <a:p>
            <a:pPr>
              <a:spcAft>
                <a:spcPts val="600"/>
              </a:spcAft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Pre-verbal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modifiers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 John always visits his grandma at weekend.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4842456" y="2768958"/>
            <a:ext cx="177728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6812924" y="2794715"/>
            <a:ext cx="220228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606085" y="2781836"/>
            <a:ext cx="94015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522113" y="5355465"/>
            <a:ext cx="94015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6849411" y="5355465"/>
            <a:ext cx="1777285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72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7157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English verbs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74" y="1825625"/>
            <a:ext cx="11482252" cy="435133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 tenses 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and past</a:t>
            </a:r>
          </a:p>
          <a:p>
            <a:pPr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aspects 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simple, progressive, perfect, perfect-progressive</a:t>
            </a:r>
          </a:p>
          <a:p>
            <a:pPr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moods 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indicative, subjunctive, imperative</a:t>
            </a:r>
          </a:p>
          <a:p>
            <a:pPr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voices 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active and passive</a:t>
            </a:r>
          </a:p>
          <a:p>
            <a:pPr marL="0" indent="0">
              <a:spcAft>
                <a:spcPts val="12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2719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7698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verb phrase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0"/>
            <a:ext cx="10515600" cy="5895979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Post-verbal modifier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12157" y="1792585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16449" y="2560968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55334" y="3514006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>
            <a:stCxn id="4" idx="2"/>
            <a:endCxn id="5" idx="0"/>
          </p:cNvCxnSpPr>
          <p:nvPr/>
        </p:nvCxnSpPr>
        <p:spPr>
          <a:xfrm>
            <a:off x="5911402" y="2256225"/>
            <a:ext cx="4292" cy="3047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2"/>
          </p:cNvCxnSpPr>
          <p:nvPr/>
        </p:nvCxnSpPr>
        <p:spPr>
          <a:xfrm flipH="1">
            <a:off x="5245993" y="3024608"/>
            <a:ext cx="669701" cy="4290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119870" y="3525676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>
            <a:stCxn id="5" idx="2"/>
            <a:endCxn id="10" idx="0"/>
          </p:cNvCxnSpPr>
          <p:nvPr/>
        </p:nvCxnSpPr>
        <p:spPr>
          <a:xfrm>
            <a:off x="5915694" y="3024608"/>
            <a:ext cx="1920028" cy="5010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230709" y="6336833"/>
            <a:ext cx="798490" cy="4465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230709" y="4534379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465468" y="4541896"/>
            <a:ext cx="1069483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>
            <a:endCxn id="19" idx="0"/>
          </p:cNvCxnSpPr>
          <p:nvPr/>
        </p:nvCxnSpPr>
        <p:spPr>
          <a:xfrm flipH="1">
            <a:off x="4629954" y="4065378"/>
            <a:ext cx="560231" cy="4690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190184" y="4091136"/>
            <a:ext cx="803317" cy="40460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923505" y="1300760"/>
            <a:ext cx="6336405" cy="592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(John) does the homework in his room.</a:t>
            </a:r>
            <a:endParaRPr lang="en-US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5512157" y="5065134"/>
            <a:ext cx="437880" cy="30395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947889" y="5062981"/>
            <a:ext cx="452911" cy="26747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5248141" y="5632319"/>
            <a:ext cx="4289" cy="3890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6392224" y="5617297"/>
            <a:ext cx="4289" cy="3890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846744" y="5214816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977945" y="5199788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881086" y="6076670"/>
            <a:ext cx="834980" cy="540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 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550786" y="6027305"/>
            <a:ext cx="1687139" cy="603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</a:p>
        </p:txBody>
      </p:sp>
      <p:sp>
        <p:nvSpPr>
          <p:cNvPr id="34" name="Isosceles Triangle 33"/>
          <p:cNvSpPr/>
          <p:nvPr/>
        </p:nvSpPr>
        <p:spPr>
          <a:xfrm>
            <a:off x="7246510" y="6076141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926686" y="6230482"/>
            <a:ext cx="2069217" cy="518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his room</a:t>
            </a:r>
          </a:p>
        </p:txBody>
      </p:sp>
      <p:cxnSp>
        <p:nvCxnSpPr>
          <p:cNvPr id="36" name="Straight Connector 35"/>
          <p:cNvCxnSpPr>
            <a:stCxn id="10" idx="2"/>
            <a:endCxn id="34" idx="0"/>
          </p:cNvCxnSpPr>
          <p:nvPr/>
        </p:nvCxnSpPr>
        <p:spPr>
          <a:xfrm>
            <a:off x="7835722" y="3989316"/>
            <a:ext cx="3216" cy="20868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9" idx="2"/>
            <a:endCxn id="12" idx="0"/>
          </p:cNvCxnSpPr>
          <p:nvPr/>
        </p:nvCxnSpPr>
        <p:spPr>
          <a:xfrm>
            <a:off x="4629954" y="5098630"/>
            <a:ext cx="0" cy="1238203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156852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2" grpId="0"/>
      <p:bldP spid="19" grpId="0"/>
      <p:bldP spid="20" grpId="0"/>
      <p:bldP spid="17" grpId="0" animBg="1"/>
      <p:bldP spid="29" grpId="0"/>
      <p:bldP spid="30" grpId="0"/>
      <p:bldP spid="31" grpId="0"/>
      <p:bldP spid="33" grpId="0"/>
      <p:bldP spid="34" grpId="0" animBg="1"/>
      <p:bldP spid="3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4666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verb phrase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5456"/>
            <a:ext cx="10515600" cy="6048770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Post-verbal modifiers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233375" y="1148639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55334" y="3514006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619743" y="1509247"/>
            <a:ext cx="4292" cy="4721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37" idx="2"/>
            <a:endCxn id="6" idx="0"/>
          </p:cNvCxnSpPr>
          <p:nvPr/>
        </p:nvCxnSpPr>
        <p:spPr>
          <a:xfrm flipH="1">
            <a:off x="5254579" y="3138371"/>
            <a:ext cx="561298" cy="37563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119870" y="3525676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>
            <a:stCxn id="32" idx="2"/>
            <a:endCxn id="42" idx="0"/>
          </p:cNvCxnSpPr>
          <p:nvPr/>
        </p:nvCxnSpPr>
        <p:spPr>
          <a:xfrm>
            <a:off x="6675552" y="2354902"/>
            <a:ext cx="2973949" cy="46028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230709" y="6323770"/>
            <a:ext cx="798490" cy="4465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230709" y="4534379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465468" y="4541896"/>
            <a:ext cx="1069483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>
            <a:endCxn id="19" idx="0"/>
          </p:cNvCxnSpPr>
          <p:nvPr/>
        </p:nvCxnSpPr>
        <p:spPr>
          <a:xfrm flipH="1">
            <a:off x="4629954" y="4065378"/>
            <a:ext cx="560231" cy="4690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190184" y="4091136"/>
            <a:ext cx="803317" cy="40460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004556" y="1300759"/>
            <a:ext cx="3760631" cy="140380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(John) does the homework in his room in the morning.</a:t>
            </a:r>
            <a:endParaRPr lang="en-US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5512157" y="5065134"/>
            <a:ext cx="437880" cy="30395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947889" y="5062981"/>
            <a:ext cx="452911" cy="26747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5248141" y="5632319"/>
            <a:ext cx="4289" cy="3890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6392224" y="5617297"/>
            <a:ext cx="4289" cy="3890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846744" y="5214816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977945" y="5199788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881086" y="6076670"/>
            <a:ext cx="834980" cy="540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 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550786" y="6027305"/>
            <a:ext cx="1687139" cy="603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</a:p>
        </p:txBody>
      </p:sp>
      <p:sp>
        <p:nvSpPr>
          <p:cNvPr id="34" name="Isosceles Triangle 33"/>
          <p:cNvSpPr/>
          <p:nvPr/>
        </p:nvSpPr>
        <p:spPr>
          <a:xfrm>
            <a:off x="7246510" y="6076141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926686" y="6230482"/>
            <a:ext cx="2069217" cy="518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his room</a:t>
            </a:r>
          </a:p>
        </p:txBody>
      </p:sp>
      <p:cxnSp>
        <p:nvCxnSpPr>
          <p:cNvPr id="36" name="Straight Connector 35"/>
          <p:cNvCxnSpPr>
            <a:stCxn id="10" idx="2"/>
            <a:endCxn id="34" idx="0"/>
          </p:cNvCxnSpPr>
          <p:nvPr/>
        </p:nvCxnSpPr>
        <p:spPr>
          <a:xfrm>
            <a:off x="7835722" y="3989316"/>
            <a:ext cx="3216" cy="20868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9" idx="2"/>
            <a:endCxn id="12" idx="0"/>
          </p:cNvCxnSpPr>
          <p:nvPr/>
        </p:nvCxnSpPr>
        <p:spPr>
          <a:xfrm>
            <a:off x="4629954" y="5098630"/>
            <a:ext cx="0" cy="122514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6276307" y="1891262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499269" y="2674731"/>
            <a:ext cx="633215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9" name="Straight Connector 38"/>
          <p:cNvCxnSpPr>
            <a:stCxn id="37" idx="2"/>
            <a:endCxn id="10" idx="0"/>
          </p:cNvCxnSpPr>
          <p:nvPr/>
        </p:nvCxnSpPr>
        <p:spPr>
          <a:xfrm>
            <a:off x="5815877" y="3138371"/>
            <a:ext cx="2019845" cy="38730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8933649" y="2815184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 flipH="1">
            <a:off x="5803537" y="2354902"/>
            <a:ext cx="859675" cy="3198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Isosceles Triangle 46"/>
          <p:cNvSpPr/>
          <p:nvPr/>
        </p:nvSpPr>
        <p:spPr>
          <a:xfrm>
            <a:off x="9073168" y="6099751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Rectangle 47"/>
          <p:cNvSpPr/>
          <p:nvPr/>
        </p:nvSpPr>
        <p:spPr>
          <a:xfrm>
            <a:off x="8624552" y="6228334"/>
            <a:ext cx="2333233" cy="518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the morning</a:t>
            </a:r>
          </a:p>
        </p:txBody>
      </p:sp>
      <p:cxnSp>
        <p:nvCxnSpPr>
          <p:cNvPr id="50" name="Straight Connector 49"/>
          <p:cNvCxnSpPr>
            <a:stCxn id="42" idx="2"/>
            <a:endCxn id="47" idx="0"/>
          </p:cNvCxnSpPr>
          <p:nvPr/>
        </p:nvCxnSpPr>
        <p:spPr>
          <a:xfrm>
            <a:off x="9649501" y="3278824"/>
            <a:ext cx="16095" cy="2820927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9776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2" grpId="0"/>
      <p:bldP spid="19" grpId="0"/>
      <p:bldP spid="20" grpId="0"/>
      <p:bldP spid="17" grpId="0" animBg="1"/>
      <p:bldP spid="29" grpId="0"/>
      <p:bldP spid="30" grpId="0"/>
      <p:bldP spid="31" grpId="0"/>
      <p:bldP spid="33" grpId="0"/>
      <p:bldP spid="34" grpId="0" animBg="1"/>
      <p:bldP spid="35" grpId="0"/>
      <p:bldP spid="32" grpId="0"/>
      <p:bldP spid="37" grpId="0"/>
      <p:bldP spid="42" grpId="0"/>
      <p:bldP spid="47" grpId="0" animBg="1"/>
      <p:bldP spid="4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0424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verb phrase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2576"/>
            <a:ext cx="10515600" cy="6175423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Pre-verbal modifier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12157" y="1599400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29328" y="2535210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584880" y="3436732"/>
            <a:ext cx="1043186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AdvP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>
            <a:stCxn id="4" idx="2"/>
            <a:endCxn id="5" idx="0"/>
          </p:cNvCxnSpPr>
          <p:nvPr/>
        </p:nvCxnSpPr>
        <p:spPr>
          <a:xfrm>
            <a:off x="5911402" y="2063040"/>
            <a:ext cx="17171" cy="4721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2"/>
          </p:cNvCxnSpPr>
          <p:nvPr/>
        </p:nvCxnSpPr>
        <p:spPr>
          <a:xfrm flipH="1">
            <a:off x="5258872" y="2998850"/>
            <a:ext cx="669701" cy="4290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6553197" y="3487038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>
            <a:stCxn id="5" idx="2"/>
            <a:endCxn id="10" idx="0"/>
          </p:cNvCxnSpPr>
          <p:nvPr/>
        </p:nvCxnSpPr>
        <p:spPr>
          <a:xfrm>
            <a:off x="5928573" y="2998850"/>
            <a:ext cx="1340476" cy="4881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6233110" y="4482864"/>
            <a:ext cx="966181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015483" y="4451744"/>
            <a:ext cx="1069483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>
            <a:off x="6664817" y="4026741"/>
            <a:ext cx="598867" cy="40460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263684" y="4026741"/>
            <a:ext cx="1338059" cy="4250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923505" y="1081817"/>
            <a:ext cx="6336405" cy="592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(John) always visits his grandma.</a:t>
            </a:r>
            <a:endParaRPr lang="en-US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Connector 17"/>
          <p:cNvCxnSpPr>
            <a:endCxn id="28" idx="0"/>
          </p:cNvCxnSpPr>
          <p:nvPr/>
        </p:nvCxnSpPr>
        <p:spPr>
          <a:xfrm flipH="1">
            <a:off x="7907499" y="4938992"/>
            <a:ext cx="538893" cy="34880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433515" y="4951875"/>
            <a:ext cx="813516" cy="32846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7441574" y="6116333"/>
            <a:ext cx="966181" cy="5652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8562304" y="6036915"/>
            <a:ext cx="1413194" cy="644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endParaRPr lang="en-US" sz="25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grandma</a:t>
            </a:r>
          </a:p>
        </p:txBody>
      </p:sp>
      <p:sp>
        <p:nvSpPr>
          <p:cNvPr id="28" name="Rectangle 27"/>
          <p:cNvSpPr/>
          <p:nvPr/>
        </p:nvSpPr>
        <p:spPr>
          <a:xfrm>
            <a:off x="7424408" y="5287794"/>
            <a:ext cx="966181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9" name="Rectangle 28"/>
          <p:cNvSpPr/>
          <p:nvPr/>
        </p:nvSpPr>
        <p:spPr>
          <a:xfrm>
            <a:off x="8748787" y="5247012"/>
            <a:ext cx="966181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533364" y="6386794"/>
            <a:ext cx="1259984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always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6228814" y="6423292"/>
            <a:ext cx="966181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visits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9229863" y="5600442"/>
            <a:ext cx="4292" cy="4139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7914072" y="5688447"/>
            <a:ext cx="4292" cy="41399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Isosceles Triangle 35"/>
          <p:cNvSpPr/>
          <p:nvPr/>
        </p:nvSpPr>
        <p:spPr>
          <a:xfrm>
            <a:off x="4516185" y="6282205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7" name="Straight Connector 36"/>
          <p:cNvCxnSpPr>
            <a:stCxn id="6" idx="2"/>
            <a:endCxn id="36" idx="0"/>
          </p:cNvCxnSpPr>
          <p:nvPr/>
        </p:nvCxnSpPr>
        <p:spPr>
          <a:xfrm>
            <a:off x="5106473" y="4000983"/>
            <a:ext cx="2140" cy="2281222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9" idx="2"/>
            <a:endCxn id="31" idx="0"/>
          </p:cNvCxnSpPr>
          <p:nvPr/>
        </p:nvCxnSpPr>
        <p:spPr>
          <a:xfrm flipH="1">
            <a:off x="6711905" y="4888747"/>
            <a:ext cx="4296" cy="1534545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66199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9" grpId="0"/>
      <p:bldP spid="20" grpId="0"/>
      <p:bldP spid="17" grpId="0" animBg="1"/>
      <p:bldP spid="25" grpId="0"/>
      <p:bldP spid="27" grpId="0"/>
      <p:bldP spid="28" grpId="0"/>
      <p:bldP spid="29" grpId="0"/>
      <p:bldP spid="30" grpId="0"/>
      <p:bldP spid="31" grpId="0"/>
      <p:bldP spid="36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7698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verb phrase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88640"/>
            <a:ext cx="10515600" cy="5895979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important note on NP as adverbs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12157" y="1792585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16449" y="2560968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55334" y="3514006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>
            <a:stCxn id="4" idx="2"/>
            <a:endCxn id="5" idx="0"/>
          </p:cNvCxnSpPr>
          <p:nvPr/>
        </p:nvCxnSpPr>
        <p:spPr>
          <a:xfrm>
            <a:off x="5911402" y="2256225"/>
            <a:ext cx="4292" cy="3047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2"/>
          </p:cNvCxnSpPr>
          <p:nvPr/>
        </p:nvCxnSpPr>
        <p:spPr>
          <a:xfrm flipH="1">
            <a:off x="5245993" y="3024608"/>
            <a:ext cx="669701" cy="4290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119870" y="3525676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>
            <a:stCxn id="5" idx="2"/>
            <a:endCxn id="10" idx="0"/>
          </p:cNvCxnSpPr>
          <p:nvPr/>
        </p:nvCxnSpPr>
        <p:spPr>
          <a:xfrm>
            <a:off x="5915694" y="3024608"/>
            <a:ext cx="1920028" cy="5010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230709" y="6323770"/>
            <a:ext cx="798490" cy="4465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230709" y="4534379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465468" y="4541896"/>
            <a:ext cx="1069483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>
            <a:endCxn id="19" idx="0"/>
          </p:cNvCxnSpPr>
          <p:nvPr/>
        </p:nvCxnSpPr>
        <p:spPr>
          <a:xfrm flipH="1">
            <a:off x="4629954" y="4065378"/>
            <a:ext cx="560231" cy="4690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190184" y="4091136"/>
            <a:ext cx="803317" cy="40460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923505" y="1300760"/>
            <a:ext cx="6336405" cy="592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(John) does his homework every day.</a:t>
            </a:r>
            <a:endParaRPr lang="en-US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5512157" y="5065134"/>
            <a:ext cx="437880" cy="30395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947889" y="5062981"/>
            <a:ext cx="452911" cy="26747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5248141" y="5632319"/>
            <a:ext cx="4289" cy="3890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6392224" y="5617297"/>
            <a:ext cx="4289" cy="3890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846744" y="5214816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977945" y="5199788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881086" y="6076670"/>
            <a:ext cx="834980" cy="540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550786" y="6027305"/>
            <a:ext cx="1687139" cy="603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</a:p>
        </p:txBody>
      </p:sp>
      <p:sp>
        <p:nvSpPr>
          <p:cNvPr id="34" name="Isosceles Triangle 33"/>
          <p:cNvSpPr/>
          <p:nvPr/>
        </p:nvSpPr>
        <p:spPr>
          <a:xfrm>
            <a:off x="7246510" y="6076141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/>
          <p:cNvSpPr/>
          <p:nvPr/>
        </p:nvSpPr>
        <p:spPr>
          <a:xfrm>
            <a:off x="6926686" y="6230482"/>
            <a:ext cx="2069217" cy="518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 day</a:t>
            </a:r>
          </a:p>
        </p:txBody>
      </p:sp>
      <p:cxnSp>
        <p:nvCxnSpPr>
          <p:cNvPr id="36" name="Straight Connector 35"/>
          <p:cNvCxnSpPr>
            <a:stCxn id="10" idx="2"/>
            <a:endCxn id="34" idx="0"/>
          </p:cNvCxnSpPr>
          <p:nvPr/>
        </p:nvCxnSpPr>
        <p:spPr>
          <a:xfrm>
            <a:off x="7835722" y="3989316"/>
            <a:ext cx="3216" cy="208682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>
            <a:stCxn id="19" idx="2"/>
            <a:endCxn id="12" idx="0"/>
          </p:cNvCxnSpPr>
          <p:nvPr/>
        </p:nvCxnSpPr>
        <p:spPr>
          <a:xfrm>
            <a:off x="4629954" y="5098630"/>
            <a:ext cx="0" cy="122514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748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  <p:bldP spid="12" grpId="0"/>
      <p:bldP spid="19" grpId="0"/>
      <p:bldP spid="17" grpId="0" animBg="1"/>
      <p:bldP spid="29" grpId="0"/>
      <p:bldP spid="30" grpId="0"/>
      <p:bldP spid="31" grpId="0"/>
      <p:bldP spid="33" grpId="0"/>
      <p:bldP spid="34" grpId="0" animBg="1"/>
      <p:bldP spid="3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7698"/>
            <a:ext cx="10515600" cy="639427"/>
          </a:xfrm>
        </p:spPr>
        <p:txBody>
          <a:bodyPr>
            <a:noAutofit/>
          </a:bodyPr>
          <a:lstStyle/>
          <a:p>
            <a:pPr algn="ctr"/>
            <a:r>
              <a:rPr lang="en-US" sz="4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structure of verb phrase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50003"/>
            <a:ext cx="10515600" cy="5895979"/>
          </a:xfrm>
        </p:spPr>
        <p:txBody>
          <a:bodyPr/>
          <a:lstStyle/>
          <a:p>
            <a:pPr marL="0" indent="0" algn="ctr">
              <a:buNone/>
            </a:pP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important note on NP as adverbs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512157" y="1792585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516449" y="2560968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855334" y="3514006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" name="Straight Connector 8"/>
          <p:cNvCxnSpPr>
            <a:stCxn id="4" idx="2"/>
            <a:endCxn id="5" idx="0"/>
          </p:cNvCxnSpPr>
          <p:nvPr/>
        </p:nvCxnSpPr>
        <p:spPr>
          <a:xfrm>
            <a:off x="5911402" y="2256225"/>
            <a:ext cx="4292" cy="30474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5" idx="2"/>
          </p:cNvCxnSpPr>
          <p:nvPr/>
        </p:nvCxnSpPr>
        <p:spPr>
          <a:xfrm flipH="1">
            <a:off x="5245993" y="3024608"/>
            <a:ext cx="669701" cy="42901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7119870" y="3525676"/>
            <a:ext cx="1431703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4" name="Straight Connector 13"/>
          <p:cNvCxnSpPr>
            <a:stCxn id="5" idx="2"/>
            <a:endCxn id="10" idx="0"/>
          </p:cNvCxnSpPr>
          <p:nvPr/>
        </p:nvCxnSpPr>
        <p:spPr>
          <a:xfrm>
            <a:off x="5915694" y="3024608"/>
            <a:ext cx="1920028" cy="5010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4230709" y="6323770"/>
            <a:ext cx="798490" cy="4465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230709" y="4534379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20" name="Rectangle 19"/>
          <p:cNvSpPr/>
          <p:nvPr/>
        </p:nvSpPr>
        <p:spPr>
          <a:xfrm>
            <a:off x="5465468" y="4541896"/>
            <a:ext cx="1069483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Straight Connector 23"/>
          <p:cNvCxnSpPr>
            <a:endCxn id="19" idx="0"/>
          </p:cNvCxnSpPr>
          <p:nvPr/>
        </p:nvCxnSpPr>
        <p:spPr>
          <a:xfrm flipH="1">
            <a:off x="4629954" y="4065378"/>
            <a:ext cx="560231" cy="4690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5190184" y="4091136"/>
            <a:ext cx="803317" cy="40460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2923505" y="1300760"/>
            <a:ext cx="6336405" cy="59259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(John) does his homework </a:t>
            </a:r>
            <a:r>
              <a:rPr lang="en-US" sz="3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 day</a:t>
            </a:r>
            <a:r>
              <a:rPr lang="en-US" sz="3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5512157" y="5065134"/>
            <a:ext cx="437880" cy="30395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947889" y="5062981"/>
            <a:ext cx="452911" cy="26747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5248141" y="5632319"/>
            <a:ext cx="4289" cy="3890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flipH="1">
            <a:off x="6392224" y="5617297"/>
            <a:ext cx="4289" cy="3890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4846744" y="5214816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5977945" y="5199788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881086" y="6076670"/>
            <a:ext cx="834980" cy="540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Poss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5550786" y="6027305"/>
            <a:ext cx="1687139" cy="6031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homework</a:t>
            </a:r>
          </a:p>
        </p:txBody>
      </p:sp>
      <p:sp>
        <p:nvSpPr>
          <p:cNvPr id="35" name="Rectangle 34"/>
          <p:cNvSpPr/>
          <p:nvPr/>
        </p:nvSpPr>
        <p:spPr>
          <a:xfrm>
            <a:off x="7031861" y="5976194"/>
            <a:ext cx="985244" cy="6821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Dist.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every </a:t>
            </a:r>
          </a:p>
        </p:txBody>
      </p:sp>
      <p:cxnSp>
        <p:nvCxnSpPr>
          <p:cNvPr id="38" name="Straight Connector 37"/>
          <p:cNvCxnSpPr>
            <a:stCxn id="19" idx="2"/>
            <a:endCxn id="12" idx="0"/>
          </p:cNvCxnSpPr>
          <p:nvPr/>
        </p:nvCxnSpPr>
        <p:spPr>
          <a:xfrm>
            <a:off x="4629954" y="5098630"/>
            <a:ext cx="0" cy="1225140"/>
          </a:xfrm>
          <a:prstGeom prst="line">
            <a:avLst/>
          </a:prstGeom>
          <a:ln w="381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8075048" y="5969832"/>
            <a:ext cx="1008855" cy="67352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day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7866842" y="4037472"/>
            <a:ext cx="684731" cy="45827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H="1">
            <a:off x="7508391" y="4037472"/>
            <a:ext cx="384216" cy="40031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/>
          <p:cNvSpPr/>
          <p:nvPr/>
        </p:nvSpPr>
        <p:spPr>
          <a:xfrm>
            <a:off x="7122025" y="4450669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8175941" y="4538668"/>
            <a:ext cx="798490" cy="564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6" name="Straight Connector 15"/>
          <p:cNvCxnSpPr>
            <a:stCxn id="40" idx="2"/>
            <a:endCxn id="35" idx="0"/>
          </p:cNvCxnSpPr>
          <p:nvPr/>
        </p:nvCxnSpPr>
        <p:spPr>
          <a:xfrm>
            <a:off x="7521270" y="5014920"/>
            <a:ext cx="3213" cy="9612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41" idx="2"/>
            <a:endCxn id="32" idx="0"/>
          </p:cNvCxnSpPr>
          <p:nvPr/>
        </p:nvCxnSpPr>
        <p:spPr>
          <a:xfrm>
            <a:off x="8575186" y="5102919"/>
            <a:ext cx="4290" cy="866913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38083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 animBg="1"/>
      <p:bldP spid="35" grpId="0"/>
      <p:bldP spid="32" grpId="0"/>
      <p:bldP spid="40" grpId="0"/>
      <p:bldP spid="4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6183"/>
            <a:ext cx="10515600" cy="703823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Phrasal verb &amp; Prepositional verb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706116" y="1728189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21368" y="1751800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5022760" y="2217582"/>
            <a:ext cx="4292" cy="4721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474554" y="4706146"/>
            <a:ext cx="4292" cy="4721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10414177" y="4691002"/>
            <a:ext cx="4292" cy="4721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073169" y="2211148"/>
            <a:ext cx="4292" cy="47216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4460382" y="3134027"/>
            <a:ext cx="560231" cy="4690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8470004" y="3138429"/>
            <a:ext cx="560231" cy="46900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8637431" y="2728451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642832" y="2674789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083642" y="3620722"/>
            <a:ext cx="798490" cy="3723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41320" y="3558202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050404" y="3574274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474554" y="3571082"/>
            <a:ext cx="798490" cy="4636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NP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0" name="Straight Connector 19"/>
          <p:cNvCxnSpPr/>
          <p:nvPr/>
        </p:nvCxnSpPr>
        <p:spPr>
          <a:xfrm>
            <a:off x="9036676" y="3153596"/>
            <a:ext cx="803317" cy="40460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5020613" y="3136958"/>
            <a:ext cx="803317" cy="404606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Isosceles Triangle 21"/>
          <p:cNvSpPr/>
          <p:nvPr/>
        </p:nvSpPr>
        <p:spPr>
          <a:xfrm>
            <a:off x="5224524" y="3964003"/>
            <a:ext cx="1184856" cy="196487"/>
          </a:xfrm>
          <a:prstGeom prst="triangle">
            <a:avLst/>
          </a:prstGeom>
          <a:noFill/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H="1">
            <a:off x="9440218" y="4021947"/>
            <a:ext cx="437880" cy="30395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9875949" y="4019787"/>
            <a:ext cx="452911" cy="267471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9986492" y="5232110"/>
            <a:ext cx="909033" cy="62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</a:t>
            </a:r>
            <a:endParaRPr lang="en-US" sz="25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9057341" y="4333790"/>
            <a:ext cx="798490" cy="3723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Det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991323" y="4287258"/>
            <a:ext cx="798490" cy="37235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endParaRPr lang="en-US" sz="25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9053044" y="5255376"/>
            <a:ext cx="798490" cy="60451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Art</a:t>
            </a:r>
          </a:p>
          <a:p>
            <a:pPr algn="ctr"/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9" name="Rectangle 28"/>
          <p:cNvSpPr/>
          <p:nvPr/>
        </p:nvSpPr>
        <p:spPr>
          <a:xfrm>
            <a:off x="4848895" y="4107229"/>
            <a:ext cx="2067060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bout Syntax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74389" y="4117961"/>
            <a:ext cx="1259984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talk</a:t>
            </a:r>
          </a:p>
        </p:txBody>
      </p:sp>
      <p:sp>
        <p:nvSpPr>
          <p:cNvPr id="31" name="Rectangle 30"/>
          <p:cNvSpPr/>
          <p:nvPr/>
        </p:nvSpPr>
        <p:spPr>
          <a:xfrm>
            <a:off x="7851818" y="5532494"/>
            <a:ext cx="1259984" cy="4058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sz="25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ook up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14265" y="1068941"/>
            <a:ext cx="4039676" cy="96591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(We) talk about Syntax.</a:t>
            </a:r>
          </a:p>
          <a:p>
            <a:pPr algn="ctr"/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(We) look up a word.</a:t>
            </a:r>
            <a:endParaRPr lang="en-US" sz="3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36" name="Straight Connector 35"/>
          <p:cNvCxnSpPr/>
          <p:nvPr/>
        </p:nvCxnSpPr>
        <p:spPr>
          <a:xfrm>
            <a:off x="2202287" y="1506827"/>
            <a:ext cx="1848117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1738648" y="1970466"/>
            <a:ext cx="940158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Rectangle 38"/>
          <p:cNvSpPr/>
          <p:nvPr/>
        </p:nvSpPr>
        <p:spPr>
          <a:xfrm>
            <a:off x="759842" y="4651774"/>
            <a:ext cx="4039676" cy="914017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(We) talk about Syntax.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(We) look up a word.</a:t>
            </a: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Oval 39"/>
          <p:cNvSpPr/>
          <p:nvPr/>
        </p:nvSpPr>
        <p:spPr>
          <a:xfrm>
            <a:off x="3333472" y="4698812"/>
            <a:ext cx="1067879" cy="451798"/>
          </a:xfrm>
          <a:prstGeom prst="ellipse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endParaRPr lang="en-US" sz="3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Right Arrow 41"/>
          <p:cNvSpPr/>
          <p:nvPr/>
        </p:nvSpPr>
        <p:spPr>
          <a:xfrm>
            <a:off x="425002" y="5945141"/>
            <a:ext cx="656814" cy="249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1171967" y="5770831"/>
            <a:ext cx="26466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*(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We) look up 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it.</a:t>
            </a:r>
            <a:endParaRPr lang="en-US" sz="2800" dirty="0"/>
          </a:p>
        </p:txBody>
      </p:sp>
      <p:sp>
        <p:nvSpPr>
          <p:cNvPr id="44" name="Rectangle 43"/>
          <p:cNvSpPr/>
          <p:nvPr/>
        </p:nvSpPr>
        <p:spPr>
          <a:xfrm>
            <a:off x="4827426" y="5768685"/>
            <a:ext cx="302439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We) look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up</a:t>
            </a:r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/>
          </a:p>
        </p:txBody>
      </p:sp>
      <p:sp>
        <p:nvSpPr>
          <p:cNvPr id="45" name="Right Arrow 44"/>
          <p:cNvSpPr/>
          <p:nvPr/>
        </p:nvSpPr>
        <p:spPr>
          <a:xfrm>
            <a:off x="4018215" y="5958020"/>
            <a:ext cx="656814" cy="2495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60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4" grpId="0"/>
      <p:bldP spid="15" grpId="0"/>
      <p:bldP spid="16" grpId="0"/>
      <p:bldP spid="17" grpId="0"/>
      <p:bldP spid="18" grpId="0"/>
      <p:bldP spid="19" grpId="0"/>
      <p:bldP spid="22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4" grpId="0" animBg="1"/>
      <p:bldP spid="39" grpId="0" animBg="1"/>
      <p:bldP spid="40" grpId="0" animBg="1"/>
      <p:bldP spid="42" grpId="0" animBg="1"/>
      <p:bldP spid="43" grpId="0"/>
      <p:bldP spid="44" grpId="0"/>
      <p:bldP spid="4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04" y="365125"/>
            <a:ext cx="11874321" cy="703821"/>
          </a:xfrm>
        </p:spPr>
        <p:txBody>
          <a:bodyPr>
            <a:noAutofit/>
          </a:bodyPr>
          <a:lstStyle/>
          <a:p>
            <a:pPr algn="ctr"/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1 - </a:t>
            </a:r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 the tree diagram of the following phrases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9250"/>
            <a:ext cx="10515600" cy="4997004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wash your face 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study a new lesson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 breakfast every day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ut sugar in my coffee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always worry about her weight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 to the cinema at the weekend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 loudly in their garden last night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gave my girlfriend a new dress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40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304" y="365125"/>
            <a:ext cx="11874321" cy="703821"/>
          </a:xfrm>
        </p:spPr>
        <p:txBody>
          <a:bodyPr>
            <a:noAutofit/>
          </a:bodyPr>
          <a:lstStyle/>
          <a:p>
            <a:pPr algn="ctr"/>
            <a:r>
              <a:rPr lang="en-US" sz="3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Exercise 2 </a:t>
            </a:r>
            <a:r>
              <a:rPr lang="en-US" sz="3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Draw the tree diagram of the following phrases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9250"/>
            <a:ext cx="10515600" cy="4997004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cook dinner every day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withdraw money from the bank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always complain about the work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 to the park in the morning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walk quietly in my garden in the evening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sent my little daughter a new toy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0420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075" t="22232" r="5692" b="10804"/>
          <a:stretch/>
        </p:blipFill>
        <p:spPr>
          <a:xfrm>
            <a:off x="24557" y="1005840"/>
            <a:ext cx="11836517" cy="529045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8112034" y="3252651"/>
            <a:ext cx="574766" cy="37882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N’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5943" y="4062549"/>
            <a:ext cx="522514" cy="4049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V’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9006" y="5077098"/>
            <a:ext cx="522514" cy="4049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endParaRPr lang="en-US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765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7157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Indicative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74" y="1352282"/>
            <a:ext cx="11482252" cy="5257524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indicative mood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is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verb form that makes a statement or asks a question. For example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Jack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sings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every Friday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→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It's a statement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Jack the lead vocalist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→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It's a question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 the examples above with this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us a song, Jack.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 is not in the indicative mood.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in the imperative mood.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It's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order. It's not a statement or a question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94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7157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Subjunctive mood 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74" y="1352282"/>
            <a:ext cx="11482252" cy="5375089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subjunctive mood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is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verb form used to explore a hypothetical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situation.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If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 were me, I'd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go. (As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explores a hypothetical situation,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becomes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wish it were real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this expresses a wish,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becomes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were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imperative that the game begin at once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this expresses a demand,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becomes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 he work full time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this expresses a suggestion,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becomes 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.)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8411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87157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Imperative mood 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1074" y="1201782"/>
            <a:ext cx="11482252" cy="547333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imperative mood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khiến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is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verb form that gives a command. For example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Char char="-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Run!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Char char="-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Get out!</a:t>
            </a: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Char char="-"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Empty the bin, John.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Compare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examples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above with this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John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empties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the bin.</a:t>
            </a: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 is not in the imperative mood. It is in the indicative mood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Commands can include orders, requests, advice, instructions, and warnings.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89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 phrase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2282"/>
            <a:ext cx="10515600" cy="4824681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PHRASE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 contain is the VERB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GROUP, in the verb group contains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lexical verb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up to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auxiliary verbs, besides the negative word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 He may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been being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interrogated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other words, 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 phrase in English consists of a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 group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all the words and word groups which belong with the verb group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cluster around it. The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 group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itself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called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and the other words and word groups are the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modifiers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the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head.  </a:t>
            </a:r>
          </a:p>
          <a:p>
            <a:pPr marL="0" indent="0">
              <a:spcAft>
                <a:spcPts val="1200"/>
              </a:spcAft>
              <a:buNone/>
            </a:pP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5134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 phrase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2282"/>
            <a:ext cx="10515600" cy="482468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modifier is the generic term for all the adverbial adjuncts that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optionally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provide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further information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the action, the process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event, etc. talked about in the clause in which they occur.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relation between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 group and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adverbial adjunct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of modification: there is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one-way dependency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between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 group (as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and the adverbial adjunct (as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Thus, the use of the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 group without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adverbial adjunct is grammatically acceptable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2610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 phrase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52282"/>
            <a:ext cx="10515600" cy="482468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complement is the generic term for all the completers of the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verb,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which are usually known as </a:t>
            </a:r>
            <a:r>
              <a:rPr lang="en-US" sz="3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direct object, the indirect object, the subjective complement, the objective complement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US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between the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 group and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NP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complementation: there is </a:t>
            </a:r>
            <a:r>
              <a:rPr lang="en-US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two-way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dependency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between the verb group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and the NP (as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>
              <a:spcAft>
                <a:spcPts val="600"/>
              </a:spcAft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76495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83371"/>
          </a:xfrm>
        </p:spPr>
        <p:txBody>
          <a:bodyPr/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Complements of verb phrase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Intransitive verbs</a:t>
            </a:r>
          </a:p>
          <a:p>
            <a:pPr>
              <a:spcAft>
                <a:spcPts val="600"/>
              </a:spcAft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(Mono)transitive verbs</a:t>
            </a:r>
          </a:p>
          <a:p>
            <a:pPr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Prepositional verbs </a:t>
            </a:r>
          </a:p>
          <a:p>
            <a:pPr>
              <a:spcAft>
                <a:spcPts val="600"/>
              </a:spcAft>
            </a:pP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Ditransitive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verbs </a:t>
            </a:r>
          </a:p>
          <a:p>
            <a:pPr>
              <a:spcAft>
                <a:spcPts val="600"/>
              </a:spcAft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Verbs with NP – PP complements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174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2516</TotalTime>
  <Words>1057</Words>
  <Application>Microsoft Office PowerPoint</Application>
  <PresentationFormat>Custom</PresentationFormat>
  <Paragraphs>289</Paragraphs>
  <Slides>28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Office Theme</vt:lpstr>
      <vt:lpstr>English syntax </vt:lpstr>
      <vt:lpstr>English verbs </vt:lpstr>
      <vt:lpstr>Indicative mood</vt:lpstr>
      <vt:lpstr>Subjunctive mood  </vt:lpstr>
      <vt:lpstr>Imperative mood  </vt:lpstr>
      <vt:lpstr>Verb phrase </vt:lpstr>
      <vt:lpstr>Verb phrase </vt:lpstr>
      <vt:lpstr>Verb phrase </vt:lpstr>
      <vt:lpstr>Complements of verb phrase</vt:lpstr>
      <vt:lpstr>PowerPoint Presentation</vt:lpstr>
      <vt:lpstr>The structure of verb phrase</vt:lpstr>
      <vt:lpstr>The structure of verb phrase</vt:lpstr>
      <vt:lpstr>The structure of verb phrase</vt:lpstr>
      <vt:lpstr>The structure of verb phrase</vt:lpstr>
      <vt:lpstr>The structure of verb phrase</vt:lpstr>
      <vt:lpstr>The structure of verb phrase</vt:lpstr>
      <vt:lpstr>The structure of verb phrase</vt:lpstr>
      <vt:lpstr>The structure of verb phrase</vt:lpstr>
      <vt:lpstr>Modifiers in verb phrase</vt:lpstr>
      <vt:lpstr>The structure of verb phrase</vt:lpstr>
      <vt:lpstr>The structure of verb phrase</vt:lpstr>
      <vt:lpstr>The structure of verb phrase</vt:lpstr>
      <vt:lpstr>The structure of verb phrase</vt:lpstr>
      <vt:lpstr>The structure of verb phrase</vt:lpstr>
      <vt:lpstr>Phrasal verb &amp; Prepositional verb</vt:lpstr>
      <vt:lpstr>Exercise 1 - Draw the tree diagram of the following phrases </vt:lpstr>
      <vt:lpstr>Exercise 2 - Draw the tree diagram of the following phrases 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syntax</dc:title>
  <dc:creator>Niem Le</dc:creator>
  <cp:lastModifiedBy>Sony</cp:lastModifiedBy>
  <cp:revision>51</cp:revision>
  <dcterms:created xsi:type="dcterms:W3CDTF">2018-08-02T15:24:39Z</dcterms:created>
  <dcterms:modified xsi:type="dcterms:W3CDTF">2021-08-06T20:25:54Z</dcterms:modified>
</cp:coreProperties>
</file>