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79" r:id="rId6"/>
    <p:sldId id="280" r:id="rId7"/>
    <p:sldId id="281" r:id="rId8"/>
    <p:sldId id="282" r:id="rId9"/>
    <p:sldId id="285" r:id="rId10"/>
    <p:sldId id="283" r:id="rId11"/>
    <p:sldId id="287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23" r:id="rId27"/>
    <p:sldId id="264" r:id="rId28"/>
    <p:sldId id="296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1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3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7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4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0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5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shang.ca/syntree/" TargetMode="External"/><Relationship Id="rId2" Type="http://schemas.openxmlformats.org/officeDocument/2006/relationships/hyperlink" Target="https://www.youtube.com/watch?v=mYwoMCnFeM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KATx-3pNBU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ead_(linguistics)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syntax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2 –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PHRASE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AP/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337" t="19312" r="47226" b="46049"/>
          <a:stretch/>
        </p:blipFill>
        <p:spPr>
          <a:xfrm>
            <a:off x="2853697" y="1307499"/>
            <a:ext cx="7080927" cy="34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50" t="54357" r="46767" b="10784"/>
          <a:stretch/>
        </p:blipFill>
        <p:spPr>
          <a:xfrm>
            <a:off x="3048901" y="1236367"/>
            <a:ext cx="6133738" cy="296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PP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337" t="54508" r="47226" b="9062"/>
          <a:stretch/>
        </p:blipFill>
        <p:spPr>
          <a:xfrm>
            <a:off x="2523170" y="1338471"/>
            <a:ext cx="7220346" cy="365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232452"/>
            <a:ext cx="11516139" cy="5512905"/>
          </a:xfrm>
        </p:spPr>
        <p:txBody>
          <a:bodyPr>
            <a:normAutofit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tree ‘XP’ is a phrase headed by X, where X stands for V, N, A, P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Adv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sister of the node that dominates the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+ Complement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sequence, indicated by ‘?’.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tree,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appears that ‘?’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at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level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phrase level XP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X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Let us call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level </a:t>
            </a:r>
            <a:r>
              <a:rPr 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1884" t="27328" r="42317" b="44305"/>
          <a:stretch/>
        </p:blipFill>
        <p:spPr bwMode="auto">
          <a:xfrm>
            <a:off x="3392557" y="3670852"/>
            <a:ext cx="5287617" cy="27814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997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NP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55" t="54212" r="47464" b="10176"/>
          <a:stretch/>
        </p:blipFill>
        <p:spPr>
          <a:xfrm>
            <a:off x="2127912" y="1210615"/>
            <a:ext cx="8020640" cy="39280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62918" y="2524259"/>
            <a:ext cx="940158" cy="425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62918" y="2524259"/>
            <a:ext cx="824248" cy="425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Nꞌ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0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VP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55" t="16658" r="47464" b="46534"/>
          <a:stretch/>
        </p:blipFill>
        <p:spPr>
          <a:xfrm>
            <a:off x="2820471" y="1771941"/>
            <a:ext cx="6905517" cy="34955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30345" y="2730323"/>
            <a:ext cx="824248" cy="425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ꞌ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AP/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337" t="19312" r="47226" b="46049"/>
          <a:stretch/>
        </p:blipFill>
        <p:spPr>
          <a:xfrm>
            <a:off x="2853697" y="1307499"/>
            <a:ext cx="7080927" cy="34102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00800" y="2279558"/>
            <a:ext cx="824248" cy="425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ꞌ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50" t="54357" r="46767" b="10784"/>
          <a:stretch/>
        </p:blipFill>
        <p:spPr>
          <a:xfrm>
            <a:off x="1933645" y="1236367"/>
            <a:ext cx="7867181" cy="37992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82615" y="2511380"/>
            <a:ext cx="978794" cy="43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ꞌ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PP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337" t="54508" r="47226" b="9062"/>
          <a:stretch/>
        </p:blipFill>
        <p:spPr>
          <a:xfrm>
            <a:off x="2523170" y="1338471"/>
            <a:ext cx="7220346" cy="36572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53071" y="2472743"/>
            <a:ext cx="824248" cy="425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ꞌ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0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structure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215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2157" y="455059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>
            <a:off x="5911402" y="3911161"/>
            <a:ext cx="0" cy="6394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20"/>
            <a:ext cx="10515600" cy="6136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Constituents, Phrases, Clauses and Sentences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79549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natural groupings or parts of a sentence are called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Many constituents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phrases.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group of words (or possibly a single word) that functions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constituent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syntax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sentence,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unit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grammatical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hierarchy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smallest grammatical unit that can express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proposition.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clause consists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subject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predicate,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latter typically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verb phrase, a verb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objects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other modifiers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include words grouped meaningfully to express a statement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question,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exclamation, request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command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suggestion.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Structure with one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215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2456" y="4340180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41701" y="3911161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91834" y="4340180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11402" y="3911161"/>
            <a:ext cx="1396284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Structure with two complements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457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457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2142" y="4340180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</p:cNvCxnSpPr>
          <p:nvPr/>
        </p:nvCxnSpPr>
        <p:spPr>
          <a:xfrm>
            <a:off x="565382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4211387" y="3911161"/>
            <a:ext cx="1390920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50794" y="4378817"/>
            <a:ext cx="1635614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Compl.1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endCxn id="10" idx="0"/>
          </p:cNvCxnSpPr>
          <p:nvPr/>
        </p:nvCxnSpPr>
        <p:spPr>
          <a:xfrm>
            <a:off x="5602306" y="3911161"/>
            <a:ext cx="766295" cy="4676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126570" y="4390485"/>
            <a:ext cx="170001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Compl.2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640943" y="3911161"/>
            <a:ext cx="3322753" cy="4922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Structure with one modifier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215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2456" y="4340180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41701" y="3911161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91834" y="4340180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11402" y="3911161"/>
            <a:ext cx="1396284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29576" y="5443251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  <a:endCxn id="12" idx="0"/>
          </p:cNvCxnSpPr>
          <p:nvPr/>
        </p:nvCxnSpPr>
        <p:spPr>
          <a:xfrm flipH="1">
            <a:off x="5228821" y="4904431"/>
            <a:ext cx="12880" cy="538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Structure with two modifiers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189561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9328" y="290870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9576" y="3835981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359257"/>
            <a:ext cx="17171" cy="5494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58872" y="3372341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3886286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 2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3372341"/>
            <a:ext cx="1340476" cy="5139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30709" y="600142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0709" y="480483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32138" y="4825234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 1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stCxn id="6" idx="2"/>
            <a:endCxn id="19" idx="0"/>
          </p:cNvCxnSpPr>
          <p:nvPr/>
        </p:nvCxnSpPr>
        <p:spPr>
          <a:xfrm flipH="1">
            <a:off x="4629954" y="4400232"/>
            <a:ext cx="59886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  <a:endCxn id="20" idx="0"/>
          </p:cNvCxnSpPr>
          <p:nvPr/>
        </p:nvCxnSpPr>
        <p:spPr>
          <a:xfrm>
            <a:off x="5228821" y="4400232"/>
            <a:ext cx="1338059" cy="425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2"/>
            <a:endCxn id="12" idx="0"/>
          </p:cNvCxnSpPr>
          <p:nvPr/>
        </p:nvCxnSpPr>
        <p:spPr>
          <a:xfrm>
            <a:off x="4629954" y="5369089"/>
            <a:ext cx="0" cy="6323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9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924282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Structure with two modifiers &amp; one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29328" y="1459504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9328" y="251951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5233" y="341217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28573" y="1923144"/>
            <a:ext cx="0" cy="5963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58872" y="2983157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618265" y="3449603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 2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983157"/>
            <a:ext cx="1405544" cy="4664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93445" y="5663784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92690" y="451717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18265" y="4601601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 1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stCxn id="6" idx="2"/>
            <a:endCxn id="19" idx="0"/>
          </p:cNvCxnSpPr>
          <p:nvPr/>
        </p:nvCxnSpPr>
        <p:spPr>
          <a:xfrm flipH="1">
            <a:off x="4691935" y="3976427"/>
            <a:ext cx="502543" cy="5407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  <a:endCxn id="20" idx="0"/>
          </p:cNvCxnSpPr>
          <p:nvPr/>
        </p:nvCxnSpPr>
        <p:spPr>
          <a:xfrm>
            <a:off x="5194478" y="3976427"/>
            <a:ext cx="1958529" cy="6251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77219" y="5687720"/>
            <a:ext cx="1669961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</a:t>
            </a: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9" name="Straight Connector 38"/>
          <p:cNvCxnSpPr>
            <a:stCxn id="19" idx="2"/>
            <a:endCxn id="12" idx="0"/>
          </p:cNvCxnSpPr>
          <p:nvPr/>
        </p:nvCxnSpPr>
        <p:spPr>
          <a:xfrm flipH="1">
            <a:off x="4292690" y="5081427"/>
            <a:ext cx="399245" cy="582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9" idx="2"/>
            <a:endCxn id="28" idx="0"/>
          </p:cNvCxnSpPr>
          <p:nvPr/>
        </p:nvCxnSpPr>
        <p:spPr>
          <a:xfrm>
            <a:off x="4691935" y="5081427"/>
            <a:ext cx="2220265" cy="606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4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structure trees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924282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Basic X’-syntax schema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29328" y="1459504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60141" y="2592609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297" y="346578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43595" y="1912526"/>
            <a:ext cx="1319285" cy="6444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6589685" y="3056249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429633" y="3462482"/>
            <a:ext cx="1927405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Modifier 2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7259386" y="3056249"/>
            <a:ext cx="1133950" cy="4062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66936" y="561226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48760" y="451717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7208" y="4498569"/>
            <a:ext cx="1927405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Modifier 1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stCxn id="6" idx="2"/>
            <a:endCxn id="19" idx="0"/>
          </p:cNvCxnSpPr>
          <p:nvPr/>
        </p:nvCxnSpPr>
        <p:spPr>
          <a:xfrm flipH="1">
            <a:off x="5748005" y="4030039"/>
            <a:ext cx="839537" cy="487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  <a:endCxn id="20" idx="0"/>
          </p:cNvCxnSpPr>
          <p:nvPr/>
        </p:nvCxnSpPr>
        <p:spPr>
          <a:xfrm>
            <a:off x="6587542" y="4030039"/>
            <a:ext cx="1213369" cy="4685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74187" y="5610446"/>
            <a:ext cx="2371322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>
            <a:stCxn id="19" idx="2"/>
            <a:endCxn id="12" idx="0"/>
          </p:cNvCxnSpPr>
          <p:nvPr/>
        </p:nvCxnSpPr>
        <p:spPr>
          <a:xfrm flipH="1">
            <a:off x="4666181" y="5081427"/>
            <a:ext cx="1081824" cy="5308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9" idx="2"/>
            <a:endCxn id="28" idx="0"/>
          </p:cNvCxnSpPr>
          <p:nvPr/>
        </p:nvCxnSpPr>
        <p:spPr>
          <a:xfrm>
            <a:off x="5748005" y="5081427"/>
            <a:ext cx="1411843" cy="5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77300" y="2573939"/>
            <a:ext cx="2174515" cy="862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(Determiners)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4" idx="2"/>
            <a:endCxn id="21" idx="0"/>
          </p:cNvCxnSpPr>
          <p:nvPr/>
        </p:nvCxnSpPr>
        <p:spPr>
          <a:xfrm flipH="1">
            <a:off x="4564558" y="1923144"/>
            <a:ext cx="1364015" cy="65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4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3762"/>
            <a:ext cx="10515600" cy="897005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rawing a tree diagram by…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6552" y="3309871"/>
            <a:ext cx="4778062" cy="104318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…Microsoft Word 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>
            <a:hlinkClick r:id="rId3"/>
          </p:cNvPr>
          <p:cNvSpPr/>
          <p:nvPr/>
        </p:nvSpPr>
        <p:spPr>
          <a:xfrm>
            <a:off x="1659229" y="1854556"/>
            <a:ext cx="3271234" cy="86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…a web 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phrases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120460"/>
            <a:ext cx="11333409" cy="5582992"/>
          </a:xfrm>
        </p:spPr>
        <p:txBody>
          <a:bodyPr>
            <a:noAutofit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NPs may function as subjects or as objects in sentences.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NP often contains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determiner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(like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a noun, but it may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consist of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proper name, a pronoun, a noun without a determiner, or even a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clause.</a:t>
            </a: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the puppy.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the puppy.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puppies.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puppy loved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puppy loved John.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girl that Professor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Snape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loved married the man of her dreams.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23493" y="4043966"/>
            <a:ext cx="6568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71980" y="4584879"/>
            <a:ext cx="4507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29318" y="6147518"/>
            <a:ext cx="6568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75655" y="5617334"/>
            <a:ext cx="6568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84859" y="5100035"/>
            <a:ext cx="6568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78806" y="4584879"/>
            <a:ext cx="13909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53932" y="5097892"/>
            <a:ext cx="1174124" cy="2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85742" y="5613040"/>
            <a:ext cx="13909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83606" y="4026792"/>
            <a:ext cx="13909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07205" y="6149661"/>
            <a:ext cx="13909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23493" y="6658377"/>
            <a:ext cx="5112913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40203" y="6671256"/>
            <a:ext cx="31810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3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minimal structure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215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5944" y="4550591"/>
            <a:ext cx="1378039" cy="832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pples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 flipH="1">
            <a:off x="5904964" y="3911161"/>
            <a:ext cx="6438" cy="639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8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Determiners as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specifiers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NP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50793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1103" y="341724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5" y="4507607"/>
            <a:ext cx="1326525" cy="1416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</a:p>
          <a:p>
            <a:pPr algn="ctr"/>
            <a:r>
              <a:rPr lang="en-US" sz="2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en-US" sz="25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98522" y="2769128"/>
            <a:ext cx="1043189" cy="6481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4590" y="3842250"/>
            <a:ext cx="19318" cy="626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61397" y="2777813"/>
            <a:ext cx="850005" cy="6394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31090" y="4584883"/>
            <a:ext cx="2189403" cy="1427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Art/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/Dem  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</a:p>
          <a:p>
            <a:pPr algn="ctr"/>
            <a:r>
              <a:rPr lang="en-US" sz="2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endParaRPr lang="en-US" sz="25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3664" y="344300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110760" y="3930255"/>
            <a:ext cx="19318" cy="626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4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730"/>
            <a:ext cx="10515600" cy="6136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Heads, Modifiers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omplements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4"/>
            <a:ext cx="10515600" cy="510801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phrase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word that determines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syntactic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category of that phrase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an optional element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phrase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structure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clause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structure. Modifiers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come either before or after the modified element (the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Head (linguistics)"/>
              </a:rPr>
              <a:t>head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depending on the type of modifier and the rules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syntax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the language in question. A modifier placed before the head is called a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pre-modifier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one placed after the head is called a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post-modifier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word, phrase or clause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that is necessary to complete the meaning of a given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expression. Complements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often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arguments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(expressions that help complete the meaning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predicate).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4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with one pre-modifier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529328" y="2071573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632100" y="2535213"/>
            <a:ext cx="1309352" cy="4290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66076" y="2855970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535213"/>
            <a:ext cx="1353355" cy="3207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926953" y="3850651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54327" y="3823093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327818" y="3305526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15201" y="3292647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5" y="4917450"/>
            <a:ext cx="1036743" cy="1084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irl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8255360" y="4311997"/>
            <a:ext cx="12882" cy="538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5769735" y="5211594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69735" y="5434891"/>
            <a:ext cx="1184856" cy="642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19" idx="2"/>
            <a:endCxn id="16" idx="0"/>
          </p:cNvCxnSpPr>
          <p:nvPr/>
        </p:nvCxnSpPr>
        <p:spPr>
          <a:xfrm>
            <a:off x="6353572" y="4387344"/>
            <a:ext cx="8591" cy="824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32100" y="3515932"/>
            <a:ext cx="0" cy="1401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08360" y="5179394"/>
            <a:ext cx="1021722" cy="822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389" y="3008370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6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9" grpId="0"/>
      <p:bldP spid="23" grpId="0"/>
      <p:bldP spid="16" grpId="0" animBg="1"/>
      <p:bldP spid="17" grpId="0"/>
      <p:bldP spid="21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with two pre-modifiers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6026" y="5527111"/>
            <a:ext cx="1745099" cy="965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Art/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Straight Connector 10"/>
          <p:cNvCxnSpPr>
            <a:endCxn id="23" idx="0"/>
          </p:cNvCxnSpPr>
          <p:nvPr/>
        </p:nvCxnSpPr>
        <p:spPr>
          <a:xfrm flipH="1">
            <a:off x="4588087" y="2290512"/>
            <a:ext cx="1327607" cy="3443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2585511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1340476" cy="294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918625" y="4455953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87651" y="350111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83664" y="348582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 flipH="1">
            <a:off x="5786896" y="3035067"/>
            <a:ext cx="1373754" cy="4660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99290" y="3035067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291589" y="3973078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78971" y="3973078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911657" y="4344544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9285668" y="4878673"/>
            <a:ext cx="12882" cy="538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5215939" y="5572197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731353" y="5548097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009881" y="5705335"/>
            <a:ext cx="1584101" cy="896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expensive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20623" y="5728199"/>
            <a:ext cx="1184856" cy="7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789840" y="5393973"/>
            <a:ext cx="1036743" cy="1084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irl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72235" y="2634879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23" idx="2"/>
          </p:cNvCxnSpPr>
          <p:nvPr/>
        </p:nvCxnSpPr>
        <p:spPr>
          <a:xfrm>
            <a:off x="4588087" y="3098519"/>
            <a:ext cx="0" cy="22954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9" idx="2"/>
            <a:endCxn id="28" idx="0"/>
          </p:cNvCxnSpPr>
          <p:nvPr/>
        </p:nvCxnSpPr>
        <p:spPr>
          <a:xfrm>
            <a:off x="5786896" y="4065369"/>
            <a:ext cx="21471" cy="15068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5" idx="2"/>
            <a:endCxn id="29" idx="0"/>
          </p:cNvCxnSpPr>
          <p:nvPr/>
        </p:nvCxnSpPr>
        <p:spPr>
          <a:xfrm>
            <a:off x="7310902" y="4908795"/>
            <a:ext cx="12879" cy="639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9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9" grpId="0"/>
      <p:bldP spid="20" grpId="0"/>
      <p:bldP spid="25" grpId="0"/>
      <p:bldP spid="28" grpId="0" animBg="1"/>
      <p:bldP spid="29" grpId="0" animBg="1"/>
      <p:bldP spid="30" grpId="0"/>
      <p:bldP spid="31" grpId="0"/>
      <p:bldP spid="3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with one post-modifier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018467" y="2290512"/>
            <a:ext cx="910106" cy="3388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2585511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1340476" cy="294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51295" y="348823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211907" y="3035067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12169" y="3035067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47764" y="4378813"/>
            <a:ext cx="1584101" cy="746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292663" y="4603144"/>
            <a:ext cx="2121794" cy="548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 America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04091" y="3549282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233367" y="3925630"/>
            <a:ext cx="11813" cy="4371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7662929" y="4567650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33364" y="4355145"/>
            <a:ext cx="1021722" cy="796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23002" y="2647758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20" idx="2"/>
            <a:endCxn id="17" idx="0"/>
          </p:cNvCxnSpPr>
          <p:nvPr/>
        </p:nvCxnSpPr>
        <p:spPr>
          <a:xfrm>
            <a:off x="5038854" y="3111398"/>
            <a:ext cx="5371" cy="12437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32822" y="4000043"/>
            <a:ext cx="3212" cy="5547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5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30" grpId="0"/>
      <p:bldP spid="32" grpId="0"/>
      <p:bldP spid="23" grpId="0"/>
      <p:bldP spid="18" grpId="0" animBg="1"/>
      <p:bldP spid="17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with one prenominal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  <a:endCxn id="17" idx="0"/>
          </p:cNvCxnSpPr>
          <p:nvPr/>
        </p:nvCxnSpPr>
        <p:spPr>
          <a:xfrm flipH="1">
            <a:off x="4832791" y="2290512"/>
            <a:ext cx="1095782" cy="3186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2585511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1340476" cy="294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51295" y="348823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211907" y="3035067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12169" y="3035067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5640945" y="3936579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34885" y="4018202"/>
            <a:ext cx="1584101" cy="896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460089" y="4100869"/>
            <a:ext cx="1606643" cy="702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textbooks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04091" y="3536403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34118" y="3672571"/>
            <a:ext cx="1395210" cy="1079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Art/Q.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6939" y="2609121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17" idx="2"/>
            <a:endCxn id="16" idx="0"/>
          </p:cNvCxnSpPr>
          <p:nvPr/>
        </p:nvCxnSpPr>
        <p:spPr>
          <a:xfrm flipH="1">
            <a:off x="4831723" y="3072761"/>
            <a:ext cx="1068" cy="5998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53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8" grpId="0" animBg="1"/>
      <p:bldP spid="30" grpId="0"/>
      <p:bldP spid="32" grpId="0"/>
      <p:bldP spid="23" grpId="0"/>
      <p:bldP spid="16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with one prenominal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  <a:endCxn id="22" idx="0"/>
          </p:cNvCxnSpPr>
          <p:nvPr/>
        </p:nvCxnSpPr>
        <p:spPr>
          <a:xfrm flipH="1">
            <a:off x="4884309" y="2290512"/>
            <a:ext cx="1044264" cy="3314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2585511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1340476" cy="294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51295" y="348823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211907" y="3035067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12169" y="3035067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86401" y="5293211"/>
            <a:ext cx="1584101" cy="1184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460089" y="5684973"/>
            <a:ext cx="1606643" cy="722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textbooks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04091" y="3549282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>
            <a:endCxn id="20" idx="0"/>
          </p:cNvCxnSpPr>
          <p:nvPr/>
        </p:nvCxnSpPr>
        <p:spPr>
          <a:xfrm>
            <a:off x="6233367" y="3925630"/>
            <a:ext cx="11813" cy="4371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56977" y="4786372"/>
            <a:ext cx="12882" cy="538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529328" y="4362797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23" idx="2"/>
          </p:cNvCxnSpPr>
          <p:nvPr/>
        </p:nvCxnSpPr>
        <p:spPr>
          <a:xfrm>
            <a:off x="8219943" y="4012922"/>
            <a:ext cx="3212" cy="162802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37149" y="5333949"/>
            <a:ext cx="1292179" cy="1079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Art/Q.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68457" y="2622000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22" idx="2"/>
            <a:endCxn id="21" idx="0"/>
          </p:cNvCxnSpPr>
          <p:nvPr/>
        </p:nvCxnSpPr>
        <p:spPr>
          <a:xfrm flipH="1">
            <a:off x="4883239" y="3085640"/>
            <a:ext cx="1070" cy="22483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noun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with one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post-nominal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  <a:endCxn id="17" idx="0"/>
          </p:cNvCxnSpPr>
          <p:nvPr/>
        </p:nvCxnSpPr>
        <p:spPr>
          <a:xfrm flipH="1">
            <a:off x="4807034" y="2290512"/>
            <a:ext cx="1121539" cy="3314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2585511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1340476" cy="294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51295" y="348823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83664" y="348582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211907" y="3035067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86411" y="3022188"/>
            <a:ext cx="1010986" cy="532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7753082" y="3936579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28078" y="4178865"/>
            <a:ext cx="2137892" cy="671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chemistry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reference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29329" y="3946647"/>
            <a:ext cx="1253542" cy="87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2603" y="3659691"/>
            <a:ext cx="1446725" cy="1079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Art/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91182" y="2622000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17" idx="2"/>
            <a:endCxn id="16" idx="0"/>
          </p:cNvCxnSpPr>
          <p:nvPr/>
        </p:nvCxnSpPr>
        <p:spPr>
          <a:xfrm flipH="1">
            <a:off x="4805966" y="3085640"/>
            <a:ext cx="1068" cy="5740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8" grpId="0" animBg="1"/>
      <p:bldP spid="30" grpId="0"/>
      <p:bldP spid="32" grpId="0"/>
      <p:bldP spid="16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365125"/>
            <a:ext cx="11874321" cy="70382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-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tree diagram of the following phrases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0"/>
            <a:ext cx="10515600" cy="45333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car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play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old white dog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student from Thailand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big bottles of milk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reference books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365125"/>
            <a:ext cx="11874321" cy="70382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-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tree diagram of the following phrases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0"/>
            <a:ext cx="10515600" cy="45333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parents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house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old black cat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from Vietnam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small slices of bread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computer skills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942"/>
            <a:ext cx="10515600" cy="73409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66670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of a phrase is the element that the phrase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on. It is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essential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or obligatory – element in that phrase.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phrase has a head and no more than one head.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category of the head determines the category of the phrase.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They claimed that they did not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destroy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garden.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She proposed 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sentence.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Jake is so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coffee.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They are quite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My sister cycles much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faster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81093" y="3928056"/>
            <a:ext cx="364472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526665" y="4453943"/>
            <a:ext cx="364472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62896" y="4954072"/>
            <a:ext cx="24341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2723" y="5467084"/>
            <a:ext cx="24341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2143" y="5992971"/>
            <a:ext cx="3099516" cy="42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Callout 1 (Border and Accent Bar) 14"/>
          <p:cNvSpPr/>
          <p:nvPr/>
        </p:nvSpPr>
        <p:spPr>
          <a:xfrm>
            <a:off x="8757634" y="3168201"/>
            <a:ext cx="850006" cy="412124"/>
          </a:xfrm>
          <a:prstGeom prst="accent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ine Callout 1 (Border and Accent Bar) 15"/>
          <p:cNvSpPr/>
          <p:nvPr/>
        </p:nvSpPr>
        <p:spPr>
          <a:xfrm>
            <a:off x="6278450" y="5098960"/>
            <a:ext cx="850006" cy="412124"/>
          </a:xfrm>
          <a:prstGeom prst="accentBorderCallout1">
            <a:avLst>
              <a:gd name="adj1" fmla="val 43750"/>
              <a:gd name="adj2" fmla="val -8333"/>
              <a:gd name="adj3" fmla="val 53125"/>
              <a:gd name="adj4" fmla="val -868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Callout 1 (Border and Accent Bar) 16"/>
          <p:cNvSpPr/>
          <p:nvPr/>
        </p:nvSpPr>
        <p:spPr>
          <a:xfrm>
            <a:off x="7285149" y="6087876"/>
            <a:ext cx="1111876" cy="412124"/>
          </a:xfrm>
          <a:prstGeom prst="accentBorderCallout1">
            <a:avLst>
              <a:gd name="adj1" fmla="val 18750"/>
              <a:gd name="adj2" fmla="val -8333"/>
              <a:gd name="adj3" fmla="val -3125"/>
              <a:gd name="adj4" fmla="val -519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Line Callout 1 (Border and Accent Bar) 17"/>
          <p:cNvSpPr/>
          <p:nvPr/>
        </p:nvSpPr>
        <p:spPr>
          <a:xfrm>
            <a:off x="5518598" y="4577063"/>
            <a:ext cx="850006" cy="412124"/>
          </a:xfrm>
          <a:prstGeom prst="accentBorderCallout1">
            <a:avLst>
              <a:gd name="adj1" fmla="val 18750"/>
              <a:gd name="adj2" fmla="val -8333"/>
              <a:gd name="adj3" fmla="val 43750"/>
              <a:gd name="adj4" fmla="val -640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7976314" y="4048254"/>
            <a:ext cx="850006" cy="412124"/>
          </a:xfrm>
          <a:prstGeom prst="accentBorderCallout1">
            <a:avLst>
              <a:gd name="adj1" fmla="val 18750"/>
              <a:gd name="adj2" fmla="val -8333"/>
              <a:gd name="adj3" fmla="val 71875"/>
              <a:gd name="adj4" fmla="val -716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9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&amp; Modifier (Adjunct)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50871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difference between modifiers and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heads is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this: in the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phrase,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modifiers are optional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is the obligatory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one-way dependency: modifiers depend on heads.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Modifiers are optional (omissible).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modifiers precede and some follow the heads they modify.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 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exciting</a:t>
            </a:r>
            <a:r>
              <a:rPr lang="en-US" sz="29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film </a:t>
            </a:r>
          </a:p>
          <a:p>
            <a:pPr marL="0" indent="0">
              <a:spcAft>
                <a:spcPts val="600"/>
              </a:spcAft>
              <a:buNone/>
            </a:pPr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3193955" y="5125799"/>
            <a:ext cx="862885" cy="2575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031088" y="5731106"/>
            <a:ext cx="901521" cy="2575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&amp; Complement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293215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head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demands a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expression, that further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obligatory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is said to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 the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two-way dependency.</a:t>
            </a:r>
          </a:p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Complements are obligatory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needed to complete the meaning of the phrase.</a:t>
            </a: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generally precedes its complement.</a:t>
            </a:r>
          </a:p>
          <a:p>
            <a:pPr marL="0" indent="0"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0" indent="0">
              <a:buNone/>
            </a:pPr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garden</a:t>
            </a: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3760634" y="4971245"/>
            <a:ext cx="1197735" cy="2962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flipH="1">
            <a:off x="4005324" y="5692460"/>
            <a:ext cx="1210616" cy="34772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4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942"/>
            <a:ext cx="10515600" cy="73409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Specifiers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66670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elements that precede the heads specify the head + complements sequence: SPECIFIERS.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 complements, they seem to relate not much to the head.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They claimed that they did not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destroy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garden.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She proposed 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sentence.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Jake is so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coffee.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They are quite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My sister cycles much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faster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41701" y="3065172"/>
            <a:ext cx="566671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17442" y="4595612"/>
            <a:ext cx="798490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2147" y="5121498"/>
            <a:ext cx="862884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21229" y="4114798"/>
            <a:ext cx="463640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04316" y="3603938"/>
            <a:ext cx="459347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NP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55" t="54212" r="47464" b="10176"/>
          <a:stretch/>
        </p:blipFill>
        <p:spPr>
          <a:xfrm>
            <a:off x="2127912" y="1210615"/>
            <a:ext cx="8020640" cy="39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X-bar theory – VP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55" t="16658" r="47464" b="46534"/>
          <a:stretch/>
        </p:blipFill>
        <p:spPr>
          <a:xfrm>
            <a:off x="2820471" y="1771941"/>
            <a:ext cx="6905517" cy="349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987</Words>
  <Application>Microsoft Office PowerPoint</Application>
  <PresentationFormat>Custom</PresentationFormat>
  <Paragraphs>260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English syntax </vt:lpstr>
      <vt:lpstr>Constituents, Phrases, Clauses and Sentences</vt:lpstr>
      <vt:lpstr>Heads, Modifiers and Complements </vt:lpstr>
      <vt:lpstr>Head </vt:lpstr>
      <vt:lpstr>Head &amp; Modifier (Adjunct) </vt:lpstr>
      <vt:lpstr>Head &amp; Complement</vt:lpstr>
      <vt:lpstr>Specifiers </vt:lpstr>
      <vt:lpstr>X-bar theory – NP  </vt:lpstr>
      <vt:lpstr>X-bar theory – VP  </vt:lpstr>
      <vt:lpstr>X-bar theory – AP/AdjP  </vt:lpstr>
      <vt:lpstr>X-bar theory – AdvP  </vt:lpstr>
      <vt:lpstr>X-bar theory – PP  </vt:lpstr>
      <vt:lpstr>X-bar theory </vt:lpstr>
      <vt:lpstr>X-bar theory – NP  </vt:lpstr>
      <vt:lpstr>X-bar theory – VP  </vt:lpstr>
      <vt:lpstr>X-bar theory – AP/AdjP  </vt:lpstr>
      <vt:lpstr>X-bar theory – AdvP  </vt:lpstr>
      <vt:lpstr>X-bar theory – PP  </vt:lpstr>
      <vt:lpstr>Phrase structure trees</vt:lpstr>
      <vt:lpstr>Phrase structure trees</vt:lpstr>
      <vt:lpstr>Phrase structure trees</vt:lpstr>
      <vt:lpstr>Phrase structure trees</vt:lpstr>
      <vt:lpstr>Phrase structure trees</vt:lpstr>
      <vt:lpstr>Phrase structure trees</vt:lpstr>
      <vt:lpstr>Phrase structure trees</vt:lpstr>
      <vt:lpstr>Drawing a tree diagram by…</vt:lpstr>
      <vt:lpstr>Noun phrases </vt:lpstr>
      <vt:lpstr>The structure of noun phrase</vt:lpstr>
      <vt:lpstr>The structure of noun phrase</vt:lpstr>
      <vt:lpstr>The structure of noun phrase</vt:lpstr>
      <vt:lpstr>The structure of noun phrase</vt:lpstr>
      <vt:lpstr>The structure of noun phrase</vt:lpstr>
      <vt:lpstr>The structure of noun phrase</vt:lpstr>
      <vt:lpstr>The structure of noun phrase</vt:lpstr>
      <vt:lpstr>The structure of noun phrase</vt:lpstr>
      <vt:lpstr>Exercise - Draw the tree diagram of the following phrases </vt:lpstr>
      <vt:lpstr>Exercise - Draw the tree diagram of the following phrases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Sony</cp:lastModifiedBy>
  <cp:revision>34</cp:revision>
  <dcterms:created xsi:type="dcterms:W3CDTF">2018-08-05T04:27:08Z</dcterms:created>
  <dcterms:modified xsi:type="dcterms:W3CDTF">2021-08-06T20:47:28Z</dcterms:modified>
</cp:coreProperties>
</file>