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8" r:id="rId5"/>
    <p:sldId id="279" r:id="rId6"/>
    <p:sldId id="280" r:id="rId7"/>
    <p:sldId id="281" r:id="rId8"/>
    <p:sldId id="282" r:id="rId9"/>
    <p:sldId id="285" r:id="rId10"/>
    <p:sldId id="283" r:id="rId11"/>
    <p:sldId id="287" r:id="rId12"/>
    <p:sldId id="286" r:id="rId13"/>
    <p:sldId id="288" r:id="rId14"/>
    <p:sldId id="289" r:id="rId15"/>
    <p:sldId id="290" r:id="rId16"/>
    <p:sldId id="291" r:id="rId17"/>
    <p:sldId id="292" r:id="rId18"/>
    <p:sldId id="293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323" r:id="rId27"/>
    <p:sldId id="264" r:id="rId28"/>
    <p:sldId id="296" r:id="rId29"/>
    <p:sldId id="315" r:id="rId30"/>
    <p:sldId id="316" r:id="rId31"/>
    <p:sldId id="317" r:id="rId32"/>
    <p:sldId id="318" r:id="rId33"/>
    <p:sldId id="319" r:id="rId34"/>
    <p:sldId id="320" r:id="rId35"/>
    <p:sldId id="321" r:id="rId36"/>
    <p:sldId id="322" r:id="rId37"/>
    <p:sldId id="313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35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80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3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7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0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96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45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9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2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02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C50BF-3912-4CCA-A0FF-29B65D2E6454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B778D-95F5-4028-957A-D749B41A7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5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mshang.ca/syntree/" TargetMode="External"/><Relationship Id="rId2" Type="http://schemas.openxmlformats.org/officeDocument/2006/relationships/hyperlink" Target="https://www.youtube.com/watch?v=mYwoMCnFeM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HKATx-3pNBU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Head_(linguistics)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 syntax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 2 – </a:t>
            </a:r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NOUN PHRASE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40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X-bar theory – AP/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AdjP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337" t="19312" r="47226" b="46049"/>
          <a:stretch/>
        </p:blipFill>
        <p:spPr>
          <a:xfrm>
            <a:off x="2853697" y="1307499"/>
            <a:ext cx="7080927" cy="341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40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X-bar theory –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650" t="54357" r="46767" b="10784"/>
          <a:stretch/>
        </p:blipFill>
        <p:spPr>
          <a:xfrm>
            <a:off x="3048901" y="1236367"/>
            <a:ext cx="6133738" cy="296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59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X-bar theory – PP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337" t="54508" r="47226" b="9062"/>
          <a:stretch/>
        </p:blipFill>
        <p:spPr>
          <a:xfrm>
            <a:off x="2523170" y="1338471"/>
            <a:ext cx="7220346" cy="3657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5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529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X-bar theory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5" y="1232452"/>
            <a:ext cx="11516139" cy="5512905"/>
          </a:xfrm>
        </p:spPr>
        <p:txBody>
          <a:bodyPr>
            <a:normAutofit/>
          </a:bodyPr>
          <a:lstStyle/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tree ‘XP’ is a phrase headed by X, where X stands for V, N, A, P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Adv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</a:t>
            </a:r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Specifier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sister of the node that dominates the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 + Complement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sequence, indicated by ‘?’. </a:t>
            </a: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tree,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appears that ‘?’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at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level </a:t>
            </a:r>
            <a:r>
              <a:rPr lang="en-US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is </a:t>
            </a:r>
            <a:r>
              <a:rPr lang="en-US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the phrase level XP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Head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level X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Let us call </a:t>
            </a:r>
            <a:r>
              <a:rPr lang="en-US" sz="2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level </a:t>
            </a:r>
            <a:r>
              <a:rPr lang="en-US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X’</a:t>
            </a: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11884" t="27328" r="42317" b="44305"/>
          <a:stretch/>
        </p:blipFill>
        <p:spPr bwMode="auto">
          <a:xfrm>
            <a:off x="3392557" y="3670852"/>
            <a:ext cx="5287617" cy="278146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2997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X-bar theory – NP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655" t="54212" r="47464" b="10176"/>
          <a:stretch/>
        </p:blipFill>
        <p:spPr>
          <a:xfrm>
            <a:off x="2127912" y="1210615"/>
            <a:ext cx="8020640" cy="392805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962918" y="2524259"/>
            <a:ext cx="940158" cy="4250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962918" y="2524259"/>
            <a:ext cx="824248" cy="425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Nꞌ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00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X-bar theory – VP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655" t="16658" r="47464" b="46534"/>
          <a:stretch/>
        </p:blipFill>
        <p:spPr>
          <a:xfrm>
            <a:off x="2820471" y="1771941"/>
            <a:ext cx="6905517" cy="349551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30345" y="2730323"/>
            <a:ext cx="824248" cy="425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ꞌ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7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X-bar theory – AP/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AdjP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337" t="19312" r="47226" b="46049"/>
          <a:stretch/>
        </p:blipFill>
        <p:spPr>
          <a:xfrm>
            <a:off x="2853697" y="1307499"/>
            <a:ext cx="7080927" cy="341027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400800" y="2279558"/>
            <a:ext cx="824248" cy="425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ꞌ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58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X-bar theory –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650" t="54357" r="46767" b="10784"/>
          <a:stretch/>
        </p:blipFill>
        <p:spPr>
          <a:xfrm>
            <a:off x="1933645" y="1236367"/>
            <a:ext cx="7867181" cy="379927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782615" y="2511380"/>
            <a:ext cx="978794" cy="43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ꞌ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85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X-bar theory – PP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337" t="54508" r="47226" b="9062"/>
          <a:stretch/>
        </p:blipFill>
        <p:spPr>
          <a:xfrm>
            <a:off x="2523170" y="1338471"/>
            <a:ext cx="7220346" cy="365722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3071" y="2472743"/>
            <a:ext cx="824248" cy="4250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ꞌ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60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Phrase structure trees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372"/>
            <a:ext cx="10515600" cy="4675031"/>
          </a:xfrm>
        </p:spPr>
        <p:txBody>
          <a:bodyPr/>
          <a:lstStyle/>
          <a:p>
            <a:pPr marL="514350" indent="-514350" algn="ctr">
              <a:buAutoNum type="arabicPeriod"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Minimal structure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12157" y="2305488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12157" y="3447521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12157" y="455059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4" idx="2"/>
            <a:endCxn id="5" idx="0"/>
          </p:cNvCxnSpPr>
          <p:nvPr/>
        </p:nvCxnSpPr>
        <p:spPr>
          <a:xfrm>
            <a:off x="5911402" y="2769128"/>
            <a:ext cx="0" cy="6783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  <a:endCxn id="6" idx="0"/>
          </p:cNvCxnSpPr>
          <p:nvPr/>
        </p:nvCxnSpPr>
        <p:spPr>
          <a:xfrm>
            <a:off x="5911402" y="3911161"/>
            <a:ext cx="0" cy="6394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7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4820"/>
            <a:ext cx="10515600" cy="61366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Constituents, Phrases, Clauses and Sentences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5763"/>
            <a:ext cx="10515600" cy="579549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natural groupings or parts of a sentence are called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constituents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Many constituents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phrases.</a:t>
            </a:r>
            <a:endParaRPr lang="en-US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phrase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group of words (or possibly a single word) that functions 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constituent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syntax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sentence,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single unit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 a grammatical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hierarchy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clause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the smallest grammatical unit that can express 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proposition.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clause consists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subject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predicate,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latter typically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verb phrase, a verb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 objects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 other modifiers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sentence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include words grouped meaningfully to express a statement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question,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exclamation, request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command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suggestion.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Phrase structure trees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372"/>
            <a:ext cx="10515600" cy="4675031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Structure with one complement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12157" y="2305488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12157" y="3447521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42456" y="4340180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4" idx="2"/>
            <a:endCxn id="5" idx="0"/>
          </p:cNvCxnSpPr>
          <p:nvPr/>
        </p:nvCxnSpPr>
        <p:spPr>
          <a:xfrm>
            <a:off x="5911402" y="2769128"/>
            <a:ext cx="0" cy="6783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</p:cNvCxnSpPr>
          <p:nvPr/>
        </p:nvCxnSpPr>
        <p:spPr>
          <a:xfrm flipH="1">
            <a:off x="5241701" y="3911161"/>
            <a:ext cx="669701" cy="4290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591834" y="4340180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11402" y="3911161"/>
            <a:ext cx="1396284" cy="4290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4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Phrase structure trees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372"/>
            <a:ext cx="10515600" cy="4675031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Structure with two complements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54577" y="2305488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54577" y="3447521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2142" y="4340180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4" idx="2"/>
          </p:cNvCxnSpPr>
          <p:nvPr/>
        </p:nvCxnSpPr>
        <p:spPr>
          <a:xfrm>
            <a:off x="5653822" y="2769128"/>
            <a:ext cx="0" cy="6783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6" idx="0"/>
          </p:cNvCxnSpPr>
          <p:nvPr/>
        </p:nvCxnSpPr>
        <p:spPr>
          <a:xfrm flipH="1">
            <a:off x="4211387" y="3911161"/>
            <a:ext cx="1390920" cy="4290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550794" y="4378817"/>
            <a:ext cx="1635614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Compl.1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endCxn id="10" idx="0"/>
          </p:cNvCxnSpPr>
          <p:nvPr/>
        </p:nvCxnSpPr>
        <p:spPr>
          <a:xfrm>
            <a:off x="5602306" y="3911161"/>
            <a:ext cx="766295" cy="46765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8126570" y="4390485"/>
            <a:ext cx="170001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Compl.2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5640943" y="3911161"/>
            <a:ext cx="3322753" cy="4922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27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Phrase structure trees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372"/>
            <a:ext cx="10515600" cy="4675031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Structure with one modifier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12157" y="2305488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12157" y="3447521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42456" y="4340180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4" idx="2"/>
            <a:endCxn id="5" idx="0"/>
          </p:cNvCxnSpPr>
          <p:nvPr/>
        </p:nvCxnSpPr>
        <p:spPr>
          <a:xfrm>
            <a:off x="5911402" y="2769128"/>
            <a:ext cx="0" cy="6783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</p:cNvCxnSpPr>
          <p:nvPr/>
        </p:nvCxnSpPr>
        <p:spPr>
          <a:xfrm flipH="1">
            <a:off x="5241701" y="3911161"/>
            <a:ext cx="669701" cy="4290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591834" y="4340180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11402" y="3911161"/>
            <a:ext cx="1396284" cy="4290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829576" y="5443251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6" idx="2"/>
            <a:endCxn id="12" idx="0"/>
          </p:cNvCxnSpPr>
          <p:nvPr/>
        </p:nvCxnSpPr>
        <p:spPr>
          <a:xfrm flipH="1">
            <a:off x="5228821" y="4904431"/>
            <a:ext cx="12880" cy="5388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7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Phrase structure trees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5409127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Structure with two modifiers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12157" y="1895617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29328" y="2908701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29576" y="3835981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4" idx="2"/>
            <a:endCxn id="5" idx="0"/>
          </p:cNvCxnSpPr>
          <p:nvPr/>
        </p:nvCxnSpPr>
        <p:spPr>
          <a:xfrm>
            <a:off x="5911402" y="2359257"/>
            <a:ext cx="17171" cy="5494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</p:cNvCxnSpPr>
          <p:nvPr/>
        </p:nvCxnSpPr>
        <p:spPr>
          <a:xfrm flipH="1">
            <a:off x="5258872" y="3372341"/>
            <a:ext cx="669701" cy="4290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553197" y="3886286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 2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28573" y="3372341"/>
            <a:ext cx="1340476" cy="5139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230709" y="6001426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30709" y="4804838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32138" y="4825234"/>
            <a:ext cx="1069483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 1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>
            <a:stCxn id="6" idx="2"/>
            <a:endCxn id="19" idx="0"/>
          </p:cNvCxnSpPr>
          <p:nvPr/>
        </p:nvCxnSpPr>
        <p:spPr>
          <a:xfrm flipH="1">
            <a:off x="4629954" y="4400232"/>
            <a:ext cx="598867" cy="40460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2"/>
            <a:endCxn id="20" idx="0"/>
          </p:cNvCxnSpPr>
          <p:nvPr/>
        </p:nvCxnSpPr>
        <p:spPr>
          <a:xfrm>
            <a:off x="5228821" y="4400232"/>
            <a:ext cx="1338059" cy="4250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9" idx="2"/>
            <a:endCxn id="12" idx="0"/>
          </p:cNvCxnSpPr>
          <p:nvPr/>
        </p:nvCxnSpPr>
        <p:spPr>
          <a:xfrm>
            <a:off x="4629954" y="5369089"/>
            <a:ext cx="0" cy="6323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90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330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Phrase structure trees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924282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Structure with two modifiers &amp; one complement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29328" y="1459504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29328" y="2519517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95233" y="3412176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4" idx="2"/>
            <a:endCxn id="5" idx="0"/>
          </p:cNvCxnSpPr>
          <p:nvPr/>
        </p:nvCxnSpPr>
        <p:spPr>
          <a:xfrm>
            <a:off x="5928573" y="1923144"/>
            <a:ext cx="0" cy="5963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</p:cNvCxnSpPr>
          <p:nvPr/>
        </p:nvCxnSpPr>
        <p:spPr>
          <a:xfrm flipH="1">
            <a:off x="5258872" y="2983157"/>
            <a:ext cx="669701" cy="4290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618265" y="3449603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 2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28573" y="2983157"/>
            <a:ext cx="1405544" cy="46644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893445" y="5663784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92690" y="4517176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618265" y="4601601"/>
            <a:ext cx="1069483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 1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>
            <a:stCxn id="6" idx="2"/>
            <a:endCxn id="19" idx="0"/>
          </p:cNvCxnSpPr>
          <p:nvPr/>
        </p:nvCxnSpPr>
        <p:spPr>
          <a:xfrm flipH="1">
            <a:off x="4691935" y="3976427"/>
            <a:ext cx="502543" cy="54074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2"/>
            <a:endCxn id="20" idx="0"/>
          </p:cNvCxnSpPr>
          <p:nvPr/>
        </p:nvCxnSpPr>
        <p:spPr>
          <a:xfrm>
            <a:off x="5194478" y="3976427"/>
            <a:ext cx="1958529" cy="6251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077219" y="5687720"/>
            <a:ext cx="1669961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</a:t>
            </a:r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39" name="Straight Connector 38"/>
          <p:cNvCxnSpPr>
            <a:stCxn id="19" idx="2"/>
            <a:endCxn id="12" idx="0"/>
          </p:cNvCxnSpPr>
          <p:nvPr/>
        </p:nvCxnSpPr>
        <p:spPr>
          <a:xfrm flipH="1">
            <a:off x="4292690" y="5081427"/>
            <a:ext cx="399245" cy="5823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9" idx="2"/>
            <a:endCxn id="28" idx="0"/>
          </p:cNvCxnSpPr>
          <p:nvPr/>
        </p:nvCxnSpPr>
        <p:spPr>
          <a:xfrm>
            <a:off x="4691935" y="5081427"/>
            <a:ext cx="2220265" cy="6062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4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330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Phrase structure trees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924282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Basic X’-syntax schema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29328" y="1459504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60141" y="2592609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88297" y="3465788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943595" y="1912526"/>
            <a:ext cx="1319285" cy="6444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</p:cNvCxnSpPr>
          <p:nvPr/>
        </p:nvCxnSpPr>
        <p:spPr>
          <a:xfrm flipH="1">
            <a:off x="6589685" y="3056249"/>
            <a:ext cx="669701" cy="4290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429633" y="3462482"/>
            <a:ext cx="1927405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Modifier 2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7259386" y="3056249"/>
            <a:ext cx="1133950" cy="4062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266936" y="5612268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48760" y="4517176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37208" y="4498569"/>
            <a:ext cx="1927405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Modifier 1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>
            <a:stCxn id="6" idx="2"/>
            <a:endCxn id="19" idx="0"/>
          </p:cNvCxnSpPr>
          <p:nvPr/>
        </p:nvCxnSpPr>
        <p:spPr>
          <a:xfrm flipH="1">
            <a:off x="5748005" y="4030039"/>
            <a:ext cx="839537" cy="4871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2"/>
            <a:endCxn id="20" idx="0"/>
          </p:cNvCxnSpPr>
          <p:nvPr/>
        </p:nvCxnSpPr>
        <p:spPr>
          <a:xfrm>
            <a:off x="6587542" y="4030039"/>
            <a:ext cx="1213369" cy="4685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974187" y="5610446"/>
            <a:ext cx="2371322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Complement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Straight Connector 38"/>
          <p:cNvCxnSpPr>
            <a:stCxn id="19" idx="2"/>
            <a:endCxn id="12" idx="0"/>
          </p:cNvCxnSpPr>
          <p:nvPr/>
        </p:nvCxnSpPr>
        <p:spPr>
          <a:xfrm flipH="1">
            <a:off x="4666181" y="5081427"/>
            <a:ext cx="1081824" cy="53084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9" idx="2"/>
            <a:endCxn id="28" idx="0"/>
          </p:cNvCxnSpPr>
          <p:nvPr/>
        </p:nvCxnSpPr>
        <p:spPr>
          <a:xfrm>
            <a:off x="5748005" y="5081427"/>
            <a:ext cx="1411843" cy="5290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477300" y="2573939"/>
            <a:ext cx="2174515" cy="8626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Specifier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(Determiners)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4" idx="2"/>
            <a:endCxn id="21" idx="0"/>
          </p:cNvCxnSpPr>
          <p:nvPr/>
        </p:nvCxnSpPr>
        <p:spPr>
          <a:xfrm flipH="1">
            <a:off x="4564558" y="1923144"/>
            <a:ext cx="1364015" cy="65079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747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03762"/>
            <a:ext cx="10515600" cy="897005"/>
          </a:xfrm>
        </p:spPr>
        <p:txBody>
          <a:bodyPr/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rawing a tree diagram by…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576552" y="3309871"/>
            <a:ext cx="4778062" cy="104318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…Microsoft Word 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>
            <a:hlinkClick r:id="rId3"/>
          </p:cNvPr>
          <p:cNvSpPr/>
          <p:nvPr/>
        </p:nvSpPr>
        <p:spPr>
          <a:xfrm>
            <a:off x="1659229" y="1854556"/>
            <a:ext cx="3271234" cy="86073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…a web </a:t>
            </a:r>
            <a:endParaRPr lang="en-US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96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Noun phrases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397" y="1120460"/>
            <a:ext cx="11333409" cy="5582992"/>
          </a:xfrm>
        </p:spPr>
        <p:txBody>
          <a:bodyPr>
            <a:noAutofit/>
          </a:bodyPr>
          <a:lstStyle/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NPs may function as subjects or as objects in sentences. </a:t>
            </a: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NP often contains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determiner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(like </a:t>
            </a:r>
            <a:r>
              <a:rPr lang="en-US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a noun, but it may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consist of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proper name, a pronoun, a noun without a determiner, or even a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clause.</a:t>
            </a:r>
          </a:p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John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 the puppy.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found the puppy.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Boys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love puppies.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puppy loved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puppy loved John.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girl that Professor </a:t>
            </a:r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Snape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loved married the man of her dreams.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223493" y="4043966"/>
            <a:ext cx="65682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71980" y="4584879"/>
            <a:ext cx="45075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829318" y="6147518"/>
            <a:ext cx="65682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775655" y="5617334"/>
            <a:ext cx="65682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184859" y="5100035"/>
            <a:ext cx="65682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678806" y="4584879"/>
            <a:ext cx="139091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753932" y="5097892"/>
            <a:ext cx="1174124" cy="214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285742" y="5613040"/>
            <a:ext cx="139091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983606" y="4026792"/>
            <a:ext cx="139091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307205" y="6149661"/>
            <a:ext cx="139091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223493" y="6658377"/>
            <a:ext cx="5112913" cy="1287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40203" y="6671256"/>
            <a:ext cx="318108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38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noun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372"/>
            <a:ext cx="10515600" cy="4675031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minimal structure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12157" y="2305488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12157" y="3447521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15944" y="4550591"/>
            <a:ext cx="1378039" cy="832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pples 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4" idx="2"/>
            <a:endCxn id="5" idx="0"/>
          </p:cNvCxnSpPr>
          <p:nvPr/>
        </p:nvCxnSpPr>
        <p:spPr>
          <a:xfrm>
            <a:off x="5911402" y="2769128"/>
            <a:ext cx="0" cy="6783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  <a:endCxn id="6" idx="0"/>
          </p:cNvCxnSpPr>
          <p:nvPr/>
        </p:nvCxnSpPr>
        <p:spPr>
          <a:xfrm flipH="1">
            <a:off x="5904964" y="3911161"/>
            <a:ext cx="6438" cy="639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82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noun 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3372"/>
            <a:ext cx="10515600" cy="4675031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Determiners as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specifiers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NP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50793" y="2305488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81103" y="3417247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10645" y="4507607"/>
            <a:ext cx="1326525" cy="1416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boy</a:t>
            </a:r>
          </a:p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</a:t>
            </a:r>
          </a:p>
          <a:p>
            <a:pPr algn="ctr"/>
            <a:r>
              <a:rPr lang="en-US" sz="25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endParaRPr lang="en-US" sz="25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898522" y="2769128"/>
            <a:ext cx="1043189" cy="6481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954590" y="3842250"/>
            <a:ext cx="19318" cy="6267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061397" y="2777813"/>
            <a:ext cx="850005" cy="6394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031090" y="4584883"/>
            <a:ext cx="2189403" cy="14274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Art/</a:t>
            </a:r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</a:t>
            </a:r>
            <a:r>
              <a:rPr lang="en-US" sz="2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/Dem  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algn="ctr"/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</a:p>
          <a:p>
            <a:pPr algn="ctr"/>
            <a:r>
              <a:rPr lang="en-US" sz="25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endParaRPr lang="en-US" sz="25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13664" y="3443005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110760" y="3930255"/>
            <a:ext cx="19318" cy="6267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48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0730"/>
            <a:ext cx="10515600" cy="613669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Heads, Modifiers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omplements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4"/>
            <a:ext cx="10515600" cy="5108017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or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nucleus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phrase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the word that determines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syntactic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category of that phrase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an optional element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phrase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structure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clause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structure. Modifiers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come either before or after the modified element (the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Head (linguistics)"/>
              </a:rPr>
              <a:t>head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depending on the type of modifier and the rules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syntax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for the language in question. A modifier placed before the head is called a 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pre-modifier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one placed after the head is called a 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post-modifier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word, phrase or clause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that is necessary to complete the meaning of a given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expression. Complements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often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arguments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(expressions that help complete the meaning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predicate).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44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noun 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5409127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with one pre-modifier</a:t>
            </a:r>
          </a:p>
        </p:txBody>
      </p:sp>
      <p:sp>
        <p:nvSpPr>
          <p:cNvPr id="5" name="Rectangle 4"/>
          <p:cNvSpPr/>
          <p:nvPr/>
        </p:nvSpPr>
        <p:spPr>
          <a:xfrm>
            <a:off x="5529328" y="2071573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632100" y="2535213"/>
            <a:ext cx="1309352" cy="4290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566076" y="2855970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28573" y="2535213"/>
            <a:ext cx="1353355" cy="32075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7926953" y="3850651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954327" y="3823093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6327818" y="3305526"/>
            <a:ext cx="987379" cy="5194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315201" y="3292647"/>
            <a:ext cx="1010986" cy="5323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772405" y="4917450"/>
            <a:ext cx="1036743" cy="1084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/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irl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8255360" y="4311997"/>
            <a:ext cx="12882" cy="5388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Isosceles Triangle 15"/>
          <p:cNvSpPr/>
          <p:nvPr/>
        </p:nvSpPr>
        <p:spPr>
          <a:xfrm>
            <a:off x="5769735" y="5211594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769735" y="5434891"/>
            <a:ext cx="1184856" cy="6427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 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>
            <a:stCxn id="19" idx="2"/>
            <a:endCxn id="16" idx="0"/>
          </p:cNvCxnSpPr>
          <p:nvPr/>
        </p:nvCxnSpPr>
        <p:spPr>
          <a:xfrm>
            <a:off x="6353572" y="4387344"/>
            <a:ext cx="8591" cy="8242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632100" y="3515932"/>
            <a:ext cx="0" cy="14015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108360" y="5179394"/>
            <a:ext cx="1021722" cy="8221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5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962389" y="3008370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863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9" grpId="0"/>
      <p:bldP spid="23" grpId="0"/>
      <p:bldP spid="16" grpId="0" animBg="1"/>
      <p:bldP spid="17" grpId="0"/>
      <p:bldP spid="21" grpId="0"/>
      <p:bldP spid="2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noun 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5409127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with two pre-modifiers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29328" y="182687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6026" y="5527111"/>
            <a:ext cx="1745099" cy="9656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Art/</a:t>
            </a:r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11" name="Straight Connector 10"/>
          <p:cNvCxnSpPr>
            <a:endCxn id="23" idx="0"/>
          </p:cNvCxnSpPr>
          <p:nvPr/>
        </p:nvCxnSpPr>
        <p:spPr>
          <a:xfrm flipH="1">
            <a:off x="4588087" y="2290512"/>
            <a:ext cx="1327607" cy="3443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553197" y="2585511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28573" y="2290512"/>
            <a:ext cx="1340476" cy="2949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8918625" y="4455953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87651" y="3501118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783664" y="3485826"/>
            <a:ext cx="1069483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>
            <a:endCxn id="19" idx="0"/>
          </p:cNvCxnSpPr>
          <p:nvPr/>
        </p:nvCxnSpPr>
        <p:spPr>
          <a:xfrm flipH="1">
            <a:off x="5786896" y="3035067"/>
            <a:ext cx="1373754" cy="4660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199290" y="3035067"/>
            <a:ext cx="1010986" cy="5323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291589" y="3973078"/>
            <a:ext cx="987379" cy="5194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278971" y="3973078"/>
            <a:ext cx="1010986" cy="5323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911657" y="4344544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9285668" y="4878673"/>
            <a:ext cx="12882" cy="5388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Isosceles Triangle 27"/>
          <p:cNvSpPr/>
          <p:nvPr/>
        </p:nvSpPr>
        <p:spPr>
          <a:xfrm>
            <a:off x="5215939" y="5572197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6731353" y="5548097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009881" y="5705335"/>
            <a:ext cx="1584101" cy="8968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beautiful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expensive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20623" y="5728199"/>
            <a:ext cx="1184856" cy="725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smart 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789840" y="5393973"/>
            <a:ext cx="1036743" cy="1084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/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irl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872235" y="2634879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23" idx="2"/>
          </p:cNvCxnSpPr>
          <p:nvPr/>
        </p:nvCxnSpPr>
        <p:spPr>
          <a:xfrm>
            <a:off x="4588087" y="3098519"/>
            <a:ext cx="0" cy="229545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9" idx="2"/>
            <a:endCxn id="28" idx="0"/>
          </p:cNvCxnSpPr>
          <p:nvPr/>
        </p:nvCxnSpPr>
        <p:spPr>
          <a:xfrm>
            <a:off x="5786896" y="4065369"/>
            <a:ext cx="21471" cy="15068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5" idx="2"/>
            <a:endCxn id="29" idx="0"/>
          </p:cNvCxnSpPr>
          <p:nvPr/>
        </p:nvCxnSpPr>
        <p:spPr>
          <a:xfrm>
            <a:off x="7310902" y="4908795"/>
            <a:ext cx="12879" cy="6393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9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9" grpId="0"/>
      <p:bldP spid="20" grpId="0"/>
      <p:bldP spid="25" grpId="0"/>
      <p:bldP spid="28" grpId="0" animBg="1"/>
      <p:bldP spid="29" grpId="0" animBg="1"/>
      <p:bldP spid="30" grpId="0"/>
      <p:bldP spid="31" grpId="0"/>
      <p:bldP spid="32" grpId="0"/>
      <p:bldP spid="2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noun 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5409127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with one post-modifier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29328" y="182687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>
            <a:stCxn id="5" idx="2"/>
          </p:cNvCxnSpPr>
          <p:nvPr/>
        </p:nvCxnSpPr>
        <p:spPr>
          <a:xfrm flipH="1">
            <a:off x="5018467" y="2290512"/>
            <a:ext cx="910106" cy="33886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553197" y="2585511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28573" y="2290512"/>
            <a:ext cx="1340476" cy="2949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851295" y="3488239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6211907" y="3035067"/>
            <a:ext cx="987379" cy="5194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212169" y="3035067"/>
            <a:ext cx="1010986" cy="5323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447764" y="4378813"/>
            <a:ext cx="1584101" cy="746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292663" y="4603144"/>
            <a:ext cx="2121794" cy="5484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 America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504091" y="3549282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6233367" y="3925630"/>
            <a:ext cx="11813" cy="4371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Isosceles Triangle 17"/>
          <p:cNvSpPr/>
          <p:nvPr/>
        </p:nvSpPr>
        <p:spPr>
          <a:xfrm>
            <a:off x="7662929" y="4567650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33364" y="4355145"/>
            <a:ext cx="1021722" cy="7964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 </a:t>
            </a:r>
          </a:p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323002" y="2647758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>
            <a:stCxn id="20" idx="2"/>
            <a:endCxn id="17" idx="0"/>
          </p:cNvCxnSpPr>
          <p:nvPr/>
        </p:nvCxnSpPr>
        <p:spPr>
          <a:xfrm>
            <a:off x="5038854" y="3111398"/>
            <a:ext cx="5371" cy="12437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232822" y="4000043"/>
            <a:ext cx="3212" cy="5547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54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30" grpId="0"/>
      <p:bldP spid="32" grpId="0"/>
      <p:bldP spid="23" grpId="0"/>
      <p:bldP spid="18" grpId="0" animBg="1"/>
      <p:bldP spid="17" grpId="0"/>
      <p:bldP spid="2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noun 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5409127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with one prenominal complement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29328" y="182687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>
            <a:stCxn id="5" idx="2"/>
            <a:endCxn id="17" idx="0"/>
          </p:cNvCxnSpPr>
          <p:nvPr/>
        </p:nvCxnSpPr>
        <p:spPr>
          <a:xfrm flipH="1">
            <a:off x="4832791" y="2290512"/>
            <a:ext cx="1095782" cy="31860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553197" y="2585511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28573" y="2290512"/>
            <a:ext cx="1340476" cy="2949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851295" y="3488239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6211907" y="3035067"/>
            <a:ext cx="987379" cy="5194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212169" y="3035067"/>
            <a:ext cx="1010986" cy="5323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Isosceles Triangle 27"/>
          <p:cNvSpPr/>
          <p:nvPr/>
        </p:nvSpPr>
        <p:spPr>
          <a:xfrm>
            <a:off x="5640945" y="3936579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434885" y="4018202"/>
            <a:ext cx="1584101" cy="8968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chemistry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460089" y="4100869"/>
            <a:ext cx="1606643" cy="702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textbooks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504091" y="3536403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134118" y="3672571"/>
            <a:ext cx="1395210" cy="10797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Art/Q.</a:t>
            </a:r>
          </a:p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16939" y="2609121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>
            <a:stCxn id="17" idx="2"/>
            <a:endCxn id="16" idx="0"/>
          </p:cNvCxnSpPr>
          <p:nvPr/>
        </p:nvCxnSpPr>
        <p:spPr>
          <a:xfrm flipH="1">
            <a:off x="4831723" y="3072761"/>
            <a:ext cx="1068" cy="59981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534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8" grpId="0" animBg="1"/>
      <p:bldP spid="30" grpId="0"/>
      <p:bldP spid="32" grpId="0"/>
      <p:bldP spid="23" grpId="0"/>
      <p:bldP spid="16" grpId="0"/>
      <p:bldP spid="1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noun 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5409127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with one prenominal complement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29328" y="182687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>
            <a:stCxn id="5" idx="2"/>
            <a:endCxn id="22" idx="0"/>
          </p:cNvCxnSpPr>
          <p:nvPr/>
        </p:nvCxnSpPr>
        <p:spPr>
          <a:xfrm flipH="1">
            <a:off x="4884309" y="2290512"/>
            <a:ext cx="1044264" cy="3314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553197" y="2585511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28573" y="2290512"/>
            <a:ext cx="1340476" cy="2949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851295" y="3488239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6211907" y="3035067"/>
            <a:ext cx="987379" cy="5194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212169" y="3035067"/>
            <a:ext cx="1010986" cy="5323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486401" y="5293211"/>
            <a:ext cx="1584101" cy="11848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chemistry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460089" y="5684973"/>
            <a:ext cx="1606643" cy="7227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textbooks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504091" y="3549282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>
            <a:endCxn id="20" idx="0"/>
          </p:cNvCxnSpPr>
          <p:nvPr/>
        </p:nvCxnSpPr>
        <p:spPr>
          <a:xfrm>
            <a:off x="6233367" y="3925630"/>
            <a:ext cx="11813" cy="43716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256977" y="4786372"/>
            <a:ext cx="12882" cy="5388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5529328" y="4362797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>
            <a:stCxn id="23" idx="2"/>
          </p:cNvCxnSpPr>
          <p:nvPr/>
        </p:nvCxnSpPr>
        <p:spPr>
          <a:xfrm>
            <a:off x="8219943" y="4012922"/>
            <a:ext cx="3212" cy="1628024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4237149" y="5333949"/>
            <a:ext cx="1292179" cy="10797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Art/Q.</a:t>
            </a:r>
          </a:p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168457" y="2622000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22" idx="2"/>
            <a:endCxn id="21" idx="0"/>
          </p:cNvCxnSpPr>
          <p:nvPr/>
        </p:nvCxnSpPr>
        <p:spPr>
          <a:xfrm flipH="1">
            <a:off x="4883239" y="3085640"/>
            <a:ext cx="1070" cy="224830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97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0" grpId="0"/>
      <p:bldP spid="2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noun 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5409127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with one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post-nominal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29328" y="182687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>
            <a:stCxn id="5" idx="2"/>
            <a:endCxn id="17" idx="0"/>
          </p:cNvCxnSpPr>
          <p:nvPr/>
        </p:nvCxnSpPr>
        <p:spPr>
          <a:xfrm flipH="1">
            <a:off x="4807034" y="2290512"/>
            <a:ext cx="1121539" cy="3314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553197" y="2585511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28573" y="2290512"/>
            <a:ext cx="1340476" cy="2949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851295" y="3488239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783664" y="3485826"/>
            <a:ext cx="1069483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6211907" y="3035067"/>
            <a:ext cx="987379" cy="5194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186411" y="3022188"/>
            <a:ext cx="1010986" cy="5323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Isosceles Triangle 27"/>
          <p:cNvSpPr/>
          <p:nvPr/>
        </p:nvSpPr>
        <p:spPr>
          <a:xfrm>
            <a:off x="7753082" y="3936579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7328078" y="4178865"/>
            <a:ext cx="2137892" cy="6717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chemistry</a:t>
            </a:r>
          </a:p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reference 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529329" y="3946647"/>
            <a:ext cx="1253542" cy="874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82603" y="3659691"/>
            <a:ext cx="1446725" cy="10797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Art/</a:t>
            </a:r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91182" y="2622000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>
            <a:stCxn id="17" idx="2"/>
            <a:endCxn id="16" idx="0"/>
          </p:cNvCxnSpPr>
          <p:nvPr/>
        </p:nvCxnSpPr>
        <p:spPr>
          <a:xfrm flipH="1">
            <a:off x="4805966" y="3085640"/>
            <a:ext cx="1068" cy="5740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22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0" grpId="0"/>
      <p:bldP spid="28" grpId="0" animBg="1"/>
      <p:bldP spid="30" grpId="0"/>
      <p:bldP spid="32" grpId="0"/>
      <p:bldP spid="16" grpId="0"/>
      <p:bldP spid="1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04" y="365125"/>
            <a:ext cx="11874321" cy="703821"/>
          </a:xfrm>
        </p:spPr>
        <p:txBody>
          <a:bodyPr>
            <a:noAutofit/>
          </a:bodyPr>
          <a:lstStyle/>
          <a:p>
            <a:pPr algn="ctr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- </a:t>
            </a: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 the tree diagram of the following phrases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0"/>
            <a:ext cx="10515600" cy="4533363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 car 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interesting play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 old white dog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student from Thailand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big bottles of milk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reference books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50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04" y="365125"/>
            <a:ext cx="11874321" cy="703821"/>
          </a:xfrm>
        </p:spPr>
        <p:txBody>
          <a:bodyPr>
            <a:noAutofit/>
          </a:bodyPr>
          <a:lstStyle/>
          <a:p>
            <a:pPr algn="ctr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- </a:t>
            </a: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 the tree diagram of the following phrases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0"/>
            <a:ext cx="10515600" cy="4533363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 parents 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new house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old black cat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from Vietnam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small slices of bread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computer skills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9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942"/>
            <a:ext cx="10515600" cy="734096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66670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head of a phrase is the element that the phrase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centered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on. It is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essential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or obligatory – element in that phrase.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 phrase has a head and no more than one head.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category of the head determines the category of the phrase.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They claimed that they did not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destroy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garden.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She proposed 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analysis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sentence.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 Jake is so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coffee.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 They are quite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agreement.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(5) My sister cycles much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faster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881093" y="3928056"/>
            <a:ext cx="3644721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526665" y="4453943"/>
            <a:ext cx="3644721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562896" y="4954072"/>
            <a:ext cx="243410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882723" y="5467084"/>
            <a:ext cx="243410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12143" y="5992971"/>
            <a:ext cx="3099516" cy="42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ine Callout 1 (Border and Accent Bar) 14"/>
          <p:cNvSpPr/>
          <p:nvPr/>
        </p:nvSpPr>
        <p:spPr>
          <a:xfrm>
            <a:off x="8757634" y="3168201"/>
            <a:ext cx="850006" cy="412124"/>
          </a:xfrm>
          <a:prstGeom prst="accentBorderCallout1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Line Callout 1 (Border and Accent Bar) 15"/>
          <p:cNvSpPr/>
          <p:nvPr/>
        </p:nvSpPr>
        <p:spPr>
          <a:xfrm>
            <a:off x="6278450" y="5098960"/>
            <a:ext cx="850006" cy="412124"/>
          </a:xfrm>
          <a:prstGeom prst="accentBorderCallout1">
            <a:avLst>
              <a:gd name="adj1" fmla="val 43750"/>
              <a:gd name="adj2" fmla="val -8333"/>
              <a:gd name="adj3" fmla="val 53125"/>
              <a:gd name="adj4" fmla="val -8681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Callout 1 (Border and Accent Bar) 16"/>
          <p:cNvSpPr/>
          <p:nvPr/>
        </p:nvSpPr>
        <p:spPr>
          <a:xfrm>
            <a:off x="7285149" y="6087876"/>
            <a:ext cx="1111876" cy="412124"/>
          </a:xfrm>
          <a:prstGeom prst="accentBorderCallout1">
            <a:avLst>
              <a:gd name="adj1" fmla="val 18750"/>
              <a:gd name="adj2" fmla="val -8333"/>
              <a:gd name="adj3" fmla="val -3125"/>
              <a:gd name="adj4" fmla="val -5196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Line Callout 1 (Border and Accent Bar) 17"/>
          <p:cNvSpPr/>
          <p:nvPr/>
        </p:nvSpPr>
        <p:spPr>
          <a:xfrm>
            <a:off x="5518598" y="4577063"/>
            <a:ext cx="850006" cy="412124"/>
          </a:xfrm>
          <a:prstGeom prst="accentBorderCallout1">
            <a:avLst>
              <a:gd name="adj1" fmla="val 18750"/>
              <a:gd name="adj2" fmla="val -8333"/>
              <a:gd name="adj3" fmla="val 43750"/>
              <a:gd name="adj4" fmla="val -6409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Line Callout 1 (Border and Accent Bar) 18"/>
          <p:cNvSpPr/>
          <p:nvPr/>
        </p:nvSpPr>
        <p:spPr>
          <a:xfrm>
            <a:off x="7976314" y="4048254"/>
            <a:ext cx="850006" cy="412124"/>
          </a:xfrm>
          <a:prstGeom prst="accentBorderCallout1">
            <a:avLst>
              <a:gd name="adj1" fmla="val 18750"/>
              <a:gd name="adj2" fmla="val -8333"/>
              <a:gd name="adj3" fmla="val 71875"/>
              <a:gd name="adj4" fmla="val -716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790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7005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 &amp; Modifier (Adjunct)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192"/>
            <a:ext cx="10515600" cy="508715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 difference between modifiers and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heads is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this: in the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of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phrase, </a:t>
            </a:r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modifiers are optional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head is the obligatory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element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one-way dependency: modifiers depend on heads.</a:t>
            </a:r>
          </a:p>
          <a:p>
            <a:pPr>
              <a:spcAft>
                <a:spcPts val="600"/>
              </a:spcAft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Modifiers are optional (omissible).</a:t>
            </a:r>
          </a:p>
          <a:p>
            <a:pPr>
              <a:spcAft>
                <a:spcPts val="600"/>
              </a:spcAft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modifiers precede and some follow the heads they modify.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a </a:t>
            </a:r>
            <a:r>
              <a:rPr lang="en-US" sz="29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exciting</a:t>
            </a:r>
            <a:r>
              <a:rPr lang="en-US" sz="29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film </a:t>
            </a:r>
          </a:p>
          <a:p>
            <a:pPr marL="0" indent="0">
              <a:spcAft>
                <a:spcPts val="600"/>
              </a:spcAft>
              <a:buNone/>
            </a:pPr>
            <a:endParaRPr lang="en-US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rved Down Arrow 3"/>
          <p:cNvSpPr/>
          <p:nvPr/>
        </p:nvSpPr>
        <p:spPr>
          <a:xfrm>
            <a:off x="3193955" y="5125799"/>
            <a:ext cx="862885" cy="25757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urved Up Arrow 4"/>
          <p:cNvSpPr/>
          <p:nvPr/>
        </p:nvSpPr>
        <p:spPr>
          <a:xfrm>
            <a:off x="4031088" y="5731106"/>
            <a:ext cx="901521" cy="25757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22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7005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Head &amp; Complement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2130"/>
            <a:ext cx="10515600" cy="5293215"/>
          </a:xfrm>
        </p:spPr>
        <p:txBody>
          <a:bodyPr>
            <a:normAutofit/>
          </a:bodyPr>
          <a:lstStyle/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head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demands a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expression, that further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obligatory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expression is said to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 the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head. </a:t>
            </a: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two-way dependency.</a:t>
            </a:r>
          </a:p>
          <a:p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Complements are obligatory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needed to complete the meaning of the phrase.</a:t>
            </a:r>
          </a:p>
          <a:p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head generally precedes its complement.</a:t>
            </a:r>
          </a:p>
          <a:p>
            <a:pPr marL="0" indent="0">
              <a:buNone/>
            </a:pPr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</a:p>
          <a:p>
            <a:pPr marL="0" indent="0">
              <a:buNone/>
            </a:pPr>
            <a:endParaRPr lang="en-US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en-US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destroy</a:t>
            </a:r>
            <a:r>
              <a:rPr lang="en-US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garden</a:t>
            </a:r>
          </a:p>
          <a:p>
            <a:pPr marL="0" indent="0">
              <a:buNone/>
            </a:pP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urved Down Arrow 9"/>
          <p:cNvSpPr/>
          <p:nvPr/>
        </p:nvSpPr>
        <p:spPr>
          <a:xfrm>
            <a:off x="3760634" y="4971245"/>
            <a:ext cx="1197735" cy="2962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urved Up Arrow 10"/>
          <p:cNvSpPr/>
          <p:nvPr/>
        </p:nvSpPr>
        <p:spPr>
          <a:xfrm flipH="1">
            <a:off x="4005324" y="5692460"/>
            <a:ext cx="1210616" cy="347729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34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8942"/>
            <a:ext cx="10515600" cy="734096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Specifiers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704"/>
            <a:ext cx="10515600" cy="566670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elements that precede the heads specify the head + complements sequence: SPECIFIERS.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Unlike  complements, they seem to relate not much to the head.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 They claimed that they did not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destroy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garden.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She proposed 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analysis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sentence.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(3) Jake is so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coffee.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 They are quite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agreement.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(5) My sister cycles much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faster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241701" y="3065172"/>
            <a:ext cx="566671" cy="3863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717442" y="4595612"/>
            <a:ext cx="798490" cy="3863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812147" y="5121498"/>
            <a:ext cx="862884" cy="3863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421229" y="4114798"/>
            <a:ext cx="463640" cy="3863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404316" y="3603938"/>
            <a:ext cx="459347" cy="3863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09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X-bar theory – NP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655" t="54212" r="47464" b="10176"/>
          <a:stretch/>
        </p:blipFill>
        <p:spPr>
          <a:xfrm>
            <a:off x="2127912" y="1210615"/>
            <a:ext cx="8020640" cy="3928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9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X-bar theory – VP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1655" t="16658" r="47464" b="46534"/>
          <a:stretch/>
        </p:blipFill>
        <p:spPr>
          <a:xfrm>
            <a:off x="2820471" y="1771941"/>
            <a:ext cx="6905517" cy="349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5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</TotalTime>
  <Words>987</Words>
  <Application>Microsoft Office PowerPoint</Application>
  <PresentationFormat>Custom</PresentationFormat>
  <Paragraphs>260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English syntax </vt:lpstr>
      <vt:lpstr>Constituents, Phrases, Clauses and Sentences</vt:lpstr>
      <vt:lpstr>Heads, Modifiers and Complements </vt:lpstr>
      <vt:lpstr>Head </vt:lpstr>
      <vt:lpstr>Head &amp; Modifier (Adjunct) </vt:lpstr>
      <vt:lpstr>Head &amp; Complement</vt:lpstr>
      <vt:lpstr>Specifiers </vt:lpstr>
      <vt:lpstr>X-bar theory – NP  </vt:lpstr>
      <vt:lpstr>X-bar theory – VP  </vt:lpstr>
      <vt:lpstr>X-bar theory – AP/AdjP  </vt:lpstr>
      <vt:lpstr>X-bar theory – AdvP  </vt:lpstr>
      <vt:lpstr>X-bar theory – PP  </vt:lpstr>
      <vt:lpstr>X-bar theory </vt:lpstr>
      <vt:lpstr>X-bar theory – NP  </vt:lpstr>
      <vt:lpstr>X-bar theory – VP  </vt:lpstr>
      <vt:lpstr>X-bar theory – AP/AdjP  </vt:lpstr>
      <vt:lpstr>X-bar theory – AdvP  </vt:lpstr>
      <vt:lpstr>X-bar theory – PP  </vt:lpstr>
      <vt:lpstr>Phrase structure trees</vt:lpstr>
      <vt:lpstr>Phrase structure trees</vt:lpstr>
      <vt:lpstr>Phrase structure trees</vt:lpstr>
      <vt:lpstr>Phrase structure trees</vt:lpstr>
      <vt:lpstr>Phrase structure trees</vt:lpstr>
      <vt:lpstr>Phrase structure trees</vt:lpstr>
      <vt:lpstr>Phrase structure trees</vt:lpstr>
      <vt:lpstr>Drawing a tree diagram by…</vt:lpstr>
      <vt:lpstr>Noun phrases </vt:lpstr>
      <vt:lpstr>The structure of noun phrase</vt:lpstr>
      <vt:lpstr>The structure of noun phrase</vt:lpstr>
      <vt:lpstr>The structure of noun phrase</vt:lpstr>
      <vt:lpstr>The structure of noun phrase</vt:lpstr>
      <vt:lpstr>The structure of noun phrase</vt:lpstr>
      <vt:lpstr>The structure of noun phrase</vt:lpstr>
      <vt:lpstr>The structure of noun phrase</vt:lpstr>
      <vt:lpstr>The structure of noun phrase</vt:lpstr>
      <vt:lpstr>Exercise - Draw the tree diagram of the following phrases </vt:lpstr>
      <vt:lpstr>Exercise - Draw the tree diagram of the following phrases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Niem Le</dc:creator>
  <cp:lastModifiedBy>Sony</cp:lastModifiedBy>
  <cp:revision>34</cp:revision>
  <dcterms:created xsi:type="dcterms:W3CDTF">2018-08-05T04:27:08Z</dcterms:created>
  <dcterms:modified xsi:type="dcterms:W3CDTF">2021-08-06T20:47:28Z</dcterms:modified>
</cp:coreProperties>
</file>