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82" r:id="rId12"/>
    <p:sldId id="267" r:id="rId13"/>
    <p:sldId id="283" r:id="rId14"/>
    <p:sldId id="268" r:id="rId15"/>
    <p:sldId id="284" r:id="rId16"/>
    <p:sldId id="269" r:id="rId17"/>
    <p:sldId id="296" r:id="rId18"/>
    <p:sldId id="270" r:id="rId19"/>
    <p:sldId id="285" r:id="rId20"/>
    <p:sldId id="272" r:id="rId21"/>
    <p:sldId id="273" r:id="rId22"/>
    <p:sldId id="274" r:id="rId23"/>
    <p:sldId id="275" r:id="rId24"/>
    <p:sldId id="279" r:id="rId25"/>
    <p:sldId id="286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8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32E50-3D72-44F5-97FB-2CBC97ED267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4408-3F86-4C83-9F7B-113E5748789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hyperlink" Target="https://en.wikipedia.org/wiki/Voice_(grammar)" TargetMode="External"/><Relationship Id="rId6" Type="http://schemas.openxmlformats.org/officeDocument/2006/relationships/hyperlink" Target="https://en.wikipedia.org/wiki/Linguistic_modality" TargetMode="External"/><Relationship Id="rId5" Type="http://schemas.openxmlformats.org/officeDocument/2006/relationships/hyperlink" Target="https://en.wikipedia.org/wiki/Grammatical_aspect" TargetMode="External"/><Relationship Id="rId4" Type="http://schemas.openxmlformats.org/officeDocument/2006/relationships/hyperlink" Target="https://en.wikipedia.org/wiki/Grammatical_tense" TargetMode="External"/><Relationship Id="rId3" Type="http://schemas.openxmlformats.org/officeDocument/2006/relationships/hyperlink" Target="https://en.wikipedia.org/wiki/Clause_(linguistics)" TargetMode="External"/><Relationship Id="rId2" Type="http://schemas.openxmlformats.org/officeDocument/2006/relationships/hyperlink" Target="https://en.wikipedia.org/wiki/Verb" TargetMode="External"/><Relationship Id="rId1" Type="http://schemas.openxmlformats.org/officeDocument/2006/relationships/hyperlink" Target="https://en.wikipedia.org/wiki/List_of_glossing_abbreviation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465" y="2456644"/>
            <a:ext cx="10625070" cy="1307676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.VnArabia" panose="020B7200000000000000" pitchFamily="34" charset="0"/>
              </a:rPr>
              <a:t>SYNTAX </a:t>
            </a:r>
            <a:endParaRPr lang="en-US" sz="8000" dirty="0">
              <a:solidFill>
                <a:srgbClr val="FF0000"/>
              </a:solidFill>
              <a:latin typeface=".VnArabia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0375"/>
            <a:ext cx="9144000" cy="1459359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Facilitator: </a:t>
            </a:r>
            <a:r>
              <a:rPr lang="vi-VN" alt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Nguyen Minh Thien, PhD</a:t>
            </a:r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Email: </a:t>
            </a:r>
            <a:r>
              <a:rPr lang="vi-VN" alt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nguyenminhthien@dntu.edu.vn</a:t>
            </a:r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Cellphone/</a:t>
            </a:r>
            <a:r>
              <a:rPr lang="en-US" sz="2600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Zalo</a:t>
            </a:r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09</a:t>
            </a:r>
            <a:r>
              <a:rPr lang="vi-VN" alt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45</a:t>
            </a:r>
            <a:r>
              <a:rPr 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vi-VN" alt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681898</a:t>
            </a:r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of </a:t>
            </a:r>
            <a:r>
              <a:rPr lang="en-US" sz="4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nominal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0462"/>
            <a:ext cx="12192000" cy="5602310"/>
          </a:xfrm>
        </p:spPr>
        <p:txBody>
          <a:bodyPr>
            <a:noAutofit/>
          </a:bodyPr>
          <a:lstStyle/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position of the </a:t>
            </a:r>
            <a:r>
              <a:rPr lang="en-US" b="1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subject</a:t>
            </a: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Swimming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is my favorite sport.</a:t>
            </a:r>
            <a:endParaRPr lang="en-US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				   	►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Upstairs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is the safest hiding place.</a:t>
            </a:r>
            <a:endParaRPr lang="en-US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position of the </a:t>
            </a:r>
            <a:r>
              <a:rPr lang="en-US" b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object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 hate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telling lies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				        </a:t>
            </a: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She gave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nobody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a hand shake.</a:t>
            </a:r>
            <a:endParaRPr lang="en-US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position of the </a:t>
            </a:r>
            <a:r>
              <a:rPr lang="en-US" b="1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subjective </a:t>
            </a:r>
            <a:r>
              <a:rPr lang="en-US" b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complement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This book is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hers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						      	      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He is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student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position of the </a:t>
            </a:r>
            <a:r>
              <a:rPr lang="en-US" b="1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objective complement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You’ve made me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what I am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						    	    ► 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They named the little dog </a:t>
            </a:r>
            <a:r>
              <a:rPr lang="en-US" i="1" u="sng" dirty="0" err="1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Neky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en-US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position of the </a:t>
            </a:r>
            <a:r>
              <a:rPr lang="en-US" b="1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complement of a preposition</a:t>
            </a:r>
            <a:r>
              <a:rPr lang="en-US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►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He is interested in </a:t>
            </a:r>
            <a:r>
              <a:rPr lang="en-US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nothing</a:t>
            </a:r>
            <a:r>
              <a:rPr lang="en-US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768216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Verbs &amp; </a:t>
            </a:r>
            <a:r>
              <a:rPr lang="en-US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Verbals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7897" y="1107582"/>
          <a:ext cx="10868695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4865"/>
                <a:gridCol w="6503830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Verbs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Verbals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Verbs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are identified</a:t>
                      </a:r>
                      <a:r>
                        <a:rPr lang="en-US" sz="280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by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two aspects of form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inflectional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morphemes</a:t>
                      </a:r>
                      <a:r>
                        <a:rPr lang="en-US" sz="28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 </a:t>
                      </a:r>
                      <a:r>
                        <a:rPr lang="en-US" sz="2800" i="1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 five-form inflectional verb paradigm</a:t>
                      </a:r>
                      <a:endParaRPr lang="en-US" sz="28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derivational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morphemes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prefixes &amp; suffixes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“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Verbals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are those forms that occupy the verb positions”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Or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any verb form taking a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subject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or a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complement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(OV, SC, or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Adj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) or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modified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by an adverbial is a verbal, </a:t>
                      </a:r>
                      <a:r>
                        <a:rPr lang="en-US" sz="2800" b="1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regardless of its position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.  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Examples:</a:t>
                      </a:r>
                      <a:endParaRPr lang="en-US" sz="28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V</a:t>
                      </a:r>
                      <a:r>
                        <a:rPr lang="en-US" sz="2800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bare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to V, V-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ing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3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/V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</a:t>
                      </a:r>
                      <a:r>
                        <a:rPr lang="en-US" sz="2800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ed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Being + 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3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/V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</a:t>
                      </a:r>
                      <a:r>
                        <a:rPr lang="en-US" sz="2800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ed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, having + 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3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/V</a:t>
                      </a:r>
                      <a:r>
                        <a:rPr lang="en-US" sz="2800" kern="1200" baseline="-250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</a:t>
                      </a:r>
                      <a:r>
                        <a:rPr lang="en-US" sz="2800" kern="1200" baseline="-250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ed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/>
          <a:lstStyle/>
          <a:p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of v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erbal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67013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She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must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have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been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loafing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last week.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should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leave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the house in ten minutes.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Becoming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angry, she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broke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the dish.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After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having eaten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dinner, we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wanted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 go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to the cinema.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light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having gone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out, we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lighted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candles.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715" y="171941"/>
            <a:ext cx="10515600" cy="78109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Adjectives &amp; </a:t>
            </a:r>
            <a:r>
              <a:rPr lang="en-US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Adjectivals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2833" y="953036"/>
          <a:ext cx="10572482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5685"/>
                <a:gridCol w="6356797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Adjectives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dirty="0" err="1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Adjectivals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Adjectives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are identified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by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two aspects of form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inflectional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morphemes</a:t>
                      </a:r>
                      <a:r>
                        <a:rPr lang="en-US" sz="28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 </a:t>
                      </a:r>
                      <a:r>
                        <a:rPr lang="en-US" sz="2800" i="1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 three-form inflectional adjective paradigm</a:t>
                      </a:r>
                      <a:endParaRPr lang="en-US" sz="28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derivational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morphemes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prefixes &amp; suffixes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“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Adjectivals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like </a:t>
                      </a:r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nominals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occupy certain characteristic sentence positions.”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lvl="0" fontAlgn="base">
                        <a:spcAft>
                          <a:spcPts val="600"/>
                        </a:spcAft>
                      </a:pP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The position </a:t>
                      </a:r>
                      <a:r>
                        <a:rPr lang="en-US" sz="2800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between</a:t>
                      </a: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the determiner and the noun</a:t>
                      </a:r>
                      <a:endParaRPr lang="en-US" sz="2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lvl="0" fontAlgn="base">
                        <a:spcAft>
                          <a:spcPts val="600"/>
                        </a:spcAft>
                      </a:pP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The position </a:t>
                      </a:r>
                      <a:r>
                        <a:rPr lang="en-US" sz="2800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right after</a:t>
                      </a: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the noun</a:t>
                      </a:r>
                      <a:endParaRPr lang="en-US" sz="2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lvl="0" fontAlgn="base">
                        <a:spcAft>
                          <a:spcPts val="600"/>
                        </a:spcAft>
                      </a:pP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The position </a:t>
                      </a:r>
                      <a:r>
                        <a:rPr lang="en-US" sz="2800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right after</a:t>
                      </a: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an intensive verb</a:t>
                      </a:r>
                      <a:endParaRPr lang="en-US" sz="2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lvl="0" fontAlgn="base">
                        <a:spcAft>
                          <a:spcPts val="600"/>
                        </a:spcAft>
                      </a:pP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The position </a:t>
                      </a:r>
                      <a:r>
                        <a:rPr lang="en-US" sz="2800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right after</a:t>
                      </a:r>
                      <a:r>
                        <a:rPr lang="en-US" sz="2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the direct object of a complex transitive verb </a:t>
                      </a:r>
                      <a:endParaRPr lang="en-US" sz="2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/>
          <a:lstStyle/>
          <a:p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of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adjectival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6" y="1506828"/>
            <a:ext cx="10998557" cy="4670135"/>
          </a:xfrm>
        </p:spPr>
        <p:txBody>
          <a:bodyPr>
            <a:normAutofit fontScale="92500" lnSpcReduction="20000"/>
          </a:bodyPr>
          <a:lstStyle/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position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between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determiner and the 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noun: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18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That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pretty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college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freshman is bright.</a:t>
            </a:r>
            <a:endParaRPr lang="en-US" sz="3200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position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right after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the 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noun: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18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man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who is waving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drives a sport car.</a:t>
            </a:r>
            <a:endParaRPr lang="en-US" sz="3200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position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right after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an intensive 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verb: 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18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My boyfriend is very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handsome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position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right after </a:t>
            </a:r>
            <a:r>
              <a:rPr lang="en-US" sz="3200" dirty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direct object of a complex transitive 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verb: 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You always make me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happy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Adverbs &amp; Adverbials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91842" y="1196183"/>
          <a:ext cx="9945352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588135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Adverbs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Adverbials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Adverbs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are identified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by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two aspects of form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,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inflectional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morphemes</a:t>
                      </a:r>
                      <a:r>
                        <a:rPr lang="en-US" sz="28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 </a:t>
                      </a:r>
                      <a:r>
                        <a:rPr lang="en-US" sz="2800" i="1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 three-form inflectional adverb paradigm</a:t>
                      </a:r>
                      <a:endParaRPr lang="en-US" sz="28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derivational</a:t>
                      </a:r>
                      <a:r>
                        <a:rPr lang="en-US" sz="2800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morphemes: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prefixes &amp; suffixes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Adverbials are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word groups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as well as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single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words</a:t>
                      </a:r>
                      <a:r>
                        <a:rPr lang="en-US" sz="28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that occupy the adverb positions and perform the adverb functions.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Initial position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Medial position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Final position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/>
          <a:lstStyle/>
          <a:p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of 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adverbials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7" y="1506828"/>
            <a:ext cx="10200067" cy="4670135"/>
          </a:xfrm>
        </p:spPr>
        <p:txBody>
          <a:bodyPr>
            <a:normAutofit fontScale="85000" lnSpcReduction="20000"/>
          </a:bodyPr>
          <a:lstStyle/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initial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position: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Now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it is time to go.</a:t>
            </a:r>
            <a:endParaRPr lang="en-US" sz="3200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By using a little red here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 you can balance your colors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middle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position: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She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actually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expects to marry him.</a:t>
            </a:r>
            <a:endParaRPr lang="en-US" sz="3200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It is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 longer 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casino.</a:t>
            </a:r>
            <a:endParaRPr lang="en-US" sz="3200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final</a:t>
            </a:r>
            <a:r>
              <a:rPr lang="en-US" sz="3200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position:</a:t>
            </a:r>
            <a:endParaRPr lang="en-US" sz="3200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He left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last night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i="1" dirty="0" smtClean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Tom put his watch </a:t>
            </a:r>
            <a:r>
              <a:rPr lang="en-US" sz="3200" i="1" u="sng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where he can find it in the dark</a:t>
            </a:r>
            <a:r>
              <a:rPr lang="en-US" sz="3200" i="1" dirty="0" smtClean="0">
                <a:solidFill>
                  <a:schemeClr val="dk1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i="1" dirty="0">
              <a:solidFill>
                <a:schemeClr val="dk1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Closed/Minor classes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81070" y="1922722"/>
          <a:ext cx="9465971" cy="429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546"/>
                <a:gridCol w="5974425"/>
              </a:tblGrid>
              <a:tr h="796344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Word classes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Examples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61498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Pronouns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62708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Prepositions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604911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Conjunctions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Determiners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90843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Auxiliaries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76775">
                <a:tc>
                  <a:txBody>
                    <a:bodyPr/>
                    <a:lstStyle/>
                    <a:p>
                      <a:pPr algn="ctr"/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Numerals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07583" y="1115907"/>
            <a:ext cx="10006885" cy="476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Give examples for each of the following classes</a:t>
            </a:r>
            <a:endParaRPr lang="en-US" sz="3500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59" y="68911"/>
            <a:ext cx="10515600" cy="67067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Pronouns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1820" y="1173105"/>
          <a:ext cx="11797047" cy="5627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715"/>
                <a:gridCol w="9012332"/>
              </a:tblGrid>
              <a:tr h="307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1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Types of </a:t>
                      </a:r>
                      <a:r>
                        <a:rPr lang="en-US" sz="2500" b="1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pronoun</a:t>
                      </a:r>
                      <a:endParaRPr lang="en-US" sz="2500" b="1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Examples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07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Demonstrative</a:t>
                      </a:r>
                      <a:endParaRPr lang="en-US" sz="2500" b="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this, that, these, those, such, none, neither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5305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Indefinite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anybody, </a:t>
                      </a: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anything, each, each one, either, neither, </a:t>
                      </a:r>
                      <a:r>
                        <a:rPr lang="en-US" sz="2500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everyone</a:t>
                      </a: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</a:t>
                      </a:r>
                      <a:r>
                        <a:rPr lang="en-US" sz="2500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everything, </a:t>
                      </a: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 one, nothing, </a:t>
                      </a:r>
                      <a:r>
                        <a:rPr lang="en-US" sz="2500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somebody, </a:t>
                      </a: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something, both, many, few, all, most, none, some, any, several, much, every, no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4121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Interrogative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what, which, who, whom, and whose or whatever, whichever, whoever, whomever, and whosever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07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Personal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I/me, you, she/her, he/him, it, we/us, they/them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618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Possessive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my/mine, your/yours, her/hers, his, its, our/ours, their/theirs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50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Relative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which, that, whose, whoever, whomever, who, and whom or what, when, and where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96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Reflexive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myself, yourself, herself, himself, itself</a:t>
                      </a:r>
                      <a:r>
                        <a:rPr lang="en-US" sz="2500" dirty="0" smtClean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ourselves</a:t>
                      </a: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themselves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07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Reciprocal</a:t>
                      </a:r>
                      <a:endParaRPr lang="en-US" sz="2500" b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each other, one another 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3078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b="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Others</a:t>
                      </a:r>
                      <a:endParaRPr lang="en-US" sz="2500" b="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5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There, one &amp; ones</a:t>
                      </a:r>
                      <a:endParaRPr lang="en-US" sz="2500" dirty="0"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4435" y="605119"/>
            <a:ext cx="11504432" cy="618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Pros</a:t>
            </a:r>
            <a:r>
              <a:rPr lang="en-US" sz="2600" b="1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</a:t>
            </a:r>
            <a:r>
              <a:rPr lang="en-US" sz="26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are words we use in the place of a full noun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 Many </a:t>
            </a:r>
            <a:r>
              <a:rPr lang="en-US" sz="26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different kinds of </a:t>
            </a:r>
            <a:r>
              <a:rPr lang="en-US" sz="26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pros</a:t>
            </a:r>
            <a:endParaRPr lang="en-US" sz="2600" dirty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74974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Prepositions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162" y="1360646"/>
            <a:ext cx="105349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b="1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preposition</a:t>
            </a:r>
            <a:r>
              <a:rPr lang="en-US" sz="32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is a word that connects a noun, pronoun or noun phrase to other parts of a clause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Prepositions of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place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i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in, on, under, in front of, behind…</a:t>
            </a:r>
            <a:endParaRPr lang="en-US" sz="3200" i="1" dirty="0" smtClean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Prepositions of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time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i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in, on, at, from, to, for…</a:t>
            </a:r>
            <a:endParaRPr lang="en-US" sz="3200" i="1" dirty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Prepositions of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movement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i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up, down, into, toward…</a:t>
            </a:r>
            <a:endParaRPr lang="en-US" sz="3200" i="1" dirty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b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</a:b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784" y="481035"/>
            <a:ext cx="7970949" cy="103867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Class regulations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198"/>
            <a:ext cx="10515600" cy="368653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not to be absent any class sections during the term.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Attendance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will be checked regularly.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Don’t be late for classes.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to participate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actively in class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activities.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anticipated to finish all assignments.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12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Conjunctions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2429" y="1287887"/>
            <a:ext cx="111531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Conjunctions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are words or phrases that are used to join two independent clauses together.</a:t>
            </a:r>
            <a:endParaRPr lang="en-US" sz="2800" dirty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Coordinating conjunctions </a:t>
            </a:r>
            <a:r>
              <a:rPr lang="en-US" sz="28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are </a:t>
            </a:r>
            <a:r>
              <a:rPr lang="en-US" sz="2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FANBOYS 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(F – for, A – and, N – nor, B – but, O – or, Y – yet, S – so) 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28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28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they are used to connect two independent clauses together they should be accompanied by 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comma</a:t>
            </a:r>
            <a:r>
              <a:rPr lang="en-US" sz="28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 which comes 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before</a:t>
            </a:r>
            <a:r>
              <a:rPr lang="en-US" sz="2800" dirty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the coordinating conjunction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2800" dirty="0" smtClean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2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If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however, it is used simply to </a:t>
            </a: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connect two elements 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the same clause or sentence, </a:t>
            </a: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 comma is required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2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8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</a:t>
            </a:r>
            <a:r>
              <a:rPr lang="en-US" sz="2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b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</a:b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Paul went to Kenya for his holiday, </a:t>
            </a:r>
            <a:r>
              <a:rPr lang="en-US" sz="2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Steve went to </a:t>
            </a:r>
            <a:r>
              <a:rPr lang="en-US" sz="2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Dorset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Paul </a:t>
            </a:r>
            <a:r>
              <a:rPr lang="en-US" sz="28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Steve went to sunny Barrow in Furness on holiday this year</a:t>
            </a:r>
            <a:r>
              <a:rPr lang="en-US" sz="28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2800" dirty="0" smtClean="0">
              <a:solidFill>
                <a:srgbClr val="0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Conjunctions (cont.)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279" y="1043191"/>
            <a:ext cx="112690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Subordinating conjunctions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are used to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make one of the two clauses in a sentence dependent on (or subordinate to) the other (main) clause.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these are used to separate two clauses (a main clause and a dependent or subordinate clause), no comma is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needed.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However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if the dependent (or subordinate clause) is put first in the sentence, it must be offset with a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comma.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cyclist fell off her bike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because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the road was icy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Because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the road was icy, the cyclist fell off her bike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3200" b="0" i="0" dirty="0">
              <a:solidFill>
                <a:srgbClr val="000000"/>
              </a:solidFill>
              <a:effectLst/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Some of subordinating conjunctions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1"/>
          <a:srcRect l="11389" t="58795" r="1667" b="14032"/>
          <a:stretch>
            <a:fillRect/>
          </a:stretch>
        </p:blipFill>
        <p:spPr bwMode="auto">
          <a:xfrm>
            <a:off x="90152" y="1043189"/>
            <a:ext cx="11887200" cy="5022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93" y="159063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Auxiliaries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9246" y="940158"/>
            <a:ext cx="114879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An </a:t>
            </a:r>
            <a:r>
              <a:rPr lang="en-US" sz="2800" b="1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auxiliary verb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(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1" tooltip="List of glossing abbreviations"/>
              </a:rPr>
              <a:t>abbreviated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</a:t>
            </a:r>
            <a:r>
              <a:rPr lang="en-US" sz="2800" b="1" cap="small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aux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) is a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2" tooltip="Verb"/>
              </a:rPr>
              <a:t>verb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that adds functional or grammatical meaning to the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3" tooltip="Clause (linguistics)"/>
              </a:rPr>
              <a:t>clause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 in which it appears, such as to express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4" tooltip="Grammatical tense"/>
              </a:rPr>
              <a:t>tense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5" tooltip="Grammatical aspect"/>
              </a:rPr>
              <a:t>aspect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6" tooltip="Linguistic modality"/>
              </a:rPr>
              <a:t>modality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dirty="0">
                <a:solidFill>
                  <a:srgbClr val="0B0080"/>
                </a:solidFill>
                <a:latin typeface="Times New Roman" panose="02020503050405090304" pitchFamily="18" charset="0"/>
                <a:cs typeface="Times New Roman" panose="02020503050405090304" pitchFamily="18" charset="0"/>
                <a:hlinkClick r:id="rId7" tooltip="Voice (grammar)"/>
              </a:rPr>
              <a:t>voice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 emphasis, etc. </a:t>
            </a:r>
            <a:endParaRPr lang="en-US" sz="2800" dirty="0" smtClean="0">
              <a:solidFill>
                <a:srgbClr val="222222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2800" dirty="0" smtClean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Auxiliary </a:t>
            </a:r>
            <a:r>
              <a:rPr lang="en-US" sz="2800" dirty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verbs usually accompany a main verb. The main verb provides the main semantic content of the clause</a:t>
            </a:r>
            <a:r>
              <a:rPr lang="en-US" sz="2800" dirty="0" smtClean="0">
                <a:solidFill>
                  <a:srgbClr val="222222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2800" dirty="0" smtClean="0">
              <a:solidFill>
                <a:srgbClr val="222222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(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am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was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were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being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been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can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could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(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does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did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have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(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has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having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may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might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shall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should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endParaRPr lang="en-US" sz="28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will, would,</a:t>
            </a:r>
            <a:endParaRPr lang="en-US" sz="28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dare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must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need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28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ought</a:t>
            </a:r>
            <a:r>
              <a:rPr lang="en-US" sz="28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endParaRPr lang="en-US" sz="2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133305"/>
            <a:ext cx="10515600" cy="49775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Numerals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1"/>
          <a:srcRect l="24945" t="17597" r="40552" b="14150"/>
          <a:stretch>
            <a:fillRect/>
          </a:stretch>
        </p:blipFill>
        <p:spPr bwMode="auto">
          <a:xfrm>
            <a:off x="2743200" y="731520"/>
            <a:ext cx="7104185" cy="6126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913" y="1043189"/>
            <a:ext cx="11037194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 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words which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come at the beginning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 the 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noun phrase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They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tell us whether the noun phrase is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specific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or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general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We use a 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specific determiner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when we believe the listener/reader knows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 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exactly what we are referring to.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We use a 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general determiner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when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we are talking about things in general and the listener/reader does 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not 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know exactly what we are referring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can use an 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uncountable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or a 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plural noun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with no determiner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  <a:buFont typeface="Arial" panose="020B0604020202090204" pitchFamily="34" charset="0"/>
              <a:buChar char="•"/>
            </a:pPr>
            <a:endParaRPr lang="en-US" sz="3200" b="0" i="0" dirty="0">
              <a:effectLst/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0162" y="1043189"/>
            <a:ext cx="1016143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specific determiners are: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definite article: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possessives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his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her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its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;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our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their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whose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demonstratives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this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these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 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those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interrogatives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 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which, whose</a:t>
            </a:r>
            <a:endParaRPr lang="en-US" sz="3200" b="1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general determiners are: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a; an; any; another; other;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what</a:t>
            </a:r>
            <a:endParaRPr lang="en-US" sz="3200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913" y="1043189"/>
            <a:ext cx="1103719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Depending on its position before the noun, a determiner can be: a pre-determiner, a central determiner or a post-determiner.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90204" pitchFamily="34" charset="0"/>
              <a:buChar char="•"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 phrase like this example is rare. We usually only use one or two determiners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63957" y="3541688"/>
          <a:ext cx="10515600" cy="14681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72475"/>
                <a:gridCol w="3499990"/>
                <a:gridCol w="2630610"/>
                <a:gridCol w="2212525"/>
              </a:tblGrid>
              <a:tr h="759856"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Pre-determiner</a:t>
                      </a:r>
                      <a:endParaRPr lang="en-US" sz="3000" dirty="0"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Central Determiner</a:t>
                      </a:r>
                      <a:endParaRPr lang="en-US" sz="3000"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Post-determiner  </a:t>
                      </a:r>
                      <a:endParaRPr lang="en-US" sz="3000"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Noun</a:t>
                      </a:r>
                      <a:endParaRPr lang="en-US" sz="3000"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  <a:tr h="553791"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all</a:t>
                      </a:r>
                      <a:endParaRPr lang="en-US" sz="30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the</a:t>
                      </a: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many</a:t>
                      </a:r>
                      <a:endParaRPr lang="en-US" sz="30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roads</a:t>
                      </a: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49216"/>
            <a:ext cx="10515600" cy="793974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913" y="1043189"/>
            <a:ext cx="11037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There are different types of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pre-determiners determiners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main ones are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63957" y="2279375"/>
          <a:ext cx="10347382" cy="40207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65274"/>
                <a:gridCol w="4406912"/>
                <a:gridCol w="3175196"/>
              </a:tblGrid>
              <a:tr h="776577"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Main Pre-determiners</a:t>
                      </a:r>
                      <a:endParaRPr lang="en-US" sz="30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Words</a:t>
                      </a:r>
                      <a:endParaRPr lang="en-US" sz="30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Phrases</a:t>
                      </a:r>
                      <a:endParaRPr lang="en-US" sz="30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7657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multipliers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twice, double three times…  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Twice the money 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7657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fractions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half, one fourth…  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half an hour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7657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intensifiers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what, such, rather, quite  </a:t>
                      </a:r>
                      <a:endParaRPr lang="en-US" sz="30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What a mess!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77657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other words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both, all  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both my legs</a:t>
                      </a:r>
                      <a:endParaRPr lang="en-US" sz="30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97375"/>
            <a:ext cx="10515600" cy="72005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913" y="1301330"/>
            <a:ext cx="110371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Main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Central determiners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include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7567" y="2150772"/>
          <a:ext cx="11463129" cy="30943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15407"/>
                <a:gridCol w="4576480"/>
                <a:gridCol w="2871242"/>
              </a:tblGrid>
              <a:tr h="1043189">
                <a:tc>
                  <a:txBody>
                    <a:bodyPr/>
                    <a:lstStyle/>
                    <a:p>
                      <a:pPr algn="ctr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Main Central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determiners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Words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Phrases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185"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articles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a, an, the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all the time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9550"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demonstrative adjectives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this, that, these, those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half this page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53441"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possessive adjectives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my, your, his, her, its, our, their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both my parents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972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Testing &amp; Assessment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91669" y="1043194"/>
          <a:ext cx="10225826" cy="568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542"/>
                <a:gridCol w="1749914"/>
                <a:gridCol w="5442370"/>
              </a:tblGrid>
              <a:tr h="543544"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Ratio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Note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Participation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alt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2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Attending </a:t>
                      </a:r>
                      <a:r>
                        <a:rPr lang="vi-VN" alt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8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classes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Assignments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04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assignments (at home)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tests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02 mini tests (at class)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Group assignments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02 group assignments (at class)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970616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project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01 mini project (individual &amp; at home)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Mid-term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20%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on the 6</a:t>
                      </a:r>
                      <a:r>
                        <a:rPr lang="en-US" sz="2700" baseline="30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week, at class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Final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alt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6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Depending on the schedule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of Dept. of Training &amp; Examination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Total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284495"/>
            <a:ext cx="10515600" cy="71342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0913" y="997917"/>
            <a:ext cx="110371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Post-determiners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include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0913" y="1719342"/>
          <a:ext cx="11253521" cy="38735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47959"/>
                <a:gridCol w="4653051"/>
                <a:gridCol w="3152511"/>
              </a:tblGrid>
              <a:tr h="326837"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Main Post-determiners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Words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Example Phrases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82542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cardinal numbers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one, two, eighty…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the three eagles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530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ordinal numbers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first, second, twenty-third…  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the first time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78794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general ordinals  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last, next, previous, latter, subsequent…</a:t>
                      </a:r>
                      <a:endParaRPr lang="en-US" sz="2800" b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our next meeting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6837"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quantifiers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few, several, many…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his  several successes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0"/>
            <a:ext cx="10515600" cy="82424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 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972" y="798488"/>
            <a:ext cx="1159098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Some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words can be determiners or post-determiners, depending on the number of determiners in a sentence and their place.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Examples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I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need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two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rackets.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I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need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two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rackets in the garage.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We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know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many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uses for these products.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We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know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their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many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uses.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457200" indent="-457200">
              <a:buFont typeface="Arial" panose="020B0604020202090204" pitchFamily="34" charset="0"/>
              <a:buChar char="•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Usually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we only use one pre-determiner. However, it is possible to use two post-determiners, as shown in the 2 examples below.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Examples: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his </a:t>
            </a:r>
            <a:r>
              <a:rPr lang="en-US" sz="30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next two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projects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first three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days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7" y="0"/>
            <a:ext cx="10515600" cy="82424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Determiners  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10175" t="51541" r="45084" b="16241"/>
          <a:stretch>
            <a:fillRect/>
          </a:stretch>
        </p:blipFill>
        <p:spPr>
          <a:xfrm>
            <a:off x="399240" y="1043186"/>
            <a:ext cx="11578883" cy="48553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6265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his – that – these – those 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0"/>
            <a:ext cx="10515600" cy="5640947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Demonstrative pronouns</a:t>
            </a:r>
            <a:endParaRPr lang="en-US" sz="30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This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was my mother’s ring.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looks like the car I used to drive.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These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are nice shoes, but they look uncomfortable.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Those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 look like riper than the apples on my tree.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Determiners</a:t>
            </a:r>
            <a:endParaRPr lang="en-US" sz="30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love 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this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watch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!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What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about 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one over there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?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Aft>
                <a:spcPts val="6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 like 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these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shoes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?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 fontAlgn="base"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Actually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I prefer 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those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ones in the window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Textbooks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2137"/>
            <a:ext cx="10515600" cy="520624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Required textbooks:</a:t>
            </a:r>
            <a:endParaRPr lang="en-US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[1]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He1ctor Campos &amp; Bui Huynh 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Thuy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Thuong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2018.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English Syntax and 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Universal Grammar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VNU-HCM Press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Recommended textbooks:</a:t>
            </a:r>
            <a:endParaRPr lang="en-US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[2] Bas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Aarts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(2018).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English Syntax and Argumentation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Red Globe.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[3] Andrew Carnie (2012).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Syntax A Generative Introduction.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Wiley-Blackwell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[4]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Fromkin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,</a:t>
            </a:r>
            <a:r>
              <a:rPr lang="vi-VN" dirty="0">
                <a:latin typeface="Times New Roman" panose="02020503050405090304" pitchFamily="18" charset="0"/>
                <a:cs typeface="Times New Roman" panose="02020503050405090304" pitchFamily="18" charset="0"/>
              </a:rPr>
              <a:t> V.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(2018).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 Introduction to language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(11</a:t>
            </a:r>
            <a:r>
              <a:rPr lang="en-US" baseline="30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ed.) Boston: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Cengage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Learning.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[5] Website: Syntax Tree Generator. Link: http://mshang.ca/syntree/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75533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Contents of the course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47730" y="991674"/>
          <a:ext cx="5911402" cy="5690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1402"/>
              </a:tblGrid>
              <a:tr h="1547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 – Parts of speech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Major classes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Minor classes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4143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2 – Phrases 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Heads, Complements, Modifiers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X–bar theory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Noun phrases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Verb phrases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Adjective, Adverb, Prepositional phrases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495504" y="2446981"/>
          <a:ext cx="4391696" cy="4056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1696"/>
              </a:tblGrid>
              <a:tr h="2286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3 – Sentences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Sentence patterns     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Simple sentences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Complex sentences 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X–bar theory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499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4 – Ambiguity 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Phrases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Sentences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503050405090304" pitchFamily="18" charset="0"/>
                        <a:ea typeface="Calibri" panose="020F0502020204030204" pitchFamily="34" charset="0"/>
                        <a:cs typeface="Times New Roman" panose="0202050305040509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352" y="2181043"/>
            <a:ext cx="10515600" cy="89700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SECTION 1 - Parts of speech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Parts of speech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9549" y="1262130"/>
          <a:ext cx="11307650" cy="4194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217"/>
                <a:gridCol w="6014433"/>
              </a:tblGrid>
              <a:tr h="86157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Open/Major classes</a:t>
                      </a:r>
                      <a:endParaRPr lang="en-US" sz="32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Closed/Minor</a:t>
                      </a:r>
                      <a:r>
                        <a:rPr lang="en-US" sz="32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classes</a:t>
                      </a:r>
                      <a:endParaRPr lang="en-US" sz="32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33338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 nouns, verbs, adjectives, adverbs</a:t>
                      </a:r>
                      <a:endParaRPr lang="en-US" sz="3000" b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 have a great many members</a:t>
                      </a:r>
                      <a:endParaRPr lang="en-US" sz="3000" b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tend to have referential meanings</a:t>
                      </a:r>
                      <a:endParaRPr lang="en-US" sz="30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be receptive to new members</a:t>
                      </a:r>
                      <a:endParaRPr lang="en-US" sz="3000" b="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pronouns, numerals, determiners, prepositions, conjunctions</a:t>
                      </a:r>
                      <a:endParaRPr lang="en-US" sz="3000" b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 have few members</a:t>
                      </a:r>
                      <a:endParaRPr lang="en-US" sz="3000" b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tend not to have referential meanings</a:t>
                      </a:r>
                      <a:endParaRPr lang="en-US" sz="30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be not receptive to new members.</a:t>
                      </a:r>
                      <a:endParaRPr lang="en-US" sz="3000" b="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English form &amp; positional classes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0927"/>
            <a:ext cx="10515600" cy="43513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Stageberg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(1965) divided English open/major classes into 2 types: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four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form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classes are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adjectives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and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adverbs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each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form-class has its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correlative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positional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class, which will be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later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labelled as 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nominals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verbals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adjectivals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adverbials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958" y="223459"/>
            <a:ext cx="10515600" cy="806852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Nouns &amp; </a:t>
            </a:r>
            <a:r>
              <a:rPr lang="en-US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Nominals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63958" y="1171977"/>
          <a:ext cx="10855817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67918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Nouns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Nominals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Nouns </a:t>
                      </a:r>
                      <a:r>
                        <a:rPr lang="en-US" sz="280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are identified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by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two aspects of form</a:t>
                      </a:r>
                      <a:r>
                        <a:rPr lang="en-US" sz="2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inflectional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morphemes</a:t>
                      </a:r>
                      <a:r>
                        <a:rPr lang="en-US" sz="28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 </a:t>
                      </a:r>
                      <a:r>
                        <a:rPr lang="en-US" sz="2800" i="1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a four-form inflectional noun paradigm</a:t>
                      </a:r>
                      <a:endParaRPr lang="en-US" sz="2800" u="none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their </a:t>
                      </a:r>
                      <a:r>
                        <a:rPr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derivational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morphemes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:</a:t>
                      </a:r>
                      <a:r>
                        <a:rPr lang="en-US" sz="2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prefixes &amp; suffixes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“Any word, whatever its form-class (noun, verb, comparable, pronoun, uninflected word) will be tabbed a </a:t>
                      </a:r>
                      <a:r>
                        <a:rPr lang="en-US" sz="2800" i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nominal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if it occupies one of noun positions” :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- The position of the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subject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position of the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object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position of the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subjective</a:t>
                      </a:r>
                      <a:r>
                        <a:rPr lang="en-US" sz="2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 complement</a:t>
                      </a:r>
                      <a:endParaRPr lang="en-US" sz="2800" b="1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position of the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objective complement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503050405090304" pitchFamily="18" charset="0"/>
                        <a:ea typeface="+mn-ea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The position of the 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503050405090304" pitchFamily="18" charset="0"/>
                          <a:ea typeface="+mn-ea"/>
                          <a:cs typeface="Times New Roman" panose="02020503050405090304" pitchFamily="18" charset="0"/>
                        </a:rPr>
                        <a:t>complement of a preposition</a:t>
                      </a:r>
                      <a:endParaRPr lang="en-US" sz="28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b05ba69d-0ecd-4b07-b52d-adea7c3546f0}"/>
</p:tagLst>
</file>

<file path=ppt/tags/tag2.xml><?xml version="1.0" encoding="utf-8"?>
<p:tagLst xmlns:p="http://schemas.openxmlformats.org/presentationml/2006/main">
  <p:tag name="KSO_WM_UNIT_TABLE_BEAUTIFY" val="smartTable{c51b0532-310e-4ec8-bc85-f9a02526e053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10953</Words>
  <Application>WPS Writer</Application>
  <PresentationFormat>Custom</PresentationFormat>
  <Paragraphs>514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9" baseType="lpstr">
      <vt:lpstr>Arial</vt:lpstr>
      <vt:lpstr>SimSun</vt:lpstr>
      <vt:lpstr>Wingdings</vt:lpstr>
      <vt:lpstr>.VnArabia</vt:lpstr>
      <vt:lpstr>苹方-简</vt:lpstr>
      <vt:lpstr>Times New Roman</vt:lpstr>
      <vt:lpstr>.VnBodoni</vt:lpstr>
      <vt:lpstr>Symbol</vt:lpstr>
      <vt:lpstr>Kingsoft Sign</vt:lpstr>
      <vt:lpstr>Calibri</vt:lpstr>
      <vt:lpstr>Helvetica Neue</vt:lpstr>
      <vt:lpstr>微软雅黑</vt:lpstr>
      <vt:lpstr>汉仪旗黑</vt:lpstr>
      <vt:lpstr>Arial Unicode MS</vt:lpstr>
      <vt:lpstr>Calibri Light</vt:lpstr>
      <vt:lpstr>Office Theme</vt:lpstr>
      <vt:lpstr>SYNTAX </vt:lpstr>
      <vt:lpstr>Class regulations</vt:lpstr>
      <vt:lpstr>Testing &amp; Assessment</vt:lpstr>
      <vt:lpstr>Textbooks </vt:lpstr>
      <vt:lpstr>Contents of the course</vt:lpstr>
      <vt:lpstr>SECTION 1 - Parts of speech</vt:lpstr>
      <vt:lpstr>Parts of speech</vt:lpstr>
      <vt:lpstr>English form &amp; positional classes</vt:lpstr>
      <vt:lpstr>Nouns &amp; Nominals</vt:lpstr>
      <vt:lpstr>Examples of nominal</vt:lpstr>
      <vt:lpstr>Verbs &amp; Verbals</vt:lpstr>
      <vt:lpstr>Examples of verbal</vt:lpstr>
      <vt:lpstr>Adjectives &amp; Adjectivals</vt:lpstr>
      <vt:lpstr>Examples of adjectival</vt:lpstr>
      <vt:lpstr>Adverbs &amp; Adverbials</vt:lpstr>
      <vt:lpstr>Examples of adverbials</vt:lpstr>
      <vt:lpstr>Closed/Minor classes</vt:lpstr>
      <vt:lpstr>Pronouns </vt:lpstr>
      <vt:lpstr>Prepositions </vt:lpstr>
      <vt:lpstr>Conjunctions </vt:lpstr>
      <vt:lpstr>Conjunctions (cont.)</vt:lpstr>
      <vt:lpstr>Some of subordinating conjunctions </vt:lpstr>
      <vt:lpstr>Auxiliaries </vt:lpstr>
      <vt:lpstr>Numerals </vt:lpstr>
      <vt:lpstr>Determiners </vt:lpstr>
      <vt:lpstr>Determiners </vt:lpstr>
      <vt:lpstr>Determiners </vt:lpstr>
      <vt:lpstr>Determiners </vt:lpstr>
      <vt:lpstr>Determiners </vt:lpstr>
      <vt:lpstr>Determiners </vt:lpstr>
      <vt:lpstr>Determiners  </vt:lpstr>
      <vt:lpstr>Determiners  </vt:lpstr>
      <vt:lpstr>this – that – these – those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Niem Le</dc:creator>
  <cp:lastModifiedBy>nguyenminhthien</cp:lastModifiedBy>
  <cp:revision>38</cp:revision>
  <dcterms:created xsi:type="dcterms:W3CDTF">2022-03-28T08:53:35Z</dcterms:created>
  <dcterms:modified xsi:type="dcterms:W3CDTF">2022-03-28T08:53:35Z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