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307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06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581-3CAE-4AEC-9D2B-8BFF016AEEE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801-F79A-4ED0-97C7-25727587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8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581-3CAE-4AEC-9D2B-8BFF016AEEE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801-F79A-4ED0-97C7-25727587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9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581-3CAE-4AEC-9D2B-8BFF016AEEE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801-F79A-4ED0-97C7-25727587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9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581-3CAE-4AEC-9D2B-8BFF016AEEE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801-F79A-4ED0-97C7-25727587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1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581-3CAE-4AEC-9D2B-8BFF016AEEE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801-F79A-4ED0-97C7-25727587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581-3CAE-4AEC-9D2B-8BFF016AEEE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801-F79A-4ED0-97C7-25727587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7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581-3CAE-4AEC-9D2B-8BFF016AEEE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801-F79A-4ED0-97C7-25727587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581-3CAE-4AEC-9D2B-8BFF016AEEE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801-F79A-4ED0-97C7-25727587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581-3CAE-4AEC-9D2B-8BFF016AEEE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801-F79A-4ED0-97C7-25727587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581-3CAE-4AEC-9D2B-8BFF016AEEE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801-F79A-4ED0-97C7-25727587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5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581-3CAE-4AEC-9D2B-8BFF016AEEE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801-F79A-4ED0-97C7-25727587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6581-3CAE-4AEC-9D2B-8BFF016AEEE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4801-F79A-4ED0-97C7-25727587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3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4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tterance meaning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80685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107583"/>
            <a:ext cx="11475075" cy="4893972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4.1.2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factive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presupposition</a:t>
            </a:r>
          </a:p>
          <a:p>
            <a:pPr marL="0" lvl="0" indent="0" fontAlgn="base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0"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Nobody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realized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Kelly was ill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Kelly was ill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‘Ed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realized/didn’t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in debt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   	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was in debt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aware/wasn’t aware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was married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married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fontAlgn="base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80685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1107582"/>
            <a:ext cx="10645462" cy="5087155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4.1.3.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non-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factive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presupposition 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lvl="0"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Kelly was ill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Kelly was not ill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dreamed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rich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not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‘He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pretends</a:t>
            </a:r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ill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 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not ill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80685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107582"/>
            <a:ext cx="11475075" cy="5447763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4.1.4.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lexical presupposition 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lvl="0"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‘You’re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  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you were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 before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’m going 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job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job </a:t>
            </a:r>
            <a:r>
              <a:rPr lang="en-US" sz="3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‘I’ve just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 a driving license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 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 had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driving license before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have a driving license before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80685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107583"/>
            <a:ext cx="11475075" cy="5550794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4.1.5.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structural presupposition 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‘Where did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buy the bike?’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listener /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bought a bike. </a:t>
            </a:r>
          </a:p>
          <a:p>
            <a:pPr lvl="0"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has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grandfather been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hospital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?’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listener’s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grandfather has been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hospital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‘When did he leave?’  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left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9167" t="26679" r="20556" b="60722"/>
          <a:stretch/>
        </p:blipFill>
        <p:spPr bwMode="auto">
          <a:xfrm>
            <a:off x="838199" y="1532586"/>
            <a:ext cx="9142927" cy="1262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72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80685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107582"/>
            <a:ext cx="11475075" cy="5615189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4.1.5.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structural presupposition 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ts val="18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eating popcorn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Mike smashed the television 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Mike smashed the television set. </a:t>
            </a:r>
          </a:p>
          <a:p>
            <a:pPr lvl="0"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I’ve got an average mark.’  </a:t>
            </a:r>
          </a:p>
          <a:p>
            <a:pPr marL="0" indent="0" fontAlgn="base"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I’ve got an average mark. 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odd how proud he was.’ 	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he was proud.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889" t="47184" r="20278" b="39970"/>
          <a:stretch/>
        </p:blipFill>
        <p:spPr bwMode="auto">
          <a:xfrm>
            <a:off x="838199" y="1648763"/>
            <a:ext cx="8923987" cy="1171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9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80685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107582"/>
            <a:ext cx="11475075" cy="5615189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4.1.6.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counter-factual presupposition 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‘If I had enough money, I would buy that house.’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 do not have enough money. 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‘If I had had enough money, I would have bought that house.’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 did not have enough money. 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‘If you were my friend, you’d have helped me.’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you are not my friend. </a:t>
            </a:r>
          </a:p>
          <a:p>
            <a:pPr marL="0" lv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2083" t="69417" r="23472" b="18972"/>
          <a:stretch/>
        </p:blipFill>
        <p:spPr bwMode="auto">
          <a:xfrm>
            <a:off x="838200" y="1698334"/>
            <a:ext cx="8769439" cy="916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08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80685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107583"/>
            <a:ext cx="11475075" cy="5331854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4.1.6.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counter-factual presupposition 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‘They wish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(that) 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go on vacation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they cannot go on vacation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wish I had studied medicine.’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 did not study medicine.  </a:t>
            </a:r>
          </a:p>
          <a:p>
            <a:pPr marL="0" lv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639" t="43231" r="19583" b="44417"/>
          <a:stretch/>
        </p:blipFill>
        <p:spPr bwMode="auto">
          <a:xfrm>
            <a:off x="838199" y="1568136"/>
            <a:ext cx="8228527" cy="1020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34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80685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107583"/>
            <a:ext cx="11475075" cy="5331854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4.1.6.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counter-factual presupposition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ts val="12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‘You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shouldn’t have seen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 horror film.’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saw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horror film.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have talked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dean.’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you did not talk to the dean.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3611" t="59535" r="19722" b="28607"/>
          <a:stretch/>
        </p:blipFill>
        <p:spPr bwMode="auto">
          <a:xfrm>
            <a:off x="938010" y="1603419"/>
            <a:ext cx="9004480" cy="1062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28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42" y="1107583"/>
            <a:ext cx="10264462" cy="4520485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brief, it is believed that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presuppositions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closely linked to the words and grammatical structures that are actually used in the utterance and our knowledge about the way language users conventionally interpret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 </a:t>
            </a:r>
          </a:p>
          <a:p>
            <a:pPr marL="0" lvl="0" indent="0" fontAlgn="base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presuppositions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drawn when there is little or no surrounding context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206063"/>
            <a:ext cx="10882648" cy="70833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Conversational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1107583"/>
            <a:ext cx="11281893" cy="3026535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middle of their lunch hour, one woman asks another how she likes the hamburger she is eating, and receives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‘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hamburger is a hamburger.’ 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‘I hope you brought the bread and the cheese.’   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‘Ah, I brought the bread.’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428" y="4494726"/>
            <a:ext cx="10985679" cy="202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1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speaker’s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implicate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does not like hamburger.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B’s utterance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implicate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did not bring the cheese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since what is not mentioned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not brought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67930" cy="987157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of Section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29" y="1297589"/>
            <a:ext cx="11140225" cy="514184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Presupposition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Conversational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mplicature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Constatives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Politeness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co-operation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indirectness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Deixis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365126"/>
            <a:ext cx="10696977" cy="79397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Conversational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287888"/>
            <a:ext cx="11603865" cy="5460642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Conversational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promises to bridge “the gap between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literally said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conveyed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‘Coffee?’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‘It would keep me awake all night.’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B’s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implicate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would rather </a:t>
            </a:r>
            <a:r>
              <a:rPr lang="en-US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drink coffee.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 fontAlgn="base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‘Have you finished the student’s evaluation form and reading list?’  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‘I’ve done the reading list.’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B’s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implicate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has </a:t>
            </a:r>
            <a:r>
              <a:rPr lang="en-US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done the evaluation form, since what is not mentioned </a:t>
            </a:r>
            <a:r>
              <a:rPr lang="en-US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not been done yet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80" y="365126"/>
            <a:ext cx="10934164" cy="665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Conversational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52" y="1287889"/>
            <a:ext cx="10367493" cy="434018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People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somewhat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conversational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certain utterance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suspended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denied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“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drawn from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utterances on particular occasions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from isolated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1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Grice’ theory of conversational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287888"/>
            <a:ext cx="11101589" cy="5357611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Grice has proposed a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of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conversational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co-operative principle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four basic maxims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Quality, Quantity, Relevance, and Manner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co-operative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helpful to your hearer as you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controls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way in which a conversation may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efficient and effective use of language in conversation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1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Grice’ theory of conversational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287888"/>
            <a:ext cx="11101589" cy="5357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maxims of 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co-operative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 of Quality  </a:t>
            </a:r>
          </a:p>
          <a:p>
            <a:pPr marL="0" indent="0">
              <a:buNone/>
            </a:pP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your contribution one that is true, specifically: </a:t>
            </a:r>
            <a:endParaRPr lang="en-US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do not say what you believe to be false 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 not say that for which you lack adequate evidence </a:t>
            </a:r>
          </a:p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 of Quantity  </a:t>
            </a:r>
          </a:p>
          <a:p>
            <a:pPr marL="0" lvl="0" indent="0" fontAlgn="base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make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contribution as informative as required for current purposes of the exchange </a:t>
            </a:r>
          </a:p>
          <a:p>
            <a:pPr marL="0" lvl="0" indent="0" fontAlgn="base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do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make your contribution more informative than is required </a:t>
            </a: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1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Grice’ theory of conversational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287888"/>
            <a:ext cx="11101589" cy="5357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maxims of 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co-operative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 of Relevance 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make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contribution relevant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(correct topics)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 of Manner  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fontAlgn="base">
              <a:buAutoNum type="romanLcParenBoth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obscurity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fontAlgn="base">
              <a:buAutoNum type="romanLcParenBoth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ambiguity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(iii) be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 be orderly </a:t>
            </a: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68" y="850006"/>
            <a:ext cx="10290219" cy="327123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short, these maxims specify what participants have to do in order to converse in a maximally efficient, rational, co-operative way: they should speak sincerely, relevantly and clearly, while providing sufficient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fact, these conversational maxims are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always observed.</a:t>
            </a:r>
          </a:p>
        </p:txBody>
      </p:sp>
    </p:spTree>
    <p:extLst>
      <p:ext uri="{BB962C8B-B14F-4D97-AF65-F5344CB8AC3E}">
        <p14:creationId xmlns:p14="http://schemas.microsoft.com/office/powerpoint/2010/main" val="41884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6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Conversational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034" y="1648495"/>
            <a:ext cx="11153104" cy="34901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conversational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of great interest. 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Those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derive from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observation of conversational 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maxims 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Those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derive from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violation of conversational 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maxims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6651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conversational maxims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032" y="785610"/>
            <a:ext cx="11977352" cy="58470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Quantity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Make your contribution as informative as required and do not make your contribution more informative than is required. 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‘Have you finished your homework  and put your books away?’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Son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‘I have finished my homework.’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The son’s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may implicate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 his books away or the books have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been put away yet.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Relevance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Make your contribution relevant. 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‘Can you tell me the time?’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‘Well, the milkman has come.’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B’s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may implicate that B does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know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exact time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present moment, but B can provide some information from which A may be able to deduce the approximate time, namely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milkman has come.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1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violation of conversational maxims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851" y="1171976"/>
            <a:ext cx="11513712" cy="55250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 of Quality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Make your contribution one that is true.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‘John has two PhDs.’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</a:t>
            </a:r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‘John has two PhDs but I don’t believe he has.’ </a:t>
            </a:r>
            <a:endParaRPr lang="en-US" sz="2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B’s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may implicate that A should be suspicious of the true value of John’s two PhDs.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 </a:t>
            </a:r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Relevance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Make your contribution relevant.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‘Where’s Bill?’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B</a:t>
            </a:r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‘There’s a yellow VW outside Sue’s house.’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B’s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may implicate that if Bill has a yellow VW, he is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Sue’s house.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313610"/>
            <a:ext cx="11565228" cy="66518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Distinction between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presupposition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conversational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416" t="16798" r="27084" b="10820"/>
          <a:stretch/>
        </p:blipFill>
        <p:spPr bwMode="auto">
          <a:xfrm>
            <a:off x="1094704" y="1030310"/>
            <a:ext cx="10071279" cy="5589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17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Definition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Presupposition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speaker or writer assumes that the receiver of the message already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‘John doesn’t write poems anymore’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 that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once wrote poetry. 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another beer?’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 that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person called you here has already had at least one beer.  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6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46" y="197698"/>
            <a:ext cx="10515600" cy="781095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4.3. Conventional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978793"/>
            <a:ext cx="11874321" cy="57117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conversational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conventional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to occur in conversation, and they don’t depend on special contexts for their interpretation.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lexical presuppositions, conventional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associated with specific words and result in additional conveyed meanings when those words are used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‘Linda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black, but I chose white.’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may implicate that the speaker does something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has been suggested. 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‘Even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came to the party.’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may implicate that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contrary 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speaker’s expectation, John came.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peech acts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Definition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339402"/>
            <a:ext cx="11629623" cy="404396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act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UTTERANCE as a functional unit in communication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Quite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contrary to the popular belief that actions and words are entirely distinct, many actions can actually be performed with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peech acts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49250"/>
            <a:ext cx="11629623" cy="5422005"/>
          </a:xfrm>
        </p:spPr>
        <p:txBody>
          <a:bodyPr>
            <a:noAutofit/>
          </a:bodyPr>
          <a:lstStyle/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speech act has 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kinds of meaning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locutionary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known as propositional meaning), which is its 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literal meaning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conveyed by its particular words and structure(s);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illocutionary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known as illocutionary force), which is 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the utterance might have on the hearer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0" lvl="0" indent="0" fontAlgn="base">
              <a:buNone/>
            </a:pPr>
            <a:r>
              <a:rPr lang="en-US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‘I am thirsty.’  </a:t>
            </a:r>
            <a:r>
              <a:rPr lang="en-US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(= </a:t>
            </a:r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‘Give me something to drink, please.’) </a:t>
            </a:r>
          </a:p>
          <a:p>
            <a:pPr marL="0" indent="0">
              <a:buNone/>
            </a:pPr>
            <a:r>
              <a:rPr lang="en-US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Annie</a:t>
            </a:r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‘I’ll bring you a glass of water.’ </a:t>
            </a: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locutionary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meaning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‘I am thirsty’ is 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suffering from my thirst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illocutionary meaning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‘I am thirsty’ is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 indirectly requests Annie to give him something to drink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8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46" y="159063"/>
            <a:ext cx="10515600" cy="78109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peech acts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094704"/>
            <a:ext cx="11745533" cy="576329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 types of speech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1981)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describes a state of affairs in the world: asserting, stating, claiming, affirming, making hypotheses, describing, predicting, reporting, etc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commissive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commits the speaker to a course of action: promising, vowing, threatening, offering, etc.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declarative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the world by bringing about or altering the state of affairs it names: dismissing,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naming, announcing marriage, etc.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directive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intends to get the listener to carry 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action: commanding, requesting, begging, warning, challenging, inviting, suggesting, giving advice, etc.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	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expressive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the speaker’s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state(s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feeling(s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)/attitude(s)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something: greeting, apologizing, complaining, thanking, etc. </a:t>
            </a:r>
          </a:p>
          <a:p>
            <a:pPr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peech acts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49250"/>
            <a:ext cx="11629623" cy="1687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Leech (1983) proposed an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category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called the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rogative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rogative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a special kind of directives which deals with requests for information and which is typically in form of a question.  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80" t="17958" r="31622" b="11487"/>
          <a:stretch/>
        </p:blipFill>
        <p:spPr>
          <a:xfrm>
            <a:off x="991674" y="0"/>
            <a:ext cx="10157142" cy="686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6" y="128788"/>
            <a:ext cx="10967434" cy="708338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Distinction between direct and indirect speech 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837126"/>
            <a:ext cx="11681138" cy="5885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speech act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direct relationship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linguistic structure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work it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speech acts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speech act is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 indirectly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another speech act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speech act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speaker utters a sentence which means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exactly what he or she says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‘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in, please.’ is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direct request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speech act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speaker utters a sentence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does not mean exactly what he or she says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‘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Won’t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 in?’ is not merely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Yes-No question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request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made in a very concerned manner.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6" y="128788"/>
            <a:ext cx="10967434" cy="708338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Distinction between locution, illocution and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perlocution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004552"/>
            <a:ext cx="11681138" cy="5718220"/>
          </a:xfrm>
        </p:spPr>
        <p:txBody>
          <a:bodyPr>
            <a:norm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locutionary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is the saying of something which is meaningful and can be understood.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</a:t>
            </a:r>
            <a:r>
              <a:rPr lang="en-US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saying the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Shoot the snake is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locutionary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 if hearers understand the words shoot, the, snake and can identify the particular snake referred to.  </a:t>
            </a:r>
          </a:p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illocutionary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is using a sentence to perform a function.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‘Shoot the snake’ may be intended as </a:t>
            </a:r>
            <a:r>
              <a:rPr lang="en-US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order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piece of advice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perlocutionary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is the results or effects that are produced by means of saying something.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</a:t>
            </a:r>
            <a:r>
              <a:rPr lang="en-US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shooting the snake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would be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perlocutionary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act.  </a:t>
            </a:r>
          </a:p>
          <a:p>
            <a:pPr marL="0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6" y="128788"/>
            <a:ext cx="10967434" cy="708338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Distinction between locution, illocution and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perlocution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081825"/>
            <a:ext cx="11681138" cy="488109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brief,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LOCUTION of an utterance is producing an utterance, which is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meaningful linguistic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expression.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ILLOCUTION of an utterance is using such an utterance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PERLOCUTION of an utterance is 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ausing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certain effect on the hearer or others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constatives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223"/>
            <a:ext cx="10515600" cy="460574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actually describes the act that it performs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 it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PERFORMS some act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DESCRIBES that act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promise to repay you tomorrow’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in saying it the speaker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actually does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the utterance describes, i.e. he promises to repay the hearer the next day.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both describes and is a promise.  </a:t>
            </a:r>
          </a:p>
        </p:txBody>
      </p:sp>
    </p:spTree>
    <p:extLst>
      <p:ext uri="{BB962C8B-B14F-4D97-AF65-F5344CB8AC3E}">
        <p14:creationId xmlns:p14="http://schemas.microsoft.com/office/powerpoint/2010/main" val="18109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3458"/>
            <a:ext cx="10515600" cy="102579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249251"/>
            <a:ext cx="11846417" cy="53447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presupposition of an utterance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same under its NEGATION: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(1)a. ‘John stopped smoking.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(1)b. ‘John did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stop smoking.’  </a:t>
            </a: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a-b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presuppose that John once smoked cigarettes.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presupposition of an utterance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same under its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INTERROGATION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‘John stopped smoking.’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(4)b. ‘Did John stop smoking?’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(4)c. ‘Why did John stop smoking?’ </a:t>
            </a: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a-c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presuppose that John once smoked cigarettes. </a:t>
            </a: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3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365125"/>
            <a:ext cx="10696977" cy="90988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constatives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617"/>
            <a:ext cx="10515600" cy="4541346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constative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asserts something that is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  <a:r>
              <a:rPr lang="en-US" sz="3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3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example,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promis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repay me tomorrow’ is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constative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the utterance does not simultaneously do what it describes, i.e. John promised to repay the hearer the next day.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describes a promise but is not itself a promise. </a:t>
            </a:r>
          </a:p>
        </p:txBody>
      </p:sp>
    </p:spTree>
    <p:extLst>
      <p:ext uri="{BB962C8B-B14F-4D97-AF65-F5344CB8AC3E}">
        <p14:creationId xmlns:p14="http://schemas.microsoft.com/office/powerpoint/2010/main" val="22923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365125"/>
            <a:ext cx="10980313" cy="9098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constatives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1429555"/>
            <a:ext cx="10851524" cy="474740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his/her utterance more polite, the speaker tends to replace an active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1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 singular subject by its passive version with the 2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3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 singular/plural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singular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subject, which is I, can be replaced by the 1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plural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singular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subject, which is I, can be replaced by the 3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plural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subject</a:t>
            </a:r>
          </a:p>
        </p:txBody>
      </p:sp>
    </p:spTree>
    <p:extLst>
      <p:ext uri="{BB962C8B-B14F-4D97-AF65-F5344CB8AC3E}">
        <p14:creationId xmlns:p14="http://schemas.microsoft.com/office/powerpoint/2010/main" val="132133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Distinction between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3" y="1596980"/>
            <a:ext cx="11694017" cy="5100034"/>
          </a:xfrm>
        </p:spPr>
        <p:txBody>
          <a:bodyPr>
            <a:no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those that contain A PERFORMATIVE VERB while implicit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those that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 A PERFORMATIVE VERB. 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Ex1. ‘I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hereby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WARN you that you will fail’ is an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 a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verbalized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warning)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‘If you do not try your best, you’ll fail in the exam’ is an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 an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warning).  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Ex2. ‘I PROMISE to give you a helpful hand when you are in need’ is an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 a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verbalized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promise)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‘If you need me at any time, just call’ is an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 an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promise).</a:t>
            </a:r>
            <a:r>
              <a:rPr 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Politeness, co-operation and indirectness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160"/>
            <a:ext cx="10515600" cy="5306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of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politeness</a:t>
            </a:r>
          </a:p>
          <a:p>
            <a:pPr marL="0" indent="0">
              <a:buNone/>
            </a:pP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concerning the principle of politeness: </a:t>
            </a:r>
          </a:p>
          <a:p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approbation maxim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Minimize dispraise of 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praise of the other. </a:t>
            </a:r>
          </a:p>
          <a:p>
            <a:pPr lvl="0" fontAlgn="base"/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tact maxim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Minimize the cost to the other;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benefit to the other. 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‘Set the table.’ (the least polite) </a:t>
            </a:r>
          </a:p>
          <a:p>
            <a:pPr marL="0" lvl="0" indent="0" fontAlgn="base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‘Can you set the table?’ </a:t>
            </a:r>
          </a:p>
          <a:p>
            <a:pPr marL="0" lvl="0" indent="0" fontAlgn="base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‘Could I possibly ask you to set the table?’ (the most polite) 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Politeness, co-operation and indirectness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2"/>
            <a:ext cx="10515600" cy="5151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Politeness and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co-operation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doubt that politeness and co-operation are often in conflict with each other. Language users must be consciously aware of this conflict and flexibly apply both of the principles in face-to-face conversation.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Tom: ‘Do you like the wine I picked out?’     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‘Not really.’ (+direct, +negative) </a:t>
            </a:r>
          </a:p>
          <a:p>
            <a:pPr marL="0" lvl="0" indent="0" fontAlgn="base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Tom: ‘Do you like the wine I picked out?’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‘It’s Italian, isn’t it?’ (−direct, +negative) 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4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699"/>
            <a:ext cx="10515600" cy="90988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Politeness, co-operation and indirectness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7" y="1210614"/>
            <a:ext cx="11487955" cy="5647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Politeness and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indirectness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Politeness and indirectness are closely related to each other and that is why indirect negative responses are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direct ones: </a:t>
            </a:r>
          </a:p>
          <a:p>
            <a:pPr marL="0" lvl="0" indent="0" fontAlgn="base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‘Well, I’ve done this. I’ve dyed my hair blonde.’   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(a) ‘You look awful.’ (+direct, +negative)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‘You look amazing.’ (−direct, ±negative) </a:t>
            </a:r>
          </a:p>
          <a:p>
            <a:pPr marL="0" lv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‘What did the students say about my teaching?’    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(a) ‘Pretty bad.’ (+direct, +negative) </a:t>
            </a:r>
          </a:p>
          <a:p>
            <a:pPr marL="0" lvl="0" indent="0" fontAlgn="base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(b) ‘Let’s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 none of them are lawyers.’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−direct, +negative) </a:t>
            </a:r>
          </a:p>
          <a:p>
            <a:pPr marL="0" lvl="0" indent="0" fontAlgn="base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(c) ‘Some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very positive.’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−direct, +negative)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Deixis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617"/>
            <a:ext cx="10515600" cy="454134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Deixis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technical term (from Greek) for one of the most basic things we do with utterances. It means ‘pointing’ via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language.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Deictic expressions are also sometimes called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indexicals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notice a strange object and ask, ‘What’s that?’, you are using a deictic expression (‘that’) to indicate something in the immediate context.</a:t>
            </a:r>
          </a:p>
        </p:txBody>
      </p:sp>
    </p:spTree>
    <p:extLst>
      <p:ext uri="{BB962C8B-B14F-4D97-AF65-F5344CB8AC3E}">
        <p14:creationId xmlns:p14="http://schemas.microsoft.com/office/powerpoint/2010/main" val="6767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07" y="159063"/>
            <a:ext cx="10515600" cy="729579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Deixis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consists of three notions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991673"/>
            <a:ext cx="11771290" cy="565382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deixis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“can mark a number of overlapping distinction: person, gender, number, and social relations.”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1994: 178] Pronouns and their alternative forms are usually markers of personal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deixis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system of English pronouns contrasts in person between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person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person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 number between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plural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deixis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“the marking in language of the orientation or position in space of the referent of a linguistic expression.”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1994: 179] Common markers of spatial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deixis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English are demonstratives (this vs. that) and such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adverbs of place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here,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deixis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“the orientation or position of the reference of actions and events in time.”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1994: 180] In English, temporal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deixis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marked either by such words and phrases as before, last time, now, then, tomorrow</a:t>
            </a:r>
          </a:p>
        </p:txBody>
      </p:sp>
    </p:spTree>
    <p:extLst>
      <p:ext uri="{BB962C8B-B14F-4D97-AF65-F5344CB8AC3E}">
        <p14:creationId xmlns:p14="http://schemas.microsoft.com/office/powerpoint/2010/main" val="9390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481070"/>
            <a:ext cx="11809927" cy="469589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presupposition of an utterance may be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cancelled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 its EXTENSION: </a:t>
            </a:r>
          </a:p>
          <a:p>
            <a:pPr marL="0" lvl="0" indent="0" fontAlgn="base"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‘She didn’t feel regret at the over-cooked meat.’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(5)b. ‘She didn’t feel regret at the over-cooked meat because it was in fact well-done.’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→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(5)a presupposes that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meat was overcooked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(5)b presupposes that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meat was well-done.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fontAlgn="base"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NP = N’ + N</a:t>
            </a:r>
          </a:p>
          <a:p>
            <a:pPr marL="0" indent="0">
              <a:buNone/>
            </a:pPr>
            <a:r>
              <a:rPr lang="en-US" dirty="0" smtClean="0"/>
              <a:t>NP = </a:t>
            </a:r>
            <a:r>
              <a:rPr lang="en-US" dirty="0" err="1" smtClean="0"/>
              <a:t>Det</a:t>
            </a:r>
            <a:r>
              <a:rPr lang="en-US" dirty="0" smtClean="0"/>
              <a:t> + (</a:t>
            </a:r>
            <a:r>
              <a:rPr lang="en-US" dirty="0" err="1" smtClean="0"/>
              <a:t>AdvP</a:t>
            </a:r>
            <a:r>
              <a:rPr lang="en-US" dirty="0" smtClean="0"/>
              <a:t>) + (AP) + </a:t>
            </a:r>
            <a:r>
              <a:rPr lang="en-US" dirty="0" err="1" smtClean="0">
                <a:solidFill>
                  <a:srgbClr val="FF0000"/>
                </a:solidFill>
              </a:rPr>
              <a:t>hN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Det</a:t>
            </a:r>
            <a:r>
              <a:rPr lang="en-US" dirty="0" smtClean="0"/>
              <a:t>: a/an/the – this/that/these/those/whose – </a:t>
            </a:r>
            <a:r>
              <a:rPr lang="en-US" dirty="0" err="1" smtClean="0"/>
              <a:t>poss</a:t>
            </a:r>
            <a:r>
              <a:rPr lang="en-US" dirty="0" smtClean="0"/>
              <a:t> (my/his/your)</a:t>
            </a:r>
          </a:p>
          <a:p>
            <a:pPr marL="0" indent="0">
              <a:buNone/>
            </a:pPr>
            <a:r>
              <a:rPr lang="en-US" dirty="0" err="1" smtClean="0"/>
              <a:t>Poss</a:t>
            </a:r>
            <a:r>
              <a:rPr lang="en-US" dirty="0" smtClean="0"/>
              <a:t> NP = </a:t>
            </a:r>
            <a:r>
              <a:rPr lang="en-US" dirty="0" err="1" smtClean="0">
                <a:solidFill>
                  <a:srgbClr val="FF0000"/>
                </a:solidFill>
              </a:rPr>
              <a:t>poss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hN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Indefinite NP = </a:t>
            </a:r>
            <a:r>
              <a:rPr lang="en-US" b="1" dirty="0" smtClean="0">
                <a:solidFill>
                  <a:srgbClr val="FF0000"/>
                </a:solidFill>
              </a:rPr>
              <a:t>a/an + </a:t>
            </a:r>
            <a:r>
              <a:rPr lang="en-US" b="1" dirty="0" err="1" smtClean="0">
                <a:solidFill>
                  <a:srgbClr val="FF0000"/>
                </a:solidFill>
              </a:rPr>
              <a:t>hN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Definite NP = the + </a:t>
            </a:r>
            <a:r>
              <a:rPr lang="en-US" dirty="0" err="1" smtClean="0">
                <a:solidFill>
                  <a:srgbClr val="FF0000"/>
                </a:solidFill>
              </a:rPr>
              <a:t>hN</a:t>
            </a:r>
            <a:endParaRPr lang="en-US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yesterday 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lv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utterance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speaker / I had a watch.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80685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62" y="1107583"/>
            <a:ext cx="11475075" cy="5460642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4.1.1.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existential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presupposition</a:t>
            </a:r>
          </a:p>
          <a:p>
            <a:pPr marL="0" lv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(2)‘I lost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yesterday 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market.’  SVO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utterance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 watch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(1)‘They haven’t spoken to each other since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last week’s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quarrel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they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 quarrel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week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139" t="51631" r="28194" b="31077"/>
          <a:stretch/>
        </p:blipFill>
        <p:spPr bwMode="auto">
          <a:xfrm>
            <a:off x="838200" y="1614552"/>
            <a:ext cx="9220200" cy="1283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84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80685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991671"/>
            <a:ext cx="11475075" cy="5750417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4.1.1.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existential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presupposition</a:t>
            </a:r>
          </a:p>
          <a:p>
            <a:pPr marL="0" lv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lvl="0" indent="0" fontAlgn="base">
              <a:spcBef>
                <a:spcPts val="600"/>
              </a:spcBef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(1)‘Children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pictures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book very much.’            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ts val="600"/>
              </a:spcBef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are/exist a number of pictures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book.    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a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can be found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book. </a:t>
            </a:r>
          </a:p>
          <a:p>
            <a:pPr marL="0" lvl="0" indent="0" fontAlgn="base">
              <a:spcBef>
                <a:spcPts val="600"/>
              </a:spcBef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(2)‘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Sweden has just left for France.’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is/exists a king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Sweden. 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861" t="43095" r="28472" b="30583"/>
          <a:stretch/>
        </p:blipFill>
        <p:spPr bwMode="auto">
          <a:xfrm>
            <a:off x="564523" y="1550503"/>
            <a:ext cx="10343883" cy="2029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93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80685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resupposition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107583"/>
            <a:ext cx="11475075" cy="4404576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existential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presupposition</a:t>
            </a:r>
          </a:p>
          <a:p>
            <a:pPr marL="0" lvl="0" indent="0" fontAlgn="base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lvl="0" indent="0" fontAlgn="base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book you gave 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worth reading.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you gave me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book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1389" t="33103" r="35417" b="53310"/>
          <a:stretch/>
        </p:blipFill>
        <p:spPr bwMode="auto">
          <a:xfrm>
            <a:off x="838200" y="1558344"/>
            <a:ext cx="7842161" cy="1403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33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3432</Words>
  <Application>Microsoft Office PowerPoint</Application>
  <PresentationFormat>Widescreen</PresentationFormat>
  <Paragraphs>339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Wingdings</vt:lpstr>
      <vt:lpstr>Office Theme</vt:lpstr>
      <vt:lpstr>Section 4 Utterance meaning</vt:lpstr>
      <vt:lpstr>Content of Section 4</vt:lpstr>
      <vt:lpstr>4.1. Presupposition - Definition</vt:lpstr>
      <vt:lpstr>4.1. Presupposition – Characteristics </vt:lpstr>
      <vt:lpstr>4.1. Presupposition – Characteristics </vt:lpstr>
      <vt:lpstr>PowerPoint Presentation</vt:lpstr>
      <vt:lpstr>4.1. Presupposition – Classification </vt:lpstr>
      <vt:lpstr>4.1. Presupposition – Classification </vt:lpstr>
      <vt:lpstr>4.1. Presupposition – Classification </vt:lpstr>
      <vt:lpstr>4.1. Presupposition – Classification </vt:lpstr>
      <vt:lpstr>4.1. Presupposition – Classification </vt:lpstr>
      <vt:lpstr>4.1. Presupposition – Classification </vt:lpstr>
      <vt:lpstr>4.1. Presupposition – Classification </vt:lpstr>
      <vt:lpstr>4.1. Presupposition – Classification </vt:lpstr>
      <vt:lpstr>4.1. Presupposition – Classification </vt:lpstr>
      <vt:lpstr>4.1. Presupposition – Classification </vt:lpstr>
      <vt:lpstr>4.1. Presupposition – Classification </vt:lpstr>
      <vt:lpstr>PowerPoint Presentation</vt:lpstr>
      <vt:lpstr>4.2 Conversational implicature - Introduction </vt:lpstr>
      <vt:lpstr>4.2 Conversational implicature - Definition </vt:lpstr>
      <vt:lpstr>4.2 Conversational implicature - Characteristics </vt:lpstr>
      <vt:lpstr>Grice’ theory of conversational implicature</vt:lpstr>
      <vt:lpstr>Grice’ theory of conversational implicature</vt:lpstr>
      <vt:lpstr>Grice’ theory of conversational implicature</vt:lpstr>
      <vt:lpstr>PowerPoint Presentation</vt:lpstr>
      <vt:lpstr>4.2 Conversational implicature – Classification </vt:lpstr>
      <vt:lpstr>The observation of conversational maxims</vt:lpstr>
      <vt:lpstr>The violation of conversational maxims</vt:lpstr>
      <vt:lpstr>Distinction between presupposition and conversational implicature</vt:lpstr>
      <vt:lpstr>4.3. Conventional implicature</vt:lpstr>
      <vt:lpstr>4.4. Speech acts – Definition </vt:lpstr>
      <vt:lpstr>4.4. Speech acts – Characteristics </vt:lpstr>
      <vt:lpstr>4.4. Speech acts – Classification </vt:lpstr>
      <vt:lpstr>4.4. Speech acts – Classification </vt:lpstr>
      <vt:lpstr>PowerPoint Presentation</vt:lpstr>
      <vt:lpstr>Distinction between direct and indirect speech acts</vt:lpstr>
      <vt:lpstr>Distinction between locution, illocution and perlocution</vt:lpstr>
      <vt:lpstr>Distinction between locution, illocution and perlocution</vt:lpstr>
      <vt:lpstr>4.5 Performatives and constatives - Definition </vt:lpstr>
      <vt:lpstr>4.5 Performatives and constatives - Definition </vt:lpstr>
      <vt:lpstr>4.5 Performatives and constatives - Characteristics </vt:lpstr>
      <vt:lpstr>Distinction between explicit performatives and implicit performatives </vt:lpstr>
      <vt:lpstr>4.6 Politeness, co-operation and indirectness </vt:lpstr>
      <vt:lpstr>4.6 Politeness, co-operation and indirectness </vt:lpstr>
      <vt:lpstr>4.6 Politeness, co-operation and indirectness </vt:lpstr>
      <vt:lpstr>4.7 Deixis - Definition </vt:lpstr>
      <vt:lpstr>Deixis consists of three notions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 Utterance meaning</dc:title>
  <dc:creator>Niem Le</dc:creator>
  <cp:lastModifiedBy>Niem Le</cp:lastModifiedBy>
  <cp:revision>37</cp:revision>
  <dcterms:created xsi:type="dcterms:W3CDTF">2018-11-12T02:27:40Z</dcterms:created>
  <dcterms:modified xsi:type="dcterms:W3CDTF">2021-10-22T10:40:44Z</dcterms:modified>
</cp:coreProperties>
</file>