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59" r:id="rId6"/>
    <p:sldId id="261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68ED-AB54-4F2F-8B64-2FF467D92680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AFDC-653A-48FB-896F-17C42D52E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94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68ED-AB54-4F2F-8B64-2FF467D92680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AFDC-653A-48FB-896F-17C42D52E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82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68ED-AB54-4F2F-8B64-2FF467D92680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AFDC-653A-48FB-896F-17C42D52E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39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68ED-AB54-4F2F-8B64-2FF467D92680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AFDC-653A-48FB-896F-17C42D52E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242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68ED-AB54-4F2F-8B64-2FF467D92680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AFDC-653A-48FB-896F-17C42D52E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264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68ED-AB54-4F2F-8B64-2FF467D92680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AFDC-653A-48FB-896F-17C42D52E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0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68ED-AB54-4F2F-8B64-2FF467D92680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AFDC-653A-48FB-896F-17C42D52E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97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68ED-AB54-4F2F-8B64-2FF467D92680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AFDC-653A-48FB-896F-17C42D52E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956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68ED-AB54-4F2F-8B64-2FF467D92680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AFDC-653A-48FB-896F-17C42D52E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54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68ED-AB54-4F2F-8B64-2FF467D92680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AFDC-653A-48FB-896F-17C42D52E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320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868ED-AB54-4F2F-8B64-2FF467D92680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AFDC-653A-48FB-896F-17C42D52E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211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868ED-AB54-4F2F-8B64-2FF467D92680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1AFDC-653A-48FB-896F-17C42D52E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510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403797"/>
            <a:ext cx="9144000" cy="2106166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Section 3 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Sentence meaning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91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6524" y="365127"/>
            <a:ext cx="9594761" cy="755336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3.3.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Paraphrase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Definition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5123" y="1262130"/>
            <a:ext cx="10728677" cy="495347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  <a:buFontTx/>
              <a:buChar char="-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Paraphrase is the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between a word and a combination of other words with the same meaning.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FontTx/>
              <a:buChar char="-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asked what a sentence means, people usually provide another sentence that has virtually the same meaning, a paraphrase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1200"/>
              </a:spcAft>
              <a:buFontTx/>
              <a:buChar char="-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sentence which expresses the same proposition as another sentence is a paraphrase of that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sentence.</a:t>
            </a:r>
          </a:p>
          <a:p>
            <a:pPr>
              <a:spcBef>
                <a:spcPts val="600"/>
              </a:spcBef>
              <a:spcAft>
                <a:spcPts val="1200"/>
              </a:spcAft>
              <a:buFontTx/>
              <a:buChar char="-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Sentences are paraphrases if they have the same meaning (except possibly for minor differences in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emphases).</a:t>
            </a:r>
          </a:p>
        </p:txBody>
      </p:sp>
    </p:spTree>
    <p:extLst>
      <p:ext uri="{BB962C8B-B14F-4D97-AF65-F5344CB8AC3E}">
        <p14:creationId xmlns:p14="http://schemas.microsoft.com/office/powerpoint/2010/main" val="166920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6524" y="365127"/>
            <a:ext cx="9594761" cy="755336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ways to paraphrase a sentence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5123" y="1262130"/>
            <a:ext cx="10728677" cy="4953470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Change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 words: 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using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synonyms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</a:p>
          <a:p>
            <a:pPr>
              <a:spcAft>
                <a:spcPts val="600"/>
              </a:spcAft>
            </a:pP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DRINK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⇔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Domestic felines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CONSUME 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liquid fat of milk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relational antonyms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(also called converses): </a:t>
            </a:r>
          </a:p>
          <a:p>
            <a:pPr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LENT that book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Jim.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⇔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Jim BORROWED that book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760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6524" y="365127"/>
            <a:ext cx="9594761" cy="755336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ways to paraphrase a sentence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5123" y="1262130"/>
            <a:ext cx="10728677" cy="4953470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Change the structure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DRINK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⇔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DRUNK by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0" lvl="0" indent="0" fontAlgn="base">
              <a:spcAft>
                <a:spcPts val="1200"/>
              </a:spcAft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Change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 individual words and sentence structure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DRINK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⇔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liquid fat of milk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DRUNK 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domestic felines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15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6524" y="365127"/>
            <a:ext cx="9594761" cy="755336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3.4. Entailment – Definition  </a:t>
            </a:r>
            <a:endParaRPr lang="en-US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5123" y="1262130"/>
            <a:ext cx="10728677" cy="495347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Entailment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relationship that applies between two sentences, where the truth of one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implies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truth of the other because of the meanings of the words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involved.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entailment is something that logically follows from what is asserted in 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utterance.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Entailments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inferences that can be drawn solely from our knowledge about the semantic relationships in a language.  This knowledge allows us to communicate much more than we actually ‘say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</a:p>
        </p:txBody>
      </p:sp>
    </p:spTree>
    <p:extLst>
      <p:ext uri="{BB962C8B-B14F-4D97-AF65-F5344CB8AC3E}">
        <p14:creationId xmlns:p14="http://schemas.microsoft.com/office/powerpoint/2010/main" val="173781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6524" y="365127"/>
            <a:ext cx="9594761" cy="755336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3.4. Entailment – </a:t>
            </a:r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</a:t>
            </a:r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5123" y="1262130"/>
            <a:ext cx="10728677" cy="4953470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Entailment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applies cumulatively. Thus if X entails Y and Y entails Z, then X entails Z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X, Some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boys ran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down the street entails Y, Some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kids ran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down the street.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Y, Some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kids ran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down the street entails Z, Some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kids went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down the street. Therefore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X, Some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boys ran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down the street entails Z, Some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kids went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down the street. </a:t>
            </a:r>
          </a:p>
          <a:p>
            <a:pPr marL="0" indent="0">
              <a:spcAft>
                <a:spcPts val="1200"/>
              </a:spcAft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145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6524" y="365127"/>
            <a:ext cx="9594761" cy="755336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3.4. Entailment – </a:t>
            </a:r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</a:t>
            </a:r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5123" y="1262130"/>
            <a:ext cx="10728677" cy="4953470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Hyponymy involves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entailment.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a tulip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entails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a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flower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scarlet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entails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The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 between tulip and flower and between scarlet and red brings out the HIERARCHICAL CLASSIFICATION involve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hyponymy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78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6524" y="365127"/>
            <a:ext cx="9594761" cy="755336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entailment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18941" y="1313646"/>
            <a:ext cx="11706896" cy="5409126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One-way 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entailment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entailments of this first type come about because of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hyponymic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relations between words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</a:p>
          <a:p>
            <a:pPr marL="0" indent="0"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Alfred saw a bear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entails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Alfred saw an animal. </a:t>
            </a:r>
            <a:endParaRPr lang="en-US" sz="3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Alfred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saw an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animal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entail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Alfred saw a bear.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Two-way entailment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The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entailments between 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pair of sentences are mutual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the truth of either sentence guarantees the truth of the other.  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Paul borrowed a car from Sue </a:t>
            </a:r>
            <a:endParaRPr lang="en-US" sz="3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entails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Sue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lent a car to Paul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police chased the burglar </a:t>
            </a:r>
          </a:p>
          <a:p>
            <a:pPr marL="0" indent="0"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entails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burglar was chased by the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police.</a:t>
            </a:r>
            <a:endParaRPr lang="en-US" sz="3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531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1791"/>
            <a:ext cx="10515600" cy="755336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3.1.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Proposition, utterance and sentence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821" y="850004"/>
            <a:ext cx="11732652" cy="591140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PROPOSITION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that part of the meaning of the utterance of a declarative sentence which describes some state of affairs.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Ex1. The following pair of sentences expresses 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same proposition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1(a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Harry took out the garbage.   	 	 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1(b) Harry took the garbage out. 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3(a) John gave Mary a book.  	 	 	 	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3(b) Mary was given a book by John.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Ex2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following pair of sentences expresses different propositions: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2(a) Jane loves Tony.  	 	 	 	 	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2(b) Tony loves Jane.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4(a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George danced with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Anna. 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	 	 	  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4(b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George didn’t dance with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Anna. 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53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607" y="120428"/>
            <a:ext cx="11243257" cy="75533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Distinction between a proposition and a sentence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821" y="953036"/>
            <a:ext cx="11732652" cy="5808371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Propositions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unlike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sentences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cannot be said to belong to any particular language.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Sentences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different languages can correspond to the same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proposition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if the two sentences are perfect translations of each other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English: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am cold.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French: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J’ai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froid</a:t>
            </a: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German: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Mir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kalt</a:t>
            </a: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Vietnamese: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They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perfect translations of each other, be said to correspond to the same proposition. 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222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6062"/>
            <a:ext cx="10515600" cy="633640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Sound/phone       table  /’</a:t>
            </a:r>
            <a:r>
              <a:rPr lang="en-US" dirty="0" err="1" smtClean="0">
                <a:solidFill>
                  <a:srgbClr val="FF0000"/>
                </a:solidFill>
              </a:rPr>
              <a:t>tei</a:t>
            </a:r>
            <a:r>
              <a:rPr lang="en-US" dirty="0" err="1" smtClean="0"/>
              <a:t>bl</a:t>
            </a:r>
            <a:r>
              <a:rPr lang="en-US" dirty="0" smtClean="0"/>
              <a:t>/</a:t>
            </a:r>
          </a:p>
          <a:p>
            <a:pPr marL="0" indent="0">
              <a:buNone/>
            </a:pPr>
            <a:r>
              <a:rPr lang="en-US" dirty="0" smtClean="0"/>
              <a:t>Letters (spelling)   a b </a:t>
            </a:r>
            <a:r>
              <a:rPr lang="en-US" dirty="0" smtClean="0">
                <a:solidFill>
                  <a:srgbClr val="FF0000"/>
                </a:solidFill>
              </a:rPr>
              <a:t>c k</a:t>
            </a:r>
            <a:r>
              <a:rPr lang="en-US" dirty="0" smtClean="0"/>
              <a:t> h t    </a:t>
            </a:r>
          </a:p>
          <a:p>
            <a:pPr marL="0" indent="0">
              <a:buNone/>
            </a:pPr>
            <a:r>
              <a:rPr lang="en-US" dirty="0" smtClean="0"/>
              <a:t>Sound (pronunciation) /a b </a:t>
            </a:r>
            <a:r>
              <a:rPr lang="en-US" dirty="0" smtClean="0">
                <a:solidFill>
                  <a:srgbClr val="FF0000"/>
                </a:solidFill>
              </a:rPr>
              <a:t>k</a:t>
            </a:r>
            <a:r>
              <a:rPr lang="en-US" dirty="0" smtClean="0"/>
              <a:t> h /t/  </a:t>
            </a:r>
            <a:r>
              <a:rPr lang="en-US" strike="sngStrike" dirty="0" smtClean="0"/>
              <a:t>/c/</a:t>
            </a:r>
          </a:p>
          <a:p>
            <a:r>
              <a:rPr lang="en-US" dirty="0" smtClean="0"/>
              <a:t>Phoneme </a:t>
            </a:r>
            <a:r>
              <a:rPr lang="en-US" dirty="0"/>
              <a:t>tea /</a:t>
            </a:r>
            <a:r>
              <a:rPr lang="en-US" dirty="0" err="1"/>
              <a:t>ti</a:t>
            </a:r>
            <a:r>
              <a:rPr lang="en-US" dirty="0"/>
              <a:t>:/ see /</a:t>
            </a:r>
            <a:r>
              <a:rPr lang="en-US" dirty="0" err="1"/>
              <a:t>si</a:t>
            </a:r>
            <a:r>
              <a:rPr lang="en-US" dirty="0" smtClean="0"/>
              <a:t>:/</a:t>
            </a:r>
          </a:p>
          <a:p>
            <a:pPr marL="0" indent="0">
              <a:buNone/>
            </a:pPr>
            <a:r>
              <a:rPr lang="en-US" dirty="0" smtClean="0"/>
              <a:t>/i:/ </a:t>
            </a:r>
            <a:r>
              <a:rPr lang="en-US" dirty="0" smtClean="0">
                <a:solidFill>
                  <a:srgbClr val="FF0000"/>
                </a:solidFill>
              </a:rPr>
              <a:t>long, close, front, spread, tense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/t/ alveolar, plosive, voiceless 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Syllable </a:t>
            </a:r>
          </a:p>
          <a:p>
            <a:r>
              <a:rPr lang="en-US" dirty="0" smtClean="0"/>
              <a:t>Morpheme: </a:t>
            </a:r>
            <a:r>
              <a:rPr lang="en-US" dirty="0" smtClean="0">
                <a:solidFill>
                  <a:srgbClr val="FF0000"/>
                </a:solidFill>
              </a:rPr>
              <a:t>teach</a:t>
            </a:r>
            <a:r>
              <a:rPr lang="en-US" dirty="0" smtClean="0"/>
              <a:t>er</a:t>
            </a:r>
          </a:p>
          <a:p>
            <a:r>
              <a:rPr lang="en-US" dirty="0" smtClean="0"/>
              <a:t>Word</a:t>
            </a:r>
          </a:p>
          <a:p>
            <a:r>
              <a:rPr lang="en-US" dirty="0" smtClean="0"/>
              <a:t>Phrase</a:t>
            </a:r>
          </a:p>
          <a:p>
            <a:r>
              <a:rPr lang="en-US" dirty="0" smtClean="0"/>
              <a:t>Sentence – Utterance </a:t>
            </a:r>
          </a:p>
          <a:p>
            <a:r>
              <a:rPr lang="en-US" dirty="0" smtClean="0"/>
              <a:t>Paragraph </a:t>
            </a:r>
          </a:p>
          <a:p>
            <a:r>
              <a:rPr lang="en-US" dirty="0" smtClean="0"/>
              <a:t>Text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68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607" y="120428"/>
            <a:ext cx="11243257" cy="755336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Distinction between a sentence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an utterance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7" y="1184857"/>
            <a:ext cx="11732652" cy="547352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SENTENCE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neither a physical event nor a physical object. It is conceived abstractly, 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string of words put together by the grammatical rules of a language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 sentence can be thought of as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IDEAL string of words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behind various realizations in utterances and inscriptions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UTTERANCE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USE by a 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particular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speaker, on a 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particular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occasion, for a 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particular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purpose, of 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piece of language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such as 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sequence of sentences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or 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single phrase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or even 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single word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1800"/>
              </a:spcAft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1800"/>
              </a:spcAft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733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244" y="287853"/>
            <a:ext cx="11243257" cy="755336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Distinction between an utterance and a sentence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8391" t="37631" r="24298" b="30855"/>
          <a:stretch/>
        </p:blipFill>
        <p:spPr>
          <a:xfrm>
            <a:off x="296360" y="1094704"/>
            <a:ext cx="11706026" cy="3618962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96360" y="4765181"/>
            <a:ext cx="11565082" cy="158410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sentence is an abstract theoretical entity defined within a theory of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utterance is the issuance of a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sentence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28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607" y="120428"/>
            <a:ext cx="11243257" cy="755336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Distinction between a proposition, a sentence and an utterance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5123" y="4146998"/>
            <a:ext cx="10728677" cy="20686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interesting to note that the same proposition can be expressed by different sentences and that the same sentence can be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realized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different utterances on particular occasions. </a:t>
            </a: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8391" t="39921" r="24000" b="32614"/>
          <a:stretch/>
        </p:blipFill>
        <p:spPr>
          <a:xfrm>
            <a:off x="625123" y="1043188"/>
            <a:ext cx="10831709" cy="2903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89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833" y="210580"/>
            <a:ext cx="11243257" cy="755336"/>
          </a:xfrm>
        </p:spPr>
        <p:txBody>
          <a:bodyPr>
            <a:noAutofit/>
          </a:bodyPr>
          <a:lstStyle/>
          <a:p>
            <a:pPr algn="ctr"/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 Sentence types (classified according to truth </a:t>
            </a:r>
            <a:r>
              <a:rPr lang="en-US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value)</a:t>
            </a:r>
            <a:endParaRPr lang="en-U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67833" y="965916"/>
            <a:ext cx="11351942" cy="589208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ANALYTIC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sentence is one that is </a:t>
            </a:r>
            <a:r>
              <a:rPr lang="en-US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necessarily </a:t>
            </a:r>
            <a:r>
              <a:rPr lang="en-US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 a result of the senses of the words in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elephants are animals.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Sam’s 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wife is married. </a:t>
            </a:r>
            <a:endParaRPr lang="en-US" sz="31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CONTRADICTION/contradictory sentence,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sentence that is </a:t>
            </a:r>
            <a:r>
              <a:rPr lang="en-US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necessarily FALSE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 a result</a:t>
            </a:r>
            <a:r>
              <a:rPr lang="en-US" sz="31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senses of the words in it. Thus a contradiction is in a way the opposite of an analytic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sentence.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animal is a </a:t>
            </a:r>
            <a:r>
              <a:rPr lang="en-US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vegetable.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Sam 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older than </a:t>
            </a:r>
            <a:r>
              <a:rPr lang="en-US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himself.</a:t>
            </a:r>
            <a:endParaRPr lang="en-US" sz="3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54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832" y="365127"/>
            <a:ext cx="11243257" cy="755336"/>
          </a:xfrm>
        </p:spPr>
        <p:txBody>
          <a:bodyPr>
            <a:noAutofit/>
          </a:bodyPr>
          <a:lstStyle/>
          <a:p>
            <a:pPr algn="ctr"/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 Sentence types (classified according to truth </a:t>
            </a:r>
            <a:r>
              <a:rPr lang="en-US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value)</a:t>
            </a:r>
            <a:endParaRPr lang="en-US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5123" y="1262130"/>
            <a:ext cx="10728677" cy="495347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SYNTHETIC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sentence is one which is NOT analytic, but may be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either true or false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depending on the way the world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John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from Ireland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There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nothing in the senses of John, Ireland or from which makes the sentence necessarily true or false. 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Sam’s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wife is German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There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nothing in the senses of Sam’s, wife or German which makes the sentence necessarily true or false.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20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1086</TotalTime>
  <Words>1067</Words>
  <Application>Microsoft Office PowerPoint</Application>
  <PresentationFormat>Custom</PresentationFormat>
  <Paragraphs>103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Section 3  Sentence meaning </vt:lpstr>
      <vt:lpstr>3.1. Proposition, utterance and sentence </vt:lpstr>
      <vt:lpstr>Distinction between a proposition and a sentence </vt:lpstr>
      <vt:lpstr>PowerPoint Presentation</vt:lpstr>
      <vt:lpstr>Distinction between a sentence &amp; an utterance</vt:lpstr>
      <vt:lpstr>Distinction between an utterance and a sentence </vt:lpstr>
      <vt:lpstr>Distinction between a proposition, a sentence and an utterance  </vt:lpstr>
      <vt:lpstr>3.2 Sentence types (classified according to truth value)</vt:lpstr>
      <vt:lpstr>3.2 Sentence types (classified according to truth value)</vt:lpstr>
      <vt:lpstr>3.3. Paraphrase - Definition</vt:lpstr>
      <vt:lpstr>Possible ways to paraphrase a sentence</vt:lpstr>
      <vt:lpstr>Possible ways to paraphrase a sentence</vt:lpstr>
      <vt:lpstr>3.4. Entailment – Definition  </vt:lpstr>
      <vt:lpstr>3.4. Entailment – Characteristics   </vt:lpstr>
      <vt:lpstr>3.4. Entailment – Characteristics   </vt:lpstr>
      <vt:lpstr>Types of entailment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3  Sentence meaning</dc:title>
  <dc:creator>Niem Le</dc:creator>
  <cp:lastModifiedBy>Sony</cp:lastModifiedBy>
  <cp:revision>29</cp:revision>
  <dcterms:created xsi:type="dcterms:W3CDTF">2018-11-08T13:51:13Z</dcterms:created>
  <dcterms:modified xsi:type="dcterms:W3CDTF">2021-10-01T15:44:23Z</dcterms:modified>
</cp:coreProperties>
</file>