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307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7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3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3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9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0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0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4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7D04-B93B-42FF-B721-EC05D52EE083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337C4-07A0-4CDA-89A5-781D8EEDB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073" y="1369677"/>
            <a:ext cx="10515600" cy="312504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Section 2: Word meaning or lexical </a:t>
            </a:r>
            <a:r>
              <a:rPr lang="en-US" sz="6000" b="1" dirty="0" smtClean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  <a:t>meaning</a:t>
            </a:r>
            <a:br>
              <a:rPr lang="en-US" sz="6000" b="1" dirty="0" smtClean="0">
                <a:solidFill>
                  <a:srgbClr val="FF0000"/>
                </a:solidFill>
                <a:latin typeface=".VnArabia" panose="020B7200000000000000" pitchFamily="34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.VnArabia" panose="020B7200000000000000" pitchFamily="34" charset="0"/>
                <a:cs typeface="Times New Roman" panose="02020603050405020304" pitchFamily="18" charset="0"/>
              </a:rPr>
              <a:t>P</a:t>
            </a:r>
            <a:r>
              <a:rPr lang="en-US" sz="6000" b="1" dirty="0" smtClean="0">
                <a:latin typeface=".VnArabia" panose="020B7200000000000000" pitchFamily="34" charset="0"/>
                <a:cs typeface="Times New Roman" panose="02020603050405020304" pitchFamily="18" charset="0"/>
              </a:rPr>
              <a:t>art </a:t>
            </a:r>
            <a:r>
              <a:rPr lang="en-US" sz="6000" b="1" dirty="0">
                <a:latin typeface=".VnArabia" panose="020B7200000000000000" pitchFamily="34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939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57" y="334850"/>
            <a:ext cx="9762187" cy="73409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2.13.3. Metonymy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856" y="1378039"/>
            <a:ext cx="9981127" cy="425002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Metonymy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substitution of the name of one thing for that of another to which it is related/with which it is associated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Metonymy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substitution of the name of one thing for that of another 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/which 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sz="32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Greek,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meta-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‘substitution’ and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onyma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‘name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Metonymy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53036"/>
            <a:ext cx="11706896" cy="5666705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person or the object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signifies or symbolizes. </a:t>
            </a:r>
          </a:p>
          <a:p>
            <a:pPr lvl="0" fontAlgn="base">
              <a:spcAft>
                <a:spcPts val="600"/>
              </a:spcAft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succeeded to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crown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the royal office).  </a:t>
            </a:r>
          </a:p>
          <a:p>
            <a:pPr lvl="0" fontAlgn="base"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protect your children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cradle to the grave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childhood to death)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 for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agent. </a:t>
            </a:r>
          </a:p>
          <a:p>
            <a:pPr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 (= the writer) has more influence than the sword  (= the soldier).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best pen (= the best writer) of the day. </a:t>
            </a:r>
          </a:p>
          <a:p>
            <a:pPr>
              <a:spcAft>
                <a:spcPts val="600"/>
              </a:spcAft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Metonymy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53036"/>
            <a:ext cx="11706896" cy="590496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container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 for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thing contained. </a:t>
            </a:r>
          </a:p>
          <a:p>
            <a:pPr lvl="0" fontAlgn="base">
              <a:spcAft>
                <a:spcPts val="600"/>
              </a:spcAft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kettle (= the water in the kettle) is boiling.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drank the cup. 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coffee, the tea, the chocolate, etc. in the cup)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concrete,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an organ of the human body,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abstract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 love, hatred, sincerity, a mental ability, a natural talent, etc.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an ear for music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She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possesses a remarkable talent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for learning, imitating, appreciating, etc. music.)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good head of business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gifted in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clever at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dealing with business.)</a:t>
            </a:r>
            <a:r>
              <a:rPr lang="en-US" sz="31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Metonymy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53036"/>
            <a:ext cx="11706896" cy="590496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 for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concrete:  </a:t>
            </a:r>
            <a:endParaRPr lang="en-US" sz="31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Majesty (= the king) died a year ago. 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Holiness (= the Pope) has just come back to Rome. </a:t>
            </a:r>
          </a:p>
          <a:p>
            <a:pPr marL="0" indent="0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 for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thing made. </a:t>
            </a: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marble (= the marble statue) speaks.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buried under this stone.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tomb made of stone, this tombstone) </a:t>
            </a:r>
          </a:p>
          <a:p>
            <a:pPr marL="0" indent="0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author/a producer/a place where goods are made 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substitutes for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work(s)/its product(s).  </a:t>
            </a:r>
          </a:p>
          <a:p>
            <a:pPr lvl="0" fontAlgn="base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never read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Keat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Keat’s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poems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0" fontAlgn="base"/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read Homer (= the works of Homer)? </a:t>
            </a:r>
          </a:p>
        </p:txBody>
      </p:sp>
    </p:spTree>
    <p:extLst>
      <p:ext uri="{BB962C8B-B14F-4D97-AF65-F5344CB8AC3E}">
        <p14:creationId xmlns:p14="http://schemas.microsoft.com/office/powerpoint/2010/main" val="13310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metonymy</a:t>
            </a:r>
            <a:endParaRPr lang="en-US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1004552"/>
            <a:ext cx="11706896" cy="585344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one hand,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based on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associated similarity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shared by the two things being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compared.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only if A and B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similar to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 other in some way can the name commonly referred to A be metaphorically used to refer to B. 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other hand, metonymy does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depend on such similarity.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is keeping the brake on pay rises. 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No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is an island: entire of itself; every man is a piece of the continent.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metonymy</a:t>
            </a:r>
            <a:endParaRPr lang="en-US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53036"/>
            <a:ext cx="11706896" cy="590496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sentence marked (1) exemplifies a metaphor: the core meaning of keep the brake on a certain vehicle in order to reduce its speed or to stop it has been changed to its metaphoric meaning: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 rises or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 rises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slow down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sentence means the organization is controlling the increase in the amounts/sums of money paid for its current activities.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sentence marked (2) consists of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metonymies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respectively, an island and the continent, which are both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[+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concrete], stand for isolation and community, which are both [+abstract].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sentence means no one can isolate himself from the community he has been living in.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2.13.4. Synecdoche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53036"/>
            <a:ext cx="11706896" cy="560231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Synecdoche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kind of metonymy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or aspect of a person, object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meant to refer to the whole person,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object…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organized a fleet of fifty sails (= ships).  </a:t>
            </a:r>
          </a:p>
          <a:p>
            <a:pPr lvl="0" fontAlgn="base"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a man of seventy winters (= years of age). </a:t>
            </a:r>
          </a:p>
          <a:p>
            <a:pPr lvl="0" fontAlgn="base"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managed to earn his bread (= necessaries).  </a:t>
            </a:r>
          </a:p>
          <a:p>
            <a:pPr lvl="0" fontAlgn="base"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village of only more than one hundred souls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people).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hairs (= old or elderly people) should be respected.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8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15909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metonymy</a:t>
            </a:r>
            <a:r>
              <a:rPr lang="en-US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synecdoche </a:t>
            </a:r>
            <a:endParaRPr lang="en-US" sz="4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01520"/>
            <a:ext cx="11706896" cy="5904964"/>
          </a:xfrm>
        </p:spPr>
        <p:txBody>
          <a:bodyPr>
            <a:noAutofit/>
          </a:bodyPr>
          <a:lstStyle/>
          <a:p>
            <a:pPr marL="457200" lvl="1" indent="0" fontAlgn="base">
              <a:spcBef>
                <a:spcPts val="600"/>
              </a:spcBef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The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princess captures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hearts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nation. </a:t>
            </a:r>
          </a:p>
          <a:p>
            <a:pPr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of the human body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and thus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+concrete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stand for the love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+emotional experience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and thus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+abstract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case is </a:t>
            </a:r>
            <a:r>
              <a:rPr lang="en-US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metonymy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means all the people of that country love the princess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fontAlgn="base">
              <a:spcBef>
                <a:spcPts val="600"/>
              </a:spcBef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He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kind heart.  	 </a:t>
            </a:r>
          </a:p>
          <a:p>
            <a:pPr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heart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+organ of the human body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+concrete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and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+part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stand for a person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+human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+concrete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and [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+whole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in this case is </a:t>
            </a:r>
            <a:r>
              <a:rPr lang="en-US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synecdoche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means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kind/kind-hearted person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concerned for </a:t>
            </a:r>
            <a:r>
              <a:rPr 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 him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2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2.8.5. Hyperbole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056067"/>
            <a:ext cx="11706896" cy="5306096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Hyperbole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overstatement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exaggerated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made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special effect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is not meant to be taken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literally.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few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overstatements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lvl="0" indent="0" fontAlgn="base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I’ve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invited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millions 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 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people to my party.  </a:t>
            </a:r>
          </a:p>
          <a:p>
            <a:pPr lvl="0" fontAlgn="base"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sheds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floods 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tears (= cries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whenever she is upset.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in such a sea of doubt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too suspicious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!)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FontTx/>
              <a:buChar char="-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million years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he admit defeat.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will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admit defeat.)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2.13.6. Litotes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53036"/>
            <a:ext cx="11706896" cy="560231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Litotes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called meiosis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deliberately gentler, milder or weaker statements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express something in a controlled way. </a:t>
            </a:r>
          </a:p>
          <a:p>
            <a:pPr marL="0" lvl="0" indent="0" fontAlgn="base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think I would agree with you. (= I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 with you.)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afraid that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passenger is allowed to smoke in here. 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not allowed to smoke in here.)  	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often, an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of litotes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ironical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understatement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using a negative to emphasize the contrary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bad. (= It is fine.) </a:t>
            </a:r>
          </a:p>
          <a:p>
            <a:pPr lvl="0" fontAlgn="base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easy. (= It was very difficult.)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buFontTx/>
              <a:buChar char="-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that she is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fool.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worldly-wise, in fact.)  </a:t>
            </a:r>
          </a:p>
        </p:txBody>
      </p:sp>
    </p:spTree>
    <p:extLst>
      <p:ext uri="{BB962C8B-B14F-4D97-AF65-F5344CB8AC3E}">
        <p14:creationId xmlns:p14="http://schemas.microsoft.com/office/powerpoint/2010/main" val="30513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65" y="171942"/>
            <a:ext cx="10722735" cy="66518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2.12. Literal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 vs. figurative meaning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043190"/>
            <a:ext cx="11436440" cy="55121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Literal meaning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or usual meaning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some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literal meanings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noun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Part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projects from the side of an aircraft and supports it in the air: the two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wings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airplane;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Part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building that projects from the main part:  the east/west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house;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Projecting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the body of a motor vehicle above the wheel: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his car was damaged in the collision;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Part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political party that holds certain views or has a particular function: the radical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Party.    </a:t>
            </a:r>
          </a:p>
        </p:txBody>
      </p:sp>
    </p:spTree>
    <p:extLst>
      <p:ext uri="{BB962C8B-B14F-4D97-AF65-F5344CB8AC3E}">
        <p14:creationId xmlns:p14="http://schemas.microsoft.com/office/powerpoint/2010/main" val="392027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2.13.7. Irony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017431"/>
            <a:ext cx="11706896" cy="498412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one’s meaning by saying the direct opposite of one’s thoughts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be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emphatic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amusing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sarcastic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few expressions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irony: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lovely day it was! Everything I had went wrong.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so intelligent</a:t>
            </a:r>
            <a:r>
              <a:rPr lang="en-US" sz="32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no examiner has agreed to pass him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far.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lucky to have such an ugly and awkward wife.  </a:t>
            </a:r>
          </a:p>
          <a:p>
            <a:pPr>
              <a:spcAft>
                <a:spcPts val="600"/>
              </a:spcAft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0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2.13.8. Euphemism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133340"/>
            <a:ext cx="11706896" cy="542200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Euphemism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pleasant, mild or indirect words or phrases in place of more accurate or direct ones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few expressions of euphemism: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mortician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undertaker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euphemism for a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funeral director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sanitation engineer is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euphemism for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garbage man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pass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euphemism for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He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his Majesty’s guest for two years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euphemism for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in jail for two years. </a:t>
            </a:r>
          </a:p>
          <a:p>
            <a:pPr>
              <a:spcAft>
                <a:spcPts val="600"/>
              </a:spcAft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taboo word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euphemism. 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1223493"/>
            <a:ext cx="11706896" cy="547352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taboo word, a ‘dirty’ word, is the word or the linguistic expression that refers to a taboo act or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society, a culture or a speech community while a euphemism is the word or the linguistic expression that replaces a taboo word or serves to avoid a frightening or unpleasant subject.  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crucial to recognize that a taboo word and its euphemism share the same denotative meaning but they differ in their connotative meanings: the taboo word has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negative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connotation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whereas its euphemism has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positive connotation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73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419" t="16682" r="31622" b="7967"/>
          <a:stretch/>
        </p:blipFill>
        <p:spPr>
          <a:xfrm>
            <a:off x="2162631" y="0"/>
            <a:ext cx="6955614" cy="685945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305318" y="334851"/>
            <a:ext cx="149394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237927" y="296214"/>
            <a:ext cx="123422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7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965915"/>
            <a:ext cx="11912957" cy="5743977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figurative meaning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word is one which is different from its usual (literal) meaning and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create vivid mental images to readers or listeners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 are some figurative meanings of the noun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hope college life will help him to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spread his wings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bit. 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(=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 his activities and interests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a new baby to look after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clipped her wings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bit. 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(=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prevented her from achieving her ambition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took the new arrivals under her wing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(=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looked after the new arrivals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retires as chairman next year; his successor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waiting in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wings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(= </a:t>
            </a:r>
            <a:r>
              <a:rPr lang="en-US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ready to replace him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1650" y="120650"/>
            <a:ext cx="10771188" cy="6651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2.12. Literal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 vs. figurative meaning </a:t>
            </a:r>
          </a:p>
        </p:txBody>
      </p:sp>
    </p:spTree>
    <p:extLst>
      <p:ext uri="{BB962C8B-B14F-4D97-AF65-F5344CB8AC3E}">
        <p14:creationId xmlns:p14="http://schemas.microsoft.com/office/powerpoint/2010/main" val="157611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6181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2.13. Figures of speech 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914400"/>
            <a:ext cx="11526591" cy="579549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figure of speech is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or phrase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used for special effect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which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have its usual or literal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Simile and metaphor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Personification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Metonymy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Synecdoche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Litotes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mỉa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Euphemism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uyển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Onomatopoeia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32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913" y="154546"/>
            <a:ext cx="10825766" cy="734095"/>
          </a:xfrm>
        </p:spPr>
        <p:txBody>
          <a:bodyPr>
            <a:normAutofit fontScale="90000"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2.13.1. Simile and metaphor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78794"/>
            <a:ext cx="11706896" cy="571822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comparison of one thing with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(He is)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brave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lion. as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(She has) 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face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mask.         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like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incredible to notice that not all comparisons belong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simile. Only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comparisons clearly employed as examples of figures of speech do.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He is much taller than his elder brother. (not simile)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a word or phrase to indicate something different from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(though related in some way to)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literal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He was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lion in the fight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words 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stabbed at her heart</a:t>
            </a:r>
            <a:r>
              <a:rPr lang="en-US" sz="3200" dirty="0" smtClean="0"/>
              <a:t>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154546"/>
            <a:ext cx="10515600" cy="734095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simile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metaphor </a:t>
            </a: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78794"/>
            <a:ext cx="11706896" cy="571822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explicit or direct comparison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something is compared to something else 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use of a function word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hands are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cold as ice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My hands are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cold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Char char="-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eats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a horse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(= Tom eats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much as a horse </a:t>
            </a:r>
            <a:r>
              <a:rPr lang="en-US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does.)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metaphor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implicit or indirect comparison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function word is used.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Something is described by stating another thing with which it can be compared: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heart of stone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has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pitiless and unfeeling nature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I’ll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him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his word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I’ll make him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admit that what he’s said is wrong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7" y="154546"/>
            <a:ext cx="11603864" cy="734095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 metaphor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 metaphor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78794"/>
            <a:ext cx="11706896" cy="571822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 metaphors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so often that they have lost their metaphoric </a:t>
            </a: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leg/face</a:t>
            </a:r>
            <a:r>
              <a:rPr lang="en-US" sz="31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table, the</a:t>
            </a:r>
            <a:r>
              <a:rPr lang="en-US" sz="31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en-US" sz="31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chair, the mouth</a:t>
            </a:r>
            <a:r>
              <a:rPr lang="en-US" sz="31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river, the</a:t>
            </a:r>
            <a:r>
              <a:rPr lang="en-US" sz="31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 of the state, the</a:t>
            </a:r>
            <a:r>
              <a:rPr lang="en-US" sz="31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childhood of the earth...</a:t>
            </a:r>
          </a:p>
          <a:p>
            <a:pPr>
              <a:spcAft>
                <a:spcPts val="600"/>
              </a:spcAft>
            </a:pPr>
            <a:r>
              <a:rPr lang="en-US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metaphors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in fact 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idioms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fixed expressions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native speakers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meanings and use naturally and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unconsciously - not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the implicit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theses metaphors.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looks as though he hasn’t had </a:t>
            </a:r>
            <a:r>
              <a:rPr lang="en-US" sz="31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square meal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months.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(=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and satisfying meal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1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washed his hand out of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matter.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(= </a:t>
            </a:r>
            <a:r>
              <a:rPr lang="en-US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refused to have anything more to do with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matter)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0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Distinction between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 metaphor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 metaphor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78794"/>
            <a:ext cx="11706896" cy="571822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metaphors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implied or indirect comparisons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variety of figurative meanings through their endless </a:t>
            </a:r>
            <a:r>
              <a:rPr lang="en-US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is </a:t>
            </a:r>
            <a:r>
              <a:rPr lang="en-US" sz="3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Tom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Tom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slow and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lazy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Tom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greedy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Tom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intelligent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Tom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neither intelligent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 </a:t>
            </a:r>
            <a:r>
              <a:rPr lang="en-US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ambitious.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Native speakers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metaphors intentionally and creatively in order to make their speech more vivid, figurative,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concise…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6" y="154546"/>
            <a:ext cx="11552349" cy="734095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2.13.2. Personification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7" y="953036"/>
            <a:ext cx="11706896" cy="5904964"/>
          </a:xfrm>
        </p:spPr>
        <p:txBody>
          <a:bodyPr>
            <a:noAutofit/>
          </a:bodyPr>
          <a:lstStyle/>
          <a:p>
            <a:r>
              <a:rPr lang="en-US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Personification</a:t>
            </a: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special kind of metaphor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human characteristic is attributed to an inanimate object or abstract notion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that is, </a:t>
            </a:r>
            <a:r>
              <a:rPr lang="en-US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lifeless thing or quality is stated as if it were 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pitiless cold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cruel heat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treacherous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sullen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frowning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thirsty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the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childhood of the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the anger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tempest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4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2025</Words>
  <Application>Microsoft Office PowerPoint</Application>
  <PresentationFormat>Custom</PresentationFormat>
  <Paragraphs>160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Section 2: Word meaning or lexical meaning Part 3</vt:lpstr>
      <vt:lpstr>2.12. Literal meaning vs. figurative meaning </vt:lpstr>
      <vt:lpstr>2.12. Literal meaning vs. figurative meaning </vt:lpstr>
      <vt:lpstr>2.13. Figures of speech </vt:lpstr>
      <vt:lpstr>2.13.1. Simile and metaphor</vt:lpstr>
      <vt:lpstr>Distinction between a simile &amp; a metaphor </vt:lpstr>
      <vt:lpstr>Distinction between dead metaphor &amp; live metaphor</vt:lpstr>
      <vt:lpstr>Distinction between dead metaphor &amp; live metaphor</vt:lpstr>
      <vt:lpstr>2.13.2. Personification</vt:lpstr>
      <vt:lpstr>2.13.3. Metonymy</vt:lpstr>
      <vt:lpstr>Kinds of Metonymy </vt:lpstr>
      <vt:lpstr>Kinds of Metonymy </vt:lpstr>
      <vt:lpstr>Kinds of Metonymy </vt:lpstr>
      <vt:lpstr>Distinction between metaphor and metonymy</vt:lpstr>
      <vt:lpstr>Distinction between metaphor and metonymy</vt:lpstr>
      <vt:lpstr>2.13.4. Synecdoche</vt:lpstr>
      <vt:lpstr>Distinction between metonymy and synecdoche </vt:lpstr>
      <vt:lpstr>2.8.5. Hyperbole</vt:lpstr>
      <vt:lpstr>2.13.6. Litotes</vt:lpstr>
      <vt:lpstr>2.13.7. Irony</vt:lpstr>
      <vt:lpstr>2.13.8. Euphemism</vt:lpstr>
      <vt:lpstr>Distinction between a taboo word and a euphemism.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Niem Le</dc:creator>
  <cp:lastModifiedBy>Sony</cp:lastModifiedBy>
  <cp:revision>31</cp:revision>
  <dcterms:created xsi:type="dcterms:W3CDTF">2018-11-21T11:20:14Z</dcterms:created>
  <dcterms:modified xsi:type="dcterms:W3CDTF">2021-09-17T10:33:51Z</dcterms:modified>
</cp:coreProperties>
</file>