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4" r:id="rId2"/>
    <p:sldId id="305" r:id="rId3"/>
    <p:sldId id="30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307" r:id="rId19"/>
    <p:sldId id="272" r:id="rId20"/>
    <p:sldId id="273" r:id="rId21"/>
    <p:sldId id="274" r:id="rId22"/>
    <p:sldId id="275" r:id="rId23"/>
    <p:sldId id="276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B7D04-B93B-42FF-B721-EC05D52EE083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337C4-07A0-4CDA-89A5-781D8EEDB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194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B7D04-B93B-42FF-B721-EC05D52EE083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337C4-07A0-4CDA-89A5-781D8EEDB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660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B7D04-B93B-42FF-B721-EC05D52EE083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337C4-07A0-4CDA-89A5-781D8EEDB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073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B7D04-B93B-42FF-B721-EC05D52EE083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337C4-07A0-4CDA-89A5-781D8EEDB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930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B7D04-B93B-42FF-B721-EC05D52EE083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337C4-07A0-4CDA-89A5-781D8EEDB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037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B7D04-B93B-42FF-B721-EC05D52EE083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337C4-07A0-4CDA-89A5-781D8EEDB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199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B7D04-B93B-42FF-B721-EC05D52EE083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337C4-07A0-4CDA-89A5-781D8EEDB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707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B7D04-B93B-42FF-B721-EC05D52EE083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337C4-07A0-4CDA-89A5-781D8EEDB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326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B7D04-B93B-42FF-B721-EC05D52EE083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337C4-07A0-4CDA-89A5-781D8EEDB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200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B7D04-B93B-42FF-B721-EC05D52EE083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337C4-07A0-4CDA-89A5-781D8EEDB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884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B7D04-B93B-42FF-B721-EC05D52EE083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337C4-07A0-4CDA-89A5-781D8EEDB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842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B7D04-B93B-42FF-B721-EC05D52EE083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337C4-07A0-4CDA-89A5-781D8EEDB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095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073" y="1369677"/>
            <a:ext cx="10515600" cy="3125049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rgbClr val="FF0000"/>
                </a:solidFill>
                <a:latin typeface=".VnArabia" panose="020B7200000000000000" pitchFamily="34" charset="0"/>
                <a:cs typeface="Times New Roman" panose="02020603050405020304" pitchFamily="18" charset="0"/>
              </a:rPr>
              <a:t>Section 2: Word meaning or lexical </a:t>
            </a:r>
            <a:r>
              <a:rPr lang="en-US" sz="6000" b="1" dirty="0" smtClean="0">
                <a:solidFill>
                  <a:srgbClr val="FF0000"/>
                </a:solidFill>
                <a:latin typeface=".VnArabia" panose="020B7200000000000000" pitchFamily="34" charset="0"/>
                <a:cs typeface="Times New Roman" panose="02020603050405020304" pitchFamily="18" charset="0"/>
              </a:rPr>
              <a:t>meaning</a:t>
            </a:r>
            <a:br>
              <a:rPr lang="en-US" sz="6000" b="1" dirty="0" smtClean="0">
                <a:solidFill>
                  <a:srgbClr val="FF0000"/>
                </a:solidFill>
                <a:latin typeface=".VnArabia" panose="020B7200000000000000" pitchFamily="34" charset="0"/>
                <a:cs typeface="Times New Roman" panose="02020603050405020304" pitchFamily="18" charset="0"/>
              </a:rPr>
            </a:br>
            <a:r>
              <a:rPr lang="en-US" sz="6000" b="1" dirty="0">
                <a:latin typeface=".VnArabia" panose="020B7200000000000000" pitchFamily="34" charset="0"/>
                <a:cs typeface="Times New Roman" panose="02020603050405020304" pitchFamily="18" charset="0"/>
              </a:rPr>
              <a:t>P</a:t>
            </a:r>
            <a:r>
              <a:rPr lang="en-US" sz="6000" b="1" dirty="0" smtClean="0">
                <a:latin typeface=".VnArabia" panose="020B7200000000000000" pitchFamily="34" charset="0"/>
                <a:cs typeface="Times New Roman" panose="02020603050405020304" pitchFamily="18" charset="0"/>
              </a:rPr>
              <a:t>art </a:t>
            </a:r>
            <a:r>
              <a:rPr lang="en-US" sz="6000" b="1" dirty="0">
                <a:latin typeface=".VnArabia" panose="020B7200000000000000" pitchFamily="34" charset="0"/>
                <a:cs typeface="Times New Roman" panose="02020603050405020304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19391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0157" y="334850"/>
            <a:ext cx="9762187" cy="734095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2.13.3. Metonymy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4856" y="1378039"/>
            <a:ext cx="9981127" cy="4250029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Metonymy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substitution of the name of one thing for that of another to which it is related/with which it is associated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Metonymy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substitution of the name of one thing for that of another </a:t>
            </a:r>
            <a:r>
              <a:rPr lang="en-US" sz="32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 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</a:t>
            </a:r>
            <a:r>
              <a:rPr lang="en-US" sz="32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related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32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/which 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</a:t>
            </a:r>
            <a:r>
              <a:rPr lang="en-US" sz="32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associated </a:t>
            </a:r>
            <a:r>
              <a:rPr lang="en-US" sz="32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Greek,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meta-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means ‘substitution’ and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onyma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means ‘name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’.</a:t>
            </a:r>
            <a:endParaRPr 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456" y="154546"/>
            <a:ext cx="11552349" cy="734095"/>
          </a:xfrm>
        </p:spPr>
        <p:txBody>
          <a:bodyPr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Kinds of Metonymy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457" y="953036"/>
            <a:ext cx="11706896" cy="5666705"/>
          </a:xfrm>
        </p:spPr>
        <p:txBody>
          <a:bodyPr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substitutes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person or the object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signifies or symbolizes. </a:t>
            </a:r>
          </a:p>
          <a:p>
            <a:pPr lvl="0" fontAlgn="base">
              <a:spcAft>
                <a:spcPts val="600"/>
              </a:spcAft>
            </a:pP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succeeded to 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crown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(= the royal office).  </a:t>
            </a:r>
          </a:p>
          <a:p>
            <a:pPr lvl="0" fontAlgn="base">
              <a:spcAft>
                <a:spcPts val="600"/>
              </a:spcAft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protect your children 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cradle to the grave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 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(=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childhood to death)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instrument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substitutes for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agent. </a:t>
            </a:r>
          </a:p>
          <a:p>
            <a:pPr>
              <a:spcAft>
                <a:spcPts val="600"/>
              </a:spcAft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pen (= the writer) has more influence than the sword  (= the soldier). </a:t>
            </a:r>
            <a:endParaRPr lang="en-US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best pen (= the best writer) of the day. </a:t>
            </a:r>
          </a:p>
          <a:p>
            <a:pPr>
              <a:spcAft>
                <a:spcPts val="600"/>
              </a:spcAft>
            </a:pPr>
            <a:endParaRPr 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98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456" y="154546"/>
            <a:ext cx="11552349" cy="734095"/>
          </a:xfrm>
        </p:spPr>
        <p:txBody>
          <a:bodyPr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Kinds of Metonymy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457" y="953036"/>
            <a:ext cx="11706896" cy="5904964"/>
          </a:xfrm>
        </p:spPr>
        <p:txBody>
          <a:bodyPr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container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substitutes for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thing contained. </a:t>
            </a:r>
          </a:p>
          <a:p>
            <a:pPr lvl="0" fontAlgn="base">
              <a:spcAft>
                <a:spcPts val="600"/>
              </a:spcAft>
            </a:pP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kettle (= the water in the kettle) is boiling. </a:t>
            </a:r>
            <a:endParaRPr lang="en-US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Aft>
                <a:spcPts val="600"/>
              </a:spcAft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drank the cup.  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(=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coffee, the tea, the chocolate, etc. in the cup) </a:t>
            </a:r>
            <a:endParaRPr lang="en-US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spcAft>
                <a:spcPts val="6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concrete, 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 an organ of the human body,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substitutes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abstract 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such as love, hatred, sincerity, a mental ability, a natural talent, etc.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 </a:t>
            </a:r>
            <a:r>
              <a:rPr lang="en-US" sz="3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an ear for music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(= She </a:t>
            </a:r>
            <a:r>
              <a:rPr lang="en-US" sz="3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possesses a remarkable talent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for learning, imitating, appreciating, etc. music.) </a:t>
            </a:r>
            <a:endParaRPr lang="en-US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 </a:t>
            </a:r>
            <a:r>
              <a:rPr lang="en-US" sz="3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a good head of business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(=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 </a:t>
            </a:r>
            <a:r>
              <a:rPr lang="en-US" sz="3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gifted in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clever at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dealing with business.)</a:t>
            </a:r>
            <a:r>
              <a:rPr lang="en-US" sz="31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04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456" y="154546"/>
            <a:ext cx="11552349" cy="734095"/>
          </a:xfrm>
        </p:spPr>
        <p:txBody>
          <a:bodyPr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Kinds of Metonymy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457" y="953036"/>
            <a:ext cx="11706896" cy="5904964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31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1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abstract </a:t>
            </a:r>
            <a:r>
              <a:rPr lang="en-US" sz="3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substitutes for</a:t>
            </a:r>
            <a:r>
              <a:rPr lang="en-US" sz="31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concrete:  </a:t>
            </a:r>
            <a:endParaRPr lang="en-US" sz="31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Majesty (= the king) died a year ago. </a:t>
            </a:r>
          </a:p>
          <a:p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 Holiness (= the Pope) has just come back to Rome. </a:t>
            </a:r>
          </a:p>
          <a:p>
            <a:pPr marL="0" indent="0">
              <a:buNone/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US" sz="31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1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 </a:t>
            </a:r>
            <a:r>
              <a:rPr lang="en-US" sz="3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substitutes for</a:t>
            </a:r>
            <a:r>
              <a:rPr lang="en-US" sz="31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thing made. </a:t>
            </a:r>
          </a:p>
          <a:p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marble (= the marble statue) speaks. </a:t>
            </a:r>
            <a:endParaRPr lang="en-US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buried under this stone. 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(=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tomb made of stone, this tombstone) </a:t>
            </a:r>
          </a:p>
          <a:p>
            <a:pPr marL="0" indent="0">
              <a:buNone/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en-US" sz="31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31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author/a producer/a place where goods are made </a:t>
            </a:r>
            <a:r>
              <a:rPr lang="en-US" sz="3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substitutes for</a:t>
            </a:r>
            <a:r>
              <a:rPr lang="en-US" sz="31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his work(s)/its product(s).  </a:t>
            </a:r>
          </a:p>
          <a:p>
            <a:pPr lvl="0" fontAlgn="base"/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have never read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Keat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(=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Keat’s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poems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lvl="0" fontAlgn="base"/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you ever read Homer (= the works of Homer)? </a:t>
            </a:r>
          </a:p>
        </p:txBody>
      </p:sp>
    </p:spTree>
    <p:extLst>
      <p:ext uri="{BB962C8B-B14F-4D97-AF65-F5344CB8AC3E}">
        <p14:creationId xmlns:p14="http://schemas.microsoft.com/office/powerpoint/2010/main" val="133104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456" y="154546"/>
            <a:ext cx="11552349" cy="734095"/>
          </a:xfrm>
        </p:spPr>
        <p:txBody>
          <a:bodyPr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Distinction between </a:t>
            </a:r>
            <a:r>
              <a:rPr lang="en-US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metaphor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metonymy</a:t>
            </a:r>
            <a:endParaRPr lang="en-US" sz="4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457" y="1004552"/>
            <a:ext cx="11706896" cy="5853448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the one hand,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metaphor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based on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associated similarity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shared by the two things being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implicitly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compared.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other words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only if A and B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similar to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each other in some way can the name commonly referred to A be metaphorically used to refer to B.  </a:t>
            </a:r>
          </a:p>
          <a:p>
            <a:pPr>
              <a:spcAft>
                <a:spcPts val="6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the other hand, metonymy does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depend on such similarity.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</a:p>
          <a:p>
            <a:pPr marL="0" lvl="0" indent="0" fontAlgn="base">
              <a:spcAft>
                <a:spcPts val="6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(1) The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 is keeping the brake on pay rises.  </a:t>
            </a:r>
          </a:p>
          <a:p>
            <a:pPr marL="0" lvl="0" indent="0" fontAlgn="base">
              <a:spcAft>
                <a:spcPts val="6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 No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 is an island: entire of itself; every man is a piece of the continent. </a:t>
            </a:r>
          </a:p>
          <a:p>
            <a:pPr marL="0" indent="0">
              <a:spcAft>
                <a:spcPts val="600"/>
              </a:spcAft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9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456" y="154546"/>
            <a:ext cx="11552349" cy="734095"/>
          </a:xfrm>
        </p:spPr>
        <p:txBody>
          <a:bodyPr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Distinction between </a:t>
            </a:r>
            <a:r>
              <a:rPr lang="en-US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metaphor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metonymy</a:t>
            </a:r>
            <a:endParaRPr lang="en-US" sz="4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457" y="953036"/>
            <a:ext cx="11706896" cy="5904964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sentence marked (1) exemplifies a metaphor: the core meaning of keep the brake on a certain vehicle in order to reduce its speed or to stop it has been changed to its metaphoric meaning: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pay rises or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pay rises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slow down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The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whole sentence means the organization is controlling the increase in the amounts/sums of money paid for its current activities. </a:t>
            </a:r>
          </a:p>
          <a:p>
            <a:pPr>
              <a:spcAft>
                <a:spcPts val="6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This sentence marked (2) consists of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metonymies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respectively, an island and the continent, which are both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[+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concrete], stand for isolation and community, which are both [+abstract].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The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whole sentence means no one can isolate himself from the community he has been living in. </a:t>
            </a:r>
          </a:p>
          <a:p>
            <a:pPr marL="0" indent="0">
              <a:spcAft>
                <a:spcPts val="600"/>
              </a:spcAft>
              <a:buNone/>
            </a:pPr>
            <a:endParaRPr 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67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456" y="154546"/>
            <a:ext cx="11552349" cy="734095"/>
          </a:xfrm>
        </p:spPr>
        <p:txBody>
          <a:bodyPr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2.13.4. Synecdoche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457" y="953036"/>
            <a:ext cx="11706896" cy="5602310"/>
          </a:xfrm>
        </p:spPr>
        <p:txBody>
          <a:bodyPr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Synecdoche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special kind of metonymy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which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or aspect of a person, object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etc. 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meant to refer to the whole person, 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object…</a:t>
            </a:r>
          </a:p>
          <a:p>
            <a:pPr>
              <a:spcAft>
                <a:spcPts val="600"/>
              </a:spcAft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organized a fleet of fifty sails (= ships).  </a:t>
            </a:r>
          </a:p>
          <a:p>
            <a:pPr lvl="0" fontAlgn="base">
              <a:spcAft>
                <a:spcPts val="6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is a man of seventy winters (= years of age). </a:t>
            </a:r>
          </a:p>
          <a:p>
            <a:pPr lvl="0" fontAlgn="base">
              <a:spcAft>
                <a:spcPts val="6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managed to earn his bread (= necessaries).  </a:t>
            </a:r>
          </a:p>
          <a:p>
            <a:pPr lvl="0" fontAlgn="base">
              <a:spcAft>
                <a:spcPts val="6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a village of only more than one hundred souls 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(=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people).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Aft>
                <a:spcPts val="600"/>
              </a:spcAft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Gray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hairs (= old or elderly people) should be respected. </a:t>
            </a:r>
          </a:p>
          <a:p>
            <a:pPr marL="0" indent="0">
              <a:spcAft>
                <a:spcPts val="600"/>
              </a:spcAft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82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456" y="115909"/>
            <a:ext cx="11552349" cy="734095"/>
          </a:xfrm>
        </p:spPr>
        <p:txBody>
          <a:bodyPr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Distinction between </a:t>
            </a:r>
            <a:r>
              <a:rPr lang="en-US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metonymy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synecdoche </a:t>
            </a:r>
            <a:endParaRPr lang="en-US" sz="4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457" y="901520"/>
            <a:ext cx="11706896" cy="5904964"/>
          </a:xfrm>
        </p:spPr>
        <p:txBody>
          <a:bodyPr>
            <a:noAutofit/>
          </a:bodyPr>
          <a:lstStyle/>
          <a:p>
            <a:pPr marL="457200" lvl="1" indent="0" fontAlgn="base">
              <a:spcBef>
                <a:spcPts val="600"/>
              </a:spcBef>
              <a:buNone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(1) The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princess captures 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hearts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nation. </a:t>
            </a:r>
          </a:p>
          <a:p>
            <a:pPr>
              <a:spcBef>
                <a:spcPts val="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hearts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which is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 of the human body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and thus [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+concrete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],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used to stand for the love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which is [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+emotional experience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and thus [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+abstract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]. 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3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hearts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this case is </a:t>
            </a:r>
            <a:r>
              <a:rPr lang="en-US" sz="30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metonymy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The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sentence means all the people of that country love the princess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lvl="1" indent="0" fontAlgn="base">
              <a:spcBef>
                <a:spcPts val="600"/>
              </a:spcBef>
              <a:buNone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 He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a kind heart.  	 </a:t>
            </a:r>
          </a:p>
          <a:p>
            <a:pPr>
              <a:spcBef>
                <a:spcPts val="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heart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which is [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+organ of the human body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], [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+concrete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and [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+part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],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used to stand for a person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which is [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+human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], [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+concrete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and [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+whole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]. 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3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kind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heart in this case is </a:t>
            </a:r>
            <a:r>
              <a:rPr lang="en-US" sz="30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synecdoche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The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sentence means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is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kind/kind-hearted person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is concerned for 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others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around him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52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456" y="154546"/>
            <a:ext cx="11552349" cy="734095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2.8.5. Hyperbole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456" y="1056067"/>
            <a:ext cx="11706896" cy="5306096"/>
          </a:xfrm>
        </p:spPr>
        <p:txBody>
          <a:bodyPr>
            <a:no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Hyperbole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which is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called overstatement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is 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use of 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exaggerated 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is made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special effect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is not meant to be taken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literally.</a:t>
            </a: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Below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a few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hyperboles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overstatements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lvl="0" indent="0" fontAlgn="base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I’ve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invited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millions of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(=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lot of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people to my party.  </a:t>
            </a:r>
          </a:p>
          <a:p>
            <a:pPr lvl="0" fontAlgn="base">
              <a:buFontTx/>
              <a:buChar char="-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sheds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floods of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tears (= cries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whenever she is upset. 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buFontTx/>
              <a:buChar char="-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Don’t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live in such a sea of doubt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(=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Don’t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too suspicious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!)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buFontTx/>
              <a:buChar char="-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Never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 million years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will he admit defeat.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(=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will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never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admit defeat.) </a:t>
            </a:r>
            <a:endParaRPr 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36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456" y="154546"/>
            <a:ext cx="11552349" cy="734095"/>
          </a:xfrm>
        </p:spPr>
        <p:txBody>
          <a:bodyPr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2.13.6. Litotes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457" y="953036"/>
            <a:ext cx="11706896" cy="5602310"/>
          </a:xfrm>
        </p:spPr>
        <p:txBody>
          <a:bodyPr>
            <a:no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Litotes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which is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 called meiosis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is 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use of deliberately gentler, milder or weaker statements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express something in a controlled way. </a:t>
            </a:r>
          </a:p>
          <a:p>
            <a:pPr marL="0" lvl="0" indent="0" fontAlgn="base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en-US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n’t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think I would agree with you. (= I </a:t>
            </a:r>
            <a:r>
              <a:rPr lang="en-US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agree with you.) 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buFontTx/>
              <a:buChar char="-"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 afraid that </a:t>
            </a:r>
            <a:r>
              <a:rPr lang="en-US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passenger is allowed to smoke in here. 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(=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are not allowed to smoke in here.)  	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Quite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often, an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expression of litotes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ironical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understatement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especially using a negative to emphasize the contrary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fontAlgn="base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It’s </a:t>
            </a:r>
            <a:r>
              <a:rPr lang="en-US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bad. (= It is fine.) </a:t>
            </a:r>
          </a:p>
          <a:p>
            <a:pPr lvl="0" fontAlgn="base">
              <a:buFontTx/>
              <a:buChar char="-"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en-US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n’t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easy. (= It was very difficult.) 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buFontTx/>
              <a:buChar char="-"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Always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remember that she is </a:t>
            </a:r>
            <a:r>
              <a:rPr lang="en-US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fool.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(=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 is worldly-wise, in fact.)  </a:t>
            </a:r>
          </a:p>
        </p:txBody>
      </p:sp>
    </p:spTree>
    <p:extLst>
      <p:ext uri="{BB962C8B-B14F-4D97-AF65-F5344CB8AC3E}">
        <p14:creationId xmlns:p14="http://schemas.microsoft.com/office/powerpoint/2010/main" val="305137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065" y="171942"/>
            <a:ext cx="10722735" cy="665185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2.12. Literal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meaning vs. figurative meaning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8" y="1043190"/>
            <a:ext cx="11436440" cy="551215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Literal meaning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the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basic or usual meaning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word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example: some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literal meanings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noun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Part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projects from the side of an aircraft and supports it in the air: the two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wings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an airplane; 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Part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 building that projects from the main part:  the east/west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 house; 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Projecting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 of the body of a motor vehicle above the wheel: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left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his car was damaged in the collision; 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Part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 political party that holds certain views or has a particular function: the radical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Party.    </a:t>
            </a:r>
          </a:p>
        </p:txBody>
      </p:sp>
    </p:spTree>
    <p:extLst>
      <p:ext uri="{BB962C8B-B14F-4D97-AF65-F5344CB8AC3E}">
        <p14:creationId xmlns:p14="http://schemas.microsoft.com/office/powerpoint/2010/main" val="3920277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456" y="154546"/>
            <a:ext cx="11552349" cy="734095"/>
          </a:xfrm>
        </p:spPr>
        <p:txBody>
          <a:bodyPr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2.13.7. Irony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456" y="1017431"/>
            <a:ext cx="11706896" cy="4984125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Irony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expression 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one’s meaning by saying the direct opposite of one’s thoughts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order to be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emphatic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amusing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sarcastic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>
              <a:spcAft>
                <a:spcPts val="600"/>
              </a:spcAft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Below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a few expressions of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irony: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spcAft>
                <a:spcPts val="6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lovely day it was! Everything I had went wrong. </a:t>
            </a:r>
          </a:p>
          <a:p>
            <a:pPr marL="0" lvl="0" indent="0" fontAlgn="base">
              <a:spcAft>
                <a:spcPts val="600"/>
              </a:spcAft>
              <a:buNone/>
            </a:pP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He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so intelligent</a:t>
            </a:r>
            <a:r>
              <a:rPr lang="en-US" sz="32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no examiner has agreed to pass him 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far. </a:t>
            </a:r>
          </a:p>
          <a:p>
            <a:pPr marL="0" lvl="0" indent="0" fontAlgn="base">
              <a:spcAft>
                <a:spcPts val="600"/>
              </a:spcAft>
              <a:buNone/>
            </a:pP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He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lucky to have such an ugly and awkward wife.  </a:t>
            </a:r>
          </a:p>
          <a:p>
            <a:pPr>
              <a:spcAft>
                <a:spcPts val="600"/>
              </a:spcAft>
            </a:pPr>
            <a:endParaRPr 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09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456" y="154546"/>
            <a:ext cx="11552349" cy="734095"/>
          </a:xfrm>
        </p:spPr>
        <p:txBody>
          <a:bodyPr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2.13.8. Euphemism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456" y="1133340"/>
            <a:ext cx="11706896" cy="542200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Euphemism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of pleasant, mild or indirect words or phrases in place of more accurate or direct ones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spcAft>
                <a:spcPts val="600"/>
              </a:spcAft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Below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a few expressions of euphemism: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a mortician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undertaker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a euphemism for a 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funeral director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a sanitation engineer is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euphemism for 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garbage man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lvl="0" indent="0" fontAlgn="base">
              <a:spcAft>
                <a:spcPts val="600"/>
              </a:spcAft>
              <a:buNone/>
            </a:pP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pass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away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euphemism for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marL="0" lvl="0" indent="0" fontAlgn="base">
              <a:spcAft>
                <a:spcPts val="600"/>
              </a:spcAft>
              <a:buNone/>
            </a:pP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He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his Majesty’s guest for two years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euphemism for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was in jail for two years. </a:t>
            </a:r>
          </a:p>
          <a:p>
            <a:pPr>
              <a:spcAft>
                <a:spcPts val="600"/>
              </a:spcAft>
            </a:pPr>
            <a:endParaRPr 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46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456" y="154546"/>
            <a:ext cx="11552349" cy="734095"/>
          </a:xfrm>
        </p:spPr>
        <p:txBody>
          <a:bodyPr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Distinction between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taboo word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euphemism. </a:t>
            </a:r>
            <a:endParaRPr lang="en-US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456" y="1223493"/>
            <a:ext cx="11706896" cy="5473521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taboo word, a ‘dirty’ word, is the word or the linguistic expression that refers to a taboo act or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behaviour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 society, a culture or a speech community while a euphemism is the word or the linguistic expression that replaces a taboo word or serves to avoid a frightening or unpleasant subject.  </a:t>
            </a:r>
          </a:p>
          <a:p>
            <a:pPr>
              <a:spcAft>
                <a:spcPts val="6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is crucial to recognize that a taboo word and its euphemism share the same denotative meaning but they differ in their connotative meanings: the taboo word has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negative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connotation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whereas its euphemism has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positive connotation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73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25419" t="16682" r="31622" b="7967"/>
          <a:stretch/>
        </p:blipFill>
        <p:spPr>
          <a:xfrm>
            <a:off x="2162631" y="0"/>
            <a:ext cx="6955614" cy="6859454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2305318" y="334851"/>
            <a:ext cx="1493949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237927" y="296214"/>
            <a:ext cx="123422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671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910" y="965915"/>
            <a:ext cx="11912957" cy="5743977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figurative meaning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 word is one which is different from its usual (literal) meaning and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 create vivid mental images to readers or listeners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Below are some figurative meanings of the noun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hope college life will help him to </a:t>
            </a:r>
            <a:r>
              <a:rPr lang="en-US" sz="26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spread his wings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bit. </a:t>
            </a:r>
          </a:p>
          <a:p>
            <a:pPr marL="0" indent="0">
              <a:buNone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(= </a:t>
            </a:r>
            <a:r>
              <a:rPr lang="en-US" sz="26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extend his activities and interests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Having a new baby to look after </a:t>
            </a:r>
            <a:r>
              <a:rPr lang="en-US" sz="26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clipped her wings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bit. </a:t>
            </a:r>
          </a:p>
          <a:p>
            <a:pPr marL="0" indent="0">
              <a:buNone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(= </a:t>
            </a:r>
            <a:r>
              <a:rPr lang="en-US" sz="26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prevented her from achieving her ambition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immediately </a:t>
            </a:r>
            <a:r>
              <a:rPr lang="en-US" sz="26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took the new arrivals under her wing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marL="0" indent="0">
              <a:buNone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(= </a:t>
            </a:r>
            <a:r>
              <a:rPr lang="en-US" sz="26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looked after the new arrivals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>
              <a:buFontTx/>
              <a:buChar char="-"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retires as chairman next year; his successor </a:t>
            </a:r>
            <a:r>
              <a:rPr lang="en-US" sz="26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waiting in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wings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(= </a:t>
            </a:r>
            <a:r>
              <a:rPr lang="en-US" sz="26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ready to replace him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01650" y="120650"/>
            <a:ext cx="10771188" cy="665163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2.12. Literal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meaning vs. figurative meaning </a:t>
            </a:r>
          </a:p>
        </p:txBody>
      </p:sp>
    </p:spTree>
    <p:extLst>
      <p:ext uri="{BB962C8B-B14F-4D97-AF65-F5344CB8AC3E}">
        <p14:creationId xmlns:p14="http://schemas.microsoft.com/office/powerpoint/2010/main" val="1576114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1669"/>
            <a:ext cx="10515600" cy="61818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2.13. Figures of speech </a:t>
            </a:r>
            <a:endParaRPr lang="en-US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761" y="914400"/>
            <a:ext cx="11526591" cy="5795493"/>
          </a:xfrm>
        </p:spPr>
        <p:txBody>
          <a:bodyPr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figure of speech is </a:t>
            </a:r>
            <a:r>
              <a:rPr lang="en-US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 or phrase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which 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used for special effect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which 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 not have its usual or literal </a:t>
            </a:r>
            <a:r>
              <a:rPr lang="en-US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meaning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Simile and metaphor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(so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Personification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Metonymy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hoán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Synecdoche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dung)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Hyperbole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ngoa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thậm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xưng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Litotes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khiêm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Irony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mỉa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Euphemism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uyển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tránh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Onomatopoeia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0329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913" y="154546"/>
            <a:ext cx="10825766" cy="734095"/>
          </a:xfrm>
        </p:spPr>
        <p:txBody>
          <a:bodyPr>
            <a:normAutofit fontScale="90000"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2.13.1. Simile and metaphor</a:t>
            </a:r>
            <a:endParaRPr lang="en-US" sz="4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457" y="978794"/>
            <a:ext cx="11706896" cy="5718220"/>
          </a:xfrm>
        </p:spPr>
        <p:txBody>
          <a:bodyPr>
            <a:no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Simile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of comparison of one thing with 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(He is) 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brave 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lion. as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(She has) a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face 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mask.         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like 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incredible to notice that not all comparisons belong to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simile. Only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comparisons clearly employed as examples of figures of speech do.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He is much taller than his elder brother. (not simile)</a:t>
            </a:r>
          </a:p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Metaphor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of a word or phrase to indicate something different from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(though related in some way to) 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literal 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meaning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He was </a:t>
            </a:r>
            <a:r>
              <a:rPr lang="en-US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lion in the fight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 words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stabbed at her heart</a:t>
            </a:r>
            <a:r>
              <a:rPr lang="en-US" sz="3200" dirty="0" smtClean="0"/>
              <a:t>.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01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079" y="154546"/>
            <a:ext cx="10515600" cy="734095"/>
          </a:xfrm>
        </p:spPr>
        <p:txBody>
          <a:bodyPr>
            <a:norm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Distinction between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simile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metaphor </a:t>
            </a:r>
            <a:endParaRPr lang="en-US" sz="4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457" y="978794"/>
            <a:ext cx="11706896" cy="571822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simile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explicit or direct comparison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which something is compared to something else </a:t>
            </a:r>
            <a:r>
              <a:rPr lang="en-US" sz="3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the use of a function word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 as </a:t>
            </a:r>
            <a:r>
              <a:rPr lang="en-US" sz="3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sz="3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hands are </a:t>
            </a:r>
            <a:r>
              <a:rPr lang="en-US" sz="3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cold as ice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(= My hands are </a:t>
            </a:r>
            <a:r>
              <a:rPr lang="en-US" sz="3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very cold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endParaRPr lang="en-US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1200"/>
              </a:spcAft>
              <a:buFontTx/>
              <a:buChar char="-"/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Tom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eats </a:t>
            </a:r>
            <a:r>
              <a:rPr lang="en-US" sz="3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like a horse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(= Tom eats </a:t>
            </a:r>
            <a:r>
              <a:rPr lang="en-US" sz="3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much as a horse </a:t>
            </a:r>
            <a:r>
              <a:rPr lang="en-US" sz="31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does.)</a:t>
            </a:r>
            <a:endParaRPr 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metaphor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implicit or indirect comparison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which </a:t>
            </a:r>
            <a:r>
              <a:rPr lang="en-US" sz="3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function word is used.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Something is described by stating another thing with which it can be compared: </a:t>
            </a:r>
            <a:endParaRPr lang="en-US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</a:t>
            </a:r>
            <a:r>
              <a:rPr lang="en-US" sz="3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heart of stone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(=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 has </a:t>
            </a:r>
            <a:r>
              <a:rPr lang="en-US" sz="3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pitiless and unfeeling nature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endParaRPr lang="en-US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I’ll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make him </a:t>
            </a:r>
            <a:r>
              <a:rPr lang="en-US" sz="3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eat his word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(=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I’ll make him </a:t>
            </a:r>
            <a:r>
              <a:rPr lang="en-US" sz="3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admit that what he’s said is wrong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</a:p>
          <a:p>
            <a:pPr marL="0" indent="0">
              <a:spcAft>
                <a:spcPts val="600"/>
              </a:spcAft>
              <a:buNone/>
            </a:pPr>
            <a:endParaRPr 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08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457" y="154546"/>
            <a:ext cx="11603864" cy="734095"/>
          </a:xfrm>
        </p:spPr>
        <p:txBody>
          <a:bodyPr>
            <a:norm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Distinction between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dead metaphor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live metaphor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457" y="978794"/>
            <a:ext cx="11706896" cy="571822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Dead metaphors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en-US" sz="3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so often that they have lost their metaphoric </a:t>
            </a:r>
            <a:r>
              <a:rPr lang="en-US" sz="3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  <a:r>
              <a:rPr lang="en-US" sz="3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leg/face</a:t>
            </a:r>
            <a:r>
              <a:rPr lang="en-US" sz="31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the table, the</a:t>
            </a:r>
            <a:r>
              <a:rPr lang="en-US" sz="31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</a:t>
            </a:r>
            <a:r>
              <a:rPr lang="en-US" sz="31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the chair, the mouth</a:t>
            </a:r>
            <a:r>
              <a:rPr lang="en-US" sz="31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the river, the</a:t>
            </a:r>
            <a:r>
              <a:rPr lang="en-US" sz="31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head of the state, the</a:t>
            </a:r>
            <a:r>
              <a:rPr lang="en-US" sz="31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childhood of the earth...</a:t>
            </a:r>
          </a:p>
          <a:p>
            <a:pPr>
              <a:spcAft>
                <a:spcPts val="600"/>
              </a:spcAft>
            </a:pPr>
            <a:r>
              <a:rPr lang="en-US" sz="3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Dead 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metaphors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in fact 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idioms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fixed expressions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that native speakers 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give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special meanings and use naturally and 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unconsciously - not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 attention to the implicit 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comparison of theses metaphors.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looks as though he hasn’t had </a:t>
            </a:r>
            <a:r>
              <a:rPr lang="en-US" sz="31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square meal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months.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(= </a:t>
            </a:r>
            <a:r>
              <a:rPr lang="en-US" sz="3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large and satisfying meal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  <a:endParaRPr lang="en-US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31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washed his hand out of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matter. 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(= </a:t>
            </a:r>
            <a:r>
              <a:rPr lang="en-US" sz="3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refused to have anything more to do with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matter) </a:t>
            </a:r>
            <a:endParaRPr lang="en-US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80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456" y="154546"/>
            <a:ext cx="11552349" cy="734095"/>
          </a:xfrm>
        </p:spPr>
        <p:txBody>
          <a:bodyPr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Distinction between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dead metaphor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live metaphor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457" y="978794"/>
            <a:ext cx="11706896" cy="5718220"/>
          </a:xfrm>
        </p:spPr>
        <p:txBody>
          <a:bodyPr>
            <a:no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Live </a:t>
            </a:r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metaphors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en-US" sz="3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implied or indirect comparisons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</a:t>
            </a:r>
            <a:r>
              <a:rPr lang="en-US" sz="3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a variety of figurative meanings through their endless </a:t>
            </a:r>
            <a:r>
              <a:rPr lang="en-US" sz="31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Tom is </a:t>
            </a:r>
            <a:r>
              <a:rPr lang="en-US" sz="30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0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pig</a:t>
            </a:r>
            <a:r>
              <a:rPr lang="en-US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Tom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short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Tom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slow and </a:t>
            </a:r>
            <a:r>
              <a:rPr lang="en-US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lazy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Tom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greedy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Tom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intelligent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Tom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neither intelligent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 </a:t>
            </a:r>
            <a:r>
              <a:rPr lang="en-US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ambitious.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Native speakers 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live metaphors intentionally and creatively in order to make their speech more vivid, figurative, 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concise…</a:t>
            </a:r>
            <a:endParaRPr 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74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456" y="154546"/>
            <a:ext cx="11552349" cy="734095"/>
          </a:xfrm>
        </p:spPr>
        <p:txBody>
          <a:bodyPr>
            <a:no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2.13.2. Personification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457" y="953036"/>
            <a:ext cx="11706896" cy="5904964"/>
          </a:xfrm>
        </p:spPr>
        <p:txBody>
          <a:bodyPr>
            <a:noAutofit/>
          </a:bodyPr>
          <a:lstStyle/>
          <a:p>
            <a:r>
              <a:rPr lang="en-US" sz="3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Personification</a:t>
            </a:r>
            <a:r>
              <a:rPr lang="en-US" sz="3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31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special kind of metaphor</a:t>
            </a:r>
            <a:r>
              <a:rPr lang="en-US" sz="3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which </a:t>
            </a:r>
            <a:r>
              <a:rPr lang="en-US" sz="31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human characteristic is attributed to an inanimate object or abstract notion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that is, </a:t>
            </a:r>
            <a:r>
              <a:rPr lang="en-US" sz="31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lifeless thing or quality is stated as if it were </a:t>
            </a:r>
            <a:r>
              <a:rPr lang="en-US" sz="31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living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600"/>
              </a:spcBef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pitiless cold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cruel heat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a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treacherous 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calm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a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sullen 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sky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a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frowning 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rock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the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thirsty 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ground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the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childhood of the 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world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the anger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tempest</a:t>
            </a:r>
            <a:endParaRPr 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349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</TotalTime>
  <Words>2025</Words>
  <Application>Microsoft Office PowerPoint</Application>
  <PresentationFormat>Custom</PresentationFormat>
  <Paragraphs>160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Section 2: Word meaning or lexical meaning Part 3</vt:lpstr>
      <vt:lpstr>2.12. Literal meaning vs. figurative meaning </vt:lpstr>
      <vt:lpstr>2.12. Literal meaning vs. figurative meaning </vt:lpstr>
      <vt:lpstr>2.13. Figures of speech </vt:lpstr>
      <vt:lpstr>2.13.1. Simile and metaphor</vt:lpstr>
      <vt:lpstr>Distinction between a simile &amp; a metaphor </vt:lpstr>
      <vt:lpstr>Distinction between dead metaphor &amp; live metaphor</vt:lpstr>
      <vt:lpstr>Distinction between dead metaphor &amp; live metaphor</vt:lpstr>
      <vt:lpstr>2.13.2. Personification</vt:lpstr>
      <vt:lpstr>2.13.3. Metonymy</vt:lpstr>
      <vt:lpstr>Kinds of Metonymy </vt:lpstr>
      <vt:lpstr>Kinds of Metonymy </vt:lpstr>
      <vt:lpstr>Kinds of Metonymy </vt:lpstr>
      <vt:lpstr>Distinction between metaphor and metonymy</vt:lpstr>
      <vt:lpstr>Distinction between metaphor and metonymy</vt:lpstr>
      <vt:lpstr>2.13.4. Synecdoche</vt:lpstr>
      <vt:lpstr>Distinction between metonymy and synecdoche </vt:lpstr>
      <vt:lpstr>2.8.5. Hyperbole</vt:lpstr>
      <vt:lpstr>2.13.6. Litotes</vt:lpstr>
      <vt:lpstr>2.13.7. Irony</vt:lpstr>
      <vt:lpstr>2.13.8. Euphemism</vt:lpstr>
      <vt:lpstr>Distinction between a taboo word and a euphemism. 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Niem Le</dc:creator>
  <cp:lastModifiedBy>Sony</cp:lastModifiedBy>
  <cp:revision>31</cp:revision>
  <dcterms:created xsi:type="dcterms:W3CDTF">2018-11-21T11:20:14Z</dcterms:created>
  <dcterms:modified xsi:type="dcterms:W3CDTF">2021-09-17T10:33:51Z</dcterms:modified>
</cp:coreProperties>
</file>