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312" r:id="rId4"/>
    <p:sldId id="313" r:id="rId5"/>
    <p:sldId id="314" r:id="rId6"/>
    <p:sldId id="315" r:id="rId7"/>
    <p:sldId id="316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7" r:id="rId19"/>
    <p:sldId id="283" r:id="rId20"/>
    <p:sldId id="284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2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0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2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2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4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9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7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7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2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C3CFA-8C34-49C4-AABA-7BC551F18B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93CC0-531C-40C4-9EF6-381DE4FC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073" y="1369677"/>
            <a:ext cx="10515600" cy="312504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Section 2: Word meaning or lexical </a:t>
            </a:r>
            <a:r>
              <a:rPr lang="en-US" sz="6000" b="1" dirty="0" smtClean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meaning</a:t>
            </a:r>
            <a:br>
              <a:rPr lang="en-US" sz="6000" b="1" dirty="0" smtClean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.VnArabia" panose="020B7200000000000000" pitchFamily="34" charset="0"/>
                <a:cs typeface="Times New Roman" panose="02020603050405020304" pitchFamily="18" charset="0"/>
              </a:rPr>
              <a:t>P</a:t>
            </a:r>
            <a:r>
              <a:rPr lang="en-US" sz="6000" b="1" dirty="0" smtClean="0">
                <a:latin typeface=".VnArabia" panose="020B7200000000000000" pitchFamily="34" charset="0"/>
                <a:cs typeface="Times New Roman" panose="02020603050405020304" pitchFamily="18" charset="0"/>
              </a:rPr>
              <a:t>art 2 (Cont.)</a:t>
            </a:r>
            <a:endParaRPr lang="en-US" sz="6000" b="1" dirty="0">
              <a:latin typeface=".VnArabia" panose="020B7200000000000000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5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365125"/>
            <a:ext cx="11423561" cy="7295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223494"/>
            <a:ext cx="11423561" cy="5082259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Gradable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relation in which two members of a pair of antonyms: 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gradable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between hot and cold are three “intermediate terms”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tepid (or lukewarm) and cool.  </a:t>
            </a:r>
          </a:p>
          <a:p>
            <a:pPr lvl="0" fontAlgn="base">
              <a:spcAft>
                <a:spcPts val="600"/>
              </a:spcAft>
              <a:buFontTx/>
              <a:buChar char="-"/>
            </a:pP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used in a comparative or superlative sense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wider is less narrow, more difficult is less easy, etc. 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ts val="600"/>
              </a:spcAft>
              <a:buFontTx/>
              <a:buChar char="-"/>
            </a:pP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used in questions with how to ask about degrees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test?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hot--cold and difficult--easy are two pairs of gradable antonyms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describes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 which can be measured and compared with something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else.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20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18" y="223456"/>
            <a:ext cx="11423561" cy="7295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Gradable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(un)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markedness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4"/>
            <a:ext cx="10515600" cy="578905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Words that are in an antonymous relationship often do not have equal status with respect to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markedness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pair of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antonyms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one member is more unmarked and the other is more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marked or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member is marked and the other is unmarked. </a:t>
            </a:r>
            <a:endParaRPr lang="en-US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unmarked member is the one used in questions of degree.</a:t>
            </a:r>
          </a:p>
          <a:p>
            <a:pPr marL="0" indent="0" fontAlgn="base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193" t="41714" r="22318" b="14822"/>
          <a:stretch/>
        </p:blipFill>
        <p:spPr>
          <a:xfrm>
            <a:off x="2446984" y="3902300"/>
            <a:ext cx="6928835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6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274972"/>
            <a:ext cx="11423561" cy="7295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991670"/>
            <a:ext cx="11423561" cy="5789055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pair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relational antonyms display symmetry in their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meaning.</a:t>
            </a: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“if…, then …” formula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 to test and identify relational antonyms: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Tx/>
              <a:buChar char="-"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Brown is Jack’s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employer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Jack is Mr. Brown’s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3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Tx/>
              <a:buChar char="-"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 is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thinner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Mary, then Mary is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fatter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Jenny; </a:t>
            </a:r>
            <a:endParaRPr lang="en-US" sz="3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Tx/>
              <a:buChar char="-"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car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Fred, then Fred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sold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car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John; etc. 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antonyms are also called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converses: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pairs of words are the reversal of a relationship of words.</a:t>
            </a: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give – receive , husband – wife, above – below…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51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18" y="352246"/>
            <a:ext cx="11423561" cy="7295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Homonymy 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>
            <a:normAutofit/>
          </a:bodyPr>
          <a:lstStyle/>
          <a:p>
            <a:pPr fontAlgn="base"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 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Homonymy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relation in which various words have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(sound and written)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different meanings.  </a:t>
            </a:r>
          </a:p>
          <a:p>
            <a:pPr fontAlgn="base"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Classified as three homonyms are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base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refers to a large heavy animal with thick fur,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Aft>
                <a:spcPts val="600"/>
              </a:spcAft>
              <a:buFontTx/>
              <a:buChar char="-"/>
            </a:pP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</a:t>
            </a:r>
            <a:r>
              <a:rPr lang="en-US" sz="3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means give birth to, </a:t>
            </a:r>
          </a:p>
          <a:p>
            <a:pPr fontAlgn="base">
              <a:spcAft>
                <a:spcPts val="600"/>
              </a:spcAft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verb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</a:t>
            </a:r>
            <a:r>
              <a:rPr lang="en-US" sz="3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means tolerate;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pronounced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beə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 in RP.  </a:t>
            </a:r>
          </a:p>
          <a:p>
            <a:pPr marL="0" indent="0" fontAlgn="base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18" y="352246"/>
            <a:ext cx="11423561" cy="7295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Homophony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31" y="1300766"/>
            <a:ext cx="10831132" cy="487619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Homophony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relation in which various words have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sound form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referred to as pronunciation) but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meanings and written forms.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Classified as two homophones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means a twenty-fourth part of a day and night,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possessive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means belonging to us;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pronounced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ɑʊə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 in RP</a:t>
            </a:r>
          </a:p>
          <a:p>
            <a:pPr marL="0" indent="0" fontAlgn="base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76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096" y="352246"/>
            <a:ext cx="10728101" cy="7295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Homography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Homography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relation in which various words have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written form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(also referred to as spelling)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meanings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 forms.  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two homographs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bare infinitive form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ri:d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tense form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/red/. </a:t>
            </a:r>
          </a:p>
          <a:p>
            <a:pPr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0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069" y="352246"/>
            <a:ext cx="10058400" cy="7295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Polysemy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Polysemy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relation in which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word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or more slightly different but closely related meanings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noun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chip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the three following meanings: </a:t>
            </a:r>
          </a:p>
          <a:p>
            <a:pPr lvl="0" fontAlgn="base"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small piece of some hard substance which has been broken off from something larger: a chip of wood/glass.  </a:t>
            </a:r>
          </a:p>
          <a:p>
            <a:pPr lvl="0" fontAlgn="base"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small cut piece of potato which is fried for eating: Can I try one of your chips? </a:t>
            </a:r>
          </a:p>
          <a:p>
            <a:pPr lvl="0"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small but vital piece of a computer: This computer has got a faster chip than the old one. </a:t>
            </a:r>
          </a:p>
          <a:p>
            <a:pPr>
              <a:spcAft>
                <a:spcPts val="600"/>
              </a:spcAft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468192" y="3348507"/>
            <a:ext cx="1558343" cy="128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455313" y="5409127"/>
            <a:ext cx="798490" cy="12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696237" y="5422005"/>
            <a:ext cx="798490" cy="12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48873" y="4383111"/>
            <a:ext cx="798490" cy="12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949263" y="4372379"/>
            <a:ext cx="798490" cy="12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656527" y="2910625"/>
            <a:ext cx="3169276" cy="57955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96237" y="3953814"/>
            <a:ext cx="1519707" cy="55379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06862" y="3940935"/>
            <a:ext cx="2395470" cy="57310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94727" y="4984124"/>
            <a:ext cx="2331076" cy="56667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0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337"/>
            <a:ext cx="10515600" cy="92276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Ambiguity – Lexical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ambiguity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287888"/>
            <a:ext cx="11397803" cy="539624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ambiguity resulting from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ambiguity of a word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lexical ambiguity. 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1: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waiting at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bank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two different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ways: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waiting at </a:t>
            </a:r>
            <a:r>
              <a:rPr lang="en-US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were waiting at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shore of the </a:t>
            </a:r>
            <a:r>
              <a:rPr lang="en-US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2: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 is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bright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two different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ways: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shining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robot is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both polysemy and homonymy contribute to lexical ambiguity.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4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687097"/>
            <a:ext cx="10515600" cy="1000035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Sense </a:t>
            </a:r>
            <a:r>
              <a:rPr lang="en-US" dirty="0" smtClean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relations/Semantics relationships</a:t>
            </a:r>
            <a:endParaRPr lang="en-US" dirty="0">
              <a:solidFill>
                <a:srgbClr val="FF0000"/>
              </a:solidFill>
              <a:latin typeface=".VnArabia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194" y="1700010"/>
            <a:ext cx="8087933" cy="4353059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Hyponymy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Synonymy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Antonymy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antonymy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Gradable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antonymy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Relatonal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antonymy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Homo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nymy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phony (phone/phoneme)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Homo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graphy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(graph)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5. Polysemy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6. Lexical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ambiguity</a:t>
            </a:r>
          </a:p>
        </p:txBody>
      </p:sp>
    </p:spTree>
    <p:extLst>
      <p:ext uri="{BB962C8B-B14F-4D97-AF65-F5344CB8AC3E}">
        <p14:creationId xmlns:p14="http://schemas.microsoft.com/office/powerpoint/2010/main" val="82848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141667"/>
            <a:ext cx="11359166" cy="540914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relationship between the words in the following pairs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5" y="721218"/>
            <a:ext cx="11655381" cy="6111024"/>
          </a:xfrm>
        </p:spPr>
        <p:txBody>
          <a:bodyPr numCol="2">
            <a:noAutofit/>
          </a:bodyPr>
          <a:lstStyle/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 – allow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 (v) – lead (n)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sheep – ram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 – learn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– weak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 – feet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 – refuse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cup (drinking vessel) – cup (an ornamental trophy)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kids - children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bark (of a dog) – bark (of a tree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 – guest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row (a quarrel) – row (a line)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postpone – delay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flour – flower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clever – stupid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 - tiptoe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 – fail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happy – pleased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(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well (n)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fork (in a road) – fork (instrument for eating)</a:t>
            </a:r>
          </a:p>
          <a:p>
            <a:pPr marL="0" indent="0">
              <a:buNone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1514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687097"/>
            <a:ext cx="10515600" cy="1000035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Sense </a:t>
            </a:r>
            <a:r>
              <a:rPr lang="en-US" dirty="0" smtClean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relations/Semantics relationships</a:t>
            </a:r>
            <a:endParaRPr lang="en-US" dirty="0">
              <a:solidFill>
                <a:srgbClr val="FF0000"/>
              </a:solidFill>
              <a:latin typeface=".VnArabia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194" y="1700010"/>
            <a:ext cx="8087933" cy="435305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Hyponymy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Synonymy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Antonymy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4. Homonymy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5. Polysemy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6. Lexical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ambiguity</a:t>
            </a:r>
          </a:p>
        </p:txBody>
      </p:sp>
    </p:spTree>
    <p:extLst>
      <p:ext uri="{BB962C8B-B14F-4D97-AF65-F5344CB8AC3E}">
        <p14:creationId xmlns:p14="http://schemas.microsoft.com/office/powerpoint/2010/main" val="292981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457"/>
            <a:ext cx="105156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 test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772732"/>
            <a:ext cx="11513713" cy="5988676"/>
          </a:xfrm>
        </p:spPr>
        <p:txBody>
          <a:bodyPr numCol="1">
            <a:noAutofit/>
          </a:bodyPr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relationship between the words in the following pairs?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ermit – allow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ead (v) – lead (n)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sheep – ram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– learn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 – small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 – feet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 – refuse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(n) – fair (a)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kids - children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 (of a dog) – bark (of a tree)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457"/>
            <a:ext cx="105156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 test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772732"/>
            <a:ext cx="11513713" cy="5988676"/>
          </a:xfrm>
        </p:spPr>
        <p:txBody>
          <a:bodyPr numCol="1">
            <a:noAutofit/>
          </a:bodyPr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relationship between the words in the following pairs?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ermit – allow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ead (v) – lead (n)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sheep – ram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– learn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– weak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 – feet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 – refuse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(drinking vessel) – cup (an ornamental trophy)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kids - children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 (of a dog) – bark (of a tree)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457"/>
            <a:ext cx="105156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 test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772732"/>
            <a:ext cx="11513713" cy="6085268"/>
          </a:xfrm>
        </p:spPr>
        <p:txBody>
          <a:bodyPr numCol="1">
            <a:noAutofit/>
          </a:bodyPr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relationship between the words in the following pairs?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 – guest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 (a quarrel) – row (a line)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ostpone – delay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lour – flower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lever – stupid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 - tiptoe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 – fail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appy – pleased 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 (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well (n)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ork (in a road) – fork (instrument for eating)</a:t>
            </a:r>
          </a:p>
          <a:p>
            <a:pPr marL="514350" indent="-514350">
              <a:spcBef>
                <a:spcPts val="600"/>
              </a:spcBef>
              <a:spcAft>
                <a:spcPts val="800"/>
              </a:spcAft>
              <a:buAutoNum type="arabicPeriod"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8"/>
            <a:ext cx="10515600" cy="703821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Hyponymy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1" y="1184856"/>
            <a:ext cx="11230377" cy="546064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Hyponymy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relation in which the referent of a word </a:t>
            </a:r>
            <a:r>
              <a:rPr lang="en-US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totally included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referent of another word.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words,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hyponymy is the relationship between each of the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hyponyms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“lower” word)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its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superordinate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“higher” word):  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9583" t="55337" r="22778" b="12302"/>
          <a:stretch/>
        </p:blipFill>
        <p:spPr bwMode="auto">
          <a:xfrm>
            <a:off x="1788017" y="3483736"/>
            <a:ext cx="8615966" cy="27689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6-Point Star 13"/>
          <p:cNvSpPr/>
          <p:nvPr/>
        </p:nvSpPr>
        <p:spPr>
          <a:xfrm>
            <a:off x="4369694" y="4404575"/>
            <a:ext cx="1013675" cy="901521"/>
          </a:xfrm>
          <a:prstGeom prst="star6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5022761" y="4644983"/>
            <a:ext cx="193183" cy="197474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093"/>
            <a:ext cx="10515600" cy="888642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Synonymy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Synonymy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relation in which various words have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(written and sound)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have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or nearly the same meaning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Ex1: The two English verbs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hide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conceal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synonyms; they both mean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somebody/something from being seen or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known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Ex2: The four English nouns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synonyms; they all refer to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having similar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600"/>
              </a:spcAft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3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103031"/>
            <a:ext cx="11423561" cy="9272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 synonymy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2" y="1030310"/>
            <a:ext cx="10985679" cy="571822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synonyms in the lexicon of a language. 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flick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considered as synonyms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they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the same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denotative meaning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these lexical items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 in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connotative meanings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strike you as American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strike you as British or as appropriate for movie classics or art movies;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flick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chiefly in very informal contexts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quaintly outdated flick n [C] (dated, informal) cinema film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has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connotations as a term from the thirties or forties of the 20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century.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brief,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flick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picture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not true synonyms. 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7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103031"/>
            <a:ext cx="11423561" cy="9272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 synonymy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6" y="1030310"/>
            <a:ext cx="11951594" cy="57182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considered as synonyms because they may be used interchangeably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He’s a fast/quick/rapid runner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talker: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who is able to get out of trouble by talking cleverly,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talker: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who usually talks in a rapid manner;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 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mind,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rapid mind or a fast mind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 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gave her a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glance,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rapid glance or a fast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glance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brief,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not true synonyms.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synonymy is rare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notion is useful because it helps describe similarities between the meanings of different terms in the lexicon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93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206063"/>
            <a:ext cx="11423561" cy="88864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Partial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synonymy 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1210614"/>
            <a:ext cx="11281893" cy="564738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Partial synonymy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relation in which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polysemous word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shares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its meanings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another word. 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1a).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my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sympathy.  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(1b).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my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profound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sympathy.  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(2a).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river is very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this point.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(2)b. *The river is very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profound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this point. 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synonymy leads to collocations: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bunch of keys, a herd of sheep, a school of ants, a flock of birds, a group of teachers, a gang of thieves, etc. </a:t>
            </a:r>
          </a:p>
          <a:p>
            <a:pPr>
              <a:spcAft>
                <a:spcPts val="600"/>
              </a:spcAft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141668"/>
            <a:ext cx="11423561" cy="8242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81825"/>
            <a:ext cx="11294772" cy="547352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relation in which two words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different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(written and sound)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forms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opposite in meaning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pass-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-fail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hot--cold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thinner--fatter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pairs of antonyms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true-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-false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big--small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buy--sell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pairs of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antonyms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Gradable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3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365125"/>
            <a:ext cx="11423561" cy="7295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159097"/>
            <a:ext cx="11423561" cy="5447765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relation in which two members of a pair of antonyms: </a:t>
            </a:r>
          </a:p>
          <a:p>
            <a:pPr lvl="0" fontAlgn="base">
              <a:spcAft>
                <a:spcPts val="600"/>
              </a:spcAft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mutually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exclusive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 is 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alive is dead and not dead is alive.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used in a comparative or superlative sense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single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married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his brother. 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used in questions with how to ask about degrees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single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married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he?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alive-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-dead and married--single are two pairs of binary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antonyms.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 of the word is absolute, not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relative, there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intermediate ground between two of them. 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1731</Words>
  <Application>Microsoft Office PowerPoint</Application>
  <PresentationFormat>Custom</PresentationFormat>
  <Paragraphs>188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Section 2: Word meaning or lexical meaning Part 2 (Cont.)</vt:lpstr>
      <vt:lpstr>Sense relations/Semantics relationships</vt:lpstr>
      <vt:lpstr>Hyponymy </vt:lpstr>
      <vt:lpstr>Synonymy </vt:lpstr>
      <vt:lpstr>True synonymy</vt:lpstr>
      <vt:lpstr>True synonymy</vt:lpstr>
      <vt:lpstr>Partial synonymy </vt:lpstr>
      <vt:lpstr>Antonymy </vt:lpstr>
      <vt:lpstr>Classification of Antonymy </vt:lpstr>
      <vt:lpstr>Classification of Antonymy </vt:lpstr>
      <vt:lpstr>Gradable antonymy and (un)markedness </vt:lpstr>
      <vt:lpstr>Classification of Antonymy </vt:lpstr>
      <vt:lpstr>Homonymy </vt:lpstr>
      <vt:lpstr>Homophony</vt:lpstr>
      <vt:lpstr>Homography</vt:lpstr>
      <vt:lpstr>Polysemy</vt:lpstr>
      <vt:lpstr>Ambiguity – Lexical ambiguity </vt:lpstr>
      <vt:lpstr>Sense relations/Semantics relationships</vt:lpstr>
      <vt:lpstr>What is the relationship between the words in the following pairs?</vt:lpstr>
      <vt:lpstr>Mini test</vt:lpstr>
      <vt:lpstr>Mini test</vt:lpstr>
      <vt:lpstr>Mini test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Niem Le</dc:creator>
  <cp:lastModifiedBy>Sony</cp:lastModifiedBy>
  <cp:revision>53</cp:revision>
  <dcterms:created xsi:type="dcterms:W3CDTF">2018-11-24T13:13:55Z</dcterms:created>
  <dcterms:modified xsi:type="dcterms:W3CDTF">2021-09-10T10:30:07Z</dcterms:modified>
</cp:coreProperties>
</file>