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9755-CB19-4A0A-A316-6938A043FC1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772-CFC9-4687-A9AD-628CF02B6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9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9755-CB19-4A0A-A316-6938A043FC1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772-CFC9-4687-A9AD-628CF02B6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2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9755-CB19-4A0A-A316-6938A043FC1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772-CFC9-4687-A9AD-628CF02B6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3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9755-CB19-4A0A-A316-6938A043FC1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772-CFC9-4687-A9AD-628CF02B6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6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9755-CB19-4A0A-A316-6938A043FC1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772-CFC9-4687-A9AD-628CF02B6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9755-CB19-4A0A-A316-6938A043FC1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772-CFC9-4687-A9AD-628CF02B6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2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9755-CB19-4A0A-A316-6938A043FC1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772-CFC9-4687-A9AD-628CF02B6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9755-CB19-4A0A-A316-6938A043FC1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772-CFC9-4687-A9AD-628CF02B6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4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9755-CB19-4A0A-A316-6938A043FC1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772-CFC9-4687-A9AD-628CF02B6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0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9755-CB19-4A0A-A316-6938A043FC1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772-CFC9-4687-A9AD-628CF02B6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7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9755-CB19-4A0A-A316-6938A043FC1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772-CFC9-4687-A9AD-628CF02B6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1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29755-CB19-4A0A-A316-6938A043FC15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0A772-CFC9-4687-A9AD-628CF02B6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073" y="1369677"/>
            <a:ext cx="10515600" cy="312504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Section 2: Word meaning or lexical </a:t>
            </a:r>
            <a:r>
              <a:rPr lang="en-US" sz="6000" b="1" dirty="0" smtClean="0">
                <a:solidFill>
                  <a:srgbClr val="FF0000"/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meaning (Cont.)</a:t>
            </a:r>
            <a:endParaRPr lang="en-US" sz="6000" b="1" dirty="0">
              <a:solidFill>
                <a:srgbClr val="FF0000"/>
              </a:solidFill>
              <a:latin typeface=".VnArabia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12" t="22139" r="33008" b="7086"/>
          <a:stretch/>
        </p:blipFill>
        <p:spPr>
          <a:xfrm>
            <a:off x="1343822" y="0"/>
            <a:ext cx="8734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687097"/>
            <a:ext cx="10515600" cy="1000035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>
                <a:solidFill>
                  <a:srgbClr val="FF0000"/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Sense </a:t>
            </a:r>
            <a:r>
              <a:rPr lang="en-US" dirty="0" smtClean="0">
                <a:solidFill>
                  <a:srgbClr val="FF0000"/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relations/Semantic </a:t>
            </a:r>
            <a:r>
              <a:rPr lang="en-US" dirty="0" smtClean="0">
                <a:solidFill>
                  <a:srgbClr val="FF0000"/>
                </a:solidFill>
                <a:latin typeface=".VnArabia" panose="020B7200000000000000" pitchFamily="34" charset="0"/>
                <a:cs typeface="Times New Roman" panose="02020603050405020304" pitchFamily="18" charset="0"/>
              </a:rPr>
              <a:t>relationships</a:t>
            </a:r>
            <a:endParaRPr lang="en-US" dirty="0">
              <a:solidFill>
                <a:srgbClr val="FF0000"/>
              </a:solidFill>
              <a:latin typeface=".VnArabia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194" y="1700010"/>
            <a:ext cx="8087933" cy="4353059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Hyponymy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Synonymy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Antonymy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Homonymy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Polysemy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Lexical ambiguity</a:t>
            </a:r>
          </a:p>
        </p:txBody>
      </p:sp>
    </p:spTree>
    <p:extLst>
      <p:ext uri="{BB962C8B-B14F-4D97-AF65-F5344CB8AC3E}">
        <p14:creationId xmlns:p14="http://schemas.microsoft.com/office/powerpoint/2010/main" val="14719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698"/>
            <a:ext cx="10515600" cy="703821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Hyponymy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1" y="1184856"/>
            <a:ext cx="11230377" cy="546064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Hyponymy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relation in which the referent of a word </a:t>
            </a:r>
            <a:r>
              <a:rPr lang="en-US" sz="3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totally included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referent of another word.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words,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hyponymy is the relationship between each of the 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hyponyms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“lower”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words)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its 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superordinate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“higher” word):   </a:t>
            </a:r>
          </a:p>
          <a:p>
            <a:pPr marL="0" indent="0">
              <a:spcAft>
                <a:spcPts val="600"/>
              </a:spcAft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9583" t="55337" r="22778" b="12302"/>
          <a:stretch/>
        </p:blipFill>
        <p:spPr bwMode="auto">
          <a:xfrm>
            <a:off x="1788017" y="3483736"/>
            <a:ext cx="8615966" cy="2768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6-Point Star 13"/>
          <p:cNvSpPr/>
          <p:nvPr/>
        </p:nvSpPr>
        <p:spPr>
          <a:xfrm>
            <a:off x="4369694" y="4404575"/>
            <a:ext cx="1013675" cy="901521"/>
          </a:xfrm>
          <a:prstGeom prst="star6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5022761" y="4644983"/>
            <a:ext cx="193183" cy="19747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" y="197698"/>
            <a:ext cx="11372045" cy="70382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Distinction between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hyponym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superordinate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901519"/>
            <a:ext cx="11835684" cy="570534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hyponym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word “whose referent is totally included in the referent of another word (the prefix hypo- in hyponym means ‘below’).”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superordinate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word whose referent covers all the referents of its hyponyms. (The prefix hyper- in hyper(o)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means ‘over.’)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Hyponyms often exist at more than one level, resulting in multiple layers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hyponymic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relationships: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9305" t="52866" r="22639" b="21196"/>
          <a:stretch/>
        </p:blipFill>
        <p:spPr bwMode="auto">
          <a:xfrm>
            <a:off x="1004551" y="3625399"/>
            <a:ext cx="9247031" cy="2607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1532584" y="3683355"/>
            <a:ext cx="785611" cy="5795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98500" y="5692461"/>
            <a:ext cx="257577" cy="193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838" t="23196" r="17467" b="25924"/>
          <a:stretch/>
        </p:blipFill>
        <p:spPr>
          <a:xfrm>
            <a:off x="1558344" y="1068943"/>
            <a:ext cx="8937939" cy="37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40" t="48371" r="18260" b="2158"/>
          <a:stretch/>
        </p:blipFill>
        <p:spPr>
          <a:xfrm>
            <a:off x="1365160" y="2859109"/>
            <a:ext cx="8860664" cy="3618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640" t="10519" r="18260" b="57791"/>
          <a:stretch/>
        </p:blipFill>
        <p:spPr>
          <a:xfrm>
            <a:off x="1365160" y="270454"/>
            <a:ext cx="9697791" cy="231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Hyponymy and inclusion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797"/>
            <a:ext cx="10515600" cy="477316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HYPONYMY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us in the notion INCLUSION in the sense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tulip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included in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flower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lion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elephant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mammal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 perhaps animal).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scarlet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included in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thus a matter of class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membership: 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‘super’ term is the SUPERORDINATE and the ‘lower’ term is the HYPONYM.” </a:t>
            </a:r>
          </a:p>
        </p:txBody>
      </p:sp>
    </p:spTree>
    <p:extLst>
      <p:ext uri="{BB962C8B-B14F-4D97-AF65-F5344CB8AC3E}">
        <p14:creationId xmlns:p14="http://schemas.microsoft.com/office/powerpoint/2010/main" val="22184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093"/>
            <a:ext cx="10515600" cy="888642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Synonymy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918"/>
            <a:ext cx="10515600" cy="478604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Synonymy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relation in which various words have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(written and sound)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have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or nearly the same meaning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Ex1: The two English verbs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synonyms; they both mean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somebody/something from being seen or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Ex2: The four English nouns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synonyms; they all refer to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group having similar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600"/>
              </a:spcAft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103031"/>
            <a:ext cx="11423561" cy="9272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synonymy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2" y="1030310"/>
            <a:ext cx="10985679" cy="571822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synonyms in the lexicon of a language. 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considered as synonyms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the same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denotative meaning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these lexical items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 in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connotative meanings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strike you as American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strike you as British or as appropriate for movie classics or art movies;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flick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chiefly in very informal contexts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quaintly outdated flick n [C] (dated, informal) cinema film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connotations as a term from the thirties or forties of the 20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brief,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 picture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not true synonyms.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103031"/>
            <a:ext cx="11423561" cy="9272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synonymy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1030310"/>
            <a:ext cx="11951594" cy="571822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considered as synonyms because they may be used interchangeably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in: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He’s a fast/quick/rapid runner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talker: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who is able to get out of trouble by talking cleverly,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talker: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who usually talks in a rapid manner;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OR 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mind, </a:t>
            </a:r>
            <a:r>
              <a:rPr lang="en-US" sz="3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rapid mind or a fast mind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OR 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gave her a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glance, </a:t>
            </a:r>
            <a:r>
              <a:rPr lang="en-US" sz="3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rapid glance or a fast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glance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brief,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not true synonyms.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synonymy is rare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notion is useful because it helps describe similarities between the meanings of different terms in the lexicon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64" y="120426"/>
            <a:ext cx="11397803" cy="74245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Denotation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3" y="862885"/>
            <a:ext cx="11809927" cy="580837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denotation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denotative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meaning)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word is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core, central or referential meaning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word found in a dictionary.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connotation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(connotative meaning)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word is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additional meaning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the word has beyond its denotative meaning. It shows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people’s emotions and/or attitudes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towards what the word refers to.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Ex1.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denotatively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described as [+human], [−mature] and [±male].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connotation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[+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affectionate] or [+innocent].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connotation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[+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noisy] or [+irritating]. 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Ex2.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denotatively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described as [+human], [+mature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]&amp;[+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female]. 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connotation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[+devoted] or [+patient].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connotation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[+wicked] or [+talkative]. </a:t>
            </a:r>
          </a:p>
        </p:txBody>
      </p:sp>
    </p:spTree>
    <p:extLst>
      <p:ext uri="{BB962C8B-B14F-4D97-AF65-F5344CB8AC3E}">
        <p14:creationId xmlns:p14="http://schemas.microsoft.com/office/powerpoint/2010/main" val="140509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206063"/>
            <a:ext cx="11423561" cy="8886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synonymy 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3" y="1210614"/>
            <a:ext cx="11281893" cy="564738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synonymy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relation in which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polysemous word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shares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its meanings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another word. 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1a).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my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sympathy.  </a:t>
            </a:r>
          </a:p>
          <a:p>
            <a:pPr marL="0" lvl="0" indent="0" fontAlgn="base">
              <a:spcAft>
                <a:spcPts val="6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(1b).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my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profound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sympathy.  </a:t>
            </a:r>
          </a:p>
          <a:p>
            <a:pPr marL="0" lvl="0" indent="0" fontAlgn="base">
              <a:spcAft>
                <a:spcPts val="600"/>
              </a:spcAft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(2a).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river is very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this point.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(2)b. *The river is very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profound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this point. </a:t>
            </a:r>
          </a:p>
          <a:p>
            <a:pPr>
              <a:spcAft>
                <a:spcPts val="600"/>
              </a:spcAf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synonymy leads to collocations: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bunch of keys, a herd of sheep, a school of ants, a flock of birds, a group of teachers, a gang of thieves, etc. </a:t>
            </a:r>
          </a:p>
          <a:p>
            <a:pPr>
              <a:spcAft>
                <a:spcPts val="600"/>
              </a:spcAft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907" y="0"/>
            <a:ext cx="10515600" cy="57503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Distinction between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denotation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connotation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726" t="17385" r="24594" b="7614"/>
          <a:stretch/>
        </p:blipFill>
        <p:spPr>
          <a:xfrm>
            <a:off x="2228045" y="560986"/>
            <a:ext cx="7559899" cy="629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04" t="43618" r="27860" b="17297"/>
          <a:stretch/>
        </p:blipFill>
        <p:spPr>
          <a:xfrm>
            <a:off x="283335" y="643944"/>
            <a:ext cx="11908665" cy="53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304" t="45027" r="27663" b="25572"/>
          <a:stretch/>
        </p:blipFill>
        <p:spPr>
          <a:xfrm>
            <a:off x="64395" y="1056067"/>
            <a:ext cx="12088968" cy="46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206" t="18442" r="27761" b="11135"/>
          <a:stretch/>
        </p:blipFill>
        <p:spPr>
          <a:xfrm>
            <a:off x="412124" y="51516"/>
            <a:ext cx="11372045" cy="6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275" t="17385" r="29939" b="66318"/>
          <a:stretch/>
        </p:blipFill>
        <p:spPr>
          <a:xfrm>
            <a:off x="74953" y="1275009"/>
            <a:ext cx="12101311" cy="264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328" t="33682" r="31945" b="7614"/>
          <a:stretch/>
        </p:blipFill>
        <p:spPr>
          <a:xfrm>
            <a:off x="789299" y="90152"/>
            <a:ext cx="10797016" cy="66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521" t="24780" r="33206" b="17473"/>
          <a:stretch/>
        </p:blipFill>
        <p:spPr>
          <a:xfrm>
            <a:off x="775173" y="93284"/>
            <a:ext cx="10545362" cy="66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736</Words>
  <Application>Microsoft Office PowerPoint</Application>
  <PresentationFormat>Custom</PresentationFormat>
  <Paragraphs>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Section 2: Word meaning or lexical meaning (Cont.)</vt:lpstr>
      <vt:lpstr>2.4. Denotation and connotation</vt:lpstr>
      <vt:lpstr>Distinction between denotation and connotation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Sense relations/Semantic relationships</vt:lpstr>
      <vt:lpstr>Hyponymy </vt:lpstr>
      <vt:lpstr>Distinction between a hyponym and a superordinate</vt:lpstr>
      <vt:lpstr>PowerPoint Presentation</vt:lpstr>
      <vt:lpstr>PowerPoint Presentation</vt:lpstr>
      <vt:lpstr>Hyponymy and inclusion </vt:lpstr>
      <vt:lpstr>Synonymy </vt:lpstr>
      <vt:lpstr>True synonymy</vt:lpstr>
      <vt:lpstr>True synonymy</vt:lpstr>
      <vt:lpstr>Partial synonymy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SEMANTICS</dc:title>
  <dc:creator>Niem Le</dc:creator>
  <cp:lastModifiedBy>Sony</cp:lastModifiedBy>
  <cp:revision>11</cp:revision>
  <dcterms:created xsi:type="dcterms:W3CDTF">2020-08-10T02:03:42Z</dcterms:created>
  <dcterms:modified xsi:type="dcterms:W3CDTF">2021-08-23T04:58:44Z</dcterms:modified>
</cp:coreProperties>
</file>