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93" r:id="rId4"/>
    <p:sldId id="291" r:id="rId5"/>
    <p:sldId id="260" r:id="rId6"/>
    <p:sldId id="264" r:id="rId7"/>
    <p:sldId id="292" r:id="rId8"/>
    <p:sldId id="261" r:id="rId9"/>
    <p:sldId id="262" r:id="rId10"/>
    <p:sldId id="263" r:id="rId11"/>
    <p:sldId id="268" r:id="rId12"/>
    <p:sldId id="266" r:id="rId13"/>
    <p:sldId id="269" r:id="rId14"/>
    <p:sldId id="270" r:id="rId15"/>
    <p:sldId id="276" r:id="rId16"/>
    <p:sldId id="277" r:id="rId17"/>
    <p:sldId id="289" r:id="rId18"/>
    <p:sldId id="290" r:id="rId19"/>
    <p:sldId id="278" r:id="rId20"/>
    <p:sldId id="280" r:id="rId21"/>
    <p:sldId id="279" r:id="rId22"/>
    <p:sldId id="281" r:id="rId23"/>
    <p:sldId id="288" r:id="rId24"/>
    <p:sldId id="28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2" d="100"/>
          <a:sy n="82" d="100"/>
        </p:scale>
        <p:origin x="-264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A888E-54FB-42D2-B669-95E9690818D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FC7FC-8882-4B19-87BD-97E7FF95946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465" y="2456644"/>
            <a:ext cx="10625070" cy="1307676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.VnArabia" panose="020B7200000000000000" pitchFamily="34" charset="0"/>
              </a:rPr>
              <a:t>SEMANTICS</a:t>
            </a:r>
            <a:endParaRPr lang="en-US" sz="8000" dirty="0">
              <a:solidFill>
                <a:srgbClr val="FF0000"/>
              </a:solidFill>
              <a:latin typeface=".VnArabia" panose="020B7200000000000000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0375"/>
            <a:ext cx="9144000" cy="1459359"/>
          </a:xfrm>
        </p:spPr>
        <p:txBody>
          <a:bodyPr>
            <a:normAutofit/>
          </a:bodyPr>
          <a:lstStyle/>
          <a:p>
            <a:r>
              <a:rPr lang="vi-VN" altLang="en-US" sz="26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Instructor: Nguyen Minh Thien, PhD.</a:t>
            </a:r>
            <a:endParaRPr lang="en-US" sz="26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26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26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26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26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46" y="133306"/>
            <a:ext cx="10515600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hree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main aspects 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of Semantics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953038"/>
            <a:ext cx="11397803" cy="5769734"/>
          </a:xfrm>
        </p:spPr>
        <p:txBody>
          <a:bodyPr>
            <a:noAutofit/>
          </a:bodyPr>
          <a:lstStyle/>
          <a:p>
            <a:pPr marL="0" lvl="0" indent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Example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remarried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At the word level,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remarried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[+human], [±male], [+used to be married], and [+married again]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At the sentence level, in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She is not remarried.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only the fourth semantic feature of the word, namely [+married again], is 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informative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i.e. it is part of the statement. 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At the utterance level,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- A: How is the pastor? - B: He is remarried.</a:t>
            </a:r>
            <a:endParaRPr lang="en-US" sz="3200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when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remarried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occurs in B’s response, it is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word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that helps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utterance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presuppose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that pastors are allowed by rule to get married and </a:t>
            </a:r>
            <a:r>
              <a:rPr lang="en-US" sz="3200" b="1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implicate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that the pastor was once married.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073" y="1369677"/>
            <a:ext cx="10515600" cy="3125049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.VnArabia" panose="020B7200000000000000" pitchFamily="34" charset="0"/>
                <a:cs typeface="Times New Roman" panose="02020503050405090304" pitchFamily="18" charset="0"/>
              </a:rPr>
              <a:t>Section 2: Word meaning or lexical </a:t>
            </a:r>
            <a:r>
              <a:rPr lang="en-US" sz="6000" b="1" dirty="0" smtClean="0">
                <a:solidFill>
                  <a:srgbClr val="FF0000"/>
                </a:solidFill>
                <a:latin typeface=".VnArabia" panose="020B7200000000000000" pitchFamily="34" charset="0"/>
                <a:cs typeface="Times New Roman" panose="02020503050405090304" pitchFamily="18" charset="0"/>
              </a:rPr>
              <a:t>meaning</a:t>
            </a:r>
            <a:endParaRPr lang="en-US" sz="6000" b="1" dirty="0">
              <a:solidFill>
                <a:srgbClr val="FF0000"/>
              </a:solidFill>
              <a:latin typeface=".VnArabia" panose="020B7200000000000000" pitchFamily="34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2.1. Semantic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features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429555"/>
            <a:ext cx="11539470" cy="474740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Definition </a:t>
            </a:r>
            <a:endParaRPr lang="en-US" sz="32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Semantic features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or 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semantic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components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or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semantic 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properties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are “</a:t>
            </a: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smallest units of meaning in a word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.”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We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identify the meaning of a word by its semantic features.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Example: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father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[+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human], [+male],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[+mature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], [+parental] and [+paternal].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hen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[+animate], [+bird], [+fowl], [+fully grown] and [+female].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2.1. Semantic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features 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Characteristics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6"/>
            <a:ext cx="10515600" cy="5409126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1. A redundancy rule:</a:t>
            </a:r>
            <a:endParaRPr lang="en-US" sz="3200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If father is [+human], it is therefore [−inhuman];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+human = -inhuman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If father is [+male], it is therefore [−female];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2. Different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words may share the same semantic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feature:</a:t>
            </a:r>
            <a:endParaRPr lang="en-US" sz="3200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Doctor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engineer, teacher, physicist, chemist, tailor, hairdresser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etc. all share the same semantic feature </a:t>
            </a:r>
            <a:r>
              <a:rPr lang="en-US" sz="3200" b="1" dirty="0">
                <a:solidFill>
                  <a:srgbClr val="00B05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[+professional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]  </a:t>
            </a:r>
            <a:endParaRPr lang="en-US" sz="3200" b="1" dirty="0">
              <a:solidFill>
                <a:srgbClr val="00B05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Mother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father, son, daughter, brother, sister, grandparent, aunt, uncle,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etc. are all </a:t>
            </a:r>
            <a:r>
              <a:rPr lang="en-US" sz="3200" b="1" dirty="0">
                <a:solidFill>
                  <a:srgbClr val="00B05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[+kinship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]</a:t>
            </a:r>
            <a:endParaRPr lang="en-US" sz="3200" b="1" dirty="0" smtClean="0">
              <a:solidFill>
                <a:srgbClr val="00B05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2.1. Semantic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features 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Characteristics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4"/>
            <a:ext cx="10515600" cy="535761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3. The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same semantic feature can occur in words of different parts of speech. </a:t>
            </a:r>
            <a:endParaRPr lang="en-US" sz="3200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B05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[+</a:t>
            </a:r>
            <a:r>
              <a:rPr lang="en-US" sz="3200" b="1" dirty="0">
                <a:solidFill>
                  <a:srgbClr val="00B05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female]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part of the meaning of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noun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mother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verb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breast-feed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adjective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pregnant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B05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[+</a:t>
            </a:r>
            <a:r>
              <a:rPr lang="en-US" sz="3200" b="1" dirty="0">
                <a:solidFill>
                  <a:srgbClr val="00B05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educational]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a semantic feature found in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nouns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school, teacher, textbook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etc.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verbs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teach, educate, instruct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etc.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2.1. Semantic features -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Characteristics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4"/>
            <a:ext cx="10515600" cy="5203065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4.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“The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semantic properties of words determine what other words they can be combined with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.”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(</a:t>
            </a: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Fromkin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and Rodman,1993: 148-149)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 fontAlgn="base">
              <a:spcAft>
                <a:spcPts val="1200"/>
              </a:spcAft>
            </a:pP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*My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brother is an only child. </a:t>
            </a:r>
            <a:endParaRPr lang="en-US" sz="3200" i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 fontAlgn="base">
              <a:spcAft>
                <a:spcPts val="1200"/>
              </a:spcAft>
            </a:pP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*The bachelor is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pregnant. </a:t>
            </a:r>
            <a:endParaRPr lang="en-US" sz="3200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 fontAlgn="base">
              <a:spcAft>
                <a:spcPts val="1200"/>
              </a:spcAft>
            </a:pPr>
            <a:r>
              <a:rPr lang="en-US" sz="3200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*Colorless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green ideas sleep furiously.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200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 fontAlgn="base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→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above sentences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that are </a:t>
            </a:r>
            <a:r>
              <a:rPr lang="en-US" sz="32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grammatically correct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</a:t>
            </a:r>
            <a:r>
              <a:rPr lang="en-US" sz="32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syntactically perfect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but </a:t>
            </a:r>
            <a:r>
              <a:rPr lang="en-US" sz="32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semantically </a:t>
            </a:r>
            <a:r>
              <a:rPr lang="en-US" sz="3200" b="1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anomalous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spcAft>
                <a:spcPts val="1200"/>
              </a:spcAft>
              <a:buNone/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7791" y="243065"/>
            <a:ext cx="11667281" cy="64008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Exercise 1</a:t>
            </a:r>
            <a:r>
              <a:rPr lang="en-US" sz="18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For each group of words given below, </a:t>
            </a:r>
            <a:r>
              <a:rPr lang="en-US" sz="18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state what semantic features are shared by the (a) words and the (b) words, </a:t>
            </a:r>
            <a:r>
              <a:rPr lang="en-US" sz="18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</a:t>
            </a:r>
            <a:r>
              <a:rPr lang="en-US" sz="1800" b="1" dirty="0">
                <a:solidFill>
                  <a:schemeClr val="accent6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what semantic features distinguish between the classes of (a) words and (b) words. </a:t>
            </a:r>
            <a:r>
              <a:rPr lang="en-US" sz="18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first one is done as an example. </a:t>
            </a:r>
            <a:endParaRPr lang="en-US" sz="1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buNone/>
            </a:pPr>
            <a:r>
              <a:rPr lang="en-US" sz="1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1.    (a</a:t>
            </a: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) lobster, shrimp, crab, oyster, mussel      </a:t>
            </a:r>
            <a:endParaRPr lang="en-US" sz="18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buNone/>
            </a:pP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1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 (</a:t>
            </a: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b) trout, sole, herring, salmon, mackerel </a:t>
            </a:r>
            <a:endParaRPr lang="en-US" sz="1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	The (a) and (b) words are [+edible water animal]. </a:t>
            </a:r>
            <a:endParaRPr lang="en-US" sz="1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         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18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(a) words are [+shellfish]. </a:t>
            </a:r>
            <a:endParaRPr lang="en-US" sz="1800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	</a:t>
            </a:r>
            <a:r>
              <a:rPr lang="en-US" sz="1800" dirty="0">
                <a:solidFill>
                  <a:schemeClr val="accent6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(b) words are [+fish]. </a:t>
            </a:r>
            <a:endParaRPr lang="en-US" sz="1800" dirty="0">
              <a:solidFill>
                <a:schemeClr val="accent6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buNone/>
            </a:pP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2</a:t>
            </a:r>
            <a:r>
              <a:rPr lang="en-US" sz="1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(a</a:t>
            </a: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) widow, mother, sister, aunt, seamstress </a:t>
            </a:r>
            <a:endParaRPr lang="en-US" sz="1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buNone/>
            </a:pPr>
            <a:r>
              <a:rPr lang="en-US" sz="1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(b) widower</a:t>
            </a: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father, brother, uncle, tailor </a:t>
            </a:r>
            <a:endParaRPr lang="en-US" sz="1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(a) and (b) words are </a:t>
            </a:r>
            <a:r>
              <a:rPr lang="en-US" sz="18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_______[+human</a:t>
            </a:r>
            <a:r>
              <a:rPr lang="en-US" sz="1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]____________________  </a:t>
            </a:r>
            <a:endParaRPr lang="en-US" sz="1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(a) words are </a:t>
            </a:r>
            <a:r>
              <a:rPr lang="en-US" sz="18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________[+female]_________________________ </a:t>
            </a:r>
            <a:endParaRPr lang="en-US" sz="18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(b) words are </a:t>
            </a:r>
            <a:r>
              <a:rPr lang="en-US" sz="18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_________[+male]_________________________ </a:t>
            </a:r>
            <a:endParaRPr lang="en-US" sz="18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buNone/>
            </a:pP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3</a:t>
            </a:r>
            <a:r>
              <a:rPr lang="en-US" sz="1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(a</a:t>
            </a: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) bachelor, son, paperboy, pope, chief </a:t>
            </a:r>
            <a:endParaRPr lang="en-US" sz="1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lvl="1" indent="0" fontAlgn="base">
              <a:buNone/>
            </a:pPr>
            <a:r>
              <a:rPr lang="en-US" sz="1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(b) bull</a:t>
            </a: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rooster, drake, ram, stallion </a:t>
            </a:r>
            <a:endParaRPr lang="en-US" sz="1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(a) and (b) words are </a:t>
            </a:r>
            <a:r>
              <a:rPr lang="en-US" sz="18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_______[+male]____________________ </a:t>
            </a:r>
            <a:endParaRPr lang="en-US" sz="18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The (a) words are </a:t>
            </a:r>
            <a:r>
              <a:rPr lang="en-US" sz="18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__________[+human]________________________ </a:t>
            </a:r>
            <a:endParaRPr lang="en-US" sz="18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(b) words are </a:t>
            </a:r>
            <a:r>
              <a:rPr lang="en-US" sz="18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_________[+animate]/[+animal]________________________ </a:t>
            </a:r>
            <a:endParaRPr lang="en-US" sz="18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7791" y="243065"/>
            <a:ext cx="11667281" cy="6400803"/>
          </a:xfrm>
        </p:spPr>
        <p:txBody>
          <a:bodyPr>
            <a:noAutofit/>
          </a:bodyPr>
          <a:lstStyle/>
          <a:p>
            <a:r>
              <a:rPr lang="en-US" sz="25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Exercise 2</a:t>
            </a:r>
            <a:r>
              <a:rPr lang="en-US" sz="25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Identify the semantic features in each of the following words.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342900" lvl="0" indent="-342900" fontAlgn="base">
              <a:buFont typeface="+mj-lt"/>
              <a:buAutoNum type="arabicPeriod"/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Child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:__[+human], [+/-male], [-mature]________________________________ 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342900" lvl="0" indent="-342900" fontAlgn="base">
              <a:buFont typeface="+mj-lt"/>
              <a:buAutoNum type="arabicPeriod"/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Aunt: 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___________________________________________________________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342900" lvl="0" indent="-342900" fontAlgn="base">
              <a:buFont typeface="+mj-lt"/>
              <a:buAutoNum type="arabicPeriod"/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Flower: 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__[+plant], [+a part of a plant], [+colorful], [+/- smell], [+</a:t>
            </a:r>
            <a:r>
              <a:rPr lang="en-US" sz="25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blossom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]____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342900" lvl="0" indent="-342900" fontAlgn="base">
              <a:buFont typeface="+mj-lt"/>
              <a:buAutoNum type="arabicPeriod"/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Palm: _____________________________________________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342900" lvl="0" indent="-342900" fontAlgn="base">
              <a:buFont typeface="+mj-lt"/>
              <a:buAutoNum type="arabicPeriod"/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Bachelor: _________________________________________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342900" lvl="0" indent="-342900" fontAlgn="base">
              <a:buFont typeface="+mj-lt"/>
              <a:buAutoNum type="arabicPeriod"/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Actress: __________________________________________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342900" lvl="0" indent="-342900" fontAlgn="base">
              <a:buFont typeface="+mj-lt"/>
              <a:buAutoNum type="arabicPeriod"/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Fly: _____________________________________________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342900" lvl="0" indent="-342900" fontAlgn="base">
              <a:buFont typeface="+mj-lt"/>
              <a:buAutoNum type="arabicPeriod"/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Stallion: _________________________________________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342900" lvl="0" indent="-342900" fontAlgn="base">
              <a:buFont typeface="+mj-lt"/>
              <a:buAutoNum type="arabicPeriod"/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Beauty: __________________________________________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342900" lvl="0" indent="-342900" fontAlgn="base">
              <a:buFont typeface="+mj-lt"/>
              <a:buAutoNum type="arabicPeriod"/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Chalk: ___________________________________________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162" y="184821"/>
            <a:ext cx="10941676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2.2. Referent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reference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and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sense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4"/>
            <a:ext cx="10515600" cy="585988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referent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is </a:t>
            </a:r>
            <a:r>
              <a:rPr lang="en-US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an object or an entity in the real world or in the world of your imagination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e.g. your school, your classmates, your teacher,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idealistic working conditions you have ever dreamed of, etc. 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reference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of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word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or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linguistic expression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</a:t>
            </a:r>
            <a:r>
              <a:rPr lang="en-US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relationship between that word or expression and </a:t>
            </a:r>
            <a:r>
              <a:rPr lang="en-US" i="1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thing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(book), </a:t>
            </a:r>
            <a:r>
              <a:rPr lang="en-US" i="1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action</a:t>
            </a:r>
            <a:r>
              <a:rPr lang="en-US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(read), </a:t>
            </a:r>
            <a:r>
              <a:rPr lang="en-US" i="1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event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(graduate from university), </a:t>
            </a:r>
            <a:r>
              <a:rPr lang="en-US" i="1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quality</a:t>
            </a:r>
            <a:r>
              <a:rPr lang="en-US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(sincerity), etc. </a:t>
            </a:r>
            <a:r>
              <a:rPr lang="en-US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it</a:t>
            </a:r>
            <a:r>
              <a:rPr lang="en-US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refers to</a:t>
            </a:r>
            <a:r>
              <a:rPr lang="en-US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pic>
        <p:nvPicPr>
          <p:cNvPr id="8" name="Picture 7"/>
          <p:cNvPicPr/>
          <p:nvPr/>
        </p:nvPicPr>
        <p:blipFill rotWithShape="1">
          <a:blip r:embed="rId1"/>
          <a:srcRect l="17975" t="58566" r="25631" b="30593"/>
          <a:stretch>
            <a:fillRect/>
          </a:stretch>
        </p:blipFill>
        <p:spPr bwMode="auto">
          <a:xfrm>
            <a:off x="1815922" y="5256503"/>
            <a:ext cx="8087931" cy="1249251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Káº¿t quáº£ hÃ¬nh áº£nh cho house clipar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464" y="4018209"/>
            <a:ext cx="1128167" cy="1171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162" y="300731"/>
            <a:ext cx="10941676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2.2.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Referent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reference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and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sense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3"/>
            <a:ext cx="10515600" cy="468790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sense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of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word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or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linguistic expression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shows </a:t>
            </a:r>
            <a:r>
              <a:rPr lang="en-US" sz="3200" i="1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internal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relationship between that word or expression and others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the vocabulary of a language. 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Ex1.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Teacher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student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have the sense relationship of the former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is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one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who gives a lesson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the latter is the one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who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has the lesson given by the former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Ex2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 dog is chasing a cat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has some sense.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  However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 dog is human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has no sense.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784" y="481035"/>
            <a:ext cx="7970949" cy="103867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Class regulations</a:t>
            </a:r>
            <a:endParaRPr lang="en-US" b="1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8198"/>
            <a:ext cx="10515600" cy="43513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You are expected to attend all classes.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Attendance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will be checked regularly.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Being 10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minutes late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accounts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for one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period absence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You are permitted no more than 06 </a:t>
            </a:r>
            <a:r>
              <a:rPr lang="en-US" sz="3200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periods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during the term.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You are expected to participate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actively in class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activities.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You are required to complete all assignments &amp; tests during the course.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7699"/>
            <a:ext cx="11887200" cy="819731"/>
          </a:xfrm>
        </p:spPr>
        <p:txBody>
          <a:bodyPr>
            <a:noAutofit/>
          </a:bodyPr>
          <a:lstStyle/>
          <a:p>
            <a:pPr algn="ctr"/>
            <a:r>
              <a:rPr lang="en-US" sz="3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</a:t>
            </a:r>
            <a:r>
              <a:rPr lang="en-US" sz="3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dentify </a:t>
            </a:r>
            <a:r>
              <a:rPr lang="en-US" sz="35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referent</a:t>
            </a:r>
            <a:r>
              <a:rPr lang="en-US" sz="3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5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reference</a:t>
            </a:r>
            <a:r>
              <a:rPr lang="en-US" sz="3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and </a:t>
            </a:r>
            <a:r>
              <a:rPr lang="en-US" sz="35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sense</a:t>
            </a:r>
            <a:r>
              <a:rPr lang="en-US" sz="3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via </a:t>
            </a:r>
            <a:r>
              <a:rPr lang="en-US" sz="35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their main features</a:t>
            </a:r>
            <a:r>
              <a:rPr lang="en-US" sz="3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 </a:t>
            </a:r>
            <a:endParaRPr lang="en-US" sz="3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"/>
          <a:srcRect l="17402" t="17210" r="29049" b="11488"/>
          <a:stretch>
            <a:fillRect/>
          </a:stretch>
        </p:blipFill>
        <p:spPr>
          <a:xfrm>
            <a:off x="1854557" y="1030309"/>
            <a:ext cx="7830356" cy="56690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64" y="120426"/>
            <a:ext cx="1139780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Distinction </a:t>
            </a:r>
            <a:r>
              <a:rPr lang="en-US" sz="4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between </a:t>
            </a:r>
            <a:r>
              <a:rPr lang="en-US" sz="4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variable reference</a:t>
            </a:r>
            <a:r>
              <a:rPr lang="en-US" sz="4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4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constant reference </a:t>
            </a:r>
            <a:r>
              <a:rPr lang="en-US" sz="4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</a:t>
            </a:r>
            <a:r>
              <a:rPr lang="en-US" sz="4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co-reference</a:t>
            </a:r>
            <a:endParaRPr lang="en-US" sz="40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3" y="1445990"/>
            <a:ext cx="11809927" cy="522526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When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same linguistic expression refers to different referents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it has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variable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reference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present prime minister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used in Britain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1944 is </a:t>
            </a:r>
            <a:r>
              <a:rPr lang="en-US" sz="3200" i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Mr. Churchill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1982 is </a:t>
            </a:r>
            <a:r>
              <a:rPr lang="en-US" sz="3200" i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Mrs.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i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Thatcher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When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one linguistic expression refers to one and the same referent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it has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constant reference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sun, the moon, Halley’s comet, the People’s Republic of China, Angola, the United Nations, FIFA, UNESCO, etc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When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two or more linguistic expressions share the same referent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they have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co-reference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he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morning star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the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evening star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both refer to </a:t>
            </a:r>
            <a:r>
              <a:rPr lang="en-US" sz="3200" i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planet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called Venus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64" y="120426"/>
            <a:ext cx="11397803" cy="74245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2.4. Denotation</a:t>
            </a:r>
            <a:r>
              <a:rPr lang="en-US" sz="4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4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</a:t>
            </a:r>
            <a:r>
              <a:rPr lang="en-US" sz="4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connotation</a:t>
            </a:r>
            <a:endParaRPr lang="en-US" sz="40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3" y="862885"/>
            <a:ext cx="11809927" cy="5808371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denotation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(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denotative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meaning) of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word is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core, central or referential meaning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of the word found in a dictionary.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connotation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(connotative meaning) of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word is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additional meaning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that the word has beyond its denotative meaning. It shows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people’s emotions and/or attitudes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towards what the word refers to. 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b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</a:b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Ex1.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Child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denotatively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described as [+human], [−mature] and [±male].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</a:t>
            </a:r>
            <a:r>
              <a:rPr lang="en-US" sz="32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Positive connotation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[+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affectionate] or [+innocent].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</a:t>
            </a:r>
            <a:r>
              <a:rPr lang="en-US" sz="32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Negative connotation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[+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noisy] or [+irritating]. </a:t>
            </a:r>
            <a:r>
              <a:rPr lang="en-US" sz="3200" baseline="-25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Ex2.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Woman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denotatively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described as [+human], [+mature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]&amp;[+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female]. 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</a:t>
            </a:r>
            <a:r>
              <a:rPr lang="en-US" sz="32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Positive connotation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[+devoted] or [+patient].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</a:t>
            </a:r>
            <a:r>
              <a:rPr lang="en-US" sz="32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Negative connotation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[+wicked] or [+talkative].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907" y="0"/>
            <a:ext cx="10515600" cy="5750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Distinction between </a:t>
            </a:r>
            <a:r>
              <a:rPr lang="en-US" sz="4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denotation</a:t>
            </a:r>
            <a:r>
              <a:rPr lang="en-US" sz="4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and </a:t>
            </a:r>
            <a:r>
              <a:rPr lang="en-US" sz="4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connotation</a:t>
            </a:r>
            <a:endParaRPr lang="en-US" sz="40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1"/>
          <a:srcRect l="24726" t="17385" r="24594" b="7614"/>
          <a:stretch>
            <a:fillRect/>
          </a:stretch>
        </p:blipFill>
        <p:spPr>
          <a:xfrm>
            <a:off x="2228045" y="560986"/>
            <a:ext cx="7559899" cy="6290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372"/>
            <a:ext cx="10515600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Testing &amp; Assessment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91669" y="915869"/>
          <a:ext cx="10225826" cy="5689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3542"/>
                <a:gridCol w="1749914"/>
                <a:gridCol w="5442370"/>
              </a:tblGrid>
              <a:tr h="543544">
                <a:tc>
                  <a:txBody>
                    <a:bodyPr/>
                    <a:lstStyle/>
                    <a:p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Ratio 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Note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Participation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Attending 10 classes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Assignments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04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assignments (at home)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Mini tests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02 mini tests (at class)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Group assignments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02 group assignments (at class)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970616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Mini project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01 mini project (individual &amp; at home)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Mid-term test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20%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on the 7</a:t>
                      </a:r>
                      <a:r>
                        <a:rPr lang="en-US" sz="2700" baseline="30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th</a:t>
                      </a:r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week, at class 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Final test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30%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Depending on the schedule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of Dept. of Training &amp; Examination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Total </a:t>
                      </a:r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100%</a:t>
                      </a:r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Textbooks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5177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Required textbooks:</a:t>
            </a:r>
            <a:endParaRPr lang="en-US" sz="32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vi-VN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[1]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To, Minh </a:t>
            </a:r>
            <a:r>
              <a:rPr lang="en-US" sz="32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Thanh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(2020). </a:t>
            </a:r>
            <a:r>
              <a:rPr lang="en-US" sz="32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Ngữ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Nghĩa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Học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Tiếng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Anh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- English Semantics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Ho Chi Minh City: Publishing House of Vietnam National University-Ho Chi Minh City.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Recommended books: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[2] </a:t>
            </a:r>
            <a:r>
              <a:rPr lang="en-US" sz="32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Kroeger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P. R. (2018).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Analyzing meaning: An Introduction to Semantics and Pragmatics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Berlin: Language Science Press.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[3] </a:t>
            </a:r>
            <a:r>
              <a:rPr lang="en-US" sz="32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Fromkin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</a:t>
            </a:r>
            <a:r>
              <a:rPr lang="vi-VN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V.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(2018).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 Introduction to language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(11</a:t>
            </a:r>
            <a:r>
              <a:rPr lang="en-US" sz="3200" baseline="30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ed.) Boston: </a:t>
            </a:r>
            <a:r>
              <a:rPr lang="en-US" sz="32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Cengage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Learning.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Content </a:t>
            </a:r>
            <a:endParaRPr lang="en-US" sz="50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8808"/>
            <a:ext cx="10515600" cy="355774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SECTION 1</a:t>
            </a:r>
            <a:r>
              <a:rPr lang="en-US" sz="3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INTRODUCTION </a:t>
            </a:r>
            <a:endParaRPr lang="en-US" sz="3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5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SECTION 2. WORD MEANING   </a:t>
            </a:r>
            <a:endParaRPr lang="en-US" sz="3500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SECTION 3</a:t>
            </a:r>
            <a:r>
              <a:rPr lang="en-US" sz="3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SENTENCE MEANING   </a:t>
            </a:r>
            <a:endParaRPr lang="en-US" sz="3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SECTION 4</a:t>
            </a:r>
            <a:r>
              <a:rPr lang="en-US" sz="3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UTTERANCE MEANING   </a:t>
            </a:r>
            <a:endParaRPr lang="en-US" sz="3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2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14170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Format 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of the final semantics test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1223"/>
            <a:ext cx="10515600" cy="460574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5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Multiple-choice final test</a:t>
            </a:r>
            <a:endParaRPr lang="en-US" sz="35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Theory: 20%</a:t>
            </a:r>
            <a:endParaRPr lang="en-US" sz="35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Figures of speech: 20%</a:t>
            </a:r>
            <a:endParaRPr lang="en-US" sz="3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Semantic relationship: 20%</a:t>
            </a:r>
            <a:endParaRPr lang="en-US" sz="3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Presupposition: 20%</a:t>
            </a:r>
            <a:endParaRPr lang="en-US" sz="35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Conversational </a:t>
            </a:r>
            <a:r>
              <a:rPr lang="en-US" sz="35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implicature</a:t>
            </a:r>
            <a:r>
              <a:rPr lang="en-US" sz="3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20%</a:t>
            </a:r>
            <a:endParaRPr lang="en-US" sz="3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endParaRPr lang="en-US" sz="3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368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Section 1 – Introduction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223494"/>
            <a:ext cx="11256136" cy="536559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What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semantics? 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Semantics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branch of linguistics which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deals with meaning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Linguistics has three main branches: 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syntax, semantics and pragmatics. </a:t>
            </a:r>
            <a:endParaRPr lang="en-US" sz="32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Syntax is the study of grammar: 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phonology, morphology, syntax</a:t>
            </a:r>
            <a:endParaRPr lang="en-US" sz="3200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Semantics is the study of 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meaning in language </a:t>
            </a:r>
            <a:endParaRPr lang="en-US" sz="3200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Pragmatics is concerned with 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meaning in context </a:t>
            </a:r>
            <a:endParaRPr lang="en-US" sz="3200" i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emantic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meaning 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&amp; pragmatic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meaning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45" y="1171977"/>
            <a:ext cx="11397803" cy="5331854"/>
          </a:xfrm>
        </p:spPr>
        <p:txBody>
          <a:bodyPr>
            <a:noAutofit/>
          </a:bodyPr>
          <a:lstStyle/>
          <a:p>
            <a:pPr marL="0" lvl="0" indent="0" fontAlgn="base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(1) A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: ‘Would you like a piece of cake?’ </a:t>
            </a:r>
            <a:endParaRPr lang="en-US" sz="3200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     B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: ‘I’m on a diet.’ </a:t>
            </a:r>
            <a:endParaRPr lang="en-US" sz="3200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fontAlgn="base"/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Semantic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meaning is </a:t>
            </a:r>
            <a:r>
              <a:rPr lang="en-US" sz="3200" b="1" i="1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context-free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 fontAlgn="base"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→ The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semantic meaning of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‘I’m on a diet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’ in (1) is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‘I want to lose weight by eating the food which is not rich in fat, sugar, etc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.’</a:t>
            </a:r>
            <a:endParaRPr lang="en-US" sz="3200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 fontAlgn="base">
              <a:buNone/>
            </a:pPr>
            <a:endParaRPr lang="en-US" sz="3200" u="sng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fontAlgn="base"/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Pragmatic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meaning is </a:t>
            </a:r>
            <a:r>
              <a:rPr lang="en-US" sz="3200" b="1" i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context-dependent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 fontAlgn="base"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→ The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pragmatic meaning of </a:t>
            </a:r>
            <a:r>
              <a:rPr lang="en-US" sz="3200" dirty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‘I’m on a diet’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(1) is </a:t>
            </a:r>
            <a:r>
              <a:rPr lang="en-US" sz="3200" dirty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‘I do</a:t>
            </a:r>
            <a:r>
              <a:rPr lang="en-US" sz="3200" u="sng" dirty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n’t</a:t>
            </a:r>
            <a:r>
              <a:rPr lang="en-US" sz="3200" dirty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want any piece of cake’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or</a:t>
            </a:r>
            <a:r>
              <a:rPr lang="en-US" sz="3200" dirty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‘I’m afraid that I have to refuse your invitation.’ </a:t>
            </a:r>
            <a:endParaRPr lang="en-US" sz="3200" dirty="0">
              <a:solidFill>
                <a:srgbClr val="0070C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buNone/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46" y="352246"/>
            <a:ext cx="10515600" cy="100003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hree 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main aspects 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of Semantics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2" y="1712892"/>
            <a:ext cx="11114468" cy="4365936"/>
          </a:xfrm>
        </p:spPr>
        <p:txBody>
          <a:bodyPr>
            <a:noAutofit/>
          </a:bodyPr>
          <a:lstStyle/>
          <a:p>
            <a:pPr fontAlgn="base">
              <a:spcAft>
                <a:spcPts val="120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Word meaning or lexical meaning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what a word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means -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“what counts as the equivalent in the language concerned.” </a:t>
            </a:r>
            <a:endParaRPr lang="en-US" sz="32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fontAlgn="base">
              <a:spcAft>
                <a:spcPts val="120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Sentence meaning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what a sentence means, regardless of the context and situation in which it may be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used.</a:t>
            </a:r>
            <a:endParaRPr lang="en-US" sz="32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fontAlgn="base">
              <a:spcAft>
                <a:spcPts val="120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Utterance meaning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is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what a speaker means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when he makes an utterance in a particular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situation.</a:t>
            </a:r>
            <a:endParaRPr lang="en-US" sz="32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8797</Words>
  <Application>WPS Writer</Application>
  <PresentationFormat>Custom</PresentationFormat>
  <Paragraphs>255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7" baseType="lpstr">
      <vt:lpstr>Arial</vt:lpstr>
      <vt:lpstr>SimSun</vt:lpstr>
      <vt:lpstr>Wingdings</vt:lpstr>
      <vt:lpstr>.VnArabia</vt:lpstr>
      <vt:lpstr>苹方-简</vt:lpstr>
      <vt:lpstr>Times New Roman</vt:lpstr>
      <vt:lpstr>.VnBodoni</vt:lpstr>
      <vt:lpstr>微软雅黑</vt:lpstr>
      <vt:lpstr>汉仪旗黑</vt:lpstr>
      <vt:lpstr>Arial Unicode MS</vt:lpstr>
      <vt:lpstr>Calibri Light</vt:lpstr>
      <vt:lpstr>Helvetica Neue</vt:lpstr>
      <vt:lpstr>Calibri</vt:lpstr>
      <vt:lpstr>Office Theme</vt:lpstr>
      <vt:lpstr>SEMANTICS</vt:lpstr>
      <vt:lpstr>Class regulations</vt:lpstr>
      <vt:lpstr>Testing &amp; Assessment</vt:lpstr>
      <vt:lpstr>Textbooks </vt:lpstr>
      <vt:lpstr>Content </vt:lpstr>
      <vt:lpstr>Format of the final semantics test</vt:lpstr>
      <vt:lpstr>Section 1 – Introduction </vt:lpstr>
      <vt:lpstr>Semantic meaning &amp; pragmatic meaning </vt:lpstr>
      <vt:lpstr>Three main aspects of Semantics</vt:lpstr>
      <vt:lpstr>Three main aspects of Semantics</vt:lpstr>
      <vt:lpstr>Section 2: Word meaning or lexical meaning</vt:lpstr>
      <vt:lpstr>2.1. Semantic features </vt:lpstr>
      <vt:lpstr>2.1. Semantic features - Characteristics </vt:lpstr>
      <vt:lpstr>2.1. Semantic features - Characteristics </vt:lpstr>
      <vt:lpstr>2.1. Semantic features - Characteristics </vt:lpstr>
      <vt:lpstr>PowerPoint 演示文稿</vt:lpstr>
      <vt:lpstr>PowerPoint 演示文稿</vt:lpstr>
      <vt:lpstr>2.2. Referent, reference and sense</vt:lpstr>
      <vt:lpstr>2.2. Referent, reference and sense</vt:lpstr>
      <vt:lpstr>Identify referent, reference and sense via their main features.  </vt:lpstr>
      <vt:lpstr>Distinction between variable reference, constant reference and co-reference</vt:lpstr>
      <vt:lpstr>2.4. Denotation and connotation</vt:lpstr>
      <vt:lpstr>Distinction between denotation and connotation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Niem Le</dc:creator>
  <cp:lastModifiedBy>nguyenminhthien</cp:lastModifiedBy>
  <cp:revision>67</cp:revision>
  <dcterms:created xsi:type="dcterms:W3CDTF">2022-03-28T08:51:59Z</dcterms:created>
  <dcterms:modified xsi:type="dcterms:W3CDTF">2022-03-28T08:51:59Z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1033-3.2.0.6370</vt:lpwstr>
  </property>
</Properties>
</file>