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68" r:id="rId8"/>
    <p:sldId id="269" r:id="rId9"/>
    <p:sldId id="264" r:id="rId10"/>
    <p:sldId id="273" r:id="rId11"/>
    <p:sldId id="274" r:id="rId12"/>
    <p:sldId id="266" r:id="rId13"/>
    <p:sldId id="275" r:id="rId14"/>
    <p:sldId id="278" r:id="rId15"/>
    <p:sldId id="270" r:id="rId16"/>
    <p:sldId id="272" r:id="rId17"/>
    <p:sldId id="286" r:id="rId18"/>
    <p:sldId id="283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12" r:id="rId39"/>
    <p:sldId id="305" r:id="rId40"/>
    <p:sldId id="306" r:id="rId41"/>
    <p:sldId id="308" r:id="rId42"/>
    <p:sldId id="307" r:id="rId43"/>
    <p:sldId id="309" r:id="rId44"/>
    <p:sldId id="31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CF6-FE1C-4A12-9B69-FC498F5E24D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9FB-90E8-488E-A71B-424FADE30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1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CF6-FE1C-4A12-9B69-FC498F5E24D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9FB-90E8-488E-A71B-424FADE30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3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CF6-FE1C-4A12-9B69-FC498F5E24D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9FB-90E8-488E-A71B-424FADE30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6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CF6-FE1C-4A12-9B69-FC498F5E24D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9FB-90E8-488E-A71B-424FADE30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03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CF6-FE1C-4A12-9B69-FC498F5E24D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9FB-90E8-488E-A71B-424FADE30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33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CF6-FE1C-4A12-9B69-FC498F5E24D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9FB-90E8-488E-A71B-424FADE30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CF6-FE1C-4A12-9B69-FC498F5E24D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9FB-90E8-488E-A71B-424FADE30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9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CF6-FE1C-4A12-9B69-FC498F5E24D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9FB-90E8-488E-A71B-424FADE30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4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CF6-FE1C-4A12-9B69-FC498F5E24D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9FB-90E8-488E-A71B-424FADE30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5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CF6-FE1C-4A12-9B69-FC498F5E24D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9FB-90E8-488E-A71B-424FADE30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6CF6-FE1C-4A12-9B69-FC498F5E24D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09FB-90E8-488E-A71B-424FADE30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1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56CF6-FE1C-4A12-9B69-FC498F5E24DB}" type="datetimeFigureOut">
              <a:rPr lang="en-US" smtClean="0"/>
              <a:t>3/26/2022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09FB-90E8-488E-A71B-424FADE30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494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latin typeface=".VnArabiaH" panose="020B7200000000000000" pitchFamily="34" charset="0"/>
              </a:rPr>
              <a:t>Part 2 – Phonology </a:t>
            </a:r>
          </a:p>
        </p:txBody>
      </p:sp>
    </p:spTree>
    <p:extLst>
      <p:ext uri="{BB962C8B-B14F-4D97-AF65-F5344CB8AC3E}">
        <p14:creationId xmlns:p14="http://schemas.microsoft.com/office/powerpoint/2010/main" val="2854637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0006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distribution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220" y="850007"/>
            <a:ext cx="11423560" cy="588564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phonology, complementary distribution is commonly applied to phonology, </a:t>
            </a:r>
            <a:r>
              <a:rPr lang="en-US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similar phones in complementary distribution are usually allophones of the same phoneme.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</a:t>
            </a:r>
            <a:r>
              <a:rPr lang="en-US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sounds are said to be in complementary distribution when they never occur in the same environment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(position).</a:t>
            </a:r>
          </a:p>
          <a:p>
            <a:pPr>
              <a:spcBef>
                <a:spcPts val="1200"/>
              </a:spcBef>
              <a:spcAft>
                <a:spcPts val="800"/>
              </a:spcAft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aspirated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ʰ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unaspirated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[t]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allophones of the phoneme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/t/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occur in complementary distribution. [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always occurs when it is the onset, while [t] occurs in all other situations.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top [t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ʰ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ɒp] &amp; stop [stɒp]</a:t>
            </a:r>
          </a:p>
        </p:txBody>
      </p:sp>
    </p:spTree>
    <p:extLst>
      <p:ext uri="{BB962C8B-B14F-4D97-AF65-F5344CB8AC3E}">
        <p14:creationId xmlns:p14="http://schemas.microsoft.com/office/powerpoint/2010/main" val="21172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0"/>
            <a:ext cx="10515600" cy="755337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variation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755336"/>
            <a:ext cx="12101848" cy="6006071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variation is </a:t>
            </a:r>
            <a:r>
              <a:rPr lang="en-US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phenomenon of two (or more) sounds or forms appearing in the same environment without a change in meaning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without being considered incorrect by native speakers.</a:t>
            </a:r>
          </a:p>
          <a:p>
            <a:pPr>
              <a:spcAft>
                <a:spcPts val="1000"/>
              </a:spcAft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</a:t>
            </a:r>
            <a:r>
              <a:rPr lang="en-US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sounds are said to be in free variation when they occur in the same environment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one can be substituted for the other without changing the meaning of the word.</a:t>
            </a:r>
          </a:p>
          <a:p>
            <a:pPr>
              <a:spcAft>
                <a:spcPts val="1000"/>
              </a:spcAft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 substitute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ː/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/e/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/,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iː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kə’nɒmɪks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or /,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kə’nɒmɪks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does not change the meaning of the word; therefore,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ː/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/e/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 </a:t>
            </a:r>
            <a:r>
              <a:rPr lang="en-US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variation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word </a:t>
            </a:r>
            <a:r>
              <a:rPr lang="en-US" sz="35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However,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ː/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/e/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free variation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other words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298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Allophone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805"/>
            <a:ext cx="10515600" cy="435133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allophone is a phonetic variant of a phoneme. </a:t>
            </a:r>
          </a:p>
          <a:p>
            <a:pPr>
              <a:spcAft>
                <a:spcPts val="1200"/>
              </a:spcAft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an allophone is any of the different forms of a phoneme.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[p]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pʰ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allophones of the phoneme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/p/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[t]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tʰ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allophones of the phoneme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/t/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2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5" y="274973"/>
            <a:ext cx="11912957" cy="858368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Phonemic transcription &amp; Phonetic transcription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07" y="1390918"/>
            <a:ext cx="10998558" cy="4662152"/>
          </a:xfrm>
        </p:spPr>
        <p:txBody>
          <a:bodyPr>
            <a:no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Phonemic transcription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method of transcribing words according to which </a:t>
            </a: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speech sound must be identified as one of the phonemes and written with the appropriate symbol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Phonemic symbols are enclosed within slant brackets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/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transcription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Example: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spiːd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appear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ə’pɪə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tide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taɪd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car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kɑ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ː/</a:t>
            </a:r>
          </a:p>
          <a:p>
            <a:pPr marL="0" indent="0">
              <a:buNone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31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89" y="94669"/>
            <a:ext cx="11848564" cy="858368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Phonemic transcription &amp; Phonetic transcription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671" y="1133343"/>
            <a:ext cx="10972800" cy="5576550"/>
          </a:xfrm>
        </p:spPr>
        <p:txBody>
          <a:bodyPr>
            <a:noAutofit/>
          </a:bodyPr>
          <a:lstStyle/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Phonetic transcription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another method of transcribing words that is </a:t>
            </a: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more accurate in phonetic detail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contains much more information than a phonemic transcription. </a:t>
            </a: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diacritics marks 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modify the symbol in some ways, are often used in this transcription. Phonetic symbols are enclosed </a:t>
            </a:r>
            <a:r>
              <a:rPr lang="en-US" sz="3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square brackets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]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 transcription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Example: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spiːd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̥]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appear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[ə’pʰɪə]</a:t>
            </a:r>
          </a:p>
          <a:p>
            <a:pPr marL="0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tide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tʰaɪd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̥]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car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[kʰɑː]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907" y="133305"/>
            <a:ext cx="10515600" cy="6909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Phonological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425" y="824248"/>
            <a:ext cx="11848564" cy="603375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Clear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[l]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before a vowel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[ɫ]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 after a vowel, before a consonant or before a pause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Example: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[l</a:t>
            </a:r>
            <a:r>
              <a:rPr lang="en-US" sz="3500" b="1" dirty="0">
                <a:solidFill>
                  <a:srgbClr val="FF0000"/>
                </a:solidFill>
              </a:rPr>
              <a:t>ɔː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[fiɫm</a:t>
            </a:r>
            <a:r>
              <a:rPr lang="en-US" sz="3500" b="1" dirty="0">
                <a:solidFill>
                  <a:srgbClr val="FF0000"/>
                </a:solidFill>
              </a:rPr>
              <a:t>]</a:t>
            </a:r>
            <a:endParaRPr lang="en-US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Voiceless plosive [p, t, k] are strongly aspirated when they occur initial in a word or in a stressed syllable. → 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pʰ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kʰ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Example: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[kʰɑː]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500" b="1" dirty="0">
                <a:solidFill>
                  <a:srgbClr val="FF0000"/>
                </a:solidFill>
              </a:rPr>
              <a:t>ə’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pʰ</a:t>
            </a:r>
            <a:r>
              <a:rPr lang="en-US" sz="3500" b="1" dirty="0">
                <a:solidFill>
                  <a:srgbClr val="FF0000"/>
                </a:solidFill>
              </a:rPr>
              <a:t>ɪə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Final &amp; initial voiced plosives [b, d, ɡ], fricatives [v,</a:t>
            </a:r>
            <a:r>
              <a:rPr lang="en-US" sz="3500" dirty="0"/>
              <a:t> 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z, ʒ] and affricate (ʤ) are devoiced. →  </a:t>
            </a:r>
            <a:r>
              <a:rPr lang="en-US" sz="3500" b="1" dirty="0">
                <a:solidFill>
                  <a:srgbClr val="FF0000"/>
                </a:solidFill>
                <a:latin typeface="+mj-lt"/>
              </a:rPr>
              <a:t>[b̥, d̥</a:t>
            </a:r>
            <a:r>
              <a:rPr lang="en-US" sz="35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500" b="1" dirty="0">
                <a:solidFill>
                  <a:srgbClr val="FF0000"/>
                </a:solidFill>
                <a:latin typeface="+mj-lt"/>
              </a:rPr>
              <a:t>g̥, ʒ̥, z̥, ð̥</a:t>
            </a:r>
            <a:r>
              <a:rPr lang="en-US" sz="35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]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Example:</a:t>
            </a:r>
            <a:r>
              <a:rPr lang="en-US" sz="35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[kʰ</a:t>
            </a:r>
            <a:r>
              <a:rPr lang="en-US" sz="3500" b="1" dirty="0">
                <a:solidFill>
                  <a:srgbClr val="FF0000"/>
                </a:solidFill>
                <a:latin typeface="+mj-lt"/>
              </a:rPr>
              <a:t>əʊɫ</a:t>
            </a:r>
            <a:r>
              <a:rPr lang="en-US" sz="35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d̥]</a:t>
            </a:r>
          </a:p>
          <a:p>
            <a:pPr marL="0" indent="0">
              <a:spcAft>
                <a:spcPts val="600"/>
              </a:spcAft>
              <a:buNone/>
            </a:pPr>
            <a:endParaRPr lang="en-US" sz="3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47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305"/>
            <a:ext cx="10515600" cy="6909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Phonological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048" y="824248"/>
            <a:ext cx="10515600" cy="603375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Nasals [m, n, ŋ], lateral [l] and approximants [w, r, j] are devoiced after initial voiceless consonants. → 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[n̥, </a:t>
            </a:r>
            <a:r>
              <a:rPr lang="en-US" sz="3200" b="1" dirty="0">
                <a:solidFill>
                  <a:srgbClr val="FF0000"/>
                </a:solidFill>
              </a:rPr>
              <a:t>r̥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FF0000"/>
                </a:solidFill>
              </a:rPr>
              <a:t>w</a:t>
            </a:r>
            <a:r>
              <a:rPr lang="en-US" sz="3200" dirty="0"/>
              <a:t>̥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]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Example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[θr̥u:] 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Alveolar plosives [t, d], lateral [l] and nasals [n] are dentalized before a dental fricative (</a:t>
            </a:r>
            <a:r>
              <a:rPr lang="en-US" sz="3200" dirty="0"/>
              <a:t>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/>
              <a:t> 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 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[t̪ d̪]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Example</a:t>
            </a:r>
            <a:r>
              <a:rPr lang="en-US" sz="3200" b="1" dirty="0">
                <a:latin typeface="+mj-lt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tenth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[te</a:t>
            </a:r>
            <a:r>
              <a:rPr lang="en-US" sz="3200" b="1" dirty="0">
                <a:solidFill>
                  <a:srgbClr val="FF0000"/>
                </a:solidFill>
              </a:rPr>
              <a:t>n̪θ]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Syllabic consonants, which are also pronounced dark, only stand at the peak of an unstressed syllable instead of a vowel.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Syllabic: [n, m, l, r, ŋ] →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200" b="1" dirty="0">
                <a:solidFill>
                  <a:srgbClr val="FF0000"/>
                </a:solidFill>
              </a:rPr>
              <a:t>n̩   m̩   r̩  l̩]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Example</a:t>
            </a:r>
            <a:r>
              <a:rPr lang="en-US" sz="3200" dirty="0"/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cousin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[ˈkʌzn̩]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3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836" y="0"/>
            <a:ext cx="10515600" cy="70382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Phonological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326" y="1133339"/>
            <a:ext cx="11384924" cy="5151551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Nasalize a vowel (pure vowel &amp; diphthong) before a nasal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([m], [n], [ŋ])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Example: 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bɔ̃ːn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700" b="1" dirty="0">
                <a:latin typeface="+mj-lt"/>
              </a:rPr>
              <a:t>onest</a:t>
            </a:r>
            <a:r>
              <a:rPr lang="vi-VN" sz="3700" dirty="0"/>
              <a:t> [</a:t>
            </a:r>
            <a:r>
              <a:rPr lang="en-US" sz="3700" b="1" dirty="0">
                <a:solidFill>
                  <a:srgbClr val="FF0000"/>
                </a:solidFill>
              </a:rPr>
              <a:t>ˈɒ̃</a:t>
            </a:r>
            <a:r>
              <a:rPr lang="vi-VN" sz="3700" b="1" dirty="0">
                <a:solidFill>
                  <a:srgbClr val="FF0000"/>
                </a:solidFill>
              </a:rPr>
              <a:t>n</a:t>
            </a:r>
            <a:r>
              <a:rPr lang="en-US" sz="3700" b="1" dirty="0">
                <a:solidFill>
                  <a:srgbClr val="FF0000"/>
                </a:solidFill>
              </a:rPr>
              <a:t>ɪ̆st</a:t>
            </a:r>
            <a:r>
              <a:rPr lang="vi-VN" sz="3700" dirty="0"/>
              <a:t>]</a:t>
            </a:r>
            <a:r>
              <a:rPr lang="en-US" sz="3700" dirty="0"/>
              <a:t>, 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en-US" sz="3700" dirty="0"/>
              <a:t> [</a:t>
            </a:r>
            <a:r>
              <a:rPr lang="en-US" sz="3700" b="1" dirty="0">
                <a:solidFill>
                  <a:srgbClr val="FF0000"/>
                </a:solidFill>
              </a:rPr>
              <a:t>ðə̃m</a:t>
            </a:r>
            <a:r>
              <a:rPr lang="en-US" sz="3700" dirty="0"/>
              <a:t>]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Shorten a vowel before a final voiceless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Example: 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/>
              <a:t>[</a:t>
            </a:r>
            <a:r>
              <a:rPr lang="en-US" sz="3700" b="1" dirty="0">
                <a:solidFill>
                  <a:srgbClr val="FF0000"/>
                </a:solidFill>
              </a:rPr>
              <a:t>g̥rěɪt</a:t>
            </a:r>
            <a:r>
              <a:rPr lang="en-US" sz="3700" dirty="0"/>
              <a:t>]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3700" dirty="0"/>
              <a:t>ɪ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in</a:t>
            </a:r>
            <a:r>
              <a:rPr lang="en-US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bǐt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is shorter than [</a:t>
            </a:r>
            <a:r>
              <a:rPr lang="en-US" sz="3700" dirty="0"/>
              <a:t>ɪ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in </a:t>
            </a:r>
            <a:r>
              <a:rPr lang="en-US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3700" b="1" dirty="0">
                <a:solidFill>
                  <a:srgbClr val="FF0000"/>
                </a:solidFill>
              </a:rPr>
              <a:t>b̥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3700" b="1" dirty="0">
                <a:solidFill>
                  <a:srgbClr val="FF0000"/>
                </a:solidFill>
              </a:rPr>
              <a:t>d̥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[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ː] in 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700" b="1" dirty="0">
                <a:solidFill>
                  <a:srgbClr val="FF0000"/>
                </a:solidFill>
              </a:rPr>
              <a:t>ˑ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is shorter than [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ː] in 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siː</a:t>
            </a:r>
            <a:r>
              <a:rPr lang="en-US" sz="3700" b="1" dirty="0">
                <a:solidFill>
                  <a:srgbClr val="FF0000"/>
                </a:solidFill>
              </a:rPr>
              <a:t>d̥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700" dirty="0"/>
          </a:p>
          <a:p>
            <a:pPr marL="0" indent="0">
              <a:spcAft>
                <a:spcPts val="1200"/>
              </a:spcAft>
              <a:buNone/>
            </a:pP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US" sz="3700" dirty="0"/>
          </a:p>
          <a:p>
            <a:pPr marL="0" lvl="0" indent="0">
              <a:spcAft>
                <a:spcPts val="1200"/>
              </a:spcAft>
              <a:buNone/>
            </a:pPr>
            <a:endParaRPr lang="en-US" sz="3700" dirty="0"/>
          </a:p>
          <a:p>
            <a:pPr marL="0" indent="0">
              <a:spcAft>
                <a:spcPts val="1200"/>
              </a:spcAft>
              <a:buNone/>
            </a:pPr>
            <a:endParaRPr 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48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69"/>
            <a:ext cx="10515600" cy="70382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Syllable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303" y="824248"/>
            <a:ext cx="11874321" cy="591140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syllable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unit of sound composed of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central peak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(usually a vowel)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sonority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consonants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cluster around this central peak or nuclear.</a:t>
            </a:r>
          </a:p>
          <a:p>
            <a:pPr>
              <a:spcAft>
                <a:spcPts val="1200"/>
              </a:spcAft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a syllable is a phonological unit composed of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or more phonemes. </a:t>
            </a:r>
          </a:p>
          <a:p>
            <a:pPr>
              <a:spcAft>
                <a:spcPts val="1200"/>
              </a:spcAft>
            </a:pP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syllable can be looked at from two points of view: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phonetic point of view which studies the articulatory effort needed to produce syllables.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phonological point of view which studies the ways sounds combine in individual languages to produce typical sequences. </a:t>
            </a:r>
          </a:p>
          <a:p>
            <a:pPr>
              <a:spcAft>
                <a:spcPts val="1200"/>
              </a:spcAft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9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5277"/>
            <a:ext cx="10515600" cy="81973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4404"/>
            <a:ext cx="10515600" cy="387654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teeth, oak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syllable 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manner, symbol, contain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syllables</a:t>
            </a:r>
          </a:p>
          <a:p>
            <a:pPr>
              <a:spcAft>
                <a:spcPts val="120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banana, determine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syllables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7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Phonology is the branch of linguistics which studies the sound system of languages.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sound system of language involves: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actual pronunciation of words, known as a segment or a phoneme (segmental phonology)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Prosody, known as the pitch, loudness, tempo and rhythm (non-segmental/supra-segmental phonology)</a:t>
            </a:r>
          </a:p>
        </p:txBody>
      </p:sp>
    </p:spTree>
    <p:extLst>
      <p:ext uri="{BB962C8B-B14F-4D97-AF65-F5344CB8AC3E}">
        <p14:creationId xmlns:p14="http://schemas.microsoft.com/office/powerpoint/2010/main" val="187844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151"/>
            <a:ext cx="10515600" cy="6825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a syllable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8665" y="1133341"/>
            <a:ext cx="3090929" cy="46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Syllable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72778" y="2635880"/>
            <a:ext cx="2228046" cy="46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Rhym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2136" y="2635879"/>
            <a:ext cx="1931831" cy="46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Onset </a:t>
            </a:r>
          </a:p>
        </p:txBody>
      </p:sp>
      <p:sp>
        <p:nvSpPr>
          <p:cNvPr id="7" name="Rectangle 6"/>
          <p:cNvSpPr/>
          <p:nvPr/>
        </p:nvSpPr>
        <p:spPr>
          <a:xfrm>
            <a:off x="9414454" y="4039673"/>
            <a:ext cx="1287887" cy="46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Coda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8073" y="4039673"/>
            <a:ext cx="1661374" cy="463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 </a:t>
            </a:r>
          </a:p>
        </p:txBody>
      </p:sp>
      <p:cxnSp>
        <p:nvCxnSpPr>
          <p:cNvPr id="10" name="Straight Arrow Connector 9"/>
          <p:cNvCxnSpPr>
            <a:stCxn id="4" idx="2"/>
            <a:endCxn id="6" idx="0"/>
          </p:cNvCxnSpPr>
          <p:nvPr/>
        </p:nvCxnSpPr>
        <p:spPr>
          <a:xfrm flipH="1">
            <a:off x="3078052" y="1596980"/>
            <a:ext cx="2756078" cy="10388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5834130" y="1596980"/>
            <a:ext cx="2852671" cy="1038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flipH="1">
            <a:off x="7308760" y="3099519"/>
            <a:ext cx="1378041" cy="9401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2"/>
            <a:endCxn id="7" idx="0"/>
          </p:cNvCxnSpPr>
          <p:nvPr/>
        </p:nvCxnSpPr>
        <p:spPr>
          <a:xfrm>
            <a:off x="8686801" y="3099519"/>
            <a:ext cx="1371597" cy="9401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81841" y="5447763"/>
            <a:ext cx="55379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25445" y="5243842"/>
            <a:ext cx="55379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95703" y="5243843"/>
            <a:ext cx="55379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31864" y="5243843"/>
            <a:ext cx="553791" cy="39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1973" y="5344731"/>
            <a:ext cx="1632402" cy="1043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kicked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kɪkt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78051" y="3142445"/>
            <a:ext cx="0" cy="23010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20" idx="0"/>
          </p:cNvCxnSpPr>
          <p:nvPr/>
        </p:nvCxnSpPr>
        <p:spPr>
          <a:xfrm>
            <a:off x="7308760" y="4503312"/>
            <a:ext cx="0" cy="7405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9" idx="0"/>
          </p:cNvCxnSpPr>
          <p:nvPr/>
        </p:nvCxnSpPr>
        <p:spPr>
          <a:xfrm flipH="1">
            <a:off x="9372599" y="4503312"/>
            <a:ext cx="685799" cy="7405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  <a:endCxn id="18" idx="0"/>
          </p:cNvCxnSpPr>
          <p:nvPr/>
        </p:nvCxnSpPr>
        <p:spPr>
          <a:xfrm>
            <a:off x="10058398" y="4503312"/>
            <a:ext cx="643943" cy="7405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528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821"/>
            <a:ext cx="10515600" cy="819731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8" y="1004552"/>
            <a:ext cx="10515600" cy="547669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– no onset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igh /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– 1 consonant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 /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– 2 consonants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 /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iːt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– 3 consonants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1994" y="4415901"/>
          <a:ext cx="8979435" cy="185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8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23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Pre-initial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Initial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Post-initial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235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consonants,</a:t>
                      </a:r>
                      <a:r>
                        <a:rPr lang="en-US" sz="3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except</a:t>
                      </a:r>
                      <a:r>
                        <a:rPr lang="en-US" sz="3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sz="35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ŋ</a:t>
                      </a:r>
                      <a:r>
                        <a:rPr lang="en-US" sz="35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l, r, w, 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768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958" y="107548"/>
            <a:ext cx="10515600" cy="71352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532" y="821072"/>
            <a:ext cx="10515600" cy="6036927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– no coda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rʌ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– 1 consonant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twe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– 2 consonants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lfth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twe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lfθ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– 3 consonants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lfths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(five-twelfths: 5/12) /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twe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lfθs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– 4 consonants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3493" y="4377264"/>
          <a:ext cx="9865217" cy="2403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3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235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Pre-final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Post-final</a:t>
                      </a:r>
                      <a:r>
                        <a:rPr lang="en-US" sz="3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endParaRPr 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Post-final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235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3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m,</a:t>
                      </a:r>
                      <a:r>
                        <a:rPr lang="en-US" sz="35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n, </a:t>
                      </a:r>
                      <a:r>
                        <a:rPr lang="en-US" sz="35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ŋ</a:t>
                      </a:r>
                      <a:endParaRPr lang="en-US" sz="3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 consonants,</a:t>
                      </a:r>
                      <a:r>
                        <a:rPr lang="en-US" sz="3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5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except</a:t>
                      </a:r>
                      <a:r>
                        <a:rPr lang="en-US" sz="35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r>
                        <a:rPr lang="en-US" sz="3500" b="1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35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</a:p>
                    <a:p>
                      <a:pPr algn="ctr"/>
                      <a:r>
                        <a:rPr lang="en-US" sz="3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 z</a:t>
                      </a:r>
                    </a:p>
                    <a:p>
                      <a:pPr algn="ctr"/>
                      <a:r>
                        <a:rPr lang="en-US" sz="3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t,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/>
                      <a:r>
                        <a:rPr lang="en-US" sz="3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714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672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707"/>
            <a:ext cx="10515600" cy="465725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twelve /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twelv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Onset: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initial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          →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post-initial</a:t>
            </a:r>
          </a:p>
          <a:p>
            <a:pPr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Coda: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pre-final</a:t>
            </a: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→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final</a:t>
            </a:r>
          </a:p>
        </p:txBody>
      </p:sp>
    </p:spTree>
    <p:extLst>
      <p:ext uri="{BB962C8B-B14F-4D97-AF65-F5344CB8AC3E}">
        <p14:creationId xmlns:p14="http://schemas.microsoft.com/office/powerpoint/2010/main" val="2465440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Aspects of connected speech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2895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&amp; weak form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Assimilation 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Elision </a:t>
            </a:r>
          </a:p>
          <a:p>
            <a:pPr>
              <a:spcAft>
                <a:spcPts val="1200"/>
              </a:spcAft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Linking </a:t>
            </a:r>
          </a:p>
          <a:p>
            <a:pPr>
              <a:spcAft>
                <a:spcPts val="1200"/>
              </a:spcAft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09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11" y="1648496"/>
            <a:ext cx="10515600" cy="4275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all the words which have both a strong and weak form belong to a category which may be called 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words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words are in certain circumstances pronounced in their strong forms but which are more frequently pronounced in their weak form. </a:t>
            </a: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strong forms of these words are used in the following cases:</a:t>
            </a:r>
          </a:p>
          <a:p>
            <a:pPr marL="0" indent="0">
              <a:buNone/>
            </a:pP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11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of weak 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749" y="1030310"/>
            <a:ext cx="11642501" cy="53962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many weak-form words, when they occur at the end of the sentence, it has the strong form.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Chips are what I’m fond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weak-form is being contrasted with another word.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The letter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him, not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him.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weak-form word is given a stress for the purpose of emphasis.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You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give me more money.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 weak-form word in being “cited” or “quoted”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You shouldn’t put “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at the end of a sentence.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67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16" t="12281" r="6777" b="19410"/>
          <a:stretch/>
        </p:blipFill>
        <p:spPr>
          <a:xfrm>
            <a:off x="126618" y="553793"/>
            <a:ext cx="12065382" cy="55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65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1837" y="218941"/>
            <a:ext cx="5589431" cy="850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Assimilation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126" t="15449" r="8460" b="19410"/>
          <a:stretch/>
        </p:blipFill>
        <p:spPr>
          <a:xfrm>
            <a:off x="180304" y="1687133"/>
            <a:ext cx="11243257" cy="4765184"/>
          </a:xfrm>
          <a:prstGeom prst="rect">
            <a:avLst/>
          </a:prstGeom>
        </p:spPr>
      </p:pic>
      <p:cxnSp>
        <p:nvCxnSpPr>
          <p:cNvPr id="3" name="Straight Arrow Connector 2"/>
          <p:cNvCxnSpPr>
            <a:stCxn id="4" idx="2"/>
          </p:cNvCxnSpPr>
          <p:nvPr/>
        </p:nvCxnSpPr>
        <p:spPr>
          <a:xfrm flipH="1">
            <a:off x="2923504" y="1068947"/>
            <a:ext cx="2653049" cy="579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4" idx="2"/>
          </p:cNvCxnSpPr>
          <p:nvPr/>
        </p:nvCxnSpPr>
        <p:spPr>
          <a:xfrm>
            <a:off x="5576553" y="1068947"/>
            <a:ext cx="3580326" cy="6181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59099" y="5486400"/>
            <a:ext cx="2871988" cy="837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.VnSouthern" panose="020B7200000000000000" pitchFamily="34" charset="0"/>
                <a:cs typeface="Arial" panose="020B0604020202020204" pitchFamily="34" charset="0"/>
              </a:rPr>
              <a:t>Reciprocal </a:t>
            </a:r>
          </a:p>
          <a:p>
            <a:pPr algn="ctr"/>
            <a:r>
              <a:rPr lang="en-US" sz="3000" dirty="0">
                <a:solidFill>
                  <a:schemeClr val="tx1"/>
                </a:solidFill>
                <a:latin typeface=".VnSouthern" panose="020B7200000000000000" pitchFamily="34" charset="0"/>
                <a:cs typeface="Arial" panose="020B0604020202020204" pitchFamily="34" charset="0"/>
              </a:rPr>
              <a:t>assimilation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40170" y="2434107"/>
            <a:ext cx="347729" cy="2936383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484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521" t="17737" r="19150" b="10783"/>
          <a:stretch/>
        </p:blipFill>
        <p:spPr>
          <a:xfrm>
            <a:off x="640137" y="141667"/>
            <a:ext cx="10757665" cy="661759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5821251" y="1906073"/>
            <a:ext cx="167425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47008" y="5215944"/>
            <a:ext cx="1004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45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2298" y="244699"/>
            <a:ext cx="6927763" cy="146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PHONOLOGY: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the sound system of languages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9396" y="3515935"/>
            <a:ext cx="4623517" cy="27560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Segmental phonology: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Analyzes the speech into distinctive units called phonemes.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55346" y="3515936"/>
            <a:ext cx="5190187" cy="275607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Supra-segmental phonology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Analyzes the features of speech which extend over more than one segment.</a:t>
            </a:r>
          </a:p>
        </p:txBody>
      </p:sp>
      <p:cxnSp>
        <p:nvCxnSpPr>
          <p:cNvPr id="17" name="Straight Arrow Connector 16"/>
          <p:cNvCxnSpPr>
            <a:stCxn id="4" idx="2"/>
            <a:endCxn id="5" idx="0"/>
          </p:cNvCxnSpPr>
          <p:nvPr/>
        </p:nvCxnSpPr>
        <p:spPr>
          <a:xfrm flipH="1">
            <a:off x="2801155" y="1712891"/>
            <a:ext cx="3085025" cy="1803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8" idx="0"/>
          </p:cNvCxnSpPr>
          <p:nvPr/>
        </p:nvCxnSpPr>
        <p:spPr>
          <a:xfrm>
            <a:off x="5886180" y="1712891"/>
            <a:ext cx="3264260" cy="18030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595" y="1233197"/>
            <a:ext cx="10515600" cy="341607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Reciprocal assimilation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mutual influence between the two phonemes. The two phonemes can blend completely and create a different one. </a:t>
            </a: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/t/ + /j/ = /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35624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642" y="141668"/>
            <a:ext cx="10431888" cy="656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change: Place of Articulation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808" t="11575" r="18061" b="44234"/>
          <a:stretch/>
        </p:blipFill>
        <p:spPr>
          <a:xfrm>
            <a:off x="0" y="1081826"/>
            <a:ext cx="12192000" cy="516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28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642" y="141668"/>
            <a:ext cx="10431888" cy="6568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change: Place of Articulation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808" t="55279" r="18061" b="6206"/>
          <a:stretch/>
        </p:blipFill>
        <p:spPr>
          <a:xfrm>
            <a:off x="2944" y="1060546"/>
            <a:ext cx="12189056" cy="495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82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183" t="28478" r="19349" b="7086"/>
          <a:stretch/>
        </p:blipFill>
        <p:spPr>
          <a:xfrm>
            <a:off x="971931" y="927279"/>
            <a:ext cx="10101895" cy="5953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7589" y="90152"/>
            <a:ext cx="8100811" cy="746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 of manner</a:t>
            </a:r>
          </a:p>
        </p:txBody>
      </p:sp>
    </p:spTree>
    <p:extLst>
      <p:ext uri="{BB962C8B-B14F-4D97-AF65-F5344CB8AC3E}">
        <p14:creationId xmlns:p14="http://schemas.microsoft.com/office/powerpoint/2010/main" val="1019149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798" t="39040" r="19447" b="25925"/>
          <a:stretch/>
        </p:blipFill>
        <p:spPr>
          <a:xfrm>
            <a:off x="90152" y="1159099"/>
            <a:ext cx="12035640" cy="4868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92439" y="103031"/>
            <a:ext cx="6606862" cy="8371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of elision </a:t>
            </a:r>
          </a:p>
        </p:txBody>
      </p:sp>
    </p:spTree>
    <p:extLst>
      <p:ext uri="{BB962C8B-B14F-4D97-AF65-F5344CB8AC3E}">
        <p14:creationId xmlns:p14="http://schemas.microsoft.com/office/powerpoint/2010/main" val="7342892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709" t="24780" r="16873" b="22227"/>
          <a:stretch/>
        </p:blipFill>
        <p:spPr>
          <a:xfrm>
            <a:off x="90152" y="1133341"/>
            <a:ext cx="11981159" cy="53745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2439" y="103031"/>
            <a:ext cx="6606862" cy="8371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of elision </a:t>
            </a:r>
          </a:p>
        </p:txBody>
      </p:sp>
    </p:spTree>
    <p:extLst>
      <p:ext uri="{BB962C8B-B14F-4D97-AF65-F5344CB8AC3E}">
        <p14:creationId xmlns:p14="http://schemas.microsoft.com/office/powerpoint/2010/main" val="2447068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16" t="17385" r="18061" b="13072"/>
          <a:stretch/>
        </p:blipFill>
        <p:spPr>
          <a:xfrm>
            <a:off x="643943" y="1043189"/>
            <a:ext cx="9749307" cy="5782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0468" y="141668"/>
            <a:ext cx="6336405" cy="669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Linking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900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173" t="24251" r="17072" b="13073"/>
          <a:stretch/>
        </p:blipFill>
        <p:spPr>
          <a:xfrm>
            <a:off x="635405" y="940158"/>
            <a:ext cx="10252378" cy="57568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0468" y="141668"/>
            <a:ext cx="6336405" cy="669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Linking </a:t>
            </a:r>
          </a:p>
        </p:txBody>
      </p:sp>
    </p:spTree>
    <p:extLst>
      <p:ext uri="{BB962C8B-B14F-4D97-AF65-F5344CB8AC3E}">
        <p14:creationId xmlns:p14="http://schemas.microsoft.com/office/powerpoint/2010/main" val="1043067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352" y="18590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</a:p>
        </p:txBody>
      </p:sp>
    </p:spTree>
    <p:extLst>
      <p:ext uri="{BB962C8B-B14F-4D97-AF65-F5344CB8AC3E}">
        <p14:creationId xmlns:p14="http://schemas.microsoft.com/office/powerpoint/2010/main" val="3045267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716700"/>
          </a:xfrm>
        </p:spPr>
        <p:txBody>
          <a:bodyPr/>
          <a:lstStyle/>
          <a:p>
            <a:r>
              <a:rPr lang="en-US" dirty="0"/>
              <a:t>Assimilation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7127"/>
            <a:ext cx="10515600" cy="5911403"/>
          </a:xfrm>
        </p:spPr>
        <p:txBody>
          <a:bodyPr>
            <a:normAutofit/>
          </a:bodyPr>
          <a:lstStyle/>
          <a:p>
            <a:r>
              <a:rPr lang="en-US" dirty="0"/>
              <a:t>Assimilation of place</a:t>
            </a:r>
          </a:p>
          <a:p>
            <a:pPr marL="0" indent="0">
              <a:buNone/>
            </a:pPr>
            <a:r>
              <a:rPr lang="en-US" dirty="0"/>
              <a:t>/t/ → /p/ before /p, b, m, w/</a:t>
            </a:r>
          </a:p>
          <a:p>
            <a:pPr marL="0" indent="0">
              <a:buNone/>
            </a:pPr>
            <a:r>
              <a:rPr lang="en-US" dirty="0"/>
              <a:t>/d/ → /b/ before /p, b, m, w/</a:t>
            </a:r>
          </a:p>
          <a:p>
            <a:pPr marL="0" indent="0">
              <a:buNone/>
            </a:pPr>
            <a:r>
              <a:rPr lang="en-US" dirty="0"/>
              <a:t>/n/ → /m/ before /p, b, m, w/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/t/ → /k/ before /k, ɡ /</a:t>
            </a:r>
          </a:p>
          <a:p>
            <a:pPr marL="0" indent="0">
              <a:buNone/>
            </a:pPr>
            <a:r>
              <a:rPr lang="en-US" dirty="0"/>
              <a:t>/d/ → / ɡ / before /k, ɡ /</a:t>
            </a:r>
          </a:p>
          <a:p>
            <a:pPr marL="0" indent="0">
              <a:buNone/>
            </a:pPr>
            <a:r>
              <a:rPr lang="en-US" dirty="0"/>
              <a:t>/n/ → / ŋ / before /k, ɡ 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/s/ → /ʃ/ before /ʃ, j/</a:t>
            </a:r>
          </a:p>
          <a:p>
            <a:pPr marL="0" indent="0">
              <a:buNone/>
            </a:pPr>
            <a:r>
              <a:rPr lang="en-US" dirty="0"/>
              <a:t>/z/ → /ʒ/ before /ʃ, j/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51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21" y="374158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88" y="1506828"/>
            <a:ext cx="12191999" cy="577934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smallest contrastive unit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sound system of a language. 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phoneme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smallest unit of sound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language which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distinguish two words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 only in their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sounds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/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&amp; /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differ only their vowels (medial sounds): /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æ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&amp; /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æ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/, /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are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phonemes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English.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97748" y="1944714"/>
            <a:ext cx="48038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383370" y="3103814"/>
            <a:ext cx="43273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571224" y="3544871"/>
            <a:ext cx="4456090" cy="97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56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716700"/>
          </a:xfrm>
        </p:spPr>
        <p:txBody>
          <a:bodyPr/>
          <a:lstStyle/>
          <a:p>
            <a:r>
              <a:rPr lang="en-US" dirty="0"/>
              <a:t>Assimilation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7127"/>
            <a:ext cx="10515600" cy="5911403"/>
          </a:xfrm>
        </p:spPr>
        <p:txBody>
          <a:bodyPr>
            <a:normAutofit/>
          </a:bodyPr>
          <a:lstStyle/>
          <a:p>
            <a:r>
              <a:rPr lang="en-US" dirty="0"/>
              <a:t>Assimilation of manner</a:t>
            </a:r>
          </a:p>
          <a:p>
            <a:pPr marL="0" indent="0">
              <a:buNone/>
            </a:pPr>
            <a:r>
              <a:rPr lang="en-US" dirty="0"/>
              <a:t>/t, d/ → /s/ before /s/</a:t>
            </a:r>
          </a:p>
          <a:p>
            <a:pPr marL="0" indent="0">
              <a:buNone/>
            </a:pPr>
            <a:r>
              <a:rPr lang="en-US" dirty="0"/>
              <a:t>/t, d/ → /z / before /z/</a:t>
            </a:r>
          </a:p>
          <a:p>
            <a:pPr marL="0" indent="0">
              <a:buNone/>
            </a:pPr>
            <a:r>
              <a:rPr lang="en-US" dirty="0"/>
              <a:t>/t, d/ → /n/ before /n/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/t/ → [ </a:t>
            </a:r>
            <a:r>
              <a:rPr lang="en-US" dirty="0">
                <a:cs typeface="Times New Roman" panose="02020603050405020304" pitchFamily="18" charset="0"/>
              </a:rPr>
              <a:t>t̪] before /</a:t>
            </a:r>
            <a:r>
              <a:rPr lang="en-US" dirty="0"/>
              <a:t> θ, ð/</a:t>
            </a: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/d/ </a:t>
            </a:r>
            <a:r>
              <a:rPr lang="en-US" dirty="0"/>
              <a:t>→ [</a:t>
            </a:r>
            <a:r>
              <a:rPr lang="en-US" dirty="0">
                <a:cs typeface="Times New Roman" panose="02020603050405020304" pitchFamily="18" charset="0"/>
              </a:rPr>
              <a:t>d̪] before /</a:t>
            </a:r>
            <a:r>
              <a:rPr lang="en-US" dirty="0"/>
              <a:t> θ, ð/</a:t>
            </a: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/n/ </a:t>
            </a:r>
            <a:r>
              <a:rPr lang="en-US" dirty="0"/>
              <a:t>→ [n̪] before </a:t>
            </a:r>
            <a:r>
              <a:rPr lang="en-US" dirty="0">
                <a:cs typeface="Times New Roman" panose="02020603050405020304" pitchFamily="18" charset="0"/>
              </a:rPr>
              <a:t>/</a:t>
            </a:r>
            <a:r>
              <a:rPr lang="en-US" dirty="0"/>
              <a:t> θ, ð/</a:t>
            </a:r>
          </a:p>
          <a:p>
            <a:pPr marL="0" indent="0">
              <a:buNone/>
            </a:pP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cs typeface="Times New Roman" panose="02020603050405020304" pitchFamily="18" charset="0"/>
              </a:rPr>
              <a:t>/t, d, n/ + /</a:t>
            </a:r>
            <a:r>
              <a:rPr lang="en-US" dirty="0"/>
              <a:t>ð/ = /t, d, n/</a:t>
            </a: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02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716700"/>
          </a:xfrm>
        </p:spPr>
        <p:txBody>
          <a:bodyPr/>
          <a:lstStyle/>
          <a:p>
            <a:r>
              <a:rPr lang="en-US" dirty="0"/>
              <a:t>Assimilation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837127"/>
            <a:ext cx="11616743" cy="5911403"/>
          </a:xfrm>
        </p:spPr>
        <p:txBody>
          <a:bodyPr>
            <a:normAutofit/>
          </a:bodyPr>
          <a:lstStyle/>
          <a:p>
            <a:r>
              <a:rPr lang="en-US" dirty="0"/>
              <a:t>Assimilation of voicing</a:t>
            </a:r>
          </a:p>
          <a:p>
            <a:pPr marL="0" indent="0">
              <a:buNone/>
            </a:pPr>
            <a:r>
              <a:rPr lang="en-US" dirty="0" err="1"/>
              <a:t>C</a:t>
            </a:r>
            <a:r>
              <a:rPr lang="en-US" baseline="30000" dirty="0" err="1"/>
              <a:t>f</a:t>
            </a:r>
            <a:r>
              <a:rPr lang="en-US" baseline="30000" dirty="0"/>
              <a:t> </a:t>
            </a:r>
            <a:r>
              <a:rPr lang="en-US" dirty="0"/>
              <a:t>: alveolar fricative voiced (v, z, ð, ʒ) → </a:t>
            </a:r>
            <a:r>
              <a:rPr lang="en-US" dirty="0" err="1"/>
              <a:t>C</a:t>
            </a:r>
            <a:r>
              <a:rPr lang="en-US" baseline="30000" dirty="0" err="1"/>
              <a:t>i</a:t>
            </a:r>
            <a:r>
              <a:rPr lang="en-US" dirty="0"/>
              <a:t>: alveolar fricative voiceless (f, s, θ, ʃ)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509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716700"/>
          </a:xfrm>
        </p:spPr>
        <p:txBody>
          <a:bodyPr/>
          <a:lstStyle/>
          <a:p>
            <a:r>
              <a:rPr lang="en-US" dirty="0"/>
              <a:t>Reciprocal assimilation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7127"/>
            <a:ext cx="10515600" cy="5911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/d/ + /j/ = /</a:t>
            </a:r>
            <a:r>
              <a:rPr lang="en-US" dirty="0" err="1"/>
              <a:t>dʒ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/t/ + /j/ = /</a:t>
            </a:r>
            <a:r>
              <a:rPr lang="en-US" dirty="0" err="1"/>
              <a:t>tʃ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/s/ + /j/ = /ʃ/</a:t>
            </a:r>
          </a:p>
          <a:p>
            <a:pPr marL="0" indent="0">
              <a:buNone/>
            </a:pPr>
            <a:r>
              <a:rPr lang="en-US" dirty="0"/>
              <a:t>/z/ + /j/ = /ʒ/</a:t>
            </a:r>
          </a:p>
        </p:txBody>
      </p:sp>
    </p:spTree>
    <p:extLst>
      <p:ext uri="{BB962C8B-B14F-4D97-AF65-F5344CB8AC3E}">
        <p14:creationId xmlns:p14="http://schemas.microsoft.com/office/powerpoint/2010/main" val="935242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648" y="90152"/>
            <a:ext cx="8100811" cy="6767847"/>
          </a:xfrm>
        </p:spPr>
        <p:txBody>
          <a:bodyPr numCol="2">
            <a:noAutofit/>
          </a:bodyPr>
          <a:lstStyle/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person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man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Meat pie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thing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those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 through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case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Bright colors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Quite good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boy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1200"/>
              </a:spcAft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1200"/>
              </a:spcAft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1200"/>
              </a:spcAft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1200"/>
              </a:spcAft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1200"/>
              </a:spcAft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1200"/>
              </a:spcAft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 game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paper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thought 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 things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 girls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shoes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years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side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night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you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0"/>
              </a:spcAft>
              <a:buNone/>
            </a:pP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0"/>
              </a:spcAft>
              <a:buNone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274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678" y="-12879"/>
            <a:ext cx="7740203" cy="6857999"/>
          </a:xfrm>
        </p:spPr>
        <p:txBody>
          <a:bodyPr>
            <a:noAutofit/>
          </a:bodyPr>
          <a:lstStyle/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came to th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side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surprised at?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meet that man at the airport?</a:t>
            </a:r>
          </a:p>
          <a:p>
            <a:pPr marL="514350" lvl="0" indent="-514350">
              <a:spcAft>
                <a:spcPts val="1200"/>
              </a:spcAft>
              <a:buAutoNum type="arabicPeriod"/>
            </a:pP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has an uncle and a cousin.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of them.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shall be angry.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I can.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I do?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is as old as the hill.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That person 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pleased, wasn’t he?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0"/>
              </a:spcAft>
              <a:buNone/>
            </a:pPr>
            <a:b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0"/>
              </a:spcAft>
              <a:buNone/>
            </a:pP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200"/>
              </a:spcAft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0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3610"/>
            <a:ext cx="10515600" cy="819731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86" y="1465017"/>
            <a:ext cx="11565228" cy="466532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phonemes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[p] – [b] or [æ] – [ɪ]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 in identical environments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 considered to be separate phonemes (the sounds which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contrast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environment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called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phonemes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phonemes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English system.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vowel phonemes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consonant phonemes </a:t>
            </a:r>
          </a:p>
        </p:txBody>
      </p:sp>
    </p:spTree>
    <p:extLst>
      <p:ext uri="{BB962C8B-B14F-4D97-AF65-F5344CB8AC3E}">
        <p14:creationId xmlns:p14="http://schemas.microsoft.com/office/powerpoint/2010/main" val="300715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8" y="481035"/>
            <a:ext cx="10515600" cy="845489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2 different forms are identical in every way except for one sound phoneme (segment) which occurs in the same place in a string, they are called minimal pairs. 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minimal pair is two words that differ in only one sound at the same position. 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rip – lip, make – made, thin – thing </a:t>
            </a:r>
          </a:p>
        </p:txBody>
      </p:sp>
    </p:spTree>
    <p:extLst>
      <p:ext uri="{BB962C8B-B14F-4D97-AF65-F5344CB8AC3E}">
        <p14:creationId xmlns:p14="http://schemas.microsoft.com/office/powerpoint/2010/main" val="246851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1" y="90152"/>
            <a:ext cx="11655380" cy="104319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After each minimal pair, write the phonemes that are established by the sound contrast between them.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334" y="1300766"/>
            <a:ext cx="8754414" cy="5215943"/>
          </a:xfrm>
        </p:spPr>
        <p:txBody>
          <a:bodyPr>
            <a:no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 – bin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– rate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– dig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 – tomb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 - made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 – thing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ship – sip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ship – sheep 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3059" y="1300766"/>
            <a:ext cx="3309871" cy="540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/p/ &amp; /b/</a:t>
            </a:r>
          </a:p>
        </p:txBody>
      </p:sp>
    </p:spTree>
    <p:extLst>
      <p:ext uri="{BB962C8B-B14F-4D97-AF65-F5344CB8AC3E}">
        <p14:creationId xmlns:p14="http://schemas.microsoft.com/office/powerpoint/2010/main" val="38214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51" y="90152"/>
            <a:ext cx="11655380" cy="104319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find the sets of minimal pair for each pair of the consonants given (contrast in initial &amp; final position)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741" y="1262130"/>
            <a:ext cx="10515600" cy="5112912"/>
          </a:xfrm>
        </p:spPr>
        <p:txBody>
          <a:bodyPr>
            <a:no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/k/ - /g/ 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/- /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dʒ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/p/ - /f/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/s/ - /z/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/s/ - /ʃ/ 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/m/ - /n/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60630" y="1262130"/>
            <a:ext cx="5692463" cy="5537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– glass &amp; pick – pig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60626" y="2114283"/>
            <a:ext cx="5692463" cy="5537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 – ridge &amp; choke - joke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0627" y="2949262"/>
            <a:ext cx="5692463" cy="5537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 – cough &amp; pan - fan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0624" y="3807854"/>
            <a:ext cx="5692463" cy="5537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 – zoo &amp; Miss – Ms.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0624" y="4657858"/>
            <a:ext cx="5692463" cy="5537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 – shoe &amp; lass – lash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60625" y="5516450"/>
            <a:ext cx="5692463" cy="5537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 – net &amp; beam - bean</a:t>
            </a:r>
          </a:p>
        </p:txBody>
      </p:sp>
    </p:spTree>
    <p:extLst>
      <p:ext uri="{BB962C8B-B14F-4D97-AF65-F5344CB8AC3E}">
        <p14:creationId xmlns:p14="http://schemas.microsoft.com/office/powerpoint/2010/main" val="38258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set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5175"/>
            <a:ext cx="10515600" cy="322289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set is a group of words differentiated by each having only one sound different from all the others. 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cat – hat – bat, beat – bit – but </a:t>
            </a:r>
          </a:p>
        </p:txBody>
      </p:sp>
    </p:spTree>
    <p:extLst>
      <p:ext uri="{BB962C8B-B14F-4D97-AF65-F5344CB8AC3E}">
        <p14:creationId xmlns:p14="http://schemas.microsoft.com/office/powerpoint/2010/main" val="10286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2696</TotalTime>
  <Words>2345</Words>
  <Application>Microsoft Office PowerPoint</Application>
  <PresentationFormat>Widescreen</PresentationFormat>
  <Paragraphs>274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.VnArabiaH</vt:lpstr>
      <vt:lpstr>.VnSouthern</vt:lpstr>
      <vt:lpstr>Arial</vt:lpstr>
      <vt:lpstr>Calibri</vt:lpstr>
      <vt:lpstr>Calibri Light</vt:lpstr>
      <vt:lpstr>Times New Roman</vt:lpstr>
      <vt:lpstr>Office Theme</vt:lpstr>
      <vt:lpstr>Part 2 – Phonology </vt:lpstr>
      <vt:lpstr>Phonology </vt:lpstr>
      <vt:lpstr>PowerPoint Presentation</vt:lpstr>
      <vt:lpstr>Phoneme </vt:lpstr>
      <vt:lpstr>Phoneme </vt:lpstr>
      <vt:lpstr>Minimal pairs</vt:lpstr>
      <vt:lpstr>Exercise 1: After each minimal pair, write the phonemes that are established by the sound contrast between them.</vt:lpstr>
      <vt:lpstr>Exercise 2: find the sets of minimal pair for each pair of the consonants given (contrast in initial &amp; final position)</vt:lpstr>
      <vt:lpstr>Minimal set </vt:lpstr>
      <vt:lpstr>Complementary distribution </vt:lpstr>
      <vt:lpstr>Free variation </vt:lpstr>
      <vt:lpstr>Allophone </vt:lpstr>
      <vt:lpstr>Phonemic transcription &amp; Phonetic transcription</vt:lpstr>
      <vt:lpstr>Phonemic transcription &amp; Phonetic transcription</vt:lpstr>
      <vt:lpstr>Phonological rules</vt:lpstr>
      <vt:lpstr>Phonological rules</vt:lpstr>
      <vt:lpstr>Phonological rules</vt:lpstr>
      <vt:lpstr>Syllable </vt:lpstr>
      <vt:lpstr>Example </vt:lpstr>
      <vt:lpstr>Structure of a syllable</vt:lpstr>
      <vt:lpstr>Onset </vt:lpstr>
      <vt:lpstr>Coda </vt:lpstr>
      <vt:lpstr>Example </vt:lpstr>
      <vt:lpstr>Aspects of connected speech </vt:lpstr>
      <vt:lpstr>Weak form</vt:lpstr>
      <vt:lpstr>Rules of weak forms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</vt:lpstr>
      <vt:lpstr>Assimilation </vt:lpstr>
      <vt:lpstr>Assimilation </vt:lpstr>
      <vt:lpstr>Assimilation </vt:lpstr>
      <vt:lpstr>Reciprocal assimilation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 – Phonology</dc:title>
  <dc:creator>Niem Le</dc:creator>
  <cp:lastModifiedBy>Phuong Thu</cp:lastModifiedBy>
  <cp:revision>107</cp:revision>
  <dcterms:created xsi:type="dcterms:W3CDTF">2017-11-28T14:04:26Z</dcterms:created>
  <dcterms:modified xsi:type="dcterms:W3CDTF">2022-03-26T02:47:32Z</dcterms:modified>
</cp:coreProperties>
</file>