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D936-BAFF-4D06-82BF-09D4F16525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543C-85E4-44EE-BC61-09C0010D3ED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465" y="2456644"/>
            <a:ext cx="10625070" cy="1307676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Phonetics &amp; Phonology</a:t>
            </a:r>
            <a:endParaRPr lang="en-US" sz="8000" dirty="0">
              <a:solidFill>
                <a:srgbClr val="FF0000"/>
              </a:solidFill>
              <a:latin typeface=".VnArabia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0375"/>
            <a:ext cx="9144000" cy="1459359"/>
          </a:xfrm>
        </p:spPr>
        <p:txBody>
          <a:bodyPr>
            <a:normAutofit/>
          </a:bodyPr>
          <a:lstStyle/>
          <a:p>
            <a:r>
              <a:rPr lang="vi-VN" altLang="en-US" sz="2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Instructor: Nguyen Minh Thien, PhD.</a:t>
            </a:r>
            <a:endParaRPr lang="en-US" sz="2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sz="2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sz="2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sz="2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sz="2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85" y="283335"/>
            <a:ext cx="10515600" cy="7598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phonetic alphabet - IPA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2455" t="45731" r="32514" b="13601"/>
          <a:stretch>
            <a:fillRect/>
          </a:stretch>
        </p:blipFill>
        <p:spPr>
          <a:xfrm>
            <a:off x="-1" y="1197733"/>
            <a:ext cx="12124371" cy="43144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6225" y="5718220"/>
            <a:ext cx="7830355" cy="746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http://ipa.typeit.org/full/</a:t>
            </a:r>
            <a:endParaRPr lang="en-US" sz="4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31" y="2477261"/>
            <a:ext cx="10515600" cy="18114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Part 1 – PHONETICS </a:t>
            </a:r>
            <a:endParaRPr lang="en-US" sz="60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Articulators above the larynx</a:t>
            </a:r>
            <a:endParaRPr lang="en-US" sz="45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3241" t="25660" r="34196" b="12192"/>
          <a:stretch>
            <a:fillRect/>
          </a:stretch>
        </p:blipFill>
        <p:spPr>
          <a:xfrm>
            <a:off x="2060620" y="1122740"/>
            <a:ext cx="6967469" cy="571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56" y="155791"/>
            <a:ext cx="10515600" cy="7682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PRINCIPAL ORGANS OF ARTICULATION</a:t>
            </a:r>
            <a:endParaRPr 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212169" y="3271234"/>
            <a:ext cx="934993" cy="9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461420" y="5383369"/>
            <a:ext cx="3162836" cy="940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Articulators above the Larynx</a:t>
            </a:r>
            <a:endParaRPr lang="en-US" sz="28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8" name="Picture 2" descr="Image result for speech organs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92" y="985181"/>
            <a:ext cx="5618270" cy="58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PRINCIPAL ORGANS OF ARTICULATION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6874" y="5344731"/>
            <a:ext cx="3361386" cy="1249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 major parts of the oral cavity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2" descr="Voice production..• organs of speech - in the mouth and throat.• air pushed out from the lungs through thelarynx and epigl...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7" y="1197736"/>
            <a:ext cx="7359024" cy="55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34" y="184824"/>
            <a:ext cx="10515600" cy="60079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PRINCIPAL ORGANS OF ARTICULATION</a:t>
            </a:r>
            <a:endParaRPr lang="en-US" sz="4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9741" y="1429554"/>
            <a:ext cx="3226158" cy="257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90952" y="1893197"/>
            <a:ext cx="3229378" cy="25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0045" y="2481103"/>
            <a:ext cx="2743200" cy="27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42468" y="3107650"/>
            <a:ext cx="2884867" cy="61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18976" y="4322785"/>
            <a:ext cx="3567448" cy="2052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22" y="785614"/>
            <a:ext cx="7376063" cy="59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512" y="5932646"/>
            <a:ext cx="4082603" cy="798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 vocal tract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1376" y="4372153"/>
            <a:ext cx="3567448" cy="2052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94868" y="3131260"/>
            <a:ext cx="2884867" cy="61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29719" y="2466076"/>
            <a:ext cx="2743200" cy="270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3352" y="1903928"/>
            <a:ext cx="3229378" cy="25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10779" y="1440285"/>
            <a:ext cx="3229378" cy="25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vocal tract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68946"/>
            <a:ext cx="11809927" cy="1313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Most speech sounds are produced by pushing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lung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air through the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vocal 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cords/larynx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up the throat, and into the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mouth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or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nose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and finally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out of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the body. 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18941" y="2537138"/>
            <a:ext cx="11655380" cy="30394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opening between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vocal cords</a:t>
            </a:r>
            <a:r>
              <a:rPr lang="en-US" sz="3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is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glottis</a:t>
            </a:r>
            <a:r>
              <a:rPr lang="en-US" sz="3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 is located in the voice box or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larynx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The tubular part of the throat above the larynx is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pharynx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What sensible people call “the mouth,” linguists call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oral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cavity</a:t>
            </a:r>
            <a:r>
              <a:rPr lang="en-US" sz="3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to distinguish it from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nasal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cavity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which is the nose and the plumbing that connects it to the throat, plus your sinuses. Finally there are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tongue</a:t>
            </a:r>
            <a:r>
              <a:rPr lang="en-US" sz="3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lips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both of which are capable of rapid movement and shape changing. </a:t>
            </a:r>
            <a:r>
              <a:rPr lang="en-US" sz="30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All of these together comprise the vocal tract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sz="30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Fromkin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, 2011)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11403"/>
            <a:ext cx="12192000" cy="66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Changes in the shape of the vocal tract cause differences in speech sounds.</a:t>
            </a:r>
            <a:endParaRPr lang="en-US" sz="29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1188"/>
            <a:ext cx="10515600" cy="74245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Vowels &amp; Consonants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27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In speaking of the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alphabet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we may call “a” a vowel and “c” a consonant, but that means only that we use the letter “a” to represent vowel sounds and the letter “c” to represent consonant sounds.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phonetics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the terms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refer to types of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sounds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not to the letters that represent them. 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5734"/>
            <a:ext cx="10515600" cy="74245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Vowels &amp; Consonants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Vowels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=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 sounds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are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produced with little restriction of the airflow from the lungs out the mouth and/or the nose. 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are produced with some restriction or closure in the vocal tract that impedes the flow of air from the lungs. 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Vowels &amp; Consonants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2" descr="Bảng phiên âm đầy đủ 44 âm IPA trong tiếng Anh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6" y="1184858"/>
            <a:ext cx="8970322" cy="55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54603" y="1635617"/>
            <a:ext cx="3361386" cy="132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20 vowel sounds</a:t>
            </a:r>
            <a:endParaRPr lang="en-US" sz="28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24 consonant sounds</a:t>
            </a:r>
            <a:endParaRPr lang="en-US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84" y="481035"/>
            <a:ext cx="7970949" cy="103867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Class regulations</a:t>
            </a:r>
            <a:endParaRPr 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8198"/>
            <a:ext cx="10515600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You are expected to attend all classes. 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Attendance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will be checked regularly.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Being 10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minutes late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accounts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for one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period absence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You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are permitted no more than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 class sections during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term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 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You are expected to participate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actively in class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activities &amp; complete all your homework.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Cell phones will be turned off or switched to vibrate mode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during class time.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 vowel is a sound formed where air coming from the lungs is not blocked by the mouth or throat. 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 other words, a vowel is a sound created by the relatively free passage of breath through the larynx and oral cavity, usually forming the most prominent and central sound of a syllabus.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321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English vowels</a:t>
            </a:r>
            <a:endParaRPr lang="en-US" sz="50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31" y="1725769"/>
            <a:ext cx="10515600" cy="46363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Pure vowels</a:t>
            </a:r>
            <a:endParaRPr lang="en-US" sz="3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Short vowels</a:t>
            </a:r>
            <a:endParaRPr lang="en-US" sz="36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Long vowels </a:t>
            </a:r>
            <a:endParaRPr lang="en-US" sz="36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</a:t>
            </a:r>
            <a:endParaRPr lang="en-US" sz="3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Triphthongs</a:t>
            </a: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sz="3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English pure vowel sounds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2" descr="Image result for english vowel sounds chart pdf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53" y="1468192"/>
            <a:ext cx="6987558" cy="42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063"/>
            <a:ext cx="10515600" cy="6053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 classification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811370"/>
            <a:ext cx="11719774" cy="5950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quality of a vowel depends on the shape of the vocal tract as the air passes 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through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Different </a:t>
            </a:r>
            <a:r>
              <a:rPr lang="en-US" sz="30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parts of the tongue may be high or low in the </a:t>
            </a:r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mouth.</a:t>
            </a:r>
            <a:endParaRPr lang="en-US" sz="30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tongue may be forward or backward in the mouth. </a:t>
            </a:r>
            <a:endParaRPr lang="en-US" sz="30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lips may be spread or pursed.</a:t>
            </a:r>
            <a:endParaRPr lang="en-US" sz="3000" i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articulators may be tense or lax.</a:t>
            </a:r>
            <a:endParaRPr lang="en-US" sz="30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classification of vowels is based on 4 major aspects: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Tongue height: </a:t>
            </a: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close, open, mid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(beat – bit – but)</a:t>
            </a:r>
            <a:endParaRPr lang="en-US" sz="30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Tongue shape: </a:t>
            </a: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front, back, central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(beat – boot – bat)</a:t>
            </a:r>
            <a:endParaRPr lang="en-US" sz="30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Lip rounding: </a:t>
            </a: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round, spread, neutral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(boot – beat – birth)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Tenseness/laxness: </a:t>
            </a: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tense, lax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(beat – bit) </a:t>
            </a:r>
            <a:endParaRPr lang="en-US" sz="30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94" y="1021948"/>
            <a:ext cx="9452020" cy="110306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Pure vowels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2382592"/>
            <a:ext cx="10515600" cy="24598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Short vowels: </a:t>
            </a:r>
            <a:r>
              <a:rPr lang="en-US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/ɪ/, /ʊ/, /e/, /ʌ/, /ɒ/, /æ/, /ə</a:t>
            </a: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endParaRPr lang="en-US" sz="36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Long vowels: </a:t>
            </a:r>
            <a:r>
              <a:rPr lang="en-US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sz="36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en-US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ː/, /uː/, /ɑː/, /ɜː/, /ɔː/</a:t>
            </a:r>
            <a:endParaRPr lang="en-US" sz="36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313608"/>
            <a:ext cx="9452020" cy="80685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English short vowels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25716" t="20731" r="33998" b="20291"/>
          <a:stretch>
            <a:fillRect/>
          </a:stretch>
        </p:blipFill>
        <p:spPr>
          <a:xfrm>
            <a:off x="2071113" y="1120460"/>
            <a:ext cx="6763793" cy="5567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5" y="159064"/>
            <a:ext cx="9452020" cy="110306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English short vowels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21935" t="23558" r="26829" b="7309"/>
          <a:stretch>
            <a:fillRect/>
          </a:stretch>
        </p:blipFill>
        <p:spPr>
          <a:xfrm>
            <a:off x="2228045" y="1102698"/>
            <a:ext cx="6678280" cy="50662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47008" y="3309870"/>
            <a:ext cx="244699" cy="1674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3221" y="3155321"/>
            <a:ext cx="309093" cy="38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ə</a:t>
            </a:r>
            <a:endParaRPr lang="en-US" sz="35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5" y="159064"/>
            <a:ext cx="9452020" cy="110306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English long vowels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11264" t="17737" r="37066" b="13424"/>
          <a:stretch>
            <a:fillRect/>
          </a:stretch>
        </p:blipFill>
        <p:spPr>
          <a:xfrm>
            <a:off x="2163651" y="1120461"/>
            <a:ext cx="6722772" cy="503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5" y="0"/>
            <a:ext cx="10515600" cy="7464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English vowel chart</a:t>
            </a:r>
            <a:endParaRPr lang="en-US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744" t="23196" r="20338" b="16065"/>
          <a:stretch>
            <a:fillRect/>
          </a:stretch>
        </p:blipFill>
        <p:spPr>
          <a:xfrm>
            <a:off x="1957589" y="746404"/>
            <a:ext cx="8280219" cy="602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18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4"/>
            <a:ext cx="10515600" cy="5177306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/ɪ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: - short,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 - close, 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- front,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- spread,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- lax </a:t>
            </a:r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503050405090304" pitchFamily="18" charset="0"/>
                <a:ea typeface="Tahoma" panose="020B0604030504040204" pitchFamily="34" charset="0"/>
                <a:cs typeface="Times New Roman" panose="02020503050405090304" pitchFamily="18" charset="0"/>
              </a:rPr>
              <a:t>/ɜː/: </a:t>
            </a:r>
            <a:r>
              <a:rPr lang="en-US" dirty="0" smtClean="0"/>
              <a:t>-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long,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- half-open  (bit lower than mid),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- central,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- neutral,</a:t>
            </a:r>
            <a:endParaRPr lang="en-US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        - tense </a:t>
            </a:r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972"/>
            <a:ext cx="10515600" cy="110306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Testing &amp; Assessment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0315" y="1300762"/>
          <a:ext cx="8371268" cy="520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2025"/>
                <a:gridCol w="2054978"/>
                <a:gridCol w="3374265"/>
              </a:tblGrid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Items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Ratio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Note 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Participation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5 %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8/10 </a:t>
                      </a: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class sections 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Regular tests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15%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Exercise &amp;</a:t>
                      </a:r>
                      <a:endParaRPr lang="en-US" sz="2800" dirty="0" smtClean="0"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Assignment 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Mid- term test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%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Written </a:t>
                      </a: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test 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Final test</a:t>
                      </a:r>
                      <a:endParaRPr lang="en-US" sz="280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6</a:t>
                      </a: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</a:t>
                      </a: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%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Written </a:t>
                      </a:r>
                      <a:r>
                        <a:rPr lang="en-US" sz="2800" dirty="0" smtClean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test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  <a:tr h="858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Total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100 %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503050405090304" pitchFamily="18" charset="0"/>
                        <a:ea typeface="Calibri" panose="020F0502020204030204" pitchFamily="34" charset="0"/>
                        <a:cs typeface="Times New Roman" panose="0202050305040509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 are sounds articulated with a glide from one vowel to another.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8 diphthongs: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Centring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 gliding towards the /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ə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 vowel (schwa): 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ɪə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eə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ʊə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endParaRPr lang="en-US" sz="32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Closing (high) diphthongs gliding towards the /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ɪ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 and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ʊ/ vowels: 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eɪ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aɪ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ɔɪ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əʊ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/, /</a:t>
            </a:r>
            <a:r>
              <a:rPr lang="en-US" sz="32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aʊ</a:t>
            </a: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endParaRPr lang="en-US" sz="32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first part of all the diphthong is much longer and stronger than the second part.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68" y="196738"/>
            <a:ext cx="10515600" cy="96139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467" y="1358721"/>
            <a:ext cx="3374265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DIPHTHONGS</a:t>
            </a:r>
            <a:endParaRPr lang="en-US" sz="30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751" y="2551940"/>
            <a:ext cx="2794716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CENTRING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0732" y="2551940"/>
            <a:ext cx="2794716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CLOSING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685" y="3953816"/>
            <a:ext cx="2794716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Ending with </a:t>
            </a:r>
            <a:r>
              <a:rPr lang="en-US" sz="30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ɪ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924" y="3953815"/>
            <a:ext cx="2794716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Ending in </a:t>
            </a:r>
            <a:r>
              <a:rPr lang="en-US" sz="30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ə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90446" y="3953815"/>
            <a:ext cx="2794716" cy="52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Ending with </a:t>
            </a:r>
            <a:r>
              <a:rPr lang="en-US" sz="30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ʊ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076" y="5535748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ɪə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5164" y="5582982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eə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1844" y="558298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ʊə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3927" y="558298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eɪ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9771" y="558298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aɪ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9639" y="558298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ɔɪ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69500" y="552073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aʊ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11801" y="5520733"/>
            <a:ext cx="815662" cy="502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əʊ</a:t>
            </a:r>
            <a:endParaRPr lang="en-US" sz="30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20" name="Straight Connector 19"/>
          <p:cNvCxnSpPr>
            <a:stCxn id="4" idx="2"/>
            <a:endCxn id="5" idx="0"/>
          </p:cNvCxnSpPr>
          <p:nvPr/>
        </p:nvCxnSpPr>
        <p:spPr>
          <a:xfrm flipH="1">
            <a:off x="2859109" y="1886755"/>
            <a:ext cx="3084491" cy="6651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2"/>
          </p:cNvCxnSpPr>
          <p:nvPr/>
        </p:nvCxnSpPr>
        <p:spPr>
          <a:xfrm>
            <a:off x="5943600" y="1886755"/>
            <a:ext cx="3168201" cy="6651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  <a:endCxn id="8" idx="0"/>
          </p:cNvCxnSpPr>
          <p:nvPr/>
        </p:nvCxnSpPr>
        <p:spPr>
          <a:xfrm flipH="1">
            <a:off x="2114282" y="3079974"/>
            <a:ext cx="744827" cy="873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2"/>
            <a:endCxn id="9" idx="0"/>
          </p:cNvCxnSpPr>
          <p:nvPr/>
        </p:nvCxnSpPr>
        <p:spPr>
          <a:xfrm>
            <a:off x="9028090" y="3079974"/>
            <a:ext cx="1259714" cy="873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7" idx="0"/>
          </p:cNvCxnSpPr>
          <p:nvPr/>
        </p:nvCxnSpPr>
        <p:spPr>
          <a:xfrm flipH="1">
            <a:off x="6201043" y="3079974"/>
            <a:ext cx="2827047" cy="873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0" idx="0"/>
          </p:cNvCxnSpPr>
          <p:nvPr/>
        </p:nvCxnSpPr>
        <p:spPr>
          <a:xfrm flipH="1">
            <a:off x="682907" y="4481849"/>
            <a:ext cx="1431375" cy="10538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2"/>
            <a:endCxn id="11" idx="0"/>
          </p:cNvCxnSpPr>
          <p:nvPr/>
        </p:nvCxnSpPr>
        <p:spPr>
          <a:xfrm>
            <a:off x="2114282" y="4481849"/>
            <a:ext cx="8713" cy="1101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2"/>
            <a:endCxn id="12" idx="0"/>
          </p:cNvCxnSpPr>
          <p:nvPr/>
        </p:nvCxnSpPr>
        <p:spPr>
          <a:xfrm>
            <a:off x="2114282" y="4481849"/>
            <a:ext cx="1295393" cy="1101134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2"/>
            <a:endCxn id="13" idx="0"/>
          </p:cNvCxnSpPr>
          <p:nvPr/>
        </p:nvCxnSpPr>
        <p:spPr>
          <a:xfrm flipH="1">
            <a:off x="4881758" y="4481850"/>
            <a:ext cx="1319285" cy="1101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2"/>
            <a:endCxn id="14" idx="0"/>
          </p:cNvCxnSpPr>
          <p:nvPr/>
        </p:nvCxnSpPr>
        <p:spPr>
          <a:xfrm>
            <a:off x="6201043" y="4481850"/>
            <a:ext cx="156559" cy="1101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2"/>
            <a:endCxn id="15" idx="0"/>
          </p:cNvCxnSpPr>
          <p:nvPr/>
        </p:nvCxnSpPr>
        <p:spPr>
          <a:xfrm>
            <a:off x="6201043" y="4481850"/>
            <a:ext cx="1506427" cy="1101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2"/>
            <a:endCxn id="17" idx="0"/>
          </p:cNvCxnSpPr>
          <p:nvPr/>
        </p:nvCxnSpPr>
        <p:spPr>
          <a:xfrm flipH="1">
            <a:off x="9519632" y="4481849"/>
            <a:ext cx="768172" cy="1038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2"/>
            <a:endCxn id="16" idx="0"/>
          </p:cNvCxnSpPr>
          <p:nvPr/>
        </p:nvCxnSpPr>
        <p:spPr>
          <a:xfrm>
            <a:off x="10287804" y="4481849"/>
            <a:ext cx="989527" cy="1038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" idx="2"/>
            <a:endCxn id="12" idx="0"/>
          </p:cNvCxnSpPr>
          <p:nvPr/>
        </p:nvCxnSpPr>
        <p:spPr>
          <a:xfrm>
            <a:off x="2114282" y="4481849"/>
            <a:ext cx="1295393" cy="11011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Diphthongs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1"/>
          <a:srcRect l="1945" t="21986" r="54444" b="12055"/>
          <a:stretch>
            <a:fillRect/>
          </a:stretch>
        </p:blipFill>
        <p:spPr bwMode="auto">
          <a:xfrm>
            <a:off x="639638" y="1481070"/>
            <a:ext cx="4846761" cy="469589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2"/>
          <a:srcRect l="2222" t="26186" r="54028" b="8597"/>
          <a:stretch>
            <a:fillRect/>
          </a:stretch>
        </p:blipFill>
        <p:spPr bwMode="auto">
          <a:xfrm>
            <a:off x="5975797" y="1481070"/>
            <a:ext cx="5378003" cy="48295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1"/>
          <a:srcRect l="13592" t="44699" r="49737" b="20401"/>
          <a:stretch>
            <a:fillRect/>
          </a:stretch>
        </p:blipFill>
        <p:spPr bwMode="auto">
          <a:xfrm>
            <a:off x="1300767" y="1120463"/>
            <a:ext cx="9710670" cy="53704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Triphthongs</a:t>
            </a:r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519018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 </a:t>
            </a:r>
            <a:r>
              <a:rPr lang="en-US" sz="30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triphthong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a glide from one vowel to another then to a third, all produced rapidly without interruption. 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Triphthongs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can be considered as being composed of five closing diphthongs with /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ə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 vowel added on the end.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eɪ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+ ə = </a:t>
            </a: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eɪə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aɪ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+ ə = </a:t>
            </a: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aɪə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ɔɪ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+ ə = </a:t>
            </a: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ɔɪə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əʊ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+ ə = </a:t>
            </a: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əʊə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aʊ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+ ə = </a:t>
            </a:r>
            <a:r>
              <a:rPr lang="en-US" sz="3000" b="1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aʊə</a:t>
            </a:r>
            <a:endParaRPr lang="en-US" sz="30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 descr="Image result for triphthong examples in english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068945"/>
            <a:ext cx="8680361" cy="53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 consonant is a sound formed by stopping the air flowing through the mouth. 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There are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24 consonants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 are classified according to 3 things: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Voicing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Place of articulation</a:t>
            </a:r>
            <a:endParaRPr lang="en-US" sz="32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</a:t>
            </a:r>
            <a:endParaRPr lang="en-US" sz="32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Voicing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825625"/>
            <a:ext cx="11797047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 can differ from each other in terms of voicing. Consonants may be grouped in pairs, both members of a voiceless/voiced (</a:t>
            </a:r>
            <a:r>
              <a:rPr lang="en-US" sz="30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fortis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/lenis) pair.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Voiceless: 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[p], [t], [k], [f],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l-GR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θ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], 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[s],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[ʃ], [</a:t>
            </a:r>
            <a:r>
              <a:rPr lang="en-US" sz="30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tʃ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Voiced:     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[b], [d], [g], [v],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[ð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], [z],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[ʒ], [</a:t>
            </a:r>
            <a:r>
              <a:rPr lang="en-US" sz="30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dʒ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], [l], [m], [n], </a:t>
            </a:r>
            <a:r>
              <a:rPr lang="en-US" sz="30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[ŋ</a:t>
            </a:r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], [w], [r], [j]</a:t>
            </a:r>
            <a:endParaRPr lang="en-US" sz="30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Place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7" y="2005011"/>
            <a:ext cx="6130344" cy="385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Where the articulation happens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Movement of the tongue and lips creates the constriction, reshaping the oral cavity in various ways to produce the various sounds.</a:t>
            </a:r>
            <a:endParaRPr lang="en-US" sz="3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 descr="Places of articulation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1" y="365125"/>
            <a:ext cx="5718220" cy="629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305" y="1777284"/>
            <a:ext cx="5550794" cy="294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Bilabials</a:t>
            </a:r>
            <a:r>
              <a:rPr lang="en-US" sz="3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are consonant sounds produced by using both lips together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[b], [p], [m], [w]</a:t>
            </a: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 descr="Bilabial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2" y="811369"/>
            <a:ext cx="5429517" cy="543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Textbooks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15"/>
            <a:ext cx="10515600" cy="503881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Required textbooks:</a:t>
            </a:r>
            <a:endParaRPr lang="en-US" sz="32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1]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Lê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T.H. &amp;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Trần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T.P.T. (2020). 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Phonetics and Phonology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Dong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Nai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Technology University 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2]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Trần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T.P.T. &amp;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Lê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T.H. (2020). 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Phonetics and Phonology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Dong 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Nai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Technology University 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Recommended textbooks:</a:t>
            </a:r>
            <a:endParaRPr lang="en-US" sz="32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Peter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Roach, 2000. </a:t>
            </a: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English Phonetics and Phonology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 Cambridge University Press.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Fromkin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, V., Rodman, R. and </a:t>
            </a: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Hyams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, N., 2011. </a:t>
            </a:r>
            <a:r>
              <a:rPr lang="en-US" sz="32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An Introduction to Language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 Wadsworth </a:t>
            </a: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Cengage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Learning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065" y="1841679"/>
            <a:ext cx="5138670" cy="3309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Labiodentals</a:t>
            </a:r>
            <a:r>
              <a:rPr lang="en-US" sz="3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are </a:t>
            </a:r>
            <a:r>
              <a:rPr lang="en-US" sz="3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articulated by using both the lower lip and the upper front teeth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[f], [v]</a:t>
            </a:r>
            <a:br>
              <a:rPr lang="en-US" sz="32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 descr="Labiodental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8" y="566670"/>
            <a:ext cx="6065949" cy="575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092" y="2228045"/>
            <a:ext cx="5125793" cy="297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Dental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Interdental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) consonant sounds made by the articulation of the tongue between the teeth.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l-GR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θ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], [ð]</a:t>
            </a: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2" descr="Dental consona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71" y="708338"/>
            <a:ext cx="6409131" cy="54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899" y="1133342"/>
            <a:ext cx="5528077" cy="529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Alveolar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consonant sounds made by the articulation of the tip of the tongue towards the alveolar </a:t>
            </a:r>
            <a:r>
              <a:rPr lang="en-US" sz="3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ridge, which is the area lying between the upper front teeth and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palate.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[t], [d], [s], [z], [n], [l]</a:t>
            </a:r>
            <a:br>
              <a:rPr lang="en-US" sz="3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AutoShape 2" descr="Alveolar consonan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Alveolar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7" y="515155"/>
            <a:ext cx="6181859" cy="5917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394" y="1732207"/>
            <a:ext cx="5808372" cy="3857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Post-alveolar/Palatal-alveolar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sounds made by the articulation of the front of tongue towards the area between the alveolar ridge and hard palate.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[ʃ], [ʒ], [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], [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dʒ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], [r]</a:t>
            </a:r>
            <a:endParaRPr lang="en-US" sz="3200" b="1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 descr="Palato-alveolar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9" y="476518"/>
            <a:ext cx="6181858" cy="58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851" y="2086378"/>
            <a:ext cx="5215944" cy="3174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Palatal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sounds made by the articulation of the body tongue towards the hard palate.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[j]</a:t>
            </a: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 descr="Palatal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592428"/>
            <a:ext cx="6053070" cy="591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608" y="1783456"/>
            <a:ext cx="5563674" cy="343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Velar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sounds made by the articulation of the body of the tongue towards the velum.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[k], [g], [ŋ]</a:t>
            </a:r>
            <a:br>
              <a:rPr lang="en-US" sz="3200" b="1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5" name="Picture 4" descr="Velar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3" y="669701"/>
            <a:ext cx="5975796" cy="5782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Places of articulation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047741"/>
            <a:ext cx="4803820" cy="2627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Glottal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sounds are those sounds made at the glottis.</a:t>
            </a:r>
            <a:endParaRPr lang="en-US" sz="3200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[h], [ʔ]</a:t>
            </a:r>
            <a:endParaRPr lang="en-US" sz="3200" b="1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6" name="Picture 5" descr="Glottal consonants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528034"/>
            <a:ext cx="5280339" cy="579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24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How the articulation happens/How the airflow is controlled.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way the airstream is affected as it flows from the lungs up and out of the mouth and nose.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4547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Stops</a:t>
            </a:r>
            <a:r>
              <a:rPr lang="en-US" sz="3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plosives</a:t>
            </a:r>
            <a:r>
              <a:rPr lang="en-US" sz="3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 are 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</a:t>
            </a:r>
            <a:r>
              <a:rPr lang="en-US" sz="3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 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sounds: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airstream is completely blocked in the oral cavity,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Then the air is allowed to “explode” out of the mouth.</a:t>
            </a: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[b], [p], [d], [t], [k], [g]</a:t>
            </a:r>
            <a:endParaRPr lang="en-US" sz="34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Fricatives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are sounds: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airstream is partially blocked in the oral cavity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Some of the air is allowed to come through out a very narrow opening.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[f], [v], 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l-GR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θ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], [ð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], [s], [z], 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[ʃ], [ʒ],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[h]</a:t>
            </a:r>
            <a:endParaRPr lang="en-US" sz="34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75533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Contents of the course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9"/>
            <a:ext cx="10515600" cy="51852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Part 1: Phonetics </a:t>
            </a:r>
            <a:endParaRPr lang="en-US" sz="32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Articulators above the larynx</a:t>
            </a:r>
            <a:endParaRPr lang="en-US" sz="32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Vowels</a:t>
            </a:r>
            <a:endParaRPr lang="en-US" sz="32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- Vowel description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</a:t>
            </a:r>
            <a:endParaRPr lang="en-US" sz="32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Consonants description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2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Voicing</a:t>
            </a:r>
            <a:endParaRPr lang="en-US" sz="32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2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Places of articulation</a:t>
            </a:r>
            <a:endParaRPr lang="en-US" sz="32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200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Manner of articulation</a:t>
            </a:r>
            <a:endParaRPr lang="en-US" sz="3200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Affricates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are sounds that combine the manners of articulation for the plosive and the fricative.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n-US" sz="34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tʃ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], [</a:t>
            </a:r>
            <a:r>
              <a:rPr lang="en-US" sz="34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dʒ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</a:t>
            </a: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56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lateral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a sound formed by allowing the air to escape around the sides of the tongue.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[l]</a:t>
            </a: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nasal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a sound formed by the obstruction of the vocal tract and the lowering of the velum. 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[m], [n], </a:t>
            </a:r>
            <a:r>
              <a:rPr lang="en-US" sz="34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[ŋ]</a:t>
            </a: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Manner of articulation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An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approximant</a:t>
            </a: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formed by the constriction of the vocal tract but with no obstruction in the vocal tract. </a:t>
            </a: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Examples: </a:t>
            </a:r>
            <a:r>
              <a:rPr lang="en-US" sz="34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[w], [r], [j]</a:t>
            </a: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Note: transcribe vowels phonemically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When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followed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by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voiced consonant 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[b], [d], [g], [v], [ð], [z], [ʒ], [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dʒ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], [l], [m], [n], [ŋ], [w], [r], [j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]), it is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shorter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than when it stands at the end of a syllable.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Example: 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ɪ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bid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is shorter than [ɪ]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happy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When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stands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before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voiceless consonant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[p], [t], [k], [f], [</a:t>
            </a:r>
            <a:r>
              <a:rPr lang="el-GR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θ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], [s], [ʃ], [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tʃ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]), it is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shortened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by that consonant.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Example: [</a:t>
            </a: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ː]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beat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bǐːt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is shorter than [</a:t>
            </a:r>
            <a:r>
              <a:rPr lang="en-US" sz="32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i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ː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bead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[</a:t>
            </a:r>
            <a:r>
              <a:rPr lang="en-US" sz="3200" dirty="0" err="1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biːd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</a:t>
            </a:r>
            <a:endParaRPr lang="en-US" sz="32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Note: transcribe vowels phonemically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When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occurs in an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unstressed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syllable, it is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shorter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than it is in a stressed syllable.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Example: 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ɔː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record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(n) /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’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rekɔːd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 is shorter than 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ɔː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record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(v) 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ɪ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’kɔːd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/.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When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vowel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stands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before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a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nasal consonant 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([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m], [n], [ŋ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]), it is </a:t>
            </a:r>
            <a:r>
              <a:rPr lang="en-US" sz="32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nasalized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by that consonant.</a:t>
            </a:r>
            <a:endParaRPr lang="en-US" sz="32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Example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: [ɔː] 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 </a:t>
            </a:r>
            <a:r>
              <a:rPr lang="en-US" sz="32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born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2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[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bɔ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̃ː n</a:t>
            </a:r>
            <a:r>
              <a:rPr lang="en-US" sz="32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] is nasalized by the nasal sound [n] after it. </a:t>
            </a:r>
            <a:endParaRPr lang="en-US" sz="32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65195" y="3206839"/>
            <a:ext cx="45719" cy="1159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8583" t="19674" r="9746" b="8847"/>
          <a:stretch>
            <a:fillRect/>
          </a:stretch>
        </p:blipFill>
        <p:spPr>
          <a:xfrm>
            <a:off x="145774" y="154546"/>
            <a:ext cx="11908851" cy="654246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vowel chart ipa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75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75533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Contents of the course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4"/>
            <a:ext cx="10515600" cy="600799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Part 2: Phonology</a:t>
            </a:r>
            <a:endParaRPr lang="en-US" sz="3000" b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Segmental phonology</a:t>
            </a:r>
            <a:endParaRPr lang="en-US" sz="30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Phonemes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Allophones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Phonological rules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buFontTx/>
              <a:buChar char="-"/>
            </a:pPr>
            <a:r>
              <a:rPr lang="en-US" sz="3000" b="1" i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Supra-segmental phonology</a:t>
            </a:r>
            <a:endParaRPr lang="en-US" sz="3000" b="1" i="1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Syllables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Stress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weak forms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Aspects of connected speech</a:t>
            </a:r>
            <a:endParaRPr lang="en-US" sz="30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	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+ Intonation</a:t>
            </a:r>
            <a:endParaRPr lang="en-US" sz="30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370"/>
            <a:ext cx="10515600" cy="84548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Phonetics vs. Phonology 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33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Phonetics 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is concerned with the physical aspects of speech sounds.</a:t>
            </a:r>
            <a:endParaRPr lang="en-US" sz="36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Phonology 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is concerned with the functional properties (natures) of speech sounds.</a:t>
            </a: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610"/>
            <a:ext cx="10515600" cy="84548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Accent vs. Dialects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352282"/>
            <a:ext cx="11449318" cy="522882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Languages have different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accents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: they are pronounced differently by people from different geographical places, from different social classes, of different ages and different educational backgrounds. Difference of accent are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pronunciation difference only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6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word </a:t>
            </a:r>
            <a:r>
              <a:rPr lang="en-US" sz="3600" b="1" i="1" dirty="0" smtClean="0">
                <a:solidFill>
                  <a:schemeClr val="accent6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dialect</a:t>
            </a:r>
            <a:r>
              <a:rPr lang="en-US" sz="3600" dirty="0" smtClean="0">
                <a:solidFill>
                  <a:schemeClr val="accent6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refers to a variety of a language which is different from others </a:t>
            </a:r>
            <a:r>
              <a:rPr lang="en-US" sz="3600" b="1" i="1" dirty="0" smtClean="0">
                <a:solidFill>
                  <a:schemeClr val="accent6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not just in pronunciation 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but also in such matters as </a:t>
            </a:r>
            <a:r>
              <a:rPr lang="en-US" sz="3600" b="1" i="1" dirty="0" smtClean="0">
                <a:solidFill>
                  <a:schemeClr val="accent6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vocabulary, grammar and word order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610"/>
            <a:ext cx="10515600" cy="84548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RP vs. GA</a:t>
            </a:r>
            <a:endParaRPr lang="en-US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352282"/>
            <a:ext cx="11449318" cy="45333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RP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(or BE – British English) stands </a:t>
            </a:r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for "</a:t>
            </a:r>
            <a:r>
              <a:rPr lang="en-US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Received Pronunciation</a:t>
            </a:r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", the traditional name for the standard British English accent. </a:t>
            </a: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GA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 (or AE – American English) stands for "</a:t>
            </a:r>
            <a:r>
              <a:rPr lang="en-US" sz="3600" b="1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General </a:t>
            </a:r>
            <a:r>
              <a:rPr lang="en-US" sz="36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American</a:t>
            </a:r>
            <a:r>
              <a:rPr lang="en-US" sz="36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" as the accent spoken by "the majority of Americans</a:t>
            </a:r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”.</a:t>
            </a: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spcAft>
                <a:spcPts val="1800"/>
              </a:spcAft>
            </a:pPr>
            <a:endParaRPr lang="en-US" sz="36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9908</Words>
  <Application>WPS Writer</Application>
  <PresentationFormat>Custom</PresentationFormat>
  <Paragraphs>390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2" baseType="lpstr">
      <vt:lpstr>Arial</vt:lpstr>
      <vt:lpstr>SimSun</vt:lpstr>
      <vt:lpstr>Wingdings</vt:lpstr>
      <vt:lpstr>.VnArabia</vt:lpstr>
      <vt:lpstr>苹方-简</vt:lpstr>
      <vt:lpstr>Times New Roman</vt:lpstr>
      <vt:lpstr>.VnBodoni</vt:lpstr>
      <vt:lpstr>Calibri</vt:lpstr>
      <vt:lpstr>Helvetica Neue</vt:lpstr>
      <vt:lpstr>Tahoma</vt:lpstr>
      <vt:lpstr>微软雅黑</vt:lpstr>
      <vt:lpstr>汉仪旗黑</vt:lpstr>
      <vt:lpstr>Arial Unicode MS</vt:lpstr>
      <vt:lpstr>Calibri Light</vt:lpstr>
      <vt:lpstr>Office Theme</vt:lpstr>
      <vt:lpstr>Phonetics &amp; Phonology</vt:lpstr>
      <vt:lpstr>Class regulations</vt:lpstr>
      <vt:lpstr>Testing &amp; Assessment</vt:lpstr>
      <vt:lpstr>Textbooks </vt:lpstr>
      <vt:lpstr>Contents of the course</vt:lpstr>
      <vt:lpstr>Contents of the course</vt:lpstr>
      <vt:lpstr>Phonetics vs. Phonology </vt:lpstr>
      <vt:lpstr>Accent vs. Dialects</vt:lpstr>
      <vt:lpstr>RP vs. GA</vt:lpstr>
      <vt:lpstr>The phonetic alphabet - IPA</vt:lpstr>
      <vt:lpstr>Part 1 – PHONETICS </vt:lpstr>
      <vt:lpstr>Articulators above the larynx</vt:lpstr>
      <vt:lpstr>PRINCIPAL ORGANS OF ARTICULATION</vt:lpstr>
      <vt:lpstr>PRINCIPAL ORGANS OF ARTICULATION</vt:lpstr>
      <vt:lpstr>PRINCIPAL ORGANS OF ARTICULATION</vt:lpstr>
      <vt:lpstr>The vocal tract </vt:lpstr>
      <vt:lpstr>Vowels &amp; Consonants </vt:lpstr>
      <vt:lpstr>Vowels &amp; Consonants </vt:lpstr>
      <vt:lpstr>Vowels &amp; Consonants </vt:lpstr>
      <vt:lpstr>Vowels </vt:lpstr>
      <vt:lpstr>English vowels</vt:lpstr>
      <vt:lpstr>English pure vowel sounds</vt:lpstr>
      <vt:lpstr>Vowel classification</vt:lpstr>
      <vt:lpstr>Pure vowels</vt:lpstr>
      <vt:lpstr>English short vowels</vt:lpstr>
      <vt:lpstr>English short vowels</vt:lpstr>
      <vt:lpstr>English long vowels</vt:lpstr>
      <vt:lpstr>English vowel chart</vt:lpstr>
      <vt:lpstr>Example </vt:lpstr>
      <vt:lpstr>Diphthongs </vt:lpstr>
      <vt:lpstr>Diphthongs </vt:lpstr>
      <vt:lpstr>Diphthongs</vt:lpstr>
      <vt:lpstr>Example </vt:lpstr>
      <vt:lpstr>Triphthongs </vt:lpstr>
      <vt:lpstr>Example </vt:lpstr>
      <vt:lpstr>Consonants </vt:lpstr>
      <vt:lpstr>Voicing </vt:lpstr>
      <vt:lpstr>Place of articulation </vt:lpstr>
      <vt:lpstr>Places of articulation</vt:lpstr>
      <vt:lpstr>Places of articulation</vt:lpstr>
      <vt:lpstr>Places of articulation</vt:lpstr>
      <vt:lpstr>Places of articulation</vt:lpstr>
      <vt:lpstr>Places of articulation</vt:lpstr>
      <vt:lpstr>Places of articulation</vt:lpstr>
      <vt:lpstr>Places of articulation</vt:lpstr>
      <vt:lpstr>Places of articulation</vt:lpstr>
      <vt:lpstr>Manner of articulation </vt:lpstr>
      <vt:lpstr>Manner of articulation </vt:lpstr>
      <vt:lpstr>Manner of articulation </vt:lpstr>
      <vt:lpstr>Manner of articulation </vt:lpstr>
      <vt:lpstr>Manner of articulation </vt:lpstr>
      <vt:lpstr>Manner of articulation </vt:lpstr>
      <vt:lpstr>Manner of articulation </vt:lpstr>
      <vt:lpstr>Note: transcribe vowels phonemically</vt:lpstr>
      <vt:lpstr>Note: transcribe vowels phonemically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Niem Le</dc:creator>
  <cp:lastModifiedBy>nguyenminhthien</cp:lastModifiedBy>
  <cp:revision>7</cp:revision>
  <dcterms:created xsi:type="dcterms:W3CDTF">2022-03-28T08:47:57Z</dcterms:created>
  <dcterms:modified xsi:type="dcterms:W3CDTF">2022-03-28T08:47:57Z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