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87" r:id="rId6"/>
    <p:sldId id="288" r:id="rId7"/>
    <p:sldId id="261" r:id="rId8"/>
    <p:sldId id="262" r:id="rId9"/>
    <p:sldId id="263" r:id="rId10"/>
    <p:sldId id="264" r:id="rId11"/>
    <p:sldId id="265" r:id="rId12"/>
    <p:sldId id="289" r:id="rId13"/>
    <p:sldId id="266" r:id="rId14"/>
    <p:sldId id="267" r:id="rId15"/>
    <p:sldId id="290" r:id="rId16"/>
    <p:sldId id="268" r:id="rId17"/>
    <p:sldId id="269" r:id="rId18"/>
    <p:sldId id="270" r:id="rId19"/>
    <p:sldId id="271" r:id="rId20"/>
    <p:sldId id="272" r:id="rId21"/>
    <p:sldId id="274" r:id="rId22"/>
    <p:sldId id="273" r:id="rId23"/>
    <p:sldId id="275" r:id="rId24"/>
    <p:sldId id="276" r:id="rId25"/>
    <p:sldId id="277" r:id="rId26"/>
    <p:sldId id="278" r:id="rId27"/>
    <p:sldId id="279" r:id="rId28"/>
    <p:sldId id="280" r:id="rId29"/>
    <p:sldId id="282" r:id="rId30"/>
    <p:sldId id="284" r:id="rId31"/>
    <p:sldId id="285" r:id="rId32"/>
    <p:sldId id="28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800D-0C6D-4F68-B298-E2F625EB12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03FA-5641-45C4-9BB7-F3BD5DB05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3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800D-0C6D-4F68-B298-E2F625EB12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03FA-5641-45C4-9BB7-F3BD5DB05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2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800D-0C6D-4F68-B298-E2F625EB12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03FA-5641-45C4-9BB7-F3BD5DB05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1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800D-0C6D-4F68-B298-E2F625EB12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03FA-5641-45C4-9BB7-F3BD5DB05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9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800D-0C6D-4F68-B298-E2F625EB12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03FA-5641-45C4-9BB7-F3BD5DB05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7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800D-0C6D-4F68-B298-E2F625EB12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03FA-5641-45C4-9BB7-F3BD5DB05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95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800D-0C6D-4F68-B298-E2F625EB12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03FA-5641-45C4-9BB7-F3BD5DB05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7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800D-0C6D-4F68-B298-E2F625EB12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03FA-5641-45C4-9BB7-F3BD5DB05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6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800D-0C6D-4F68-B298-E2F625EB12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03FA-5641-45C4-9BB7-F3BD5DB05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6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800D-0C6D-4F68-B298-E2F625EB12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03FA-5641-45C4-9BB7-F3BD5DB05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9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800D-0C6D-4F68-B298-E2F625EB12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03FA-5641-45C4-9BB7-F3BD5DB05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2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2800D-0C6D-4F68-B298-E2F625EB12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03FA-5641-45C4-9BB7-F3BD5DB05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6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927" y="1390918"/>
            <a:ext cx="10515600" cy="230887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4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700" b="1" dirty="0" smtClean="0">
                <a:latin typeface=".VnArabia" panose="020B7200000000000000" pitchFamily="34" charset="0"/>
                <a:cs typeface="Times New Roman" panose="02020603050405020304" pitchFamily="18" charset="0"/>
              </a:rPr>
              <a:t>WORDS</a:t>
            </a:r>
            <a:r>
              <a:rPr lang="en-US" sz="6000" b="1" dirty="0" smtClean="0">
                <a:latin typeface=".VnArabia" panose="020B7200000000000000" pitchFamily="34" charset="0"/>
                <a:cs typeface="Times New Roman" panose="02020603050405020304" pitchFamily="18" charset="0"/>
              </a:rPr>
              <a:t> </a:t>
            </a:r>
            <a:endParaRPr lang="en-US" sz="6000" b="1" dirty="0">
              <a:latin typeface=".VnArabia" panose="020B7200000000000000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08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036"/>
          </a:xfrm>
        </p:spPr>
        <p:txBody>
          <a:bodyPr>
            <a:normAutofit/>
          </a:bodyPr>
          <a:lstStyle/>
          <a:p>
            <a:pPr lvl="0" algn="ctr"/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stability &amp; positional mobility</a:t>
            </a:r>
            <a:endParaRPr lang="en-US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5" y="1506828"/>
            <a:ext cx="11256135" cy="5177307"/>
          </a:xfrm>
        </p:spPr>
        <p:txBody>
          <a:bodyPr>
            <a:noAutofit/>
          </a:bodyPr>
          <a:lstStyle/>
          <a:p>
            <a:pPr marL="0" lvl="1" indent="0"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ords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some freedom to move within a sentence without destroying their meaning.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a word can be regarded as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minimal linguistic unit which is freely movable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meaning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1" indent="0"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</a:p>
          <a:p>
            <a:pPr>
              <a:spcAft>
                <a:spcPts val="600"/>
              </a:spcAft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Slowly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 walked down the street. 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slowly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walked down the street. 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walked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slowly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 the street.  	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walked down the street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slowly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1" indent="0">
              <a:spcBef>
                <a:spcPts val="1000"/>
              </a:spcBef>
              <a:spcAft>
                <a:spcPts val="600"/>
              </a:spcAft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64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Classifications of words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84267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classification of words according to their </a:t>
            </a:r>
            <a:r>
              <a:rPr 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classification of words according to their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word-formation processes</a:t>
            </a:r>
            <a:r>
              <a:rPr lang="en-US" sz="3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99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594" y="313610"/>
            <a:ext cx="10515600" cy="742458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MORPHEMES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76516" y="1944710"/>
          <a:ext cx="11281894" cy="4649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0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0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556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FREE</a:t>
                      </a:r>
                      <a:r>
                        <a:rPr lang="en-US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MORPHEME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BOUND MORPHEME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3712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3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be uttered alone</a:t>
                      </a:r>
                      <a:r>
                        <a:rPr lang="en-US" sz="3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with meaning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3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 </a:t>
                      </a:r>
                      <a:r>
                        <a:rPr lang="en-US" sz="3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 used </a:t>
                      </a:r>
                      <a:r>
                        <a:rPr lang="en-US" sz="3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 its own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None/>
                      </a:pPr>
                      <a:endParaRPr lang="en-US" sz="3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n-US" sz="3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3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stand alone </a:t>
                      </a:r>
                      <a:r>
                        <a:rPr lang="en-US" sz="3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 words or enter into the structure of other words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3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Cannot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be uttered alone</a:t>
                      </a:r>
                      <a:r>
                        <a:rPr lang="en-US" sz="3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with meaning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3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 never used </a:t>
                      </a:r>
                      <a:r>
                        <a:rPr lang="en-US" sz="3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alone but must be with another morpheme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3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occur only if they </a:t>
                      </a:r>
                      <a:r>
                        <a:rPr lang="en-US" sz="3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combine with other morpheme</a:t>
                      </a:r>
                      <a:endParaRPr lang="en-US" sz="3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128788" y="1081826"/>
            <a:ext cx="12063211" cy="742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basic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classes of morphemes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morphemes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bound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morphemes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3160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940"/>
            <a:ext cx="10515600" cy="1103067"/>
          </a:xfrm>
        </p:spPr>
        <p:txBody>
          <a:bodyPr>
            <a:noAutofit/>
          </a:bodyPr>
          <a:lstStyle/>
          <a:p>
            <a:pPr lvl="0"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classification of words according to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76" y="1429555"/>
            <a:ext cx="11269014" cy="517730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100" b="1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kinds of morpheme</a:t>
            </a: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vs. bound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morphemes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100" b="1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combinations</a:t>
            </a:r>
            <a:r>
              <a:rPr lang="en-US" sz="31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31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morphemes</a:t>
            </a: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free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free, or free + bound, or bound +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bound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 WORDS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 of a single free base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(= a free morpheme): stay, flea, long, spirit, eucalyptus, Connecticut, etc. 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WORDS 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 </a:t>
            </a:r>
            <a:r>
              <a:rPr 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 one bound morpheme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an immediate </a:t>
            </a: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constituent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(IC): un- +happy, un-+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happ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)+-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COMPOUND WORDS (also called COMPOUNDS) 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 two free bases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morphemes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or without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bound </a:t>
            </a: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morphemes: </a:t>
            </a:r>
            <a:r>
              <a:rPr lang="en-US" sz="3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class+room</a:t>
            </a: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+-s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27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3457"/>
            <a:ext cx="10515600" cy="742458"/>
          </a:xfrm>
        </p:spPr>
        <p:txBody>
          <a:bodyPr/>
          <a:lstStyle/>
          <a:p>
            <a:pPr lvl="0"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 words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1159100"/>
            <a:ext cx="11964473" cy="55121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FB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(free-base) have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free morpheme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lioness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lion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female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 	 	  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rainy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rain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or ‘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marked by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  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ncertain =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isappear =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the opposite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’+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appear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1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</a:t>
            </a:r>
            <a:r>
              <a:rPr 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words–BB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(bound base) have 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bound morpheme for </a:t>
            </a:r>
            <a:r>
              <a:rPr lang="en-US" sz="31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en-US" sz="31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Televise =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‘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+ –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‘see’ </a:t>
            </a:r>
            <a:endParaRPr 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Matricide =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‘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+ –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cide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killing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58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313509"/>
            <a:ext cx="11964473" cy="6357747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WORDS 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one bound morpheme 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32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IC. 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WORDS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FB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free morpheme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z="32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lionesses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lion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  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rainy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rain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or ‘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marked by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  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uncertainly =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disappearing =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appear + -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WORDS </a:t>
            </a:r>
            <a:r>
              <a:rPr lang="en-US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one bound morpheme </a:t>
            </a:r>
            <a:r>
              <a:rPr lang="en-US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an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endParaRPr lang="en-US" sz="31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1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</a:t>
            </a:r>
            <a:r>
              <a:rPr 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words–BB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(bound base) have 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bound morpheme for </a:t>
            </a:r>
            <a:r>
              <a:rPr lang="en-US" sz="31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en-US" sz="31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Televise =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vise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-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tele- │-vise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tele-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│ phone, </a:t>
            </a:r>
            <a:endParaRPr lang="en-US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tele-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│ graph</a:t>
            </a:r>
            <a:endParaRPr 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Matricide =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–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cide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3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4278"/>
          </a:xfrm>
        </p:spPr>
        <p:txBody>
          <a:bodyPr/>
          <a:lstStyle/>
          <a:p>
            <a:pPr lvl="0"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Compound words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6" y="1558344"/>
            <a:ext cx="11114466" cy="5048517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 WORDS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(also called COMPOUNDS)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 two free bases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morphemes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or without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bound morphemes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highborn = high +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born  	   	 	 	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northeast = north +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east 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desk-lamp(s) = desk + lamp(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	 	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ill-treat(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ill + treat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22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815" y="270457"/>
            <a:ext cx="10515600" cy="811368"/>
          </a:xfrm>
        </p:spPr>
        <p:txBody>
          <a:bodyPr>
            <a:normAutofit/>
          </a:bodyPr>
          <a:lstStyle/>
          <a:p>
            <a:pPr lvl="0"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features of compounds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944" y="1223493"/>
            <a:ext cx="10676586" cy="538336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phonological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feature: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compounds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differentiated from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grammatical structures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their patterns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stress.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200" b="1" i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97905" y="2522706"/>
          <a:ext cx="8387008" cy="2538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4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798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Compound</a:t>
                      </a:r>
                      <a:r>
                        <a:rPr lang="en-US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words 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Grammatical structures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957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`blue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bell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`red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coat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`green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house</a:t>
                      </a:r>
                      <a:r>
                        <a:rPr lang="en-US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blue `</a:t>
                      </a:r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bell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 `</a:t>
                      </a:r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coat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green `</a:t>
                      </a:r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house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54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784" y="146185"/>
            <a:ext cx="10515600" cy="626547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features of compounds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7" y="772732"/>
            <a:ext cx="11487955" cy="583413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syntactic 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feature: 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Order: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arrangement of the elements in a compound may differ from that of a grammatical structure in order</a:t>
            </a:r>
            <a:endParaRPr lang="en-US" sz="3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Indivisibility: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Compound words are considered as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solid blocks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cannot be divided by the insertion of any other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elements.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121588"/>
              </p:ext>
            </p:extLst>
          </p:nvPr>
        </p:nvGraphicFramePr>
        <p:xfrm>
          <a:off x="1094703" y="2458313"/>
          <a:ext cx="913112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7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3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Compound</a:t>
                      </a:r>
                      <a:r>
                        <a:rPr lang="en-US" sz="3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words </a:t>
                      </a:r>
                      <a:endParaRPr lang="en-US" sz="3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Grammatical structures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downfall</a:t>
                      </a:r>
                    </a:p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outbreak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fall down</a:t>
                      </a:r>
                    </a:p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break out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846784" y="5344736"/>
          <a:ext cx="105156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4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1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5974"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Compound words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Grammatical</a:t>
                      </a:r>
                      <a:r>
                        <a:rPr lang="en-US" sz="3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structures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974"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 is a sweetheart.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 has a (very) sweet</a:t>
                      </a:r>
                      <a:r>
                        <a:rPr lang="en-US" sz="3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(and kind) heart.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7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783" y="339368"/>
            <a:ext cx="10515600" cy="626547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features of compounds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5" y="1094704"/>
            <a:ext cx="11487955" cy="544776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semantic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feature: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Compound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 have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specialized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meanings.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Therefore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knowing the meaning of each element of a compound word does not make it possible to figure out the meaning of the whole combination.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said that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compound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 have </a:t>
            </a:r>
            <a:r>
              <a:rPr lang="en-US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idiomatic status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meaning of an ‘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egghead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is by no means closely related to that of ‘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and ‘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’.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16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>
            <a:noAutofit/>
          </a:bodyPr>
          <a:lstStyle/>
          <a:p>
            <a:pPr algn="ctr"/>
            <a:r>
              <a:rPr lang="en-US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</a:t>
            </a:r>
            <a:endParaRPr lang="en-US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791" y="1313644"/>
            <a:ext cx="11075831" cy="516442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‘The word may be described as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basic unit of language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Uniting meaning and form, it is composed of one or more morphemes, each consisting of one or more spoken sounds or their written representatives.’ [Arnold, 1986: 27] 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word is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smallest linguistic unit which can occur on its own in speech or 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’.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writing, word boundaries are usually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spaces between words. In speech, word boundaries may be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slight pauses.’ [Richards, Platt &amp; Weber, 1987: 311] 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42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782" y="133306"/>
            <a:ext cx="10515600" cy="626547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types of compounds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5" y="850004"/>
            <a:ext cx="11706899" cy="60079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Derivational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compounds </a:t>
            </a:r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compounds in which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derivational suffix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attached to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 as a whole, not to one of its elements: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kind-hearted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old-timer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school-boyishness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teen-ager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subcategorizes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 </a:t>
            </a:r>
            <a:r>
              <a:rPr lang="en-US" sz="3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 + noun base + –</a:t>
            </a:r>
            <a:r>
              <a:rPr lang="en-US" sz="3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footballer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honeymooner, mill-owner…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adjective </a:t>
            </a:r>
            <a:r>
              <a:rPr lang="en-US" sz="3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 + noun base + –</a:t>
            </a:r>
            <a:r>
              <a:rPr lang="en-US" sz="30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absent-minded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light-hearted, black-haired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blue-eyed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ill-mannered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short-sighted…</a:t>
            </a:r>
            <a:endParaRPr lang="en-US" sz="3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 </a:t>
            </a:r>
            <a:r>
              <a:rPr lang="en-US" sz="3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 + noun base + –</a:t>
            </a:r>
            <a:r>
              <a:rPr lang="en-US" sz="30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bow-legged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war-minded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heart-shaped…</a:t>
            </a:r>
            <a:endParaRPr lang="en-US" sz="3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</a:t>
            </a:r>
            <a:r>
              <a:rPr lang="en-US" sz="3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 + noun base + –</a:t>
            </a:r>
            <a:r>
              <a:rPr lang="en-US" sz="30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five-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coloured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three-fingered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one-eyed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two-headed…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24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782" y="133306"/>
            <a:ext cx="10515600" cy="626547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types of compounds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5" y="850004"/>
            <a:ext cx="11706899" cy="60079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Repetitive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compounds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subcategorized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into:</a:t>
            </a:r>
          </a:p>
          <a:p>
            <a:pPr marL="0" indent="0">
              <a:buNone/>
            </a:pP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Reduplicative </a:t>
            </a:r>
            <a:r>
              <a:rPr lang="en-US" sz="30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compounds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compounds in which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proper repetition of the first element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‘with intensifying effect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’. </a:t>
            </a:r>
          </a:p>
          <a:p>
            <a:pPr marL="0" indent="0">
              <a:buNone/>
            </a:pP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drip-drip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hush-hush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blah-blah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quack-quack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>
              <a:buNone/>
            </a:pP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Ablaut </a:t>
            </a:r>
            <a:r>
              <a:rPr lang="en-US" sz="30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compounds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‘twin forms consisting of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basic morpheme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(usually the second), sometimes a pseudo-morpheme which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repeated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constituent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different vowel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’.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chit-chat,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tittle-tattle,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shilly-shally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tip-top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>
              <a:buNone/>
            </a:pP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Rhyme </a:t>
            </a:r>
            <a:r>
              <a:rPr lang="en-US" sz="30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compounds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‘twin forms consisting of two elements (most often two pseudo-morphemes), which are conjoined to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rhyme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’.</a:t>
            </a:r>
          </a:p>
          <a:p>
            <a:pPr marL="0" indent="0">
              <a:buNone/>
            </a:pP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boogie-woogie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harum-scarum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hoity-toity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humdrum, lovey-dovey…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69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69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classification of words according to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word-formation processes 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8648"/>
            <a:ext cx="10515600" cy="4739425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COINAGE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creation of totally new words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by: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inventing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names for new products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nylon,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aspirin…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brand names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32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generic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different brands of these types of products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Vaseline or Frigidaire…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</a:t>
            </a:r>
            <a:r>
              <a:rPr lang="en-US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 names of individuals or places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nouns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sandwich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robot…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COINAGE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one of the most uncommon processes of word formation in English.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00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700"/>
            <a:ext cx="10515600" cy="1167462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classification of words according to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word-formation processes 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440" y="1622738"/>
            <a:ext cx="11345214" cy="5087155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BORROWING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 by which words in a language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borrowed from another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 have been borrowed: </a:t>
            </a:r>
          </a:p>
          <a:p>
            <a:pPr lvl="0" fontAlgn="base"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French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champagne, garage, beige, rouge, couchette,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etc.; </a:t>
            </a:r>
          </a:p>
          <a:p>
            <a:pPr lvl="0" fontAlgn="base"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German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rucksack, kindergarten,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etc.; </a:t>
            </a:r>
          </a:p>
          <a:p>
            <a:pPr lvl="0" fontAlgn="base"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Italian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cantata, opera, concerto,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etc.; </a:t>
            </a:r>
          </a:p>
          <a:p>
            <a:pPr lvl="0" fontAlgn="base"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Indian languages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shampoo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cot,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BORROWING is one of the most common processes in word formation.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00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305"/>
            <a:ext cx="10515600" cy="1193220"/>
          </a:xfrm>
        </p:spPr>
        <p:txBody>
          <a:bodyPr>
            <a:noAutofit/>
          </a:bodyPr>
          <a:lstStyle/>
          <a:p>
            <a:pPr algn="ctr"/>
            <a:r>
              <a:rPr lang="en-US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classification of words according to </a:t>
            </a:r>
            <a:r>
              <a:rPr lang="en-US" sz="4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word-formation processes </a:t>
            </a:r>
            <a:endParaRPr lang="en-US" sz="4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440" y="1609857"/>
            <a:ext cx="11345214" cy="5106473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BLENDING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fusion of two words into one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usually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part of one word with the last part of another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mog, from smoke and fog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motel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(or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motorist’s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hotel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brunch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breakfast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Frenglish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French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slanguage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slang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transceiver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transmitter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spiced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ham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3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305"/>
            <a:ext cx="10515600" cy="1077310"/>
          </a:xfrm>
        </p:spPr>
        <p:txBody>
          <a:bodyPr>
            <a:noAutofit/>
          </a:bodyPr>
          <a:lstStyle/>
          <a:p>
            <a:pPr algn="ctr"/>
            <a:r>
              <a:rPr lang="en-US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classification of words according to </a:t>
            </a:r>
            <a:r>
              <a:rPr lang="en-US" sz="4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word-formation processes </a:t>
            </a:r>
            <a:endParaRPr lang="en-US" sz="4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3" y="1339403"/>
            <a:ext cx="11835685" cy="5376927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CLIPPING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cutting off the beginning or the end of a word, or both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leaving a part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abbreviation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clipped word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stand for the whole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full form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>
              <a:spcAft>
                <a:spcPts val="600"/>
              </a:spcAft>
            </a:pP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word is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deleted: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(from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examination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advert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(from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advertisement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(from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dorm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(from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dormitory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bike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(from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bicycle)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gym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(from 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gymnasium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(from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demonstration)…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beginning part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word is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removed: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(from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omnibus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(from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airplane)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(from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telephone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)...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the beginning and the end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clipped: flu (from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nfluenza)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fridge (from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refrigerator)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These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clipped words are usually used in casual speech rather than in writing or formal speech.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04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305"/>
            <a:ext cx="10515600" cy="1077310"/>
          </a:xfrm>
        </p:spPr>
        <p:txBody>
          <a:bodyPr>
            <a:noAutofit/>
          </a:bodyPr>
          <a:lstStyle/>
          <a:p>
            <a:pPr algn="ctr"/>
            <a:r>
              <a:rPr lang="en-US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classification of words according to </a:t>
            </a:r>
            <a:r>
              <a:rPr lang="en-US" sz="4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word-formation processes </a:t>
            </a:r>
            <a:endParaRPr lang="en-US" sz="4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3" y="1493950"/>
            <a:ext cx="11835685" cy="5254580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ACRONYMY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process whereby a word is formed from the initials or beginning segments of a succession of words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NATO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/ˈ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neɪtəʊ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            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orth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tlantic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reaty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rganization’ 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UNESCO /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neskəʊ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 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nited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ations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ducational,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cientific and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ultural 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rganization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NASA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/ˈ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næsə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               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ational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eronautics and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pace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dministration’ </a:t>
            </a:r>
          </a:p>
          <a:p>
            <a:pPr>
              <a:spcAft>
                <a:spcPts val="1200"/>
              </a:spcAft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/ˌ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dʌblju:eɪtʃ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ˈ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əʊ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  ‘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orld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ealth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rganization’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S.O.S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/ˌ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əʊˈes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ouls’ </a:t>
            </a:r>
          </a:p>
          <a:p>
            <a:pPr>
              <a:spcAft>
                <a:spcPts val="12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TV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 T.V.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/ˌ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ˈvi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ision’ </a:t>
            </a:r>
          </a:p>
          <a:p>
            <a:pPr>
              <a:spcAft>
                <a:spcPts val="1200"/>
              </a:spcAft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34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305"/>
            <a:ext cx="10515600" cy="1077310"/>
          </a:xfrm>
        </p:spPr>
        <p:txBody>
          <a:bodyPr>
            <a:noAutofit/>
          </a:bodyPr>
          <a:lstStyle/>
          <a:p>
            <a:pPr algn="ctr"/>
            <a:r>
              <a:rPr lang="en-US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classification of words according to </a:t>
            </a:r>
            <a:r>
              <a:rPr lang="en-US" sz="4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word-formation processes </a:t>
            </a:r>
            <a:endParaRPr lang="en-US" sz="4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3" y="1493950"/>
            <a:ext cx="11835685" cy="525458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CONVERSION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consists of two subcategories: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COMPLETE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CONVERSION is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shifting a word 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one word class to another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adding an affix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APPROXIMATE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CONVERSION is the process by which ‘a word, in the course of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changing its grammatical function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may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undergo a slight change of pronunciation or 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spelling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fontAlgn="base">
              <a:spcBef>
                <a:spcPts val="600"/>
              </a:spcBef>
              <a:spcAft>
                <a:spcPts val="600"/>
              </a:spcAft>
            </a:pP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Voicing of final consonants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(noun → verb):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advice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advise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thief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thieve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sheath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sheathe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Shift of stress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when verbs of two syllables are converted into nouns, the stress is sometimes shifted from the second to the first syllable: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conflict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contrast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convert…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62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305"/>
            <a:ext cx="10515600" cy="1077310"/>
          </a:xfrm>
        </p:spPr>
        <p:txBody>
          <a:bodyPr>
            <a:noAutofit/>
          </a:bodyPr>
          <a:lstStyle/>
          <a:p>
            <a:pPr algn="ctr"/>
            <a:r>
              <a:rPr lang="en-US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classification of words according to </a:t>
            </a:r>
            <a:r>
              <a:rPr lang="en-US" sz="4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word-formation processes </a:t>
            </a:r>
            <a:endParaRPr lang="en-US" sz="4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3" y="1493950"/>
            <a:ext cx="11835685" cy="4597757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AFFIXATION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process by which an affix is added to a base to form a new word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can be subdivided into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prefixation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suffixation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PREFIXATION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addition of a prefix in front of a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base: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-life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cycle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etc.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SUFFIXATION is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addition of a suffix at the end of a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base: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marginal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etc.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46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305"/>
            <a:ext cx="10515600" cy="1077310"/>
          </a:xfrm>
        </p:spPr>
        <p:txBody>
          <a:bodyPr>
            <a:noAutofit/>
          </a:bodyPr>
          <a:lstStyle/>
          <a:p>
            <a:pPr algn="ctr"/>
            <a:r>
              <a:rPr lang="en-US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classification of words according to </a:t>
            </a:r>
            <a:r>
              <a:rPr lang="en-US" sz="4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word-formation processes </a:t>
            </a:r>
            <a:endParaRPr lang="en-US" sz="4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3" y="1493950"/>
            <a:ext cx="11835685" cy="5228822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BACK-FORMATION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deriving words by removing what is thought to be a suffix from an existing word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is just the reverse of the customary process of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suffixation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>
              <a:spcAft>
                <a:spcPts val="600"/>
              </a:spcAft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Back-formation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applies chiefly to the coining of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nouns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emotion → emote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enthusiasm → enthuse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television → televise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major sources of backformation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are:</a:t>
            </a:r>
          </a:p>
          <a:p>
            <a:pPr marL="514350" indent="-514350">
              <a:spcAft>
                <a:spcPts val="600"/>
              </a:spcAft>
              <a:buAutoNum type="arabicParenBoth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nouns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(including compounds nouns) ending in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or/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Aft>
                <a:spcPts val="600"/>
              </a:spcAft>
              <a:buAutoNum type="arabicParenBoth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nouns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ending in 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tion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Aft>
                <a:spcPts val="600"/>
              </a:spcAft>
              <a:buAutoNum type="arabicParenBoth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miscellaneous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group: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laze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(from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lazy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liaise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(from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liaison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reminisce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(from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reminiscence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statistic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(from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33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7005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aspects of a word</a:t>
            </a:r>
            <a:endParaRPr lang="en-US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3497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a sound form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it is a certain arrangement of phonemes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its morphological structure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being also a certain arrangement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morphemes,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used in actual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occur in different word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may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different syntactic functions and signal various meanings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65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305"/>
            <a:ext cx="10515600" cy="1077310"/>
          </a:xfrm>
        </p:spPr>
        <p:txBody>
          <a:bodyPr>
            <a:noAutofit/>
          </a:bodyPr>
          <a:lstStyle/>
          <a:p>
            <a:pPr algn="ctr"/>
            <a:r>
              <a:rPr lang="en-US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classification of words according to </a:t>
            </a:r>
            <a:r>
              <a:rPr lang="en-US" sz="4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word-formation processes </a:t>
            </a:r>
            <a:endParaRPr lang="en-US" sz="4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57" y="1390919"/>
            <a:ext cx="11835685" cy="5228822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US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COMPOUNDING</a:t>
            </a: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combining two or more existing words to form a new one.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Compounds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contrast with </a:t>
            </a:r>
            <a:r>
              <a:rPr lang="en-US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phrases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consist of two or more words that </a:t>
            </a:r>
            <a:r>
              <a:rPr lang="en-US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grammatically related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large card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beautiful pictures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Compounds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found </a:t>
            </a:r>
            <a:r>
              <a:rPr lang="en-US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all word classes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oun, verb, adjective, adverb, pronoun, preposition…</a:t>
            </a:r>
          </a:p>
          <a:p>
            <a:pPr>
              <a:spcAft>
                <a:spcPts val="600"/>
              </a:spcAft>
            </a:pPr>
            <a:r>
              <a:rPr lang="en-US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Historically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compound verbs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derived chiefly from </a:t>
            </a:r>
            <a:r>
              <a:rPr lang="en-US" sz="3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nouns: 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black-mail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cold-shoulder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daydream…</a:t>
            </a:r>
          </a:p>
          <a:p>
            <a:pPr>
              <a:spcAft>
                <a:spcPts val="600"/>
              </a:spcAft>
            </a:pPr>
            <a:r>
              <a:rPr lang="en-US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coinages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mainly </a:t>
            </a:r>
            <a:r>
              <a:rPr lang="en-US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compound nouns and </a:t>
            </a:r>
            <a:r>
              <a:rPr lang="en-US" sz="3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adjectives: 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heartache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bedclothes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houseboat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footballer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son-in-law…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57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57" y="244699"/>
            <a:ext cx="11835685" cy="6375042"/>
          </a:xfrm>
        </p:spPr>
        <p:txBody>
          <a:bodyPr>
            <a:noAutofit/>
          </a:bodyPr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Morpheme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Allomorph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Affix (Prefix + Suffix)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Derivation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Inflection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 constituents (ICs)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 word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 words – FB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 words – BB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Compounds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Aft>
                <a:spcPts val="600"/>
              </a:spcAft>
              <a:buAutoNum type="arabicPeriod"/>
            </a:pP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57" y="244699"/>
            <a:ext cx="11835685" cy="6375042"/>
          </a:xfrm>
        </p:spPr>
        <p:txBody>
          <a:bodyPr>
            <a:noAutofit/>
          </a:bodyPr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Coinage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Blending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Clipping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Borrowing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Acronymy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conversion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 conversion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Affixation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Back-formation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ompounding 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53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941"/>
            <a:ext cx="10515600" cy="858368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aspects of </a:t>
            </a:r>
            <a:r>
              <a:rPr lang="en-US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word</a:t>
            </a:r>
            <a:endParaRPr lang="en-US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0"/>
            <a:ext cx="10662634" cy="5724659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sleep, unhappy (c a t e      cat – tea – eat – ate)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sound form of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sleep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/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sli:p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/;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ʌnˈhæpi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- phonemes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only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free morpheme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base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sleep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unhappy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plain form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sleep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inflected forms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sleeps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sleeping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slept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{D</a:t>
            </a:r>
            <a:r>
              <a:rPr lang="en-US" sz="3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 and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slept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{D</a:t>
            </a:r>
            <a:r>
              <a:rPr lang="en-US" sz="3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};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The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participle form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sleeping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used either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as: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● 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verbal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child was s</a:t>
            </a:r>
            <a:r>
              <a:rPr lang="en-US" sz="3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leeping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soundly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● 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adverbial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 ‘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stood </a:t>
            </a:r>
            <a:r>
              <a:rPr lang="en-US" sz="3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sleeping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’;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● 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adjectival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sleeping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child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’. </a:t>
            </a:r>
          </a:p>
        </p:txBody>
      </p:sp>
    </p:spTree>
    <p:extLst>
      <p:ext uri="{BB962C8B-B14F-4D97-AF65-F5344CB8AC3E}">
        <p14:creationId xmlns:p14="http://schemas.microsoft.com/office/powerpoint/2010/main" val="118066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941"/>
            <a:ext cx="10515600" cy="858368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aspects of </a:t>
            </a:r>
            <a:r>
              <a:rPr lang="en-US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word</a:t>
            </a:r>
            <a:endParaRPr lang="en-US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0"/>
            <a:ext cx="10662634" cy="5724659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sleep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ifferent syntactic functions + signal various meanings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participle form 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sleeping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used either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as: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● 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verbal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child was s</a:t>
            </a:r>
            <a:r>
              <a:rPr lang="en-US" sz="3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leeping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soundly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(v)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● 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adverbial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 ‘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stood </a:t>
            </a:r>
            <a:r>
              <a:rPr lang="en-US" sz="3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sleeping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’;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● 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adjectival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0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sleeping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child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’.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library contains many popular works of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(n)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provided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materials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our Greek vase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collection.(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23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941"/>
            <a:ext cx="10515600" cy="858368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aspects of </a:t>
            </a:r>
            <a:r>
              <a:rPr lang="en-US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word</a:t>
            </a:r>
            <a:endParaRPr lang="en-US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0"/>
            <a:ext cx="10662634" cy="5724659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sleep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unhappy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sound form of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sleep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/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sli:p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/;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ʌnˈhæpi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There is only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free morpheme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base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sleep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unhappy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plain form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sleep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inflected forms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sleeps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sleeping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slept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{D</a:t>
            </a:r>
            <a:r>
              <a:rPr lang="en-US" sz="3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 and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slept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{D</a:t>
            </a:r>
            <a:r>
              <a:rPr lang="en-US" sz="3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};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participle form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sleeping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used either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as: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● 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verbal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child was s</a:t>
            </a:r>
            <a:r>
              <a:rPr lang="en-US" sz="3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leeping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soundly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● 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adverbial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 ‘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stood </a:t>
            </a:r>
            <a:r>
              <a:rPr lang="en-US" sz="3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sleeping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’;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● 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adjectival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sleeping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child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’. </a:t>
            </a:r>
          </a:p>
        </p:txBody>
      </p:sp>
    </p:spTree>
    <p:extLst>
      <p:ext uri="{BB962C8B-B14F-4D97-AF65-F5344CB8AC3E}">
        <p14:creationId xmlns:p14="http://schemas.microsoft.com/office/powerpoint/2010/main" val="355894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3219"/>
          </a:xfrm>
        </p:spPr>
        <p:txBody>
          <a:bodyPr/>
          <a:lstStyle/>
          <a:p>
            <a:pPr lvl="0"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words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20617"/>
          </a:xfrm>
        </p:spPr>
        <p:txBody>
          <a:bodyPr/>
          <a:lstStyle/>
          <a:p>
            <a:pPr marL="228600" lvl="1">
              <a:spcBef>
                <a:spcPts val="100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INDIVISIBILITY (divide) 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>
              <a:spcBef>
                <a:spcPts val="1000"/>
              </a:spcBef>
              <a:spcAft>
                <a:spcPts val="1200"/>
              </a:spcAft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STABILITY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(also called INTERNAL COHESION or UNINTERRUPTABILITY) and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POSITIONAL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MOBILITY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059" y="249215"/>
            <a:ext cx="10515600" cy="858369"/>
          </a:xfrm>
        </p:spPr>
        <p:txBody>
          <a:bodyPr>
            <a:normAutofit/>
          </a:bodyPr>
          <a:lstStyle/>
          <a:p>
            <a:pPr algn="ctr"/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Indivisibility</a:t>
            </a:r>
            <a:endParaRPr lang="en-US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1210613"/>
            <a:ext cx="11513712" cy="5383369"/>
          </a:xfrm>
        </p:spPr>
        <p:txBody>
          <a:bodyPr>
            <a:noAutofit/>
          </a:bodyPr>
          <a:lstStyle/>
          <a:p>
            <a:pPr marL="0" lvl="1" indent="0"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word: </a:t>
            </a:r>
          </a:p>
          <a:p>
            <a:pPr marL="0" lvl="1" indent="0"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It is 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indivisible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cannot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cut into without a disturbance of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meaning.</a:t>
            </a:r>
          </a:p>
          <a:p>
            <a:pPr marL="0" lvl="1" indent="0"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It is 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structurally 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impermeable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nothing can be inserted between its elements. 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</a:p>
          <a:p>
            <a:pPr marL="0" lvl="1" indent="0"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word →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indivisible &amp; impermeable</a:t>
            </a:r>
          </a:p>
          <a:p>
            <a:pPr marL="0" lvl="1" indent="0"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lion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phrase (a word group/ a group of words)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divisible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permeable</a:t>
            </a:r>
          </a:p>
          <a:p>
            <a:pPr marL="0" lvl="1" indent="0"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living lion, a dead lion, a big lion, an old lion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1000"/>
              </a:spcBef>
              <a:spcAft>
                <a:spcPts val="600"/>
              </a:spcAft>
              <a:buNone/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57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914"/>
          </a:xfrm>
        </p:spPr>
        <p:txBody>
          <a:bodyPr>
            <a:normAutofit/>
          </a:bodyPr>
          <a:lstStyle/>
          <a:p>
            <a:pPr lvl="0" algn="ctr"/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stability &amp; positional mobility</a:t>
            </a:r>
            <a:endParaRPr lang="en-US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468192"/>
            <a:ext cx="11655380" cy="5389808"/>
          </a:xfrm>
        </p:spPr>
        <p:txBody>
          <a:bodyPr>
            <a:noAutofit/>
          </a:bodyPr>
          <a:lstStyle/>
          <a:p>
            <a:pPr marL="0" lvl="1" indent="0"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characteristics of the word is that it tends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spcBef>
                <a:spcPts val="1000"/>
              </a:spcBef>
              <a:spcAft>
                <a:spcPts val="600"/>
              </a:spcAft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internally 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stable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terms of the order of the component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morphemes</a:t>
            </a:r>
          </a:p>
          <a:p>
            <a:pPr marL="342900" lvl="1" indent="-342900">
              <a:spcBef>
                <a:spcPts val="1000"/>
              </a:spcBef>
              <a:spcAft>
                <a:spcPts val="600"/>
              </a:spcAft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positionally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mobile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(permutable with other words in the same sentence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1" indent="0"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boys walked slowly up the hill.</a:t>
            </a:r>
          </a:p>
          <a:p>
            <a:pPr marL="0" lvl="1" indent="0"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– 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boy – s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 – </a:t>
            </a:r>
            <a:r>
              <a:rPr lang="en-US" sz="3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sz="3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 – </a:t>
            </a:r>
            <a:r>
              <a:rPr lang="en-US" sz="3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up – the –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hill</a:t>
            </a:r>
          </a:p>
          <a:p>
            <a:pPr marL="0" lvl="1" indent="0"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 – </a:t>
            </a:r>
            <a:r>
              <a:rPr lang="en-US" sz="3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the – 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boy – s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 – </a:t>
            </a:r>
            <a:r>
              <a:rPr lang="en-US" sz="3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up – the –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hill</a:t>
            </a:r>
          </a:p>
          <a:p>
            <a:pPr marL="0" lvl="1" indent="0"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– the – hill – 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 – </a:t>
            </a:r>
            <a:r>
              <a:rPr lang="en-US" sz="3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 – </a:t>
            </a:r>
            <a:r>
              <a:rPr lang="en-US" sz="3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sz="3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the – 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boy – s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1" indent="0">
              <a:spcBef>
                <a:spcPts val="1000"/>
              </a:spcBef>
              <a:spcAft>
                <a:spcPts val="60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73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2273</Words>
  <Application>Microsoft Office PowerPoint</Application>
  <PresentationFormat>Widescreen</PresentationFormat>
  <Paragraphs>245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.VnArabia</vt:lpstr>
      <vt:lpstr>Arial</vt:lpstr>
      <vt:lpstr>Calibri</vt:lpstr>
      <vt:lpstr>Calibri Light</vt:lpstr>
      <vt:lpstr>Times New Roman</vt:lpstr>
      <vt:lpstr>Wingdings</vt:lpstr>
      <vt:lpstr>Office Theme</vt:lpstr>
      <vt:lpstr>Unit 4 WORDS </vt:lpstr>
      <vt:lpstr>Definition </vt:lpstr>
      <vt:lpstr>The aspects of a word</vt:lpstr>
      <vt:lpstr>The aspects of a word</vt:lpstr>
      <vt:lpstr>The aspects of a word</vt:lpstr>
      <vt:lpstr>The aspects of a word</vt:lpstr>
      <vt:lpstr>CHARACTERISTICS  of words </vt:lpstr>
      <vt:lpstr>Indivisibility</vt:lpstr>
      <vt:lpstr>Internal stability &amp; positional mobility</vt:lpstr>
      <vt:lpstr>Internal stability &amp; positional mobility</vt:lpstr>
      <vt:lpstr>Classifications of words </vt:lpstr>
      <vt:lpstr>CLASSIFICATION OF MORPHEMES </vt:lpstr>
      <vt:lpstr>The classification of words according to their structure</vt:lpstr>
      <vt:lpstr>Complex words</vt:lpstr>
      <vt:lpstr>PowerPoint Presentation</vt:lpstr>
      <vt:lpstr>Compound words</vt:lpstr>
      <vt:lpstr>The features of compounds</vt:lpstr>
      <vt:lpstr>The features of compounds</vt:lpstr>
      <vt:lpstr>The features of compounds</vt:lpstr>
      <vt:lpstr>The types of compounds</vt:lpstr>
      <vt:lpstr>The types of compounds</vt:lpstr>
      <vt:lpstr>The classification of words according to their word-formation processes </vt:lpstr>
      <vt:lpstr>The classification of words according to their word-formation processes </vt:lpstr>
      <vt:lpstr>The classification of words according to their word-formation processes </vt:lpstr>
      <vt:lpstr>The classification of words according to their word-formation processes </vt:lpstr>
      <vt:lpstr>The classification of words according to their word-formation processes </vt:lpstr>
      <vt:lpstr>The classification of words according to their word-formation processes </vt:lpstr>
      <vt:lpstr>The classification of words according to their word-formation processes </vt:lpstr>
      <vt:lpstr>The classification of words according to their word-formation processes </vt:lpstr>
      <vt:lpstr>The classification of words according to their word-formation processes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WORDS</dc:title>
  <dc:creator>Niem Le</dc:creator>
  <cp:lastModifiedBy>Sony</cp:lastModifiedBy>
  <cp:revision>30</cp:revision>
  <dcterms:created xsi:type="dcterms:W3CDTF">2018-11-07T12:03:22Z</dcterms:created>
  <dcterms:modified xsi:type="dcterms:W3CDTF">2021-01-28T09:59:18Z</dcterms:modified>
</cp:coreProperties>
</file>