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87" r:id="rId6"/>
    <p:sldId id="288" r:id="rId7"/>
    <p:sldId id="261" r:id="rId8"/>
    <p:sldId id="262" r:id="rId9"/>
    <p:sldId id="263" r:id="rId10"/>
    <p:sldId id="264" r:id="rId11"/>
    <p:sldId id="265" r:id="rId12"/>
    <p:sldId id="289" r:id="rId13"/>
    <p:sldId id="266" r:id="rId14"/>
    <p:sldId id="267" r:id="rId15"/>
    <p:sldId id="290" r:id="rId16"/>
    <p:sldId id="268" r:id="rId17"/>
    <p:sldId id="269" r:id="rId18"/>
    <p:sldId id="270" r:id="rId19"/>
    <p:sldId id="271" r:id="rId20"/>
    <p:sldId id="272" r:id="rId21"/>
    <p:sldId id="274" r:id="rId22"/>
    <p:sldId id="273" r:id="rId23"/>
    <p:sldId id="275" r:id="rId24"/>
    <p:sldId id="276" r:id="rId25"/>
    <p:sldId id="277" r:id="rId26"/>
    <p:sldId id="278" r:id="rId27"/>
    <p:sldId id="279" r:id="rId28"/>
    <p:sldId id="280" r:id="rId29"/>
    <p:sldId id="282" r:id="rId30"/>
    <p:sldId id="284" r:id="rId31"/>
    <p:sldId id="285" r:id="rId32"/>
    <p:sldId id="286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731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78201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813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793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3756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957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073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369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1681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799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324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2800D-0C6D-4F68-B298-E2F625EB1209}" type="datetimeFigureOut">
              <a:rPr lang="en-US" smtClean="0"/>
              <a:t>1/28/2021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03FA-5641-45C4-9BB7-F3BD5DB05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067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0927" y="1390918"/>
            <a:ext cx="10515600" cy="2308875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Unit 4</a:t>
            </a:r>
            <a:b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6700" b="1" dirty="0" smtClean="0">
                <a:latin typeface=".VnArabia" panose="020B7200000000000000" pitchFamily="34" charset="0"/>
                <a:cs typeface="Times New Roman" panose="02020603050405020304" pitchFamily="18" charset="0"/>
              </a:rPr>
              <a:t>WORDS</a:t>
            </a:r>
            <a:r>
              <a:rPr lang="en-US" sz="6000" b="1" dirty="0" smtClean="0">
                <a:latin typeface=".VnArabia" panose="020B7200000000000000" pitchFamily="34" charset="0"/>
                <a:cs typeface="Times New Roman" panose="02020603050405020304" pitchFamily="18" charset="0"/>
              </a:rPr>
              <a:t> </a:t>
            </a:r>
            <a:endParaRPr lang="en-US" sz="6000" b="1" dirty="0">
              <a:latin typeface=".VnArabia" panose="020B7200000000000000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0084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0036"/>
          </a:xfrm>
        </p:spPr>
        <p:txBody>
          <a:bodyPr>
            <a:normAutofit/>
          </a:bodyPr>
          <a:lstStyle/>
          <a:p>
            <a:pPr lvl="0"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stability &amp; positional mobility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155" y="1506828"/>
            <a:ext cx="11256135" cy="5177307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2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2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ords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some freedom to move within a sentence without destroying their meaning.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Therefore, a word can be regarded as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minimal linguistic unit which is freely movable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meaning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 </a:t>
            </a:r>
          </a:p>
          <a:p>
            <a:pPr>
              <a:spcAft>
                <a:spcPts val="600"/>
              </a:spcAft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he walked down the street.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He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walked down the street. 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walked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slowly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down the street.  	</a:t>
            </a:r>
          </a:p>
          <a:p>
            <a:pPr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 walked down the street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slowly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8646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Classifications of words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2842675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their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spcAft>
                <a:spcPts val="1200"/>
              </a:spcAft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their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word-formation processes</a:t>
            </a:r>
            <a:r>
              <a:rPr lang="en-US" sz="30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5990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2594" y="313610"/>
            <a:ext cx="10515600" cy="742458"/>
          </a:xfrm>
        </p:spPr>
        <p:txBody>
          <a:bodyPr/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CLASSIFICATION OF MORPHEMES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/>
          </p:nvPr>
        </p:nvGraphicFramePr>
        <p:xfrm>
          <a:off x="476516" y="1944710"/>
          <a:ext cx="11281894" cy="46492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0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409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95561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FREE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MORPHEME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BOUND MORPHEME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53712">
                <a:tc>
                  <a:txBody>
                    <a:bodyPr/>
                    <a:lstStyle/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</a:t>
                      </a:r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 uttered alone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meaning</a:t>
                      </a:r>
                    </a:p>
                    <a:p>
                      <a:pPr marL="285750" indent="-28575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Char char="-"/>
                      </a:pP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 </a:t>
                      </a: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 used 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on its own</a:t>
                      </a: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endParaRPr lang="en-US" sz="3000" baseline="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spcBef>
                          <a:spcPts val="600"/>
                        </a:spcBef>
                        <a:spcAft>
                          <a:spcPts val="600"/>
                        </a:spcAft>
                        <a:buFontTx/>
                        <a:buNone/>
                      </a:pP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stand alone 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as words or enter into the structure of other words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30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Cannot</a:t>
                      </a:r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be uttered alone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with meaning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 never used 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alone but must be with another morpheme</a:t>
                      </a:r>
                    </a:p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May occur only if they </a:t>
                      </a:r>
                      <a:r>
                        <a:rPr lang="en-US" sz="3000" b="1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combine with other morpheme</a:t>
                      </a:r>
                      <a:endParaRPr lang="en-US" sz="3000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128788" y="1081826"/>
            <a:ext cx="12063211" cy="74245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1200"/>
              </a:spcAft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basic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classes of morphemes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n-US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r>
              <a:rPr lang="en-US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631601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0"/>
            <a:ext cx="10515600" cy="1103067"/>
          </a:xfrm>
        </p:spPr>
        <p:txBody>
          <a:bodyPr>
            <a:noAutofit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</a:t>
            </a:r>
            <a:r>
              <a:rPr lang="en-US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structure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276" y="1429555"/>
            <a:ext cx="11269014" cy="5177307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kinds of morpheme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vs. bound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100" b="1" i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combinations</a:t>
            </a:r>
            <a:r>
              <a:rPr lang="en-US" sz="31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</a:t>
            </a:r>
            <a:r>
              <a:rPr lang="en-US" sz="31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free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free, or free + bound, or bound +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bound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SIMPLE WORDS</a:t>
            </a:r>
            <a:r>
              <a:rPr lang="en-US" sz="31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 of a single free base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(= a free morpheme): stay, flea, long, spirit, eucalyptus, Connecticut, etc.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bound morpheme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an immediate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constituent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(IC): un- +happy, un-+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happ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)+-</a:t>
            </a: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WORDS (also called COMPOUNDS)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free bases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morphemes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with or without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bound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morphemes: </a:t>
            </a:r>
            <a:r>
              <a:rPr lang="en-US" sz="31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class+room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+-s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9274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23457"/>
            <a:ext cx="10515600" cy="742458"/>
          </a:xfrm>
        </p:spPr>
        <p:txBody>
          <a:bodyPr/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1159100"/>
            <a:ext cx="11964473" cy="5512156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FB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(free-base) have 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one free morpheme 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32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lioness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lion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 	 	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rainy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rain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marked by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ncertain =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isappear =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the opposite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’+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1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words–BB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(bound base) have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bound morpheme for </a:t>
            </a:r>
            <a:r>
              <a:rPr lang="en-US" sz="31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US" sz="31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Televise =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+ –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vise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‘see’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Matricide =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mother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+ –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killing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15861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910" y="313509"/>
            <a:ext cx="11964473" cy="6357747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 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bound morpheme </a:t>
            </a:r>
            <a:r>
              <a:rPr lang="en-US" sz="3200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200" i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IC.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FB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free morpheme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200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en-US" sz="3200" u="sng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IC</a:t>
            </a:r>
            <a:r>
              <a:rPr lang="en-US" sz="3200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en-US" sz="32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lionesses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lion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	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rainy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rain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having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or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marked by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uncertainly =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certain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-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          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disappearing =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dis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appear + -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 </a:t>
            </a:r>
            <a:r>
              <a:rPr 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contain </a:t>
            </a:r>
            <a:r>
              <a:rPr lang="en-US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least one bound morpheme </a:t>
            </a:r>
            <a:r>
              <a:rPr lang="en-US" i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an </a:t>
            </a:r>
            <a:r>
              <a:rPr lang="en-US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endParaRPr lang="en-US" sz="3100" i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1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Complex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words–BB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(bound base) have </a:t>
            </a:r>
            <a:r>
              <a:rPr lang="en-US" sz="31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bound morpheme for </a:t>
            </a:r>
            <a:r>
              <a:rPr lang="en-US" sz="31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each</a:t>
            </a:r>
            <a:r>
              <a:rPr lang="en-US" sz="31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IC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Televise = 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vise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-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tele- │-vise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tele-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 phone, </a:t>
            </a:r>
            <a:endParaRPr lang="en-US" sz="32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tele-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│ graph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Matricide = </a:t>
            </a:r>
            <a:r>
              <a:rPr lang="en-US" sz="32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matri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–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cide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73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74278"/>
          </a:xfrm>
        </p:spPr>
        <p:txBody>
          <a:bodyPr/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words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1066" y="1558344"/>
            <a:ext cx="11114466" cy="5048517"/>
          </a:xfrm>
        </p:spPr>
        <p:txBody>
          <a:bodyPr>
            <a:normAutofit lnSpcReduction="10000"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 WORDS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(also called COMPOUNDS)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least two free bases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morphemes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or without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bound morphemes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highborn = high +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born  	   	 	 	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northeast = north +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east </a:t>
            </a: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desk-lamp(s) = desk + lamp(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          	 	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ill-treat(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= ill + treat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227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9815" y="270457"/>
            <a:ext cx="10515600" cy="811368"/>
          </a:xfrm>
        </p:spPr>
        <p:txBody>
          <a:bodyPr>
            <a:normAutofit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features of compounds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3944" y="1223493"/>
            <a:ext cx="10676586" cy="538336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phonological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Some compounds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differentiated 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grammatical structures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their patterns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stress.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b="1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297905" y="2522706"/>
          <a:ext cx="8387008" cy="2538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21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5848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0798"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words 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 structures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59571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`blue</a:t>
                      </a: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bell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`red</a:t>
                      </a: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coat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`green</a:t>
                      </a: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house</a:t>
                      </a:r>
                      <a:r>
                        <a:rPr lang="en-US" sz="32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3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blue `</a:t>
                      </a: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bell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red `</a:t>
                      </a: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coat</a:t>
                      </a:r>
                    </a:p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3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green `</a:t>
                      </a:r>
                      <a:r>
                        <a:rPr lang="en-US" sz="32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house</a:t>
                      </a:r>
                      <a:endParaRPr lang="en-US" sz="3200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547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84" y="146185"/>
            <a:ext cx="10515600" cy="62654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features of compounds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7" y="772732"/>
            <a:ext cx="11487955" cy="5834130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syntactic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feature: </a:t>
            </a:r>
          </a:p>
          <a:p>
            <a:pPr>
              <a:spcBef>
                <a:spcPts val="600"/>
              </a:spcBef>
              <a:spcAft>
                <a:spcPts val="1200"/>
              </a:spcAft>
              <a:buFontTx/>
              <a:buChar char="-"/>
            </a:pP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Order: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arrangement of the elements in a compound may differ from that of a grammatical structure in order</a:t>
            </a: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1200"/>
              </a:spcAft>
              <a:buFontTx/>
              <a:buChar char="-"/>
            </a:pP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Indivisibility: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words are considered as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solid blocks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They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cannot be divided by the insertion of any other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elements.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0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121588"/>
              </p:ext>
            </p:extLst>
          </p:nvPr>
        </p:nvGraphicFramePr>
        <p:xfrm>
          <a:off x="1094703" y="2458313"/>
          <a:ext cx="9131122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7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093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words </a:t>
                      </a:r>
                      <a:endParaRPr lang="en-US" sz="3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 structures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downfall</a:t>
                      </a:r>
                    </a:p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outbreak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fall down</a:t>
                      </a:r>
                    </a:p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break out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846784" y="5344736"/>
          <a:ext cx="10515600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343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812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85974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Compound words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Grammatical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structures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5974"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is a sweetheart.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3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She has a (very) sweet</a:t>
                      </a:r>
                      <a:r>
                        <a:rPr lang="en-US" sz="3000" baseline="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(and kind) heart.</a:t>
                      </a:r>
                      <a:endParaRPr lang="en-US" sz="3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77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83" y="339368"/>
            <a:ext cx="10515600" cy="62654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features of compounds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5" y="1094704"/>
            <a:ext cx="11487955" cy="5447764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semantic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feature: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Compound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have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specialized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meanings.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Therefore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knowing the meaning of each element of a compound word does not make it possible to figure out the meaning of the whole combination.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said that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have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idiomatic status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the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meaning of an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egghead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is by no means closely related to that of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egg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and ‘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16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2458"/>
          </a:xfrm>
        </p:spPr>
        <p:txBody>
          <a:bodyPr>
            <a:noAutofit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Definition 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791" y="1313644"/>
            <a:ext cx="11075831" cy="5164428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‘The word may be described as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basic unit of language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Uniting meaning and form, it is composed of one or more morphemes, each consisting of one or more spoken sounds or their written representatives.’ [Arnold, 1986: 27] </a:t>
            </a: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word is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smallest linguistic unit which can occur on its own in speech or </a:t>
            </a:r>
            <a:r>
              <a:rPr lang="en-US" sz="32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writing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writing, word boundaries are usually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spaces between words. In speech, word boundaries may be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recognized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 slight pauses.’ [Richards, Platt &amp; Weber, 1987: 311] </a:t>
            </a: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299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82" y="133306"/>
            <a:ext cx="10515600" cy="62654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types of compounds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5" y="850004"/>
            <a:ext cx="11706899" cy="6007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Derivational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</a:t>
            </a:r>
            <a:endParaRPr lang="en-US" sz="3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in which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derivational suffix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attached to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combination as a whole, not to one of its elements: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kind-hearted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old-timer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school-boyishness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teen-ager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are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subcategorizes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+ noun base + –</a:t>
            </a:r>
            <a:r>
              <a:rPr lang="en-US" sz="3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footballer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honeymooner, mill-owner…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adjective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+ noun base + –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absent-minded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light-hearted, black-haired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blue-eyed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ill-mannered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short-sighted…</a:t>
            </a:r>
            <a:endParaRPr lang="en-US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noun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+ noun base + –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bow-legged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war-minded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heart-shaped…</a:t>
            </a:r>
            <a:endParaRPr lang="en-US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sz="3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base + noun base + –</a:t>
            </a:r>
            <a:r>
              <a:rPr lang="en-US" sz="30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five-</a:t>
            </a:r>
            <a:r>
              <a:rPr lang="en-US" sz="3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coloured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three-fingered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one-eyed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two-headed…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72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6782" y="133306"/>
            <a:ext cx="10515600" cy="626547"/>
          </a:xfrm>
        </p:spPr>
        <p:txBody>
          <a:bodyPr>
            <a:normAutofit fontScale="90000"/>
          </a:bodyPr>
          <a:lstStyle/>
          <a:p>
            <a:pPr lvl="0"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types of compounds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05" y="850004"/>
            <a:ext cx="11706899" cy="60079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Repetitive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subcategorized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into: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Reduplicative 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compounds in which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second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element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proper repetition of the first element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‘with intensifying effect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drip-drip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hush-hush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blah-blah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quack-quack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Ablaut 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‘twin forms consisting of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basic morpheme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(usually the second), sometimes a pseudo-morpheme which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repeated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other constituent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a different vowel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chit-chat,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tittle-tattle,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shilly-shally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tip-top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3000" b="1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Rhyme </a:t>
            </a:r>
            <a:r>
              <a:rPr lang="en-US" sz="3000" b="1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‘twin forms consisting of two elements (most often two pseudo-morphemes), which are conjoined to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rhyme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’.</a:t>
            </a:r>
          </a:p>
          <a:p>
            <a:pPr marL="0" indent="0">
              <a:buNone/>
            </a:pP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EX: boogie-woogie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harum-scarum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hoity-toity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humdrum, lovey-dovey…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6698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69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38648"/>
            <a:ext cx="10515600" cy="4739425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COINAGE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creation of totally new words</a:t>
            </a:r>
            <a:r>
              <a:rPr lang="en-US" sz="32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by: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inventing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names for new products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nylon,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aspirin…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specific brand names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 </a:t>
            </a:r>
            <a:r>
              <a:rPr lang="en-US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generic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name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for different brands of these types of products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Vaseline or Frigidaire…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changing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proper names of individuals or places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sz="32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common nouns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sandwich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 robot…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COINAGE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one of the most uncommon processes of word formation in English.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6002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7700"/>
            <a:ext cx="10515600" cy="1167462"/>
          </a:xfrm>
        </p:spPr>
        <p:txBody>
          <a:bodyPr>
            <a:noAutofit/>
          </a:bodyPr>
          <a:lstStyle/>
          <a:p>
            <a:pPr algn="ctr"/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440" y="1622738"/>
            <a:ext cx="11345214" cy="5087155"/>
          </a:xfrm>
        </p:spPr>
        <p:txBody>
          <a:bodyPr>
            <a:norm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by which words in a language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borrowed from another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English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words have been borrowed: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French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champagne, garage, beige, rouge, couchette,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etc.;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German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rucksack, kindergarten,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etc.;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Italian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cantata, opera, concerto,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etc.; </a:t>
            </a:r>
          </a:p>
          <a:p>
            <a:pPr lvl="0" fontAlgn="base"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American Indian languages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shampoo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cot,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etc.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fontAlgn="base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BORROWING is one of the most common processes in word formation.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30058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19322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440" y="1609857"/>
            <a:ext cx="11345214" cy="5106473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BLENDING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fusion of two words into one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usually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first part of one word with the last part of another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mog, from smoke and fog 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motel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(or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motorist’s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hotel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brunch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breakfast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lunch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Frenglish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French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English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slanguage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slang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transceiver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transmitter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receiver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spiced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ham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371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339403"/>
            <a:ext cx="11835685" cy="5376927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CLIPPING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cutting off the beginning or the end of a word, or both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leaving a part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abbreviation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clipped word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stand for the whole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full form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  <a:p>
            <a:pPr>
              <a:spcAft>
                <a:spcPts val="600"/>
              </a:spcAft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deleted: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examination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advert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advertisement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lab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laboratory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dorm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dormitory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bike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bicycle)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gym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gymnasium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demonstration)…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2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beginning part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of the word is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removed: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bus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omnibus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plane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airplane)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phone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telephone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)...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2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Both the beginning and the end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 clipped: flu (from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nfluenza)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fridge (from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refrigerator) </a:t>
            </a:r>
          </a:p>
          <a:p>
            <a:pPr marL="0" indent="0">
              <a:spcAft>
                <a:spcPts val="6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These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clipped words are usually used in casual speech rather than in writing or formal speech. </a:t>
            </a:r>
          </a:p>
          <a:p>
            <a:pPr marL="0" indent="0">
              <a:spcBef>
                <a:spcPts val="1200"/>
              </a:spcBef>
              <a:spcAft>
                <a:spcPts val="6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47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93950"/>
            <a:ext cx="11835685" cy="5254580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ACRONYMY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whereby a word is formed from the initials or beginning segments of a succession of words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NATO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neɪtəʊ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           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orth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tlantic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reaty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rganization’ </a:t>
            </a:r>
          </a:p>
          <a:p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UNESCO /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ˈ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neskəʊ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nited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ations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ducational,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cientific and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ultural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rganization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>
              <a:spcAft>
                <a:spcPts val="1200"/>
              </a:spcAft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NASA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næsə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              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ational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eronautics and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pace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dministration’ </a:t>
            </a:r>
          </a:p>
          <a:p>
            <a:pPr>
              <a:spcAft>
                <a:spcPts val="12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/ˌ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dʌblju:eɪtʃ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ˈ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əʊ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  ‘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orld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ealth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rganization’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S.O.S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/ˌ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əʊˈes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‘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ave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 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ouls’ </a:t>
            </a:r>
          </a:p>
          <a:p>
            <a:pPr>
              <a:spcAft>
                <a:spcPts val="1200"/>
              </a:spcAft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TV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 T.V.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/ˌ</a:t>
            </a:r>
            <a:r>
              <a:rPr lang="en-US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ˈvi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:/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</a:t>
            </a:r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ision’ </a:t>
            </a:r>
          </a:p>
          <a:p>
            <a:pPr>
              <a:spcAft>
                <a:spcPts val="1200"/>
              </a:spcAft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34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93950"/>
            <a:ext cx="11835685" cy="5254580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CONVERSION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consists of two subcategories: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COMPLETE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is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shifting a word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 one word class to another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 adding an affix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APPROXIMATE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CONVERSION is the process by which ‘a word, in the course of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changing its grammatical function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may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undergo a slight change of pronunciation or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spelling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fontAlgn="base">
              <a:spcBef>
                <a:spcPts val="600"/>
              </a:spcBef>
              <a:spcAft>
                <a:spcPts val="600"/>
              </a:spcAft>
            </a:pP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Voicing of final consonants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(noun → verb):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advice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advise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thief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thieve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sheath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sheathe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Shift of stress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when verbs of two syllables are converted into nouns, the stress is sometimes shifted from the second to the first syllable: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conduct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conflict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contrast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convert…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628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93950"/>
            <a:ext cx="11835685" cy="4597757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AFFIXATION</a:t>
            </a:r>
            <a:r>
              <a:rPr lang="en-US" sz="32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by which an affix is added to a base to form a new word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This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 can be subdivided into </a:t>
            </a:r>
            <a:r>
              <a:rPr lang="en-US" sz="3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prefixation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suffixation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PREFIXATION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addition of a prefix in front of a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-life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cycle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select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SUFFIXATION is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addition of a suffix at the end of a </a:t>
            </a:r>
            <a:r>
              <a:rPr lang="en-US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base: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age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ism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marginal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ize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addit</a:t>
            </a:r>
            <a:r>
              <a:rPr lang="en-US" sz="32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etc. 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946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303" y="1493950"/>
            <a:ext cx="11835685" cy="522882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</a:t>
            </a:r>
            <a:r>
              <a:rPr lang="en-US" sz="3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BACK-FORMATION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deriving words by removing what is thought to be a suffix from an existing word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This is just the reverse of the customary process of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suffixation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spcAft>
                <a:spcPts val="600"/>
              </a:spcAft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Back-formation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applies chiefly to the coining of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verbs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from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nouns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emotion → emote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enthusiasm → enthuse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television → televise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Two major sources of backformation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are:</a:t>
            </a:r>
          </a:p>
          <a:p>
            <a:pPr marL="514350" indent="-514350">
              <a:spcAft>
                <a:spcPts val="600"/>
              </a:spcAft>
              <a:buAutoNum type="arabicParenBoth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(including compounds nouns) ending in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er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or/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600"/>
              </a:spcAft>
              <a:buAutoNum type="arabicParenBoth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nouns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ending in 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tion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or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600"/>
              </a:spcAft>
              <a:buAutoNum type="arabicParenBoth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and a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miscellaneous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laze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(from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lazy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liaise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(from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liaison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reminisce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(from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reminiscence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statistic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(from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statistics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7333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97005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aspects of a word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13497"/>
            <a:ext cx="10515600" cy="4351338"/>
          </a:xfrm>
        </p:spPr>
        <p:txBody>
          <a:bodyPr>
            <a:normAutofit/>
          </a:bodyPr>
          <a:lstStyle/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a sound form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because it is a certain arrangement of phonemes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has its morphological structure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being also a certain arrangement of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morphemes,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used in actual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speech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occur in different word </a:t>
            </a: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forms</a:t>
            </a:r>
            <a:r>
              <a:rPr lang="en-US" sz="3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en-US" sz="32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1200"/>
              </a:spcAft>
              <a:buFont typeface="+mj-lt"/>
              <a:buAutoNum type="arabicPeriod"/>
            </a:pPr>
            <a:r>
              <a:rPr lang="en-US" sz="3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It may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have different syntactic functions and signal various meanings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7653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3305"/>
            <a:ext cx="10515600" cy="1077310"/>
          </a:xfrm>
        </p:spPr>
        <p:txBody>
          <a:bodyPr>
            <a:noAutofit/>
          </a:bodyPr>
          <a:lstStyle/>
          <a:p>
            <a:pPr algn="ctr"/>
            <a:r>
              <a:rPr lang="en-US" sz="4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classification of words according to </a:t>
            </a:r>
            <a:r>
              <a:rPr lang="en-US" sz="43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their word-formation processes </a:t>
            </a:r>
            <a:endParaRPr lang="en-US" sz="43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7" y="1390919"/>
            <a:ext cx="11835685" cy="5228822"/>
          </a:xfrm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</a:t>
            </a:r>
            <a:r>
              <a:rPr lang="en-US" sz="3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COMPOUNDING</a:t>
            </a:r>
            <a:r>
              <a:rPr lang="en-US" sz="31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z="31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process of combining two or more existing words to form a new one.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contrast with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phrases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which consist of two or more words that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grammatically related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large card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beautiful pictures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spcAft>
                <a:spcPts val="600"/>
              </a:spcAft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 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found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all word classes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oun, verb, adjective, adverb, pronoun, preposition…</a:t>
            </a:r>
          </a:p>
          <a:p>
            <a:pPr>
              <a:spcAft>
                <a:spcPts val="600"/>
              </a:spcAft>
            </a:pP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Historically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verbs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derived chiefly from </a:t>
            </a:r>
            <a:r>
              <a:rPr lang="en-US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nouns: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black-mail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cold-shoulder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daydream…</a:t>
            </a:r>
          </a:p>
          <a:p>
            <a:pPr>
              <a:spcAft>
                <a:spcPts val="600"/>
              </a:spcAft>
            </a:pP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coinages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mainly </a:t>
            </a:r>
            <a:r>
              <a:rPr lang="en-US" sz="31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compound nouns and </a:t>
            </a:r>
            <a:r>
              <a:rPr lang="en-US" sz="31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adjectives: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heartache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bedclothes</a:t>
            </a: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houseboat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footballer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en-US" sz="31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son-in-law…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576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7" y="244699"/>
            <a:ext cx="11835685" cy="6375042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Allomorph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Affix (Prefix + Suffix)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Derivation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Inflection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Immediate constituents (ICs)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Simple word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 – FB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Complex words – BB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Compounds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endParaRPr lang="en-US" sz="31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Aft>
                <a:spcPts val="600"/>
              </a:spcAft>
              <a:buAutoNum type="arabicPeriod"/>
            </a:pP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56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157" y="244699"/>
            <a:ext cx="11835685" cy="6375042"/>
          </a:xfrm>
        </p:spPr>
        <p:txBody>
          <a:bodyPr>
            <a:noAutofit/>
          </a:bodyPr>
          <a:lstStyle/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Coinage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Blending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Clipping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Borrowing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Acronymy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Complete conversion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Approximate conversion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Affixation 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Back-formation</a:t>
            </a:r>
          </a:p>
          <a:p>
            <a:pPr marL="514350" indent="-514350">
              <a:spcAft>
                <a:spcPts val="600"/>
              </a:spcAft>
              <a:buAutoNum type="arabicPeriod"/>
            </a:pPr>
            <a:r>
              <a:rPr lang="en-US" sz="3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31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ompounding </a:t>
            </a:r>
            <a:endParaRPr lang="en-US" sz="31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7539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858368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aspects of </a:t>
            </a:r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word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0"/>
            <a:ext cx="10662634" cy="572465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sleep, unhappy (c a t e      cat – tea – eat – ate)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 form of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/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sli:p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/;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ʌnˈhæpi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- phonemes 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only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free morpheme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base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unhappy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 form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inflected forms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slept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</a:t>
            </a:r>
            <a:r>
              <a:rPr lang="en-US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and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slept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</a:t>
            </a:r>
            <a:r>
              <a:rPr lang="en-US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};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participle form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used either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verbal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 was s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soundly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adverbial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‘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stood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’;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child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</p:txBody>
      </p:sp>
    </p:spTree>
    <p:extLst>
      <p:ext uri="{BB962C8B-B14F-4D97-AF65-F5344CB8AC3E}">
        <p14:creationId xmlns:p14="http://schemas.microsoft.com/office/powerpoint/2010/main" val="1180663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858368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aspects of </a:t>
            </a:r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word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0"/>
            <a:ext cx="10662634" cy="572465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ifferent syntactic functions + signal various meanings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participle form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used either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verbal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 was s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soundly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(v)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adverbial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‘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stood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’;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child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library contains many popular works of </a:t>
            </a:r>
            <a:r>
              <a:rPr lang="en-US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(n)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provided </a:t>
            </a:r>
            <a:r>
              <a:rPr 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reference</a:t>
            </a:r>
            <a:r>
              <a:rPr lang="en-US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materials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about our Greek vase 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collection.(</a:t>
            </a:r>
            <a:r>
              <a:rPr lang="en-US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adj</a:t>
            </a:r>
            <a:r>
              <a:rPr 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123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71941"/>
            <a:ext cx="10515600" cy="858368"/>
          </a:xfrm>
        </p:spPr>
        <p:txBody>
          <a:bodyPr>
            <a:normAutofit/>
          </a:bodyPr>
          <a:lstStyle/>
          <a:p>
            <a:pPr algn="ctr"/>
            <a:r>
              <a:rPr lang="en-US" sz="5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aspects of </a:t>
            </a:r>
            <a:r>
              <a:rPr lang="en-US" sz="5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word</a:t>
            </a:r>
            <a:endParaRPr lang="en-US" sz="5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3340"/>
            <a:ext cx="10662634" cy="5724659"/>
          </a:xfrm>
        </p:spPr>
        <p:txBody>
          <a:bodyPr>
            <a:no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unhappy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sound form of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/</a:t>
            </a:r>
            <a:r>
              <a:rPr lang="en-US" sz="3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sli:p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/; 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ʌnˈhæpi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There is only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one free morpheme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free base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in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unhappy</a:t>
            </a: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plain form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has </a:t>
            </a:r>
            <a:r>
              <a:rPr lang="en-US" sz="30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four inflected forms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sleeps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slept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</a:t>
            </a:r>
            <a:r>
              <a:rPr lang="en-US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 and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slept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{D</a:t>
            </a:r>
            <a:r>
              <a:rPr lang="en-US" sz="3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};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 participle form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can be used either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as: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verbal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child was s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soundly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adverbial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‘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stood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’;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● </a:t>
            </a:r>
            <a:r>
              <a:rPr lang="en-US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 adjectival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‘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0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sleeping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child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’. </a:t>
            </a:r>
          </a:p>
        </p:txBody>
      </p:sp>
    </p:spTree>
    <p:extLst>
      <p:ext uri="{BB962C8B-B14F-4D97-AF65-F5344CB8AC3E}">
        <p14:creationId xmlns:p14="http://schemas.microsoft.com/office/powerpoint/2010/main" val="355894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93219"/>
          </a:xfrm>
        </p:spPr>
        <p:txBody>
          <a:bodyPr/>
          <a:lstStyle/>
          <a:p>
            <a:pPr lvl="0"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 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 words 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720617"/>
          </a:xfrm>
        </p:spPr>
        <p:txBody>
          <a:bodyPr/>
          <a:lstStyle/>
          <a:p>
            <a:pPr marL="228600" lvl="1">
              <a:spcBef>
                <a:spcPts val="1000"/>
              </a:spcBef>
              <a:spcAft>
                <a:spcPts val="1200"/>
              </a:spcAft>
            </a:pP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INDIVISIBILITY (divide) 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>
              <a:spcBef>
                <a:spcPts val="1000"/>
              </a:spcBef>
              <a:spcAft>
                <a:spcPts val="1200"/>
              </a:spcAft>
            </a:pP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INTERNAL STABILITY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(also called INTERNAL COHESION or UNINTERRUPTABILITY) and 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POSITIONAL 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MOBILITY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1200"/>
              </a:spcAft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1083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4059" y="249215"/>
            <a:ext cx="10515600" cy="858369"/>
          </a:xfrm>
        </p:spPr>
        <p:txBody>
          <a:bodyPr>
            <a:normAutofit/>
          </a:bodyPr>
          <a:lstStyle/>
          <a:p>
            <a:pPr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Indivisibility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5003" y="1210613"/>
            <a:ext cx="11513712" cy="5383369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important 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characteristics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word: 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 is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indivisible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cannot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cut into without a disturbance of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meaning.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It is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structurally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impermeable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nothing can be inserted between its elements. 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live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word →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indivisible &amp; impermeable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lion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a phrase (a word group/ a group of words)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divisible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&amp;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permeable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living lion, a dead lion, a big lion, an old lion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spcAft>
                <a:spcPts val="6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457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2914"/>
          </a:xfrm>
        </p:spPr>
        <p:txBody>
          <a:bodyPr>
            <a:normAutofit/>
          </a:bodyPr>
          <a:lstStyle/>
          <a:p>
            <a:pPr lvl="0" algn="ctr"/>
            <a:r>
              <a:rPr lang="en-US" sz="45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Internal stability &amp; positional mobility</a:t>
            </a:r>
            <a:endParaRPr lang="en-US" sz="4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941" y="1468192"/>
            <a:ext cx="11655380" cy="5389808"/>
          </a:xfrm>
        </p:spPr>
        <p:txBody>
          <a:bodyPr>
            <a:noAutofit/>
          </a:bodyPr>
          <a:lstStyle/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 the characteristics of the word is that it tends </a:t>
            </a:r>
            <a:endParaRPr lang="en-US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-342900">
              <a:spcBef>
                <a:spcPts val="1000"/>
              </a:spcBef>
              <a:spcAft>
                <a:spcPts val="600"/>
              </a:spcAft>
              <a:buFontTx/>
              <a:buChar char="-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 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internally </a:t>
            </a:r>
            <a:r>
              <a:rPr lang="en-US" sz="3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stable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in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terms of the order of the component 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morphemes</a:t>
            </a:r>
          </a:p>
          <a:p>
            <a:pPr marL="342900" lvl="1" indent="-342900">
              <a:spcBef>
                <a:spcPts val="1000"/>
              </a:spcBef>
              <a:spcAft>
                <a:spcPts val="600"/>
              </a:spcAft>
              <a:buFontTx/>
              <a:buChar char="-"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but </a:t>
            </a:r>
            <a:r>
              <a:rPr lang="en-US" sz="3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positionally</a:t>
            </a:r>
            <a:r>
              <a:rPr lang="en-US" sz="3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mobile</a:t>
            </a: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(permutable with other words in the same sentence</a:t>
            </a: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</a:t>
            </a:r>
            <a:r>
              <a:rPr 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boys walked slowly up the hill.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–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 – 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 – </a:t>
            </a:r>
            <a:r>
              <a:rPr lang="en-US" sz="3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 – 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up – the –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hill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 – 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the –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 – s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 – </a:t>
            </a:r>
            <a:r>
              <a:rPr lang="en-US" sz="3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up – the – </a:t>
            </a:r>
            <a:r>
              <a:rPr lang="en-US" sz="3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hill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 – the – hill –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slow – </a:t>
            </a:r>
            <a:r>
              <a:rPr lang="en-US" sz="3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3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walk – </a:t>
            </a:r>
            <a:r>
              <a:rPr lang="en-US" sz="3000" i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</a:t>
            </a:r>
            <a:r>
              <a:rPr lang="en-US" sz="3000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the – </a:t>
            </a:r>
            <a:r>
              <a:rPr lang="en-US" sz="3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boy – s </a:t>
            </a:r>
            <a:r>
              <a:rPr lang="en-US" sz="3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1" indent="0">
              <a:spcBef>
                <a:spcPts val="1000"/>
              </a:spcBef>
              <a:spcAft>
                <a:spcPts val="600"/>
              </a:spcAft>
              <a:buNone/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600"/>
              </a:spcAft>
            </a:pP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7335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974</TotalTime>
  <Words>2273</Words>
  <Application>Microsoft Office PowerPoint</Application>
  <PresentationFormat>Widescreen</PresentationFormat>
  <Paragraphs>245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9" baseType="lpstr">
      <vt:lpstr>.VnArabia</vt:lpstr>
      <vt:lpstr>Arial</vt:lpstr>
      <vt:lpstr>Calibri</vt:lpstr>
      <vt:lpstr>Calibri Light</vt:lpstr>
      <vt:lpstr>Times New Roman</vt:lpstr>
      <vt:lpstr>Wingdings</vt:lpstr>
      <vt:lpstr>Office Theme</vt:lpstr>
      <vt:lpstr>Unit 4 WORDS </vt:lpstr>
      <vt:lpstr>Definition </vt:lpstr>
      <vt:lpstr>The aspects of a word</vt:lpstr>
      <vt:lpstr>The aspects of a word</vt:lpstr>
      <vt:lpstr>The aspects of a word</vt:lpstr>
      <vt:lpstr>The aspects of a word</vt:lpstr>
      <vt:lpstr>CHARACTERISTICS  of words </vt:lpstr>
      <vt:lpstr>Indivisibility</vt:lpstr>
      <vt:lpstr>Internal stability &amp; positional mobility</vt:lpstr>
      <vt:lpstr>Internal stability &amp; positional mobility</vt:lpstr>
      <vt:lpstr>Classifications of words </vt:lpstr>
      <vt:lpstr>CLASSIFICATION OF MORPHEMES </vt:lpstr>
      <vt:lpstr>The classification of words according to their structure</vt:lpstr>
      <vt:lpstr>Complex words</vt:lpstr>
      <vt:lpstr>PowerPoint Presentation</vt:lpstr>
      <vt:lpstr>Compound words</vt:lpstr>
      <vt:lpstr>The features of compounds</vt:lpstr>
      <vt:lpstr>The features of compounds</vt:lpstr>
      <vt:lpstr>The features of compounds</vt:lpstr>
      <vt:lpstr>The types of compounds</vt:lpstr>
      <vt:lpstr>The types of compounds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The classification of words according to their word-formation processes 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WORDS</dc:title>
  <dc:creator>Niem Le</dc:creator>
  <cp:lastModifiedBy>Sony</cp:lastModifiedBy>
  <cp:revision>30</cp:revision>
  <dcterms:created xsi:type="dcterms:W3CDTF">2018-11-07T12:03:22Z</dcterms:created>
  <dcterms:modified xsi:type="dcterms:W3CDTF">2021-01-28T09:59:18Z</dcterms:modified>
</cp:coreProperties>
</file>