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5" r:id="rId9"/>
    <p:sldId id="276" r:id="rId10"/>
    <p:sldId id="265" r:id="rId11"/>
    <p:sldId id="266" r:id="rId12"/>
    <p:sldId id="267" r:id="rId13"/>
    <p:sldId id="268" r:id="rId14"/>
    <p:sldId id="269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4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0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8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1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1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3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7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4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8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E5DC2-0A9F-443C-AD38-8CC44EF192B1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19BC3-11CA-4BF8-8254-65E585755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2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721" y="1568048"/>
            <a:ext cx="9910482" cy="2823648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5000" dirty="0">
                <a:latin typeface=".VnBlack" panose="020B7200000000000000" pitchFamily="34" charset="0"/>
              </a:rPr>
              <a:t>Unit </a:t>
            </a:r>
            <a:r>
              <a:rPr lang="en-US" sz="5000" dirty="0" smtClean="0">
                <a:latin typeface=".VnBlack" panose="020B7200000000000000" pitchFamily="34" charset="0"/>
              </a:rPr>
              <a:t>2</a:t>
            </a:r>
          </a:p>
          <a:p>
            <a:pPr marL="0" indent="0" algn="ctr">
              <a:buNone/>
            </a:pPr>
            <a:r>
              <a:rPr lang="en-US" sz="5000" dirty="0" smtClean="0">
                <a:latin typeface=".VnBlack" panose="020B7200000000000000" pitchFamily="34" charset="0"/>
              </a:rPr>
              <a:t>DERIVATION &amp; INFLECTION</a:t>
            </a:r>
            <a:endParaRPr lang="en-US" sz="5000" dirty="0">
              <a:latin typeface=".VnBlack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8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457"/>
            <a:ext cx="10515600" cy="6780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INFLECTION 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017429"/>
            <a:ext cx="11384924" cy="5750417"/>
          </a:xfrm>
        </p:spPr>
        <p:txBody>
          <a:bodyPr>
            <a:no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Inflection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adding an affix to a word or changing it in some other way according to the rules of the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language’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28600" lvl="1">
              <a:spcBef>
                <a:spcPts val="1000"/>
              </a:spcBef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verbs are inflected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singular subject: 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1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nouns may be inflected for plural: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0"/>
              </a:spcBef>
              <a:buFontTx/>
              <a:buChar char="-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box –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boxes</a:t>
            </a:r>
          </a:p>
          <a:p>
            <a:pPr marL="342900" lvl="1" indent="-342900">
              <a:spcBef>
                <a:spcPts val="0"/>
              </a:spcBef>
              <a:buFontTx/>
              <a:buChar char="-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flowers</a:t>
            </a:r>
          </a:p>
          <a:p>
            <a:pPr marL="342900" lvl="1" indent="-342900">
              <a:spcBef>
                <a:spcPts val="0"/>
              </a:spcBef>
              <a:buFontTx/>
              <a:buChar char="-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63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4066"/>
            <a:ext cx="10515600" cy="806852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kinds of inflection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406" y="1738647"/>
            <a:ext cx="10187188" cy="2472745"/>
          </a:xfrm>
        </p:spPr>
        <p:txBody>
          <a:bodyPr>
            <a:noAutofit/>
          </a:bodyPr>
          <a:lstStyle/>
          <a:p>
            <a:pPr marL="228600" lvl="1">
              <a:spcBef>
                <a:spcPts val="1200"/>
              </a:spcBef>
              <a:spcAft>
                <a:spcPts val="1200"/>
              </a:spcAft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inflection</a:t>
            </a:r>
          </a:p>
          <a:p>
            <a:pPr marL="228600" lvl="1">
              <a:spcBef>
                <a:spcPts val="1200"/>
              </a:spcBef>
              <a:spcAft>
                <a:spcPts val="1200"/>
              </a:spcAft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inflection </a:t>
            </a:r>
          </a:p>
          <a:p>
            <a:pPr marL="228600" lvl="1">
              <a:spcBef>
                <a:spcPts val="1200"/>
              </a:spcBef>
              <a:spcAft>
                <a:spcPts val="1200"/>
              </a:spcAft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 &amp; Adverb inflection 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8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544" y="94669"/>
            <a:ext cx="10515600" cy="716700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inflection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824247"/>
            <a:ext cx="11771290" cy="5911403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all English nouns have two forms: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plain form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(also called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unmarked form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‘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book’ or ‘the book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inflected form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(also called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marked form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‘books’  </a:t>
            </a:r>
          </a:p>
          <a:p>
            <a:pPr>
              <a:spcAft>
                <a:spcPts val="600"/>
              </a:spcAft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9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 form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9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three inflected forms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make up </a:t>
            </a:r>
            <a:r>
              <a:rPr lang="en-US" sz="29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four-form inflectional noun paradigm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relative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a noun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nouns have </a:t>
            </a:r>
            <a:r>
              <a:rPr lang="en-US" sz="2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inflected </a:t>
            </a:r>
            <a:r>
              <a:rPr lang="en-US" sz="2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66670" y="3696239"/>
          <a:ext cx="11230378" cy="2562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5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53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96794">
                <a:tc>
                  <a:txBody>
                    <a:bodyPr/>
                    <a:lstStyle/>
                    <a:p>
                      <a:pPr marL="448945" marR="224790" indent="-615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plain form  </a:t>
                      </a:r>
                      <a:endParaRPr lang="en-US" sz="3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8945" marR="224790" indent="-6159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stem)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34290" marT="52070" marB="0"/>
                </a:tc>
                <a:tc>
                  <a:txBody>
                    <a:bodyPr/>
                    <a:lstStyle/>
                    <a:p>
                      <a:pPr marL="0" marR="3365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three inflected forms </a:t>
                      </a:r>
                    </a:p>
                    <a:p>
                      <a:pPr marL="61277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the stem + inflectional suffixes)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34290" marT="5207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549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 </a:t>
                      </a:r>
                      <a:endParaRPr lang="en-US" sz="3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singular noun)   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34290" marT="52070" marB="0"/>
                </a:tc>
                <a:tc>
                  <a:txBody>
                    <a:bodyPr/>
                    <a:lstStyle/>
                    <a:p>
                      <a:pPr marL="0" marR="965835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mothers     (plural noun) </a:t>
                      </a:r>
                      <a:endParaRPr lang="en-US" sz="3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965835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‘s   (singular-possessive noun) mothers’    (plural-possessive noun)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34290" marT="5207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9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468" y="67438"/>
            <a:ext cx="10515600" cy="703821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inflection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699" y="626278"/>
            <a:ext cx="11681138" cy="623172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inflections of a verb are more complicated than those of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noun: the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 form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inflected forms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make up </a:t>
            </a:r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five-form </a:t>
            </a:r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inflectional </a:t>
            </a:r>
            <a:r>
              <a:rPr lang="en-US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 paradigm.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irregular verb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inflected forms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break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break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ke, and br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past simple and the past participle inflected forms of a regular verb are just the same, they carry quite different meanings.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it is much more convenient to assign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English verbs to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form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inflectional paradigm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94918"/>
              </p:ext>
            </p:extLst>
          </p:nvPr>
        </p:nvGraphicFramePr>
        <p:xfrm>
          <a:off x="592429" y="4658735"/>
          <a:ext cx="10934162" cy="2217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42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79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2057">
                <a:tc>
                  <a:txBody>
                    <a:bodyPr/>
                    <a:lstStyle/>
                    <a:p>
                      <a:pPr marL="0" marR="13779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plain form </a:t>
                      </a:r>
                      <a:endParaRPr lang="en-US" sz="3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3779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stem)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5" marR="73025" marT="52070" marB="0"/>
                </a:tc>
                <a:tc>
                  <a:txBody>
                    <a:bodyPr/>
                    <a:lstStyle/>
                    <a:p>
                      <a:pPr marL="0" marR="3238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1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 inflected forms </a:t>
                      </a:r>
                    </a:p>
                    <a:p>
                      <a:pPr marL="452755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(=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stem + inflectional  suffixes)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5" marR="73025" marT="5207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204">
                <a:tc>
                  <a:txBody>
                    <a:bodyPr/>
                    <a:lstStyle/>
                    <a:p>
                      <a:pPr marL="0" marR="26162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5" marR="73025" marT="52070" marB="0"/>
                </a:tc>
                <a:tc>
                  <a:txBody>
                    <a:bodyPr/>
                    <a:lstStyle/>
                    <a:p>
                      <a:pPr marL="667385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works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working, worked, worked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5" marR="73025" marT="5207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7204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5" marR="73025" marT="52070" marB="0"/>
                </a:tc>
                <a:tc>
                  <a:txBody>
                    <a:bodyPr/>
                    <a:lstStyle/>
                    <a:p>
                      <a:pPr marL="98298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breaks, breaking, broke, broken </a:t>
                      </a:r>
                      <a:endParaRPr lang="en-US" sz="3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75" marR="73025" marT="5207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44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033"/>
            <a:ext cx="10515600" cy="562154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 &amp; Adverb inflection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2" y="618187"/>
            <a:ext cx="11951594" cy="6516709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one-syllable adjectives and adverbs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many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two-syllable adjectives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with an ‘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inflection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with an ‘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inflection.  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three-form inflectional paradigm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(one plain form + two inflectional forms)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syllables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for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monosyllabic adverbs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though it does not apply to all members of either the adjective or the adverb class. 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460315"/>
              </p:ext>
            </p:extLst>
          </p:nvPr>
        </p:nvGraphicFramePr>
        <p:xfrm>
          <a:off x="643944" y="3153622"/>
          <a:ext cx="10709856" cy="363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38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52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5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287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9730">
                <a:tc rowSpan="2">
                  <a:txBody>
                    <a:bodyPr/>
                    <a:lstStyle/>
                    <a:p>
                      <a:pPr marL="0" marR="1841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 anchor="ctr"/>
                </a:tc>
                <a:tc>
                  <a:txBody>
                    <a:bodyPr/>
                    <a:lstStyle/>
                    <a:p>
                      <a:pPr marL="0" marR="7048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plain form </a:t>
                      </a:r>
                    </a:p>
                    <a:p>
                      <a:pPr marL="0" marR="7048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the stem) </a:t>
                      </a:r>
                      <a:endParaRPr lang="en-US" sz="2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 gridSpan="2">
                  <a:txBody>
                    <a:bodyPr/>
                    <a:lstStyle/>
                    <a:p>
                      <a:pPr marL="0" marR="6921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 inflected forms </a:t>
                      </a:r>
                    </a:p>
                    <a:p>
                      <a:pPr marL="20955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(= the stem + inflectional suffixes) </a:t>
                      </a:r>
                      <a:endParaRPr lang="en-US" sz="2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8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048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POSITIVE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>
                  <a:txBody>
                    <a:bodyPr/>
                    <a:lstStyle/>
                    <a:p>
                      <a:pPr marL="0" marR="6985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COMPARATIVE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SUPERLATIVE 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5404">
                <a:tc>
                  <a:txBody>
                    <a:bodyPr/>
                    <a:lstStyle/>
                    <a:p>
                      <a:pPr marL="0" marR="6985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ADJECTIVES 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 anchor="ctr"/>
                </a:tc>
                <a:tc>
                  <a:txBody>
                    <a:bodyPr/>
                    <a:lstStyle/>
                    <a:p>
                      <a:pPr marL="291465" marR="31051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1465" marR="31051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12090" marR="22987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happy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12090" marR="22987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pure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>
                  <a:txBody>
                    <a:bodyPr/>
                    <a:lstStyle/>
                    <a:p>
                      <a:pPr marL="221615" marR="23939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shorter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1615" marR="23939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bigger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8125" marR="25654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happier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38125" marR="25654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purer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shortest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biggest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49555" marR="0" indent="-641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happiest</a:t>
                      </a:r>
                    </a:p>
                    <a:p>
                      <a:pPr marL="249555" marR="0" indent="-641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purest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2236">
                <a:tc>
                  <a:txBody>
                    <a:bodyPr/>
                    <a:lstStyle/>
                    <a:p>
                      <a:pPr marL="0" marR="70485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ADVERBS 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 anchor="ctr"/>
                </a:tc>
                <a:tc>
                  <a:txBody>
                    <a:bodyPr/>
                    <a:lstStyle/>
                    <a:p>
                      <a:pPr marL="287655" marR="3054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fast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7655" marR="3054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hard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>
                  <a:txBody>
                    <a:bodyPr/>
                    <a:lstStyle/>
                    <a:p>
                      <a:pPr marL="258445" marR="27686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faster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8445" marR="27686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harder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tc>
                  <a:txBody>
                    <a:bodyPr/>
                    <a:lstStyle/>
                    <a:p>
                      <a:pPr marL="200660" marR="0" indent="53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fastest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0660" marR="0" indent="5334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hardest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1285" marR="52070" marT="4381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20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5920" y="1361986"/>
            <a:ext cx="8397025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 derivation from inflection. Support your answer.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7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459"/>
            <a:ext cx="10515600" cy="94852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5" y="1171979"/>
            <a:ext cx="10895527" cy="5422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Derivation is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formation of new words by adding affixes to other words or morphemes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ity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sanity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derived from the adjective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sane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forming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areful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 adverb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derived from the adjective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adverb forming suffix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2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19"/>
            <a:ext cx="10515600" cy="72408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Derivational affixes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24" y="991906"/>
            <a:ext cx="11633756" cy="5529917"/>
          </a:xfrm>
        </p:spPr>
        <p:txBody>
          <a:bodyPr>
            <a:normAutofit/>
          </a:bodyPr>
          <a:lstStyle/>
          <a:p>
            <a:pPr marL="228600" lvl="2">
              <a:spcBef>
                <a:spcPts val="1000"/>
              </a:spcBef>
              <a:spcAft>
                <a:spcPts val="600"/>
              </a:spcAft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Class-changing derivational affixes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(also called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grammatical category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part of speech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of the words to which they are attached.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when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verb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conjoined with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result is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in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adore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−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more examples: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6765" t="59927" r="15618" b="17095"/>
          <a:stretch/>
        </p:blipFill>
        <p:spPr>
          <a:xfrm>
            <a:off x="121024" y="4277822"/>
            <a:ext cx="11633756" cy="216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19"/>
            <a:ext cx="10515600" cy="72408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Types of Derivational affixes </a:t>
            </a:r>
            <a:endParaRPr lang="en-US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1" y="887506"/>
            <a:ext cx="11633756" cy="5970494"/>
          </a:xfrm>
        </p:spPr>
        <p:txBody>
          <a:bodyPr>
            <a:normAutofit/>
          </a:bodyPr>
          <a:lstStyle/>
          <a:p>
            <a:pPr marL="228600" lvl="2">
              <a:spcBef>
                <a:spcPts val="1000"/>
              </a:spcBef>
            </a:pP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Class-maintaining derivational affixes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change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words to which they are attached.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prefixes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into this category: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also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suffixes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this type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4188" t="47162" r="27781" b="30743"/>
          <a:stretch/>
        </p:blipFill>
        <p:spPr bwMode="auto">
          <a:xfrm>
            <a:off x="470647" y="2460812"/>
            <a:ext cx="7315199" cy="21246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3"/>
          <a:srcRect l="13199" t="42252" r="27327" b="47888"/>
          <a:stretch/>
        </p:blipFill>
        <p:spPr bwMode="auto">
          <a:xfrm>
            <a:off x="658906" y="5309534"/>
            <a:ext cx="6118412" cy="12122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998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83" y="334850"/>
            <a:ext cx="10515600" cy="8316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Morphological rules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6062" y="1166512"/>
            <a:ext cx="11861442" cy="558201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derivational class-changing adjective-forming suffix {−able} has three allomorphs: 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which occurs at the end of English words: vis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/‘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vɪz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desir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də‘zaɪər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əbl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which occurs before the adverb-forming suffix {−ly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/‘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əb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lɪ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 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də‘zaɪər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lɪ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ə‘bɪl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which occurs before the noun-forming suffix {−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}: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vɪz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bɪl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ətɪ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ity 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də,zaɪər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ə‘bɪ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lətɪ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3492" y="1409020"/>
            <a:ext cx="9298546" cy="111171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VERB +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−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able = ‘able to be VERB-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ACCEPT +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−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able = ‘able to be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ACCEPTed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4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Morphological rules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7744" y="2936383"/>
            <a:ext cx="10515600" cy="3124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words which have been derived from this morphological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 are:  </a:t>
            </a: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avoidable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relieved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shrinking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263204" y="1499916"/>
            <a:ext cx="8408831" cy="113333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+ ADJECTIVE = ‘not + ADJECTIVE’  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+ TRUE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‘not + TRUE’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1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Morphological rules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81041" y="1323349"/>
            <a:ext cx="8629918" cy="1960763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un− + VERB   = ‘do the opposite of + VERB+ −ING’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‘reverse + VERB+ −ING’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un− + LOCK   = ‘do the opposite of + LOCKING’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‘reverse + LOCKING’ 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88324" y="3387144"/>
            <a:ext cx="10865476" cy="3470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the words which have been derived from the this morphological rule are: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nerve,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lock,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do, 			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			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zip,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fasten,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dress,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curl,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fold, etc.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25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some examples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following morphological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484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5494" y="319320"/>
          <a:ext cx="11752728" cy="6061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46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248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13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RULE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Meaning of the</a:t>
                      </a:r>
                      <a:r>
                        <a:rPr lang="en-US" sz="3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prefix/suffix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 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</a:t>
                      </a:r>
                      <a:r>
                        <a:rPr lang="en-US" sz="3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un−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ADJECTIVE =ADJECTIVE</a:t>
                      </a:r>
                      <a:endParaRPr lang="en-US" sz="3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endParaRPr lang="en-US" sz="3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unjust, unkind, unfair</a:t>
                      </a:r>
                      <a:endParaRPr lang="en-US" sz="2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6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VERB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51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VERB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able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VERB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ment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re-</a:t>
                      </a:r>
                      <a:r>
                        <a:rPr lang="en-US" sz="3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VERB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076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un-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VERB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NOUN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939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NOUN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ous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0227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NOUN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NOUN </a:t>
                      </a: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3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30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ly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NOUN + </a:t>
                      </a:r>
                      <a:r>
                        <a:rPr lang="en-US" sz="3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-y</a:t>
                      </a:r>
                      <a:endParaRPr lang="en-US" sz="3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936" marR="66936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7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950</Words>
  <Application>Microsoft Office PowerPoint</Application>
  <PresentationFormat>Custom</PresentationFormat>
  <Paragraphs>156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DERIVATION </vt:lpstr>
      <vt:lpstr>Types of Derivational affixes </vt:lpstr>
      <vt:lpstr>Types of Derivational affixes </vt:lpstr>
      <vt:lpstr>Morphological rules </vt:lpstr>
      <vt:lpstr>Morphological rules </vt:lpstr>
      <vt:lpstr>Morphological rules </vt:lpstr>
      <vt:lpstr>PowerPoint Presentation</vt:lpstr>
      <vt:lpstr>PowerPoint Presentation</vt:lpstr>
      <vt:lpstr>INFLECTION </vt:lpstr>
      <vt:lpstr>Various kinds of inflection</vt:lpstr>
      <vt:lpstr>Noun inflection</vt:lpstr>
      <vt:lpstr>Verb inflection</vt:lpstr>
      <vt:lpstr>Adjective &amp; Adverb inflection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Niem Le</dc:creator>
  <cp:lastModifiedBy>Sony</cp:lastModifiedBy>
  <cp:revision>10</cp:revision>
  <dcterms:created xsi:type="dcterms:W3CDTF">2018-11-19T01:28:39Z</dcterms:created>
  <dcterms:modified xsi:type="dcterms:W3CDTF">2021-07-23T13:07:19Z</dcterms:modified>
</cp:coreProperties>
</file>