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301" r:id="rId4"/>
    <p:sldId id="302" r:id="rId5"/>
    <p:sldId id="303" r:id="rId6"/>
    <p:sldId id="260" r:id="rId7"/>
    <p:sldId id="261" r:id="rId8"/>
    <p:sldId id="262" r:id="rId9"/>
    <p:sldId id="263" r:id="rId10"/>
    <p:sldId id="264" r:id="rId11"/>
    <p:sldId id="265" r:id="rId12"/>
    <p:sldId id="304" r:id="rId13"/>
    <p:sldId id="305" r:id="rId14"/>
    <p:sldId id="29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96" r:id="rId34"/>
    <p:sldId id="297" r:id="rId35"/>
    <p:sldId id="298" r:id="rId36"/>
    <p:sldId id="299" r:id="rId37"/>
    <p:sldId id="300" r:id="rId38"/>
    <p:sldId id="289" r:id="rId39"/>
    <p:sldId id="290" r:id="rId40"/>
    <p:sldId id="294" r:id="rId41"/>
    <p:sldId id="292" r:id="rId42"/>
    <p:sldId id="293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6" Type="http://schemas.openxmlformats.org/officeDocument/2006/relationships/tableStyles" Target="tableStyles.xml"/><Relationship Id="rId45" Type="http://schemas.openxmlformats.org/officeDocument/2006/relationships/viewProps" Target="viewProps.xml"/><Relationship Id="rId44" Type="http://schemas.openxmlformats.org/officeDocument/2006/relationships/presProps" Target="presProps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0C75-F06D-4A53-9EC0-B3A7460885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E66C-B0EC-4D61-B4D4-9F230308B95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465" y="2456644"/>
            <a:ext cx="10625070" cy="1307676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rgbClr val="FF0000"/>
                </a:solidFill>
                <a:latin typeface=".VnArabia" panose="020B7200000000000000" pitchFamily="34" charset="0"/>
              </a:rPr>
              <a:t>ENGLISH MORPHOLOGY</a:t>
            </a:r>
            <a:endParaRPr lang="en-US" sz="7000" dirty="0">
              <a:solidFill>
                <a:srgbClr val="FF0000"/>
              </a:solidFill>
              <a:latin typeface=".VnArabia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0375"/>
            <a:ext cx="9144000" cy="1459359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Instructor: </a:t>
            </a:r>
            <a:r>
              <a:rPr lang="vi-VN" alt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Nguyen Minh Thien, PhD,</a:t>
            </a:r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Email: </a:t>
            </a:r>
            <a:r>
              <a:rPr lang="vi-VN" alt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nguyenminhthien0910@gmail.com</a:t>
            </a:r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26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Cellphone: 09</a:t>
            </a:r>
            <a:r>
              <a:rPr lang="vi-VN" altLang="en-US" sz="26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45681898</a:t>
            </a:r>
            <a:endParaRPr lang="en-US" sz="26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365125"/>
            <a:ext cx="10851524" cy="81973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287887"/>
            <a:ext cx="11037194" cy="488907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EX1.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un</a:t>
            </a:r>
            <a:r>
              <a:rPr lang="en-US" sz="3000" b="1" dirty="0" smtClean="0">
                <a:solidFill>
                  <a:schemeClr val="accent5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kind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2 morphemes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base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KIND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friendly and thoughtful to others (lexical meaning)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prefix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UN-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: not (lexical meaning)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fair,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happy;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known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k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ness;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ly,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er;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est;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liness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365125"/>
            <a:ext cx="10851524" cy="81973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287887"/>
            <a:ext cx="11037194" cy="488907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EX2. </a:t>
            </a:r>
            <a:r>
              <a:rPr lang="en-US" sz="3000" b="1" dirty="0" smtClean="0">
                <a:solidFill>
                  <a:schemeClr val="accent5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talk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2 morphemes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base 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TALK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say something (lexical meaning)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suffix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no lexical meaning (grammatical meaning - showing the 3</a:t>
            </a:r>
            <a:r>
              <a:rPr lang="en-US" sz="3000" baseline="30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person singular present tense form)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top-s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play-s, love-s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table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-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 “plural (noun)”</a:t>
            </a:r>
            <a:endParaRPr lang="en-US" sz="30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hairs, schools, students</a:t>
            </a:r>
            <a:endParaRPr lang="en-US" sz="30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0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 other words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a morpheme can be recognized by either its 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lexical meaning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or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grammatical meaning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365125"/>
            <a:ext cx="10851524" cy="81973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287887"/>
            <a:ext cx="11037194" cy="488907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EX1.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un</a:t>
            </a:r>
            <a:r>
              <a:rPr lang="en-US" sz="3000" b="1" dirty="0" smtClean="0">
                <a:solidFill>
                  <a:schemeClr val="accent5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kind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2 morphemes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base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KIND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friendly and thoughtful to others (lexical meaning)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prefix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UN-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: not (lexical meaning) unfair, unhappy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EX2. </a:t>
            </a:r>
            <a:r>
              <a:rPr lang="en-US" sz="3000" b="1" dirty="0" smtClean="0">
                <a:solidFill>
                  <a:schemeClr val="accent5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talk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2 morphemes stops, plays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base 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TALK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say something (lexical meaning)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suffix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no lexical meaning (grammatical meaning - showing the 3</a:t>
            </a:r>
            <a:r>
              <a:rPr lang="en-US" sz="3000" baseline="30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person singular present tense form)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 other words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a morpheme can be recognized by either its 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lexical meaning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or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grammatical meaning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365125"/>
            <a:ext cx="10851524" cy="81973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287887"/>
            <a:ext cx="11037194" cy="488907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EX3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university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 institution at the highest level of education where you can study for a degree or do research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(lexical meaning)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By dividing 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university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= </a:t>
            </a:r>
            <a:r>
              <a:rPr lang="en-US" sz="30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uni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+ </a:t>
            </a:r>
            <a:r>
              <a:rPr lang="en-US" sz="30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vers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+ -</a:t>
            </a:r>
            <a:r>
              <a:rPr lang="en-US" sz="30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ity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but their meanings violate the meaning of “university” and we get the meaningless part: “</a:t>
            </a:r>
            <a:r>
              <a:rPr lang="en-US" sz="30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vers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”. So, university must be considered a morpheme.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EX4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bright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– “light” and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brighten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– “make light”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This leads us to conclude that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–en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means “make” and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–en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recurs with a stable meaning in words like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cheap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dark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deep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soft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… so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-en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must be considered a morpheme.</a:t>
            </a:r>
            <a:endParaRPr lang="en-US" sz="3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365125"/>
            <a:ext cx="10954555" cy="1218975"/>
          </a:xfrm>
        </p:spPr>
        <p:txBody>
          <a:bodyPr>
            <a:normAutofit/>
          </a:bodyPr>
          <a:lstStyle/>
          <a:p>
            <a:pPr marL="228600" lvl="1" algn="ctr">
              <a:spcBef>
                <a:spcPts val="1000"/>
              </a:spcBef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vs. PHONEMES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0"/>
            <a:ext cx="10515600" cy="4971246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phoneme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smallest unit of sound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a language which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can distinguish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two words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EX: [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] in 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bitch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is 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unaspirated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and [</a:t>
            </a:r>
            <a:r>
              <a:rPr lang="en-US" sz="32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pʰ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] in 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pitch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is aspirated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</a:t>
            </a:r>
            <a:r>
              <a:rPr lang="en-US" sz="3200" b="1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morpheme</a:t>
            </a:r>
            <a:r>
              <a:rPr lang="en-US" sz="3200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sz="3200" b="1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smallest meaningful unit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a language.</a:t>
            </a:r>
            <a:endParaRPr lang="en-US" sz="32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 other words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</a:t>
            </a:r>
            <a:endParaRPr lang="en-US" sz="32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have meaning</a:t>
            </a:r>
            <a:endParaRPr lang="en-US" sz="32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phonemes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have no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meaning but they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have distinctive features that help to distinguish meaning.  </a:t>
            </a:r>
            <a:endParaRPr lang="en-US" sz="3200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365126"/>
            <a:ext cx="10954555" cy="1167460"/>
          </a:xfrm>
        </p:spPr>
        <p:txBody>
          <a:bodyPr>
            <a:normAutofit/>
          </a:bodyPr>
          <a:lstStyle/>
          <a:p>
            <a:pPr marL="228600" lvl="1" algn="ctr">
              <a:spcBef>
                <a:spcPts val="1000"/>
              </a:spcBef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vs. PHONEMES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morpheme may consist of only a single phoneme like the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z/ in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goes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talk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 /</a:t>
            </a:r>
            <a:r>
              <a:rPr lang="en-US" sz="3200" dirty="0" err="1" smtClean="0"/>
              <a:t>tɔ:ks</a:t>
            </a:r>
            <a:r>
              <a:rPr lang="en-US" sz="3200" dirty="0" smtClean="0"/>
              <a:t>/</a:t>
            </a:r>
            <a:endParaRPr lang="en-US" sz="32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alk +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-s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strike="sngStrike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talk = talk </a:t>
            </a:r>
            <a:r>
              <a:rPr lang="en-US" sz="3200" b="1" strike="sngStrike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</a:t>
            </a:r>
            <a:r>
              <a:rPr lang="en-US" sz="3200" b="1" strike="sngStrike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3200" b="1" strike="sngStrike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b="1" strike="sngStrike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top s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u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nhappy = un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-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+ happy </a:t>
            </a:r>
            <a:r>
              <a:rPr lang="en-US" sz="3200" b="1" strike="sngStrike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 + happy</a:t>
            </a:r>
            <a:endParaRPr lang="en-US" sz="3200" b="1" strike="sngStrike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ble # -able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But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phoneme /z/ and this morpheme are by no means identical.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phoneme /z/ occurs many times where it has nothing to do with this morpheme.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EX: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zoo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zu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:/ and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rose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əʊ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both contain /z/ but the /z/ here has nothing to do with the morpheme realized as /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z/ in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goes.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365126"/>
            <a:ext cx="10954555" cy="1167460"/>
          </a:xfrm>
        </p:spPr>
        <p:txBody>
          <a:bodyPr>
            <a:normAutofit/>
          </a:bodyPr>
          <a:lstStyle/>
          <a:p>
            <a:pPr marL="228600" lvl="1" algn="ctr">
              <a:spcBef>
                <a:spcPts val="1000"/>
              </a:spcBef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vs. PHONEMES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7332" cy="373804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are generally short sequences of phonemes: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EX: the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 {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of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} consists of two phonemes —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ɒ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and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v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Most English morphemes are intermediate in size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		between {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of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}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ɒv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and {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strange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} /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streɪndʒ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                 consist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of about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two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to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six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phonemes.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365126"/>
            <a:ext cx="10954555" cy="1167460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vs. SYLLABLES 	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532585"/>
            <a:ext cx="10907332" cy="515154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syllable is a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phonological unit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composed of one or more phonemes.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n- +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convenient – 4 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syllbles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ternet – 3 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syllbles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 is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 basic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unit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morphology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Count the syllables and morphemes of the following words 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1428750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strange </a:t>
            </a:r>
            <a:r>
              <a:rPr lang="en-US" sz="28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		</a:t>
            </a:r>
            <a:endParaRPr lang="en-US" sz="2800" b="1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1428750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lion </a:t>
            </a:r>
            <a:r>
              <a:rPr lang="en-US" sz="28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 	 	 </a:t>
            </a:r>
            <a:endParaRPr lang="en-US" sz="2800" b="1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1428750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crocodile </a:t>
            </a:r>
            <a:r>
              <a:rPr lang="en-US" sz="28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</a:t>
            </a:r>
            <a:endParaRPr lang="en-US" sz="2800" b="1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1428750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Connecticut</a:t>
            </a:r>
            <a:endParaRPr lang="en-US" sz="2800" b="1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1428750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u</a:t>
            </a:r>
            <a:r>
              <a:rPr lang="en-US" sz="28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niversity </a:t>
            </a:r>
            <a:endParaRPr lang="en-US" sz="2800" b="1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913" y="184822"/>
            <a:ext cx="10954555" cy="845487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vs. SYLLABLES 	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49" y="1030309"/>
            <a:ext cx="11410681" cy="5718221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morpheme happens to be identical to a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syllable. However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any </a:t>
            </a:r>
            <a:r>
              <a:rPr lang="en-US" sz="30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matches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between </a:t>
            </a:r>
            <a:r>
              <a:rPr lang="en-US" sz="30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and syllables are fortuitous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Many 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poly-syllabic words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are 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mono-morphemic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EX.  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</a:t>
            </a:r>
            <a:r>
              <a:rPr lang="en-US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trange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i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streɪndʒ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			 one syllable – one morpheme</a:t>
            </a:r>
            <a:endParaRPr lang="en-US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</a:t>
            </a:r>
            <a:r>
              <a:rPr lang="en-US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lion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ˈ</a:t>
            </a:r>
            <a:r>
              <a:rPr lang="en-US" i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laɪ.ən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/: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 	 	 two syllables – one morpheme  </a:t>
            </a:r>
            <a:endParaRPr lang="en-US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</a:t>
            </a:r>
            <a:r>
              <a:rPr lang="en-US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crocodile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/ˈ</a:t>
            </a:r>
            <a:r>
              <a:rPr lang="en-US" i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krɒk.ə.daɪl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/:  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 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 three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syllables – one morpheme </a:t>
            </a:r>
            <a:endParaRPr lang="en-US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</a:t>
            </a:r>
            <a:r>
              <a:rPr lang="en-US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Connecticut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i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kə</a:t>
            </a:r>
            <a:r>
              <a:rPr lang="en-US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ˈ</a:t>
            </a:r>
            <a:r>
              <a:rPr lang="en-US" i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net.ɪ.kət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/:  	 four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syllables – one morpheme </a:t>
            </a:r>
            <a:endParaRPr lang="en-US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</a:t>
            </a:r>
            <a:r>
              <a:rPr lang="en-US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university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i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juːnɪ</a:t>
            </a:r>
            <a:r>
              <a:rPr lang="en-US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ˈ</a:t>
            </a:r>
            <a:r>
              <a:rPr lang="en-US" i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vəːsɪti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/:		 five syllables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 one morpheme </a:t>
            </a:r>
            <a:endParaRPr lang="en-US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On the contrary, both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000" b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ɡəʊ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0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in </a:t>
            </a:r>
            <a:r>
              <a:rPr lang="en-US" sz="30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goes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0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ɡəʊz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are morphemes, though altogether they are but a single syllable. That is, 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goes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is </a:t>
            </a:r>
            <a:r>
              <a:rPr lang="en-US" sz="3000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mono-syllabic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but </a:t>
            </a:r>
            <a:r>
              <a:rPr lang="en-US" sz="3000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poly-morphemic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236338"/>
            <a:ext cx="10954555" cy="768214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 vs.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WORDS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	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1120462"/>
            <a:ext cx="11410681" cy="5525037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Words are made up of morphemes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other words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morphemes are the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components of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words. </a:t>
            </a:r>
            <a:endParaRPr lang="en-US" sz="32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word may be composed of one or more morphemes: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One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morpheme: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boy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desire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Two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morphemes: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boy + –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ish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desir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(e) + –able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Three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morphemes: 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boy + –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ish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+ –ness, 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desir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(e) + –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abil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+ –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ity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Four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morphemes: 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gentle + man + –li + –ness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	 	 	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 + 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desir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(e) + –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abil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 + –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ity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More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than four morphemes: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                       un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 + gentle + man + –li + –ness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0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                        anti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 + dis– + establish + –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ment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+ –</a:t>
            </a:r>
            <a:r>
              <a:rPr lang="en-US" sz="30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ari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+ –an + –ism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61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channels for our class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3122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1.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Canvas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https://dntu.instructure.com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2.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MS Team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https://teams.microsoft.com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94" y="313610"/>
            <a:ext cx="10515600" cy="742458"/>
          </a:xfrm>
        </p:spPr>
        <p:txBody>
          <a:bodyPr/>
          <a:lstStyle/>
          <a:p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CLASSIFICATION OF MORPHEMES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6516" y="1944710"/>
          <a:ext cx="11281894" cy="5115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0947"/>
                <a:gridCol w="5640947"/>
              </a:tblGrid>
              <a:tr h="6955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FREE</a:t>
                      </a:r>
                      <a:r>
                        <a:rPr lang="en-US" sz="32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MORPHEME</a:t>
                      </a:r>
                      <a:endParaRPr lang="en-US" sz="32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BOUND MORPHEME</a:t>
                      </a:r>
                      <a:endParaRPr lang="en-US" sz="32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3953712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Can</a:t>
                      </a: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be uttered alone</a:t>
                      </a: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with meaning</a:t>
                      </a:r>
                      <a:endParaRPr lang="en-US" sz="30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Can </a:t>
                      </a:r>
                      <a:r>
                        <a:rPr lang="en-US" sz="30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be used </a:t>
                      </a: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on its own</a:t>
                      </a:r>
                      <a:endParaRPr lang="en-US" sz="30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endParaRPr lang="en-US" sz="30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May stand alone </a:t>
                      </a: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as words or enter into the structure of other words</a:t>
                      </a:r>
                      <a:endParaRPr lang="en-US" sz="30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un- + </a:t>
                      </a:r>
                      <a:r>
                        <a:rPr lang="en-US" sz="30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happy</a:t>
                      </a:r>
                      <a:endParaRPr lang="en-US" sz="30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30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Cannot</a:t>
                      </a: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be uttered alone</a:t>
                      </a: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with meaning</a:t>
                      </a:r>
                      <a:endParaRPr lang="en-US" sz="30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30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Be never used </a:t>
                      </a: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alone but must be with another morpheme</a:t>
                      </a:r>
                      <a:endParaRPr lang="en-US" sz="30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May occur only if they </a:t>
                      </a:r>
                      <a:r>
                        <a:rPr lang="en-US" sz="30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combine with other morpheme</a:t>
                      </a:r>
                      <a:endParaRPr lang="en-US" sz="3000" b="1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Televise =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tele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- + -vise (see)</a:t>
                      </a:r>
                      <a:endParaRPr lang="en-US" sz="3200" b="1" dirty="0" smtClean="0">
                        <a:solidFill>
                          <a:srgbClr val="FF0000"/>
                        </a:solidFill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Vase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/>
          <p:nvPr/>
        </p:nvSpPr>
        <p:spPr>
          <a:xfrm>
            <a:off x="128788" y="1081826"/>
            <a:ext cx="12063211" cy="742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There are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 basic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classes of morphemes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b="1" i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free</a:t>
            </a:r>
            <a:r>
              <a:rPr lang="en-US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i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b="1" i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bound</a:t>
            </a:r>
            <a:r>
              <a:rPr lang="en-US" b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i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506794"/>
            <a:ext cx="10954555" cy="1038670"/>
          </a:xfrm>
        </p:spPr>
        <p:txBody>
          <a:bodyPr>
            <a:normAutofit/>
          </a:bodyPr>
          <a:lstStyle/>
          <a:p>
            <a:pPr lvl="0" algn="ctr" fontAlgn="base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Bases (Roots) vs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Affixes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948" y="1841679"/>
            <a:ext cx="10148552" cy="258865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 word consists of a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base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and/or an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affix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Affixes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are almost always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bound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Bases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can be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either free or bound. </a:t>
            </a:r>
            <a:endParaRPr lang="en-US" sz="32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46185"/>
            <a:ext cx="10954555" cy="768215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BASES (or ROOTS)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914400"/>
            <a:ext cx="11410681" cy="5718220"/>
          </a:xfrm>
        </p:spPr>
        <p:txBody>
          <a:bodyPr>
            <a:noAutofit/>
          </a:bodyPr>
          <a:lstStyle/>
          <a:p>
            <a:pPr marL="0" lvl="2" indent="0">
              <a:spcBef>
                <a:spcPts val="1000"/>
              </a:spcBef>
              <a:buNone/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BASE (also called A ROOT) is ‘that morpheme in a word that has the principal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meaning’. It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the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central morpheme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basic part of a word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There are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two kinds of bases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free base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bound base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2" indent="0">
              <a:spcBef>
                <a:spcPts val="1000"/>
              </a:spcBef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4" indent="0">
              <a:spcBef>
                <a:spcPts val="1000"/>
              </a:spcBef>
              <a:buNone/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5004" y="2462011"/>
          <a:ext cx="1141068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5942"/>
                <a:gridCol w="6194738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Free base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Bound base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May be a word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on its own right once the other morphemes have been stripped away.</a:t>
                      </a:r>
                      <a:endParaRPr lang="en-US" sz="28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Ex: </a:t>
                      </a:r>
                      <a:r>
                        <a:rPr lang="en-US" sz="28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break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in un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break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able</a:t>
                      </a:r>
                      <a:endParaRPr lang="en-US" sz="28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         </a:t>
                      </a:r>
                      <a:r>
                        <a:rPr lang="en-US" sz="28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act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in de</a:t>
                      </a:r>
                      <a:r>
                        <a:rPr lang="en-US" sz="2800" b="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act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ivated</a:t>
                      </a:r>
                      <a:endParaRPr lang="en-US" sz="28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         </a:t>
                      </a:r>
                      <a:r>
                        <a:rPr lang="en-US" sz="28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friend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in </a:t>
                      </a:r>
                      <a:r>
                        <a:rPr lang="en-US" sz="28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friend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ship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Can never occur on its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own but can only be joined to other bound morphemes.</a:t>
                      </a:r>
                      <a:endParaRPr lang="en-US" sz="28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6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Ex: </a:t>
                      </a:r>
                      <a:r>
                        <a:rPr lang="en-US" sz="2700" b="1" baseline="0" dirty="0" err="1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audi</a:t>
                      </a:r>
                      <a:r>
                        <a:rPr lang="en-US" sz="27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-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in </a:t>
                      </a:r>
                      <a:r>
                        <a:rPr lang="en-US" sz="27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audi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ence, </a:t>
                      </a:r>
                      <a:r>
                        <a:rPr lang="en-US" sz="27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audi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tion, </a:t>
                      </a:r>
                      <a:r>
                        <a:rPr lang="en-US" sz="27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audi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tory</a:t>
                      </a:r>
                      <a:endParaRPr lang="en-US" sz="27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         </a:t>
                      </a:r>
                      <a:r>
                        <a:rPr lang="en-US" sz="27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-</a:t>
                      </a:r>
                      <a:r>
                        <a:rPr lang="en-US" sz="2700" b="1" baseline="0" dirty="0" err="1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cide</a:t>
                      </a:r>
                      <a:r>
                        <a:rPr lang="en-US" sz="27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in sui</a:t>
                      </a:r>
                      <a:r>
                        <a:rPr lang="en-US" sz="27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cide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, patri</a:t>
                      </a:r>
                      <a:r>
                        <a:rPr lang="en-US" sz="27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cide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, matri</a:t>
                      </a:r>
                      <a:r>
                        <a:rPr lang="en-US" sz="27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cide</a:t>
                      </a:r>
                      <a:endParaRPr lang="en-US" sz="2700" u="sng" baseline="0" dirty="0" smtClean="0">
                        <a:solidFill>
                          <a:srgbClr val="FF0000"/>
                        </a:solidFill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         </a:t>
                      </a:r>
                      <a:r>
                        <a:rPr lang="en-US" sz="27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-pend/pend-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in </a:t>
                      </a:r>
                      <a:r>
                        <a:rPr lang="en-US" sz="27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pend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ant, sus</a:t>
                      </a:r>
                      <a:r>
                        <a:rPr lang="en-US" sz="2700" u="sng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pend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er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15908"/>
            <a:ext cx="10954555" cy="665185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AFFIXES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832610"/>
            <a:ext cx="11410681" cy="602539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AFFIX is a </a:t>
            </a:r>
            <a:r>
              <a:rPr lang="en-US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morpheme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(usually a bound morpheme) ‘</a:t>
            </a:r>
            <a:r>
              <a:rPr lang="en-US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that occurs before or behind a base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’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Classified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according to their POSITION in words, affixes have </a:t>
            </a:r>
            <a:r>
              <a:rPr lang="en-US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three main subclasses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Affixes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may be added directly to bases or to </a:t>
            </a:r>
            <a:r>
              <a:rPr lang="en-US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constructions consisting of a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base plus one or more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(either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free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or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bound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) </a:t>
            </a:r>
            <a:r>
              <a:rPr lang="en-US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morphemes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Thus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we have:   work       + 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s = work</a:t>
            </a:r>
            <a:r>
              <a:rPr lang="en-US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 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                 work</a:t>
            </a:r>
            <a:r>
              <a:rPr lang="en-US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s = work</a:t>
            </a:r>
            <a:r>
              <a:rPr lang="en-US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                 work</a:t>
            </a:r>
            <a:r>
              <a:rPr lang="en-US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shop</a:t>
            </a:r>
            <a:r>
              <a:rPr lang="en-US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s = work</a:t>
            </a:r>
            <a:r>
              <a:rPr lang="en-US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shop</a:t>
            </a:r>
            <a:r>
              <a:rPr lang="en-US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4" indent="0">
              <a:spcBef>
                <a:spcPts val="1000"/>
              </a:spcBef>
              <a:buNone/>
            </a:pPr>
            <a:endParaRPr lang="en-US" sz="2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92427" y="2162101"/>
          <a:ext cx="1078713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10"/>
                <a:gridCol w="3595710"/>
                <a:gridCol w="3595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Prefixes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Suffixes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Infixes 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occur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before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 base</a:t>
                      </a:r>
                      <a:endParaRPr lang="en-US" sz="28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Ex: </a:t>
                      </a:r>
                      <a:r>
                        <a:rPr lang="en-US" sz="2800" u="sng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im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port, </a:t>
                      </a:r>
                      <a:r>
                        <a:rPr lang="en-US" sz="2800" u="sng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pre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fix, </a:t>
                      </a:r>
                      <a:r>
                        <a:rPr lang="en-US" sz="2800" u="sng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un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kind, </a:t>
                      </a:r>
                      <a:r>
                        <a:rPr lang="en-US" sz="2800" u="sng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under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stand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occur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after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 base</a:t>
                      </a:r>
                      <a:endParaRPr lang="en-US" sz="28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Ex: nois</a:t>
                      </a:r>
                      <a:r>
                        <a:rPr lang="en-US" sz="2800" u="sng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, quick</a:t>
                      </a:r>
                      <a:r>
                        <a:rPr lang="en-US" sz="2800" u="sng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ly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,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care</a:t>
                      </a:r>
                      <a:r>
                        <a:rPr lang="en-US" sz="2800" u="sng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ful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, dream</a:t>
                      </a:r>
                      <a:r>
                        <a:rPr lang="en-US" sz="2800" u="sng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ed</a:t>
                      </a:r>
                      <a:endParaRPr lang="en-US" sz="2800" u="sng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are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inserted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within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words</a:t>
                      </a:r>
                      <a:endParaRPr lang="en-US" sz="28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not exist in English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339368"/>
            <a:ext cx="10954555" cy="793973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AFFIXES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7" y="1249251"/>
            <a:ext cx="10805375" cy="5138670"/>
          </a:xfrm>
        </p:spPr>
        <p:txBody>
          <a:bodyPr>
            <a:noAutofit/>
          </a:bodyPr>
          <a:lstStyle/>
          <a:p>
            <a:pPr marL="0" lvl="3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Classified according to their FUNCTION in words, affixes have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two main subclasses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228600" lvl="3">
              <a:spcBef>
                <a:spcPts val="10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INFLECTIONAL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affixes,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‘which are always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suffixes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in English,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perform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grammatical function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; they are representatives of grammatical categories’. [Jackson, 1980: 53]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228600" lvl="3">
              <a:spcBef>
                <a:spcPts val="100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DERIVATIONAL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affixes,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‘which may be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prefixes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or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suffixes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in English,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have a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lexical function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; they 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create new words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out of existing words or morphemes by their addition’.  [Jackson, 1980: 53]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228600" lvl="3">
              <a:spcBef>
                <a:spcPts val="1000"/>
              </a:spcBef>
              <a:spcAft>
                <a:spcPts val="12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4148" y="2318198"/>
            <a:ext cx="1403798" cy="7598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53082" y="3953814"/>
            <a:ext cx="3464417" cy="65682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43153"/>
            <a:ext cx="10954555" cy="678063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INFLECTIONAL AFFIXES (SUFFIXES)</a:t>
            </a:r>
            <a:endParaRPr lang="en-US" sz="32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772733"/>
            <a:ext cx="11861443" cy="60144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only </a:t>
            </a:r>
            <a:r>
              <a:rPr lang="en-US" sz="2500" b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eight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inflectional suffixes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English are: </a:t>
            </a:r>
            <a:endParaRPr lang="en-US" sz="25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noun plural morpheme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2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</a:t>
            </a:r>
            <a:r>
              <a:rPr lang="en-US" sz="25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book–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apple–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box–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25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noun possessive morpheme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2</a:t>
            </a:r>
            <a:r>
              <a:rPr lang="en-US" sz="2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man–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‘s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girl–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‘s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students–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‘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Alice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‘s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b="1" i="1" dirty="0">
                <a:solidFill>
                  <a:schemeClr val="accent6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verb third person singular present tense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3</a:t>
            </a:r>
            <a:r>
              <a:rPr lang="en-US" sz="2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walk–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find–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mix–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verb present participle morpheme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ing</a:t>
            </a:r>
            <a:r>
              <a:rPr lang="en-US" sz="25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2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play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ing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typ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(e)–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ing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dig(g)–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ing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verb past simple morpheme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</a:t>
            </a:r>
            <a:r>
              <a:rPr lang="en-US" sz="25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2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flow–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work–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creat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(e)–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dr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nk, br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ke, th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ought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show–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verb past participle 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morpheme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</a:t>
            </a:r>
            <a:r>
              <a:rPr lang="en-US" sz="25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2</a:t>
            </a:r>
            <a:r>
              <a:rPr lang="en-US" sz="2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flow–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work–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creat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(e)–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dr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u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nk, br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k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en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th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ought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show–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adjective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or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adverb comparative morpheme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sz="25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small–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saf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(e)–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thin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n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long–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fast–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hard–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er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adjective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or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adverb superlative morpheme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est</a:t>
            </a:r>
            <a:r>
              <a:rPr lang="en-US" sz="25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2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small–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saf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(e)– 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thin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n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long–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fast–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hard–</a:t>
            </a:r>
            <a:r>
              <a:rPr lang="en-US" sz="2500" b="1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est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97700"/>
            <a:ext cx="10954555" cy="909883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5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Inflectional affixes</a:t>
            </a:r>
            <a:endParaRPr lang="en-US" sz="35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l="11462" t="18266" r="21625" b="41241"/>
          <a:stretch>
            <a:fillRect/>
          </a:stretch>
        </p:blipFill>
        <p:spPr>
          <a:xfrm>
            <a:off x="231937" y="1107583"/>
            <a:ext cx="11772184" cy="4430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97700"/>
            <a:ext cx="10954555" cy="909883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DERIVATIONAL AFFIXES </a:t>
            </a:r>
            <a:endParaRPr lang="en-US" sz="32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352282"/>
            <a:ext cx="11410681" cy="4726546"/>
          </a:xfrm>
        </p:spPr>
        <p:txBody>
          <a:bodyPr>
            <a:noAutofit/>
          </a:bodyPr>
          <a:lstStyle/>
          <a:p>
            <a:pPr marL="0" lvl="3" indent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Derivational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affixes may be of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two kinds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Class-changing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derivational affixes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change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word class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of the word to which they are attached: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–al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added to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nation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makes an adjective out of a noun.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Class-maintaining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derivational affixes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do not change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word class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of the word to which they are attached. Derivational prefixes are usually class-maintaining: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re–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mark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dis–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enthrone,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un–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refined, etc.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97700"/>
            <a:ext cx="10954555" cy="909883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Class-changing derivational affixes</a:t>
            </a:r>
            <a:endParaRPr lang="en-US" sz="32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/>
          <a:srcRect l="26211" t="19146" r="41371" b="42474"/>
          <a:stretch>
            <a:fillRect/>
          </a:stretch>
        </p:blipFill>
        <p:spPr>
          <a:xfrm>
            <a:off x="1622736" y="1107582"/>
            <a:ext cx="8731878" cy="5692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20427"/>
            <a:ext cx="10954555" cy="909883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Class-maintaining derivational affixes</a:t>
            </a:r>
            <a:endParaRPr lang="en-US" sz="32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l="25518" t="40273" r="38749" b="23811"/>
          <a:stretch>
            <a:fillRect/>
          </a:stretch>
        </p:blipFill>
        <p:spPr>
          <a:xfrm>
            <a:off x="914458" y="907264"/>
            <a:ext cx="10465100" cy="5763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784" y="481035"/>
            <a:ext cx="7970949" cy="103867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Class regulations</a:t>
            </a:r>
            <a:endParaRPr lang="en-US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198"/>
            <a:ext cx="10515600" cy="43513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You are expected to attend all classes.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Attendance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will be checked regularly.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Being 10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minutes late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accounts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for one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period absence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You are permitted no more than 06 </a:t>
            </a:r>
            <a:r>
              <a:rPr lang="en-US" sz="3200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periods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during the term.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You are expected to participate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actively in class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activities.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You are required to complete all assignments &amp; tests during the course.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159063"/>
            <a:ext cx="10941676" cy="690941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Distinguishing</a:t>
            </a:r>
            <a:r>
              <a:rPr lang="en-US" sz="34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inflectional </a:t>
            </a:r>
            <a:r>
              <a:rPr lang="en-US" sz="34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from</a:t>
            </a:r>
            <a:r>
              <a:rPr lang="en-US" sz="34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derivational morphemes </a:t>
            </a:r>
            <a:endParaRPr lang="en-US" sz="34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6213" y="965915"/>
          <a:ext cx="11578110" cy="5731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9055"/>
                <a:gridCol w="5789055"/>
              </a:tblGrid>
              <a:tr h="6424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Inflectional</a:t>
                      </a:r>
                      <a:r>
                        <a:rPr lang="en-US" sz="32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morpheme </a:t>
                      </a:r>
                      <a:endParaRPr lang="en-US" sz="32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Derivational morpheme</a:t>
                      </a:r>
                      <a:endParaRPr lang="en-US" sz="32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088675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Grammatical function 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 word class change 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Small or no meaning change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Often required by rules of grammar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Follow derivational morphemes in a word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Productive </a:t>
                      </a:r>
                      <a:endParaRPr lang="en-US" sz="30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Lexical function 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May cause word class change 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Some meaning change 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Never required by rules of grammar</a:t>
                      </a:r>
                      <a:endParaRPr lang="en-US" sz="30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Precede inflectional morphemes</a:t>
                      </a: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in a word</a:t>
                      </a:r>
                      <a:endParaRPr lang="en-US" sz="3000" baseline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30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Some productive, many nonproductive </a:t>
                      </a:r>
                      <a:endParaRPr lang="en-US" sz="30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35" y="970432"/>
            <a:ext cx="10954555" cy="909883"/>
          </a:xfrm>
        </p:spPr>
        <p:txBody>
          <a:bodyPr>
            <a:normAutofit/>
          </a:bodyPr>
          <a:lstStyle/>
          <a:p>
            <a:pPr lvl="1" algn="ctr" fontAlgn="base"/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order of morphemes in English words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4699" y="2498503"/>
            <a:ext cx="11565228" cy="109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derivational prefix – base – derivational suffix(</a:t>
            </a:r>
            <a:r>
              <a:rPr lang="en-US" sz="30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es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) – inflectional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suffix</a:t>
            </a:r>
            <a:endParaRPr lang="en-US" sz="3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065" y="95784"/>
            <a:ext cx="10954555" cy="755337"/>
          </a:xfrm>
        </p:spPr>
        <p:txBody>
          <a:bodyPr>
            <a:normAutofit/>
          </a:bodyPr>
          <a:lstStyle/>
          <a:p>
            <a:pPr lvl="0" algn="ctr"/>
            <a:r>
              <a:rPr lang="en-US" sz="4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ALLOMORPHS</a:t>
            </a:r>
            <a:endParaRPr lang="en-US" sz="4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862882"/>
            <a:ext cx="11410681" cy="59951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 </a:t>
            </a:r>
            <a:r>
              <a:rPr lang="en-US" sz="2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allomorph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is ‘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any of the different forms of a morpheme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’.</a:t>
            </a:r>
            <a:endParaRPr lang="en-US" sz="25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Or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morphemes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have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two or more different pronunciations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called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allomorphs</a:t>
            </a:r>
            <a:endParaRPr lang="en-US" sz="25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Ex: 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inflectional noun plural morpheme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{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b="1" baseline="-25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}: 	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cat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sz="25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kæt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→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cat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2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kæt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/; </a:t>
            </a:r>
            <a:endParaRPr lang="en-US" sz="25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							dog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sz="25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dɒɡ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→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dog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sz="2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dɒɡ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/;                                         </a:t>
            </a:r>
            <a:endParaRPr lang="en-US" sz="25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							box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sz="2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bɒks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→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box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es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r>
              <a:rPr lang="en-US" sz="2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bɒks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ɪz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</a:t>
            </a:r>
            <a:endParaRPr lang="en-US" sz="25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It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believed that 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s/, /</a:t>
            </a:r>
            <a:r>
              <a:rPr lang="en-US" sz="25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z/,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ɪ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are </a:t>
            </a:r>
            <a:r>
              <a:rPr lang="en-US" sz="2500" b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three allomorphs</a:t>
            </a:r>
            <a:r>
              <a:rPr lang="en-US" sz="25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of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inflectional noun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plural morpheme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{–</a:t>
            </a:r>
            <a:r>
              <a:rPr lang="en-US" sz="25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sz="2500" b="1" baseline="-25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}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because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They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are in complementary distribution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 / occurs only after the 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voiceless consonants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/p, t, k, f, θ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/;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ɪ</a:t>
            </a:r>
            <a:r>
              <a:rPr lang="en-US" sz="2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occurs only after the 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sibilant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consonants /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s, z,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∫, ʒ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t∫, </a:t>
            </a:r>
            <a:r>
              <a:rPr lang="en-US" sz="2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dʒ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/;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z/ occurs after voiced sounds, including all vowels and voiced consonants except /z/,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/ʒ/, /</a:t>
            </a:r>
            <a:r>
              <a:rPr lang="en-US" sz="2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dʒ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endParaRPr lang="en-US" sz="25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They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5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all have the same meaning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either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lexical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or 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grammatical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/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s/, /</a:t>
            </a:r>
            <a:r>
              <a:rPr lang="en-US" sz="25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z/,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25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25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ɪ</a:t>
            </a:r>
            <a:r>
              <a:rPr lang="en-US" sz="2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all refer to ‘plurality’ and all mean ‘more than one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’.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276522" y="3419061"/>
            <a:ext cx="1669774" cy="1722783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H="1">
            <a:off x="9925879" y="3419061"/>
            <a:ext cx="185530" cy="967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12626" y="4373217"/>
            <a:ext cx="940904" cy="265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369286" y="4373218"/>
            <a:ext cx="543342" cy="265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409042" y="3843130"/>
            <a:ext cx="543341" cy="3180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/-s/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0151165" y="3843129"/>
            <a:ext cx="609600" cy="3180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/-z/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9621079" y="4542180"/>
            <a:ext cx="834887" cy="3180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/-</a:t>
            </a:r>
            <a:r>
              <a:rPr lang="en-US" b="1" dirty="0" err="1" smtClean="0"/>
              <a:t>iz</a:t>
            </a:r>
            <a:r>
              <a:rPr lang="en-US" b="1" dirty="0" smtClean="0"/>
              <a:t>/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834"/>
            <a:ext cx="10515600" cy="76130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Selection of allomorphs  </a:t>
            </a:r>
            <a:endParaRPr lang="en-US" sz="48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78" y="848140"/>
            <a:ext cx="11873948" cy="591046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selection of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allomorphs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are phonologically conditioned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this case,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conditioning factor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the phonetic nature of their preceding phoneme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s/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occurs only after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voiceless consonants 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/p, t, k, f, θ/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;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b="1" dirty="0" err="1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ɪ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occurs only after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groove fricatives and affricates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/s, z, ∫, ʒ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t∫,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</a:t>
            </a:r>
            <a:r>
              <a:rPr lang="en-US" b="1" dirty="0" err="1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ʒ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;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z/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occurs only after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voiced sounds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except the three voiced sibilants 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/z, ʒ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</a:t>
            </a:r>
            <a:r>
              <a:rPr lang="en-US" b="1" dirty="0" err="1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ʒ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endParaRPr lang="en-US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selection of allomorphs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may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also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 morphologically conditioned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In this case,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selection is determined by the specific morpheme or morphemes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forming the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context:</a:t>
            </a:r>
            <a:endParaRPr lang="en-US" sz="3000" u="sng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the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plural of </a:t>
            </a:r>
            <a:r>
              <a:rPr lang="en-US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ox 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ɒ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ks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oxen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/‘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ɒks</a:t>
            </a:r>
            <a:r>
              <a:rPr lang="en-US" b="1" dirty="0" err="1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ə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/; 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b="1" dirty="0" err="1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ə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is </a:t>
            </a:r>
            <a:r>
              <a:rPr lang="en-US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morphologically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conditioned allomorph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of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inflectional noun plural morpheme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{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b="1" baseline="-25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} which is used with this stem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ɒ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ks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/: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		ox / 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ɒks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+ -en /-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ə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→ oxen /’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ɒks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ə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97700"/>
            <a:ext cx="10954555" cy="909883"/>
          </a:xfrm>
        </p:spPr>
        <p:txBody>
          <a:bodyPr>
            <a:normAutofit/>
          </a:bodyPr>
          <a:lstStyle/>
          <a:p>
            <a:pPr lvl="0" algn="ctr"/>
            <a:r>
              <a:rPr lang="en-US" sz="4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Types of allomorphs</a:t>
            </a:r>
            <a:endParaRPr lang="en-US" sz="4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107583"/>
            <a:ext cx="11410681" cy="497124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1. Additive allomorphs</a:t>
            </a:r>
            <a:endParaRPr lang="en-US" sz="3000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Tx/>
              <a:buChar char="-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To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signify some difference in meaning, </a:t>
            </a:r>
            <a:r>
              <a:rPr lang="en-US" sz="30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something is added to a word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Ex. the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past tense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form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verbs is formed by adding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suffix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30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0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→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pronounced as either 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/–t/,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or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/–d/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or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/–</a:t>
            </a:r>
            <a:r>
              <a:rPr lang="en-US" sz="30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ɪ</a:t>
            </a:r>
            <a:r>
              <a:rPr lang="en-US" sz="3000" b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/: </a:t>
            </a:r>
            <a:endParaRPr lang="en-US" sz="30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ask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30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0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ɑː</a:t>
            </a:r>
            <a:r>
              <a:rPr lang="en-US" sz="30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sk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+ /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–t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/,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liv(e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) +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30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0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lɪv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+ /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–d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/,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need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30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ed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0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ni:d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+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–</a:t>
            </a:r>
            <a:r>
              <a:rPr lang="en-US" sz="30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ɪ</a:t>
            </a:r>
            <a:r>
              <a:rPr lang="en-US" sz="3000" b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97700"/>
            <a:ext cx="10954555" cy="909883"/>
          </a:xfrm>
        </p:spPr>
        <p:txBody>
          <a:bodyPr>
            <a:normAutofit/>
          </a:bodyPr>
          <a:lstStyle/>
          <a:p>
            <a:pPr lvl="0" algn="ctr"/>
            <a:r>
              <a:rPr lang="en-US" sz="4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Types of allomorphs</a:t>
            </a:r>
            <a:endParaRPr lang="en-US" sz="4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107583"/>
            <a:ext cx="11410681" cy="497124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Replacive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allomorphs</a:t>
            </a:r>
            <a:endParaRPr lang="en-US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To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signify some difference in meaning, </a:t>
            </a:r>
            <a:r>
              <a:rPr lang="en-US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sound is used to replace another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sound in a word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Ex. the /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ɪ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drink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is replaced by the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æ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drank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to signal the simple past. This is symbolized as follows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/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dræŋk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= /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drɪŋk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 +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ɪ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→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æ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/.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3. Subtractive 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allomorphs:</a:t>
            </a:r>
            <a:endParaRPr lang="en-US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To signify some difference in meaning, </a:t>
            </a:r>
            <a:r>
              <a:rPr lang="en-US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something is deleted from a word.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For example, the letter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is deleted from </a:t>
            </a:r>
            <a:r>
              <a:rPr lang="en-US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zopa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to signal that this Russian noun is in the plural form of the possessive case.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97700"/>
            <a:ext cx="10954555" cy="909883"/>
          </a:xfrm>
        </p:spPr>
        <p:txBody>
          <a:bodyPr>
            <a:normAutofit/>
          </a:bodyPr>
          <a:lstStyle/>
          <a:p>
            <a:pPr lvl="0" algn="ctr"/>
            <a:r>
              <a:rPr lang="en-US" sz="4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Types of allomorphs</a:t>
            </a:r>
            <a:endParaRPr lang="en-US" sz="4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107583"/>
            <a:ext cx="11410681" cy="5750417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4.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Suppletive</a:t>
            </a: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allomorphs:</a:t>
            </a:r>
            <a:endParaRPr lang="en-US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To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signify some difference in meaning, </a:t>
            </a:r>
            <a:r>
              <a:rPr lang="en-US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there is a complete change in the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shape of a word</a:t>
            </a:r>
            <a:r>
              <a:rPr lang="en-US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b="1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Ex. go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the 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suppletive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allomorph of {–D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} =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went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;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 be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the 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suppletive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allomorph of {–S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3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} =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is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;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 bad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the 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suppletive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allomorph of {–er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} =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worse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;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good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+ the 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suppletive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allomorph of {–est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} =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best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5. The </a:t>
            </a:r>
            <a:r>
              <a:rPr lang="en-US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zero allomorph:</a:t>
            </a:r>
            <a:endParaRPr lang="en-US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b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There </a:t>
            </a:r>
            <a:r>
              <a:rPr lang="en-US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no change in the shape of a word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though some difference in meaning is identified.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Ex. the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past tense form of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hurt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is formed by adding the zero allomorph of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{–D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} to this word.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/>
          <a:srcRect l="20274" t="15255" r="28043" b="17713"/>
          <a:stretch>
            <a:fillRect/>
          </a:stretch>
        </p:blipFill>
        <p:spPr>
          <a:xfrm>
            <a:off x="1567853" y="77273"/>
            <a:ext cx="9197372" cy="6706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97700"/>
            <a:ext cx="10954555" cy="613669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Exercise 8 – p.30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08" y="998113"/>
            <a:ext cx="10215093" cy="1107582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Question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Explain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why ‘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’ and ‘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’ are two allomorphs of the same morpheme.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Content Placeholder 2"/>
          <p:cNvSpPr txBox="1"/>
          <p:nvPr/>
        </p:nvSpPr>
        <p:spPr>
          <a:xfrm>
            <a:off x="425003" y="2292439"/>
            <a:ext cx="11153104" cy="3709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90204" pitchFamily="34" charset="0"/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Answer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‘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’ and ‘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’ are two allomorphs of the same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morpheme because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Font typeface="Arial" panose="020B0604020202090204" pitchFamily="34" charset="0"/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are </a:t>
            </a:r>
            <a:r>
              <a:rPr lang="en-US" sz="3200" b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 complementary distribution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‘a’ occurs before consonant phonemes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‘an’ occurs before vowel phonemes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Font typeface="Arial" panose="020B0604020202090204" pitchFamily="34" charset="0"/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and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they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have </a:t>
            </a:r>
            <a:r>
              <a:rPr lang="en-US" sz="3200" b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same meaning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‘one’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Font typeface="Arial" panose="020B0604020202090204" pitchFamily="34" charset="0"/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197700"/>
            <a:ext cx="10954555" cy="613669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Extra exercise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08" y="998113"/>
            <a:ext cx="10215093" cy="1107582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Question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Explain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why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‘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was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’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‘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were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’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are two allomorphs of the same morpheme.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Content Placeholder 2"/>
          <p:cNvSpPr txBox="1"/>
          <p:nvPr/>
        </p:nvSpPr>
        <p:spPr>
          <a:xfrm>
            <a:off x="425003" y="2099254"/>
            <a:ext cx="11153104" cy="4758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90204" pitchFamily="34" charset="0"/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Answer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Because they are 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complementary contribution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• was /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w</a:t>
            </a:r>
            <a:r>
              <a:rPr lang="en-US" sz="32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ə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occurs with the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first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person and the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third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person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singular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subject.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• were /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w</a:t>
            </a:r>
            <a:r>
              <a:rPr lang="en-US" sz="32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ɜ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ː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/ occurs with the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third &amp; first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person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plural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subject and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second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person both plural and singular subject.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they have 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same meaning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used to say something about a person, thing, or state, to show a permanent or temporary quality, state, job, etc. in the past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buFont typeface="Arial" panose="020B0604020202090204" pitchFamily="34" charset="0"/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372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Testing &amp; Assessment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1669" y="915869"/>
          <a:ext cx="10225826" cy="5642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542"/>
                <a:gridCol w="1749914"/>
                <a:gridCol w="5442370"/>
              </a:tblGrid>
              <a:tr h="543544"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Ratio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Note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Participation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Attending 10 classes +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bonus points in class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Assignments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06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assignments (at home)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Mini tests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 mini tests (at class)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Presentation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Presenting the given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topic at class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52045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Mini project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01 mini project (individual,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at class</a:t>
                      </a:r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Mid-term test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on the 7</a:t>
                      </a:r>
                      <a:r>
                        <a:rPr lang="en-US" sz="2700" baseline="30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</a:t>
                      </a:r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week, at class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Final test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30%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Depending on the schedule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of Dept. of Training &amp; Examination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Total 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100%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25" y="197700"/>
            <a:ext cx="10515600" cy="74245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Give examples of the following morphemes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120461"/>
            <a:ext cx="11475076" cy="547996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inflectional verb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past simple morpheme 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{−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</a:t>
            </a:r>
            <a:r>
              <a:rPr lang="en-US" sz="30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endParaRPr lang="en-US" sz="3000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inflectional verb past participle morpheme {−D</a:t>
            </a:r>
            <a:r>
              <a:rPr lang="en-US" sz="30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2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endParaRPr lang="en-US" sz="3000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derivational class-changing adjective-forming morpheme {−D</a:t>
            </a:r>
            <a:r>
              <a:rPr lang="en-US" sz="3000" b="1" baseline="-25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3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endParaRPr lang="en-US" sz="3000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inflectional verb present participle morpheme {−ing</a:t>
            </a:r>
            <a:r>
              <a:rPr lang="en-US" sz="3000" b="1" baseline="-25000" dirty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</a:t>
            </a:r>
            <a:endParaRPr lang="en-US" sz="3000" dirty="0" smtClean="0">
              <a:solidFill>
                <a:srgbClr val="00206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derivational class-changing noun-forming morpheme {−ing</a:t>
            </a:r>
            <a:r>
              <a:rPr lang="en-US" sz="3000" b="1" baseline="-25000" dirty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2</a:t>
            </a:r>
            <a:r>
              <a:rPr lang="en-US" sz="3000" dirty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endParaRPr lang="en-US" sz="3000" dirty="0" smtClean="0">
              <a:solidFill>
                <a:srgbClr val="00206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sz="3000" dirty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derivational class-changing adjective-forming morpheme {−ing</a:t>
            </a:r>
            <a:r>
              <a:rPr lang="en-US" sz="3000" b="1" baseline="-25000" dirty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3</a:t>
            </a:r>
            <a:r>
              <a:rPr lang="en-US" sz="3000" dirty="0">
                <a:solidFill>
                  <a:srgbClr val="00206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derivational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class-changing adverb-forming morpheme {−ly</a:t>
            </a:r>
            <a:r>
              <a:rPr lang="en-US" sz="3000" b="1" baseline="-25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}: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0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derivational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class-changing adjective-forming morpheme {−ly</a:t>
            </a:r>
            <a:r>
              <a:rPr lang="en-US" sz="3000" b="1" baseline="-25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2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13644" y="2331076"/>
            <a:ext cx="1931831" cy="60530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13644" y="3760631"/>
            <a:ext cx="1931831" cy="60530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13644" y="4402428"/>
            <a:ext cx="1931831" cy="60530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865217" y="5254580"/>
            <a:ext cx="1043189" cy="5666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197922" y="5898523"/>
            <a:ext cx="1043189" cy="5666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489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Give examples of the following morphemes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1236372"/>
            <a:ext cx="11908665" cy="494059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inflectional adjective comparative morpheme {−er</a:t>
            </a:r>
            <a:r>
              <a:rPr lang="en-US" sz="3000" b="1" baseline="-25000" dirty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</a:t>
            </a:r>
            <a:endParaRPr lang="en-US" sz="3000" dirty="0" smtClean="0">
              <a:solidFill>
                <a:srgbClr val="C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derivational class-changing noun-forming morpheme {−er</a:t>
            </a:r>
            <a:r>
              <a:rPr lang="en-US" sz="3000" b="1" baseline="-25000" dirty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2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</a:t>
            </a:r>
            <a:endParaRPr lang="en-US" sz="3000" dirty="0" smtClean="0">
              <a:solidFill>
                <a:srgbClr val="C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2400"/>
              </a:spcAft>
            </a:pPr>
            <a:r>
              <a:rPr lang="en-US" sz="3000" dirty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derivational class-changing verb-forming morpheme {−er</a:t>
            </a:r>
            <a:r>
              <a:rPr lang="en-US" sz="3000" b="1" baseline="-25000" dirty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3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}:</a:t>
            </a:r>
            <a:endParaRPr lang="en-US" sz="3000" dirty="0" smtClean="0">
              <a:solidFill>
                <a:srgbClr val="C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he inflectional noun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plural morpheme {–S</a:t>
            </a:r>
            <a:r>
              <a:rPr lang="en-US" sz="3000" b="1" baseline="-25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1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inflectional noun possessive morpheme {–S</a:t>
            </a:r>
            <a:r>
              <a:rPr lang="en-US" sz="3000" b="1" baseline="-25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2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}: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inflectional verb third person singular present tense morpheme {–S</a:t>
            </a:r>
            <a:r>
              <a:rPr lang="en-US" sz="3000" b="1" baseline="-25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3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}: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89088" y="2562896"/>
            <a:ext cx="1931831" cy="60530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89088" y="1873876"/>
            <a:ext cx="1931831" cy="60530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10" y="210579"/>
            <a:ext cx="10515600" cy="102579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Textbooks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7" y="1236372"/>
            <a:ext cx="11809926" cy="481987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Required textbook: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To Minh 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Thanh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(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2019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).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English Morphology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Ho Chi Minh City: Publishing House of Vietnam National University-Ho Chi Minh City</a:t>
            </a:r>
            <a:endParaRPr lang="en-US" sz="32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Recommended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textbooks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Fromkin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V., Rodman, R. and 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Hyams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N. (2018).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 Introduction to Language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Wadsworth 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Cengage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Learning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Andrew 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Carstairs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-McCarthy (2002).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 Introduction to English Morphology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Edinburgh University Press.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Content </a:t>
            </a:r>
            <a:endParaRPr lang="en-US" sz="5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554" y="1313645"/>
            <a:ext cx="9182637" cy="340002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Unit 1 – Morphemes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Unit 2 – Derivation &amp; Inflection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Unit 3 – Immediate constituents in Morphology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Unit 4 – Words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43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What is morphology?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1825625"/>
            <a:ext cx="11694017" cy="4351338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Morphology =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morphe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+ -ology</a:t>
            </a:r>
            <a:endParaRPr lang="en-US" sz="32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the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Greek,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word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morphe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” means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“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form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”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suffix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“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–ology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”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means “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science 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of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”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So,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meaning of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morphology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is “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science of (word) forms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.”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→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study of the internal structure of words, and of the rules by which words are formed, is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morphology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(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Fromkin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2012, 41)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772" y="1503653"/>
            <a:ext cx="7701566" cy="223122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lack" panose="020B7200000000000000" pitchFamily="34" charset="0"/>
              </a:rPr>
              <a:t>Unit 1</a:t>
            </a:r>
            <a:endParaRPr lang="en-US" sz="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Black" panose="020B7200000000000000" pitchFamily="34" charset="0"/>
            </a:endParaRPr>
          </a:p>
          <a:p>
            <a:pPr marL="0" indent="0" algn="ctr">
              <a:buNone/>
            </a:pP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lack" panose="020B7200000000000000" pitchFamily="34" charset="0"/>
              </a:rPr>
              <a:t>MORPHEMES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Black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365125"/>
            <a:ext cx="10851524" cy="81973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Definition and characteristics of morpheme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/>
          </a:bodyPr>
          <a:lstStyle/>
          <a:p>
            <a:pPr lvl="1" fontAlgn="base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Definition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morpheme is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smallest meaningful unit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in a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language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(or the minimal unit of meaning)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1" fontAlgn="base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Characteristics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A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morpheme is a short segment of language that meets </a:t>
            </a:r>
            <a:r>
              <a:rPr lang="en-US" sz="3000" b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three criteria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It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 word or part of a word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that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has meaning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It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cannot be divided into smaller meaningful parts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without violation of its meaning or without meaningless remainders. 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It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recurs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different verbal environments with a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relatively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stable meaning</a:t>
            </a:r>
            <a:r>
              <a:rPr lang="en-US" sz="30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000" b="1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15341</Words>
  <Application>WPS Writer</Application>
  <PresentationFormat>Widescreen</PresentationFormat>
  <Paragraphs>463</Paragraphs>
  <Slides>41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7" baseType="lpstr">
      <vt:lpstr>Arial</vt:lpstr>
      <vt:lpstr>SimSun</vt:lpstr>
      <vt:lpstr>Wingdings</vt:lpstr>
      <vt:lpstr>.VnArabia</vt:lpstr>
      <vt:lpstr>苹方-简</vt:lpstr>
      <vt:lpstr>Times New Roman</vt:lpstr>
      <vt:lpstr>.VnBodoni</vt:lpstr>
      <vt:lpstr>.VnBlack</vt:lpstr>
      <vt:lpstr>微软雅黑</vt:lpstr>
      <vt:lpstr>汉仪旗黑</vt:lpstr>
      <vt:lpstr>Arial Unicode MS</vt:lpstr>
      <vt:lpstr>宋体-简</vt:lpstr>
      <vt:lpstr>Calibri</vt:lpstr>
      <vt:lpstr>Helvetica Neue</vt:lpstr>
      <vt:lpstr>Calibri Light</vt:lpstr>
      <vt:lpstr>Office Theme</vt:lpstr>
      <vt:lpstr>ENGLISH MORPHOLOGY</vt:lpstr>
      <vt:lpstr>The channels for our class</vt:lpstr>
      <vt:lpstr>Class regulations</vt:lpstr>
      <vt:lpstr>Testing &amp; Assessment</vt:lpstr>
      <vt:lpstr>Textbooks </vt:lpstr>
      <vt:lpstr>Content </vt:lpstr>
      <vt:lpstr>What is morphology? </vt:lpstr>
      <vt:lpstr>PowerPoint 演示文稿</vt:lpstr>
      <vt:lpstr>Definition and characteristics of morpheme</vt:lpstr>
      <vt:lpstr>Examples </vt:lpstr>
      <vt:lpstr>Examples </vt:lpstr>
      <vt:lpstr>Examples </vt:lpstr>
      <vt:lpstr>Examples </vt:lpstr>
      <vt:lpstr>MORPHEMES vs. PHONEMES </vt:lpstr>
      <vt:lpstr>MORPHEMES vs. PHONEMES </vt:lpstr>
      <vt:lpstr>MORPHEMES vs. PHONEMES </vt:lpstr>
      <vt:lpstr>MORPHEMES vs. SYLLABLES 	 </vt:lpstr>
      <vt:lpstr>MORPHEMES vs. SYLLABLES 	 </vt:lpstr>
      <vt:lpstr>MORPHEMES vs. WORDS	 </vt:lpstr>
      <vt:lpstr>CLASSIFICATION OF MORPHEMES </vt:lpstr>
      <vt:lpstr>Bases (Roots) vs. Affixes</vt:lpstr>
      <vt:lpstr>BASES (or ROOTS) </vt:lpstr>
      <vt:lpstr>AFFIXES </vt:lpstr>
      <vt:lpstr>AFFIXES </vt:lpstr>
      <vt:lpstr>INFLECTIONAL AFFIXES (SUFFIXES)</vt:lpstr>
      <vt:lpstr>Inflectional affixes</vt:lpstr>
      <vt:lpstr>DERIVATIONAL AFFIXES </vt:lpstr>
      <vt:lpstr>Class-changing derivational affixes</vt:lpstr>
      <vt:lpstr>Class-maintaining derivational affixes</vt:lpstr>
      <vt:lpstr>Distinguishing inflectional from derivational morphemes </vt:lpstr>
      <vt:lpstr>The order of morphemes in English words</vt:lpstr>
      <vt:lpstr>ALLOMORPHS</vt:lpstr>
      <vt:lpstr>Selection of allomorphs  </vt:lpstr>
      <vt:lpstr>Types of allomorphs</vt:lpstr>
      <vt:lpstr>Types of allomorphs</vt:lpstr>
      <vt:lpstr>Types of allomorphs</vt:lpstr>
      <vt:lpstr>PowerPoint 演示文稿</vt:lpstr>
      <vt:lpstr>Exercise 8 – p.30 </vt:lpstr>
      <vt:lpstr>Extra exercise </vt:lpstr>
      <vt:lpstr>Give examples of the following morphemes</vt:lpstr>
      <vt:lpstr>Give examples of the following morphemes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Niem Le</dc:creator>
  <cp:lastModifiedBy>nguyenminhthien</cp:lastModifiedBy>
  <cp:revision>33</cp:revision>
  <dcterms:created xsi:type="dcterms:W3CDTF">2021-12-06T04:02:19Z</dcterms:created>
  <dcterms:modified xsi:type="dcterms:W3CDTF">2021-12-06T04:02:19Z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