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65" r:id="rId21"/>
    <p:sldId id="266" r:id="rId22"/>
    <p:sldId id="267" r:id="rId23"/>
    <p:sldId id="307" r:id="rId24"/>
    <p:sldId id="268" r:id="rId25"/>
    <p:sldId id="269" r:id="rId26"/>
    <p:sldId id="308" r:id="rId27"/>
    <p:sldId id="309" r:id="rId28"/>
    <p:sldId id="310" r:id="rId29"/>
    <p:sldId id="311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304C-7436-4F9A-9EBF-F1164B963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3B604-1690-4DA7-9160-6E470591C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29C0B-E3B3-4BED-9BE4-593C1C3A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8EDCC-5BF5-4475-A573-25CF4D8D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B3948-B575-48C2-A732-E33CBF91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50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528F-0618-486D-AE14-34353A72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F626C-29D7-4391-A99A-8FFAB2ADF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1D469-CFD8-4BAE-B33C-0D724C29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69756-75EF-4CA5-98BD-0960EB98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E622-8E18-4111-BFF7-403D2FCC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64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90B69-73A9-47EC-BCE7-50E7BDE5D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3942E-C93C-483E-9FB2-E58994AC7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EC90-C56F-41BC-A06C-EF647349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04C8D-5FB5-4476-8603-B8BA7301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4403-A1DE-4363-A5D8-485DCDC7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5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CA8C-18DF-431A-B95B-86B21A0B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7CC0-1CE1-4FB9-904F-A98FAC28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25560-1C95-4856-AF37-609C4D1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26D6-4638-4C2B-A543-91C17925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2CF27-766B-43FD-AF94-41AEEB4B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0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540F-799E-4EE7-8687-37AA7390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1C379-25F6-4D6E-A9BD-E9AB7D97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5E93-4E0D-451F-AAF6-310DAF26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247B-6BE0-4754-9DEF-6BB1CF35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CF5E0-638B-4D95-94C0-0A3FF5D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54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EFFD-6E20-4E2F-B309-B2D4C18D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23D3-1A5D-4ECB-AF03-6F1F298E3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DA755-86EC-404A-8B94-D4C76B740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FF2E9-EA81-499E-8E83-F98145CD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F43A6-7E1F-4F87-A31F-D675AC4F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D71EC-CC6A-4306-9DB1-75E12929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90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424A-1A2B-4ADF-9EAB-CE975E4E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34AA-3F24-4747-8DFA-BFC1C3D7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481E6-1D23-47FF-91A1-1C758305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BA884-67F1-4291-BDF3-DDDE877F8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90ADE-A8AB-400E-89C1-A251EF228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4311C-A3EB-4CAF-81BE-03BFCC25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A3C27-B345-4C50-9F32-EFE6CF06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38FF6-B25E-4B8A-A7A8-C864C418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52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735A-9219-4423-AACB-1BBDC6BD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22433-4F2F-4232-A5EB-D298812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F2A79-C2C3-4E5F-8DEA-F50C55AE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19C79-C4DD-4153-9EC2-A07098F0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04CEE-D5F4-4150-AD76-696D06A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E45C7-096D-47B7-B597-7B2A166B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F3376-4586-4BA9-8936-1003712B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16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2F0C-544B-43E9-A226-C7E9BA62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4E8A-137A-4415-8E20-4CE6F654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2E0-C3A7-4E41-A22C-AE9555AD7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8594F-E719-42D8-8CF3-CE82CE7D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64D65-DF25-4267-B391-1B183A7B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4AE11-6EB1-463D-85AE-CA3EC6A8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430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57E9-F8A3-4D10-91A6-E5365AE2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B222F-9126-4E3B-B809-4459D2B22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C98BF-1010-4DA2-B132-F368EED1C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2E46E-6552-45D4-A66A-1A9F1601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9070D-3430-4604-A44F-12C90733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53FDC-4BB1-426D-BAC5-11B313A5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818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8517C-9DB1-46E8-8E9D-F53B6540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3E117-9286-4BBC-B379-7A5C19D2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0A059-AB2E-416C-A514-F24122D9F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181-9233-43E8-AD5D-F9C919352590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8EC57-496F-4A1A-B0F4-ACC6FAD91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8C58-6E11-4C6E-9352-EDD1EEA3C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9615-E794-44AC-B411-58E8BAC29F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74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05023-8414-462F-9807-CEF14829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581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A4E07-57B1-4D7D-A20D-971A39E1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599" y="339795"/>
            <a:ext cx="91821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75806-EC4B-440D-BA35-482E088C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91" y="238538"/>
            <a:ext cx="9510006" cy="62947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AAEAD1E-C1F5-471C-9CBA-F04A50D82357}"/>
              </a:ext>
            </a:extLst>
          </p:cNvPr>
          <p:cNvSpPr/>
          <p:nvPr/>
        </p:nvSpPr>
        <p:spPr>
          <a:xfrm>
            <a:off x="2146852" y="2623930"/>
            <a:ext cx="397565" cy="344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174A3F-7F11-4FE6-A921-889D174EBFBE}"/>
              </a:ext>
            </a:extLst>
          </p:cNvPr>
          <p:cNvSpPr/>
          <p:nvPr/>
        </p:nvSpPr>
        <p:spPr>
          <a:xfrm>
            <a:off x="2146852" y="3435626"/>
            <a:ext cx="397565" cy="344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ED5C8D-C9A0-41BC-ADED-98A6DAE47B39}"/>
              </a:ext>
            </a:extLst>
          </p:cNvPr>
          <p:cNvSpPr/>
          <p:nvPr/>
        </p:nvSpPr>
        <p:spPr>
          <a:xfrm>
            <a:off x="2146851" y="4812194"/>
            <a:ext cx="397565" cy="344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DA4A21-ECA3-4021-8732-A88AF5920741}"/>
              </a:ext>
            </a:extLst>
          </p:cNvPr>
          <p:cNvSpPr/>
          <p:nvPr/>
        </p:nvSpPr>
        <p:spPr>
          <a:xfrm>
            <a:off x="2146850" y="5196505"/>
            <a:ext cx="397565" cy="344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0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8229600" cy="1918260"/>
          </a:xfrm>
        </p:spPr>
        <p:txBody>
          <a:bodyPr/>
          <a:lstStyle/>
          <a:p>
            <a:r>
              <a:rPr lang="en-US" dirty="0"/>
              <a:t>Expressing Numbers</a:t>
            </a:r>
            <a:br>
              <a:rPr lang="en-US" dirty="0"/>
            </a:br>
            <a:r>
              <a:rPr lang="en-US" dirty="0"/>
              <a:t> in English</a:t>
            </a:r>
          </a:p>
        </p:txBody>
      </p:sp>
      <p:pic>
        <p:nvPicPr>
          <p:cNvPr id="1026" name="Picture 2" descr="http://wmphoenixopen.com/wp-content/uploads/2012/01/Colored-Numbers-Original-34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24200"/>
            <a:ext cx="3238500" cy="2381250"/>
          </a:xfrm>
          <a:prstGeom prst="roundRect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023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990600"/>
            <a:ext cx="777240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Large numbers:</a:t>
            </a:r>
          </a:p>
          <a:p>
            <a:endParaRPr lang="en-US" sz="2000" dirty="0"/>
          </a:p>
          <a:p>
            <a:r>
              <a:rPr lang="en-US" sz="5400" dirty="0">
                <a:solidFill>
                  <a:srgbClr val="0070C0"/>
                </a:solidFill>
              </a:rPr>
              <a:t>000,000,000,000</a:t>
            </a:r>
          </a:p>
          <a:p>
            <a:r>
              <a:rPr lang="en-US" sz="2800" b="1" dirty="0"/>
              <a:t>billion   million  thousand  hundred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300 billion</a:t>
            </a:r>
            <a:endParaRPr lang="en-US" sz="2800" dirty="0"/>
          </a:p>
          <a:p>
            <a:endParaRPr lang="en-US" sz="2000" dirty="0"/>
          </a:p>
          <a:p>
            <a:r>
              <a:rPr lang="en-US" sz="3600" b="1" dirty="0"/>
              <a:t>Remember: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NOT billions, thousands, or hundreds!!</a:t>
            </a:r>
          </a:p>
          <a:p>
            <a:endParaRPr lang="en-US" dirty="0"/>
          </a:p>
        </p:txBody>
      </p:sp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9547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219200"/>
            <a:ext cx="7772400" cy="344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Hundreds</a:t>
            </a:r>
            <a:endParaRPr lang="en-US" sz="4000" dirty="0"/>
          </a:p>
          <a:p>
            <a:r>
              <a:rPr lang="en-US" sz="4000" dirty="0">
                <a:solidFill>
                  <a:srgbClr val="0070C0"/>
                </a:solidFill>
              </a:rPr>
              <a:t>225  </a:t>
            </a:r>
            <a:r>
              <a:rPr lang="en-US" sz="4000" dirty="0"/>
              <a:t>Two hundred twenty five</a:t>
            </a:r>
          </a:p>
          <a:p>
            <a:endParaRPr lang="en-US" sz="4000" b="1" dirty="0"/>
          </a:p>
          <a:p>
            <a:r>
              <a:rPr lang="en-US" sz="4000" b="1" dirty="0"/>
              <a:t>Practice: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333	894	237	662</a:t>
            </a:r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785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0"/>
            <a:ext cx="8458200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Thousands</a:t>
            </a:r>
            <a:endParaRPr lang="en-US" sz="4000" dirty="0"/>
          </a:p>
          <a:p>
            <a:r>
              <a:rPr lang="en-US" sz="4000" dirty="0">
                <a:solidFill>
                  <a:srgbClr val="0070C0"/>
                </a:solidFill>
              </a:rPr>
              <a:t>831,259 	</a:t>
            </a:r>
            <a:r>
              <a:rPr lang="en-US" sz="4000" dirty="0"/>
              <a:t>Eight hundred thirty 		   		one thousand, two 				hundred fifty nine</a:t>
            </a:r>
          </a:p>
          <a:p>
            <a:endParaRPr lang="en-US" sz="4000" b="1" dirty="0"/>
          </a:p>
          <a:p>
            <a:r>
              <a:rPr lang="en-US" sz="4000" b="1" dirty="0"/>
              <a:t>Practice: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2,333		14,894		38,237 </a:t>
            </a:r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785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143000"/>
            <a:ext cx="8458200" cy="436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Millions</a:t>
            </a:r>
            <a:endParaRPr lang="en-US" sz="4000" dirty="0"/>
          </a:p>
          <a:p>
            <a:r>
              <a:rPr lang="en-US" sz="4000" dirty="0">
                <a:solidFill>
                  <a:srgbClr val="0070C0"/>
                </a:solidFill>
              </a:rPr>
              <a:t>298,356,000</a:t>
            </a:r>
          </a:p>
          <a:p>
            <a:r>
              <a:rPr lang="en-US" sz="4000" dirty="0"/>
              <a:t>	Two hundred ninety eight 	million, three hundred fifty six thousand</a:t>
            </a:r>
          </a:p>
          <a:p>
            <a:endParaRPr lang="en-US" sz="2000" b="1" dirty="0"/>
          </a:p>
          <a:p>
            <a:r>
              <a:rPr lang="en-US" sz="4000" b="1" dirty="0"/>
              <a:t>Practice: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10,476,329	823,564,004 </a:t>
            </a:r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785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3135" y="1524000"/>
            <a:ext cx="7772400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Decimals</a:t>
            </a:r>
            <a:endParaRPr lang="en-US" sz="4000" dirty="0"/>
          </a:p>
          <a:p>
            <a:r>
              <a:rPr lang="en-US" sz="4000" dirty="0">
                <a:solidFill>
                  <a:srgbClr val="0070C0"/>
                </a:solidFill>
              </a:rPr>
              <a:t>4.56</a:t>
            </a:r>
            <a:r>
              <a:rPr lang="en-US" sz="4000" dirty="0"/>
              <a:t>	</a:t>
            </a:r>
            <a:r>
              <a:rPr lang="vi-VN" altLang="en-US" sz="4000" dirty="0"/>
              <a:t> </a:t>
            </a:r>
            <a:r>
              <a:rPr lang="en-US" sz="4000" dirty="0"/>
              <a:t>Four point five six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(. = point)</a:t>
            </a:r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Practice: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98.6	   104.68		3.99</a:t>
            </a:r>
            <a:r>
              <a:rPr lang="en-US" sz="4000" b="1" dirty="0"/>
              <a:t>	</a:t>
            </a:r>
            <a:endParaRPr lang="en-US" sz="4000" dirty="0"/>
          </a:p>
          <a:p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7" name="Picture 16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785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0"/>
            <a:ext cx="7772400" cy="529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Percentages</a:t>
            </a:r>
            <a:endParaRPr lang="en-US" sz="4000" dirty="0"/>
          </a:p>
          <a:p>
            <a:r>
              <a:rPr lang="en-US" sz="4000" b="1" dirty="0">
                <a:solidFill>
                  <a:srgbClr val="0070C0"/>
                </a:solidFill>
              </a:rPr>
              <a:t>39%</a:t>
            </a:r>
            <a:r>
              <a:rPr lang="en-US" sz="4000" b="1" dirty="0"/>
              <a:t>	</a:t>
            </a:r>
            <a:r>
              <a:rPr lang="en-US" sz="4000" dirty="0"/>
              <a:t>Thirty nine percent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</a:rPr>
              <a:t>(% = percent)</a:t>
            </a:r>
          </a:p>
          <a:p>
            <a:endParaRPr lang="en-US" sz="4000" b="1" dirty="0"/>
          </a:p>
          <a:p>
            <a:r>
              <a:rPr lang="en-US" sz="4000" b="1" dirty="0"/>
              <a:t>Practice: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75%	</a:t>
            </a:r>
            <a:r>
              <a:rPr lang="vi-VN" altLang="en-US" sz="4000" dirty="0">
                <a:solidFill>
                  <a:srgbClr val="0070C0"/>
                </a:solidFill>
              </a:rPr>
              <a:t>    </a:t>
            </a:r>
            <a:r>
              <a:rPr lang="en-US" sz="4000" dirty="0">
                <a:solidFill>
                  <a:srgbClr val="0070C0"/>
                </a:solidFill>
              </a:rPr>
              <a:t>24%	</a:t>
            </a:r>
            <a:r>
              <a:rPr lang="vi-VN" altLang="en-US" sz="4000" dirty="0">
                <a:solidFill>
                  <a:srgbClr val="0070C0"/>
                </a:solidFill>
              </a:rPr>
              <a:t>  </a:t>
            </a:r>
            <a:r>
              <a:rPr lang="en-US" sz="4000" dirty="0">
                <a:solidFill>
                  <a:srgbClr val="0070C0"/>
                </a:solidFill>
              </a:rPr>
              <a:t>99%	</a:t>
            </a:r>
            <a:r>
              <a:rPr lang="vi-VN" altLang="en-US" sz="4000" dirty="0">
                <a:solidFill>
                  <a:srgbClr val="0070C0"/>
                </a:solidFill>
              </a:rPr>
              <a:t>    </a:t>
            </a:r>
            <a:endParaRPr lang="en-US" sz="4000" dirty="0">
              <a:solidFill>
                <a:srgbClr val="0070C0"/>
              </a:solidFill>
            </a:endParaRPr>
          </a:p>
          <a:p>
            <a:r>
              <a:rPr lang="en-US" sz="4000" b="1" dirty="0"/>
              <a:t>	</a:t>
            </a:r>
            <a:endParaRPr lang="en-US" sz="4000" dirty="0"/>
          </a:p>
          <a:p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785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0"/>
            <a:ext cx="845820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Fractions</a:t>
            </a:r>
            <a:endParaRPr lang="en-US" sz="4000" dirty="0"/>
          </a:p>
          <a:p>
            <a:r>
              <a:rPr lang="en-US" sz="4000" dirty="0"/>
              <a:t>	Read the top number as a 	cardinal number, </a:t>
            </a:r>
          </a:p>
          <a:p>
            <a:r>
              <a:rPr lang="en-US" sz="4000" dirty="0"/>
              <a:t>	followed by the </a:t>
            </a:r>
          </a:p>
          <a:p>
            <a:r>
              <a:rPr lang="en-US" sz="4000" dirty="0"/>
              <a:t>	ordinal number + ‘s’ (</a:t>
            </a:r>
            <a:r>
              <a:rPr lang="en-US" sz="3200" dirty="0"/>
              <a:t>if plural)</a:t>
            </a:r>
            <a:endParaRPr lang="en-US" sz="4000" dirty="0"/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4000" dirty="0">
                <a:solidFill>
                  <a:srgbClr val="0070C0"/>
                </a:solidFill>
              </a:rPr>
              <a:t>4/5</a:t>
            </a:r>
            <a:r>
              <a:rPr lang="en-US" sz="4000" dirty="0"/>
              <a:t>	Four fifths	</a:t>
            </a:r>
          </a:p>
          <a:p>
            <a:r>
              <a:rPr lang="en-US" sz="2800" dirty="0"/>
              <a:t>	   (cardinal number/ordinal number + s)</a:t>
            </a:r>
            <a:endParaRPr lang="en-US" sz="4000" dirty="0"/>
          </a:p>
          <a:p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785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0"/>
            <a:ext cx="777240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Fractions</a:t>
            </a:r>
            <a:endParaRPr lang="en-US" sz="4000" dirty="0"/>
          </a:p>
          <a:p>
            <a:r>
              <a:rPr lang="en-US" sz="4000" dirty="0">
                <a:solidFill>
                  <a:srgbClr val="0070C0"/>
                </a:solidFill>
              </a:rPr>
              <a:t>2/3</a:t>
            </a:r>
            <a:r>
              <a:rPr lang="en-US" sz="4000" dirty="0"/>
              <a:t>	two thirds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1/2</a:t>
            </a:r>
            <a:r>
              <a:rPr lang="en-US" sz="4000" dirty="0"/>
              <a:t> 	one half (an exception)</a:t>
            </a:r>
          </a:p>
          <a:p>
            <a:r>
              <a:rPr lang="en-US" sz="4000" dirty="0">
                <a:solidFill>
                  <a:srgbClr val="0070C0"/>
                </a:solidFill>
              </a:rPr>
              <a:t>3/2</a:t>
            </a:r>
            <a:r>
              <a:rPr lang="en-US" sz="4000" b="1" dirty="0"/>
              <a:t>	</a:t>
            </a:r>
            <a:r>
              <a:rPr lang="en-US" sz="4000" dirty="0"/>
              <a:t>three halves</a:t>
            </a:r>
          </a:p>
          <a:p>
            <a:endParaRPr lang="en-US" sz="4000" b="1" dirty="0"/>
          </a:p>
          <a:p>
            <a:r>
              <a:rPr lang="en-US" sz="4000" b="1" dirty="0"/>
              <a:t>Practice:</a:t>
            </a:r>
          </a:p>
          <a:p>
            <a:r>
              <a:rPr lang="en-US" sz="4000" dirty="0">
                <a:solidFill>
                  <a:srgbClr val="0070C0"/>
                </a:solidFill>
              </a:rPr>
              <a:t>1/4	1/3	7/8	4/2</a:t>
            </a:r>
          </a:p>
          <a:p>
            <a:r>
              <a:rPr lang="en-US" sz="4000" b="1" dirty="0"/>
              <a:t>	</a:t>
            </a:r>
            <a:endParaRPr lang="en-US" sz="4000" dirty="0"/>
          </a:p>
          <a:p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3A2A6-3788-49D9-B67A-916BAEF2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1"/>
            <a:ext cx="7162800" cy="3505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3C8FC0-4BA1-46AF-977E-17A6C856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83" y="2312504"/>
            <a:ext cx="7357817" cy="4545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4C770A-BACB-4556-A7CE-862186D86E56}"/>
              </a:ext>
            </a:extLst>
          </p:cNvPr>
          <p:cNvSpPr/>
          <p:nvPr/>
        </p:nvSpPr>
        <p:spPr>
          <a:xfrm>
            <a:off x="228599" y="5663505"/>
            <a:ext cx="3932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B0F0"/>
                </a:solidFill>
              </a:rPr>
              <a:t>https://yourhomework.net/vocabulary/lesson/000000464002</a:t>
            </a:r>
          </a:p>
        </p:txBody>
      </p:sp>
    </p:spTree>
    <p:extLst>
      <p:ext uri="{BB962C8B-B14F-4D97-AF65-F5344CB8AC3E}">
        <p14:creationId xmlns:p14="http://schemas.microsoft.com/office/powerpoint/2010/main" val="360999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44342-A116-48D3-8596-7956461F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539" y="-2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D7669-DF1D-42EA-90E4-F783EFE4C125}"/>
              </a:ext>
            </a:extLst>
          </p:cNvPr>
          <p:cNvSpPr txBox="1"/>
          <p:nvPr/>
        </p:nvSpPr>
        <p:spPr>
          <a:xfrm>
            <a:off x="5857461" y="1577009"/>
            <a:ext cx="111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1996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BCE7-43CE-4FD5-A2E7-A867A1984DD5}"/>
              </a:ext>
            </a:extLst>
          </p:cNvPr>
          <p:cNvSpPr txBox="1"/>
          <p:nvPr/>
        </p:nvSpPr>
        <p:spPr>
          <a:xfrm>
            <a:off x="1543878" y="2219499"/>
            <a:ext cx="111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27F9A-2A16-42A1-86B5-ADB796D14046}"/>
              </a:ext>
            </a:extLst>
          </p:cNvPr>
          <p:cNvSpPr txBox="1"/>
          <p:nvPr/>
        </p:nvSpPr>
        <p:spPr>
          <a:xfrm>
            <a:off x="1352809" y="2905779"/>
            <a:ext cx="130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23,000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26566-D836-49A2-B85C-A14B387A7D31}"/>
              </a:ext>
            </a:extLst>
          </p:cNvPr>
          <p:cNvSpPr txBox="1"/>
          <p:nvPr/>
        </p:nvSpPr>
        <p:spPr>
          <a:xfrm>
            <a:off x="1180085" y="3641446"/>
            <a:ext cx="184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8,000, 000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2F391-5B50-42FA-BD80-7862D6207AFB}"/>
              </a:ext>
            </a:extLst>
          </p:cNvPr>
          <p:cNvSpPr txBox="1"/>
          <p:nvPr/>
        </p:nvSpPr>
        <p:spPr>
          <a:xfrm>
            <a:off x="3382072" y="4349818"/>
            <a:ext cx="103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8A202-237E-4568-94A4-3CE60F7979D0}"/>
              </a:ext>
            </a:extLst>
          </p:cNvPr>
          <p:cNvSpPr txBox="1"/>
          <p:nvPr/>
        </p:nvSpPr>
        <p:spPr>
          <a:xfrm>
            <a:off x="3382072" y="4976303"/>
            <a:ext cx="103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CE79B-DFBF-4CC6-845F-F09C0C63BC12}"/>
              </a:ext>
            </a:extLst>
          </p:cNvPr>
          <p:cNvSpPr txBox="1"/>
          <p:nvPr/>
        </p:nvSpPr>
        <p:spPr>
          <a:xfrm>
            <a:off x="5472455" y="5019381"/>
            <a:ext cx="103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D4EC4-46AB-4CF3-9F8C-AE8339EB1D2D}"/>
              </a:ext>
            </a:extLst>
          </p:cNvPr>
          <p:cNvSpPr txBox="1"/>
          <p:nvPr/>
        </p:nvSpPr>
        <p:spPr>
          <a:xfrm>
            <a:off x="1580566" y="5648499"/>
            <a:ext cx="103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4B054-349A-4403-98A9-5DBD9523AC53}"/>
              </a:ext>
            </a:extLst>
          </p:cNvPr>
          <p:cNvSpPr txBox="1"/>
          <p:nvPr/>
        </p:nvSpPr>
        <p:spPr>
          <a:xfrm>
            <a:off x="6767013" y="5751555"/>
            <a:ext cx="103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415BA-8345-4F4D-B714-BAECC853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6" y="0"/>
            <a:ext cx="11270768" cy="67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5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87ABCB-165C-4A92-BCF0-E52E2345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5" y="125067"/>
            <a:ext cx="12013095" cy="44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3D32D-98DD-4593-841B-E102008D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" y="2021992"/>
            <a:ext cx="12013094" cy="1352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20905-FCC1-447F-8BC6-351BAF69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2" y="3374542"/>
            <a:ext cx="11661913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DF258-21D9-46C8-AE7B-A94640FD5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1" y="4148345"/>
            <a:ext cx="11489636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999C2-526D-4C69-A734-E4A581BED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0366"/>
            <a:ext cx="12191998" cy="1930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8F23D-FEE6-4053-A46A-F40845383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1" y="4781550"/>
            <a:ext cx="12013094" cy="2076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7D1173-76AC-409C-8843-4465014C6261}"/>
              </a:ext>
            </a:extLst>
          </p:cNvPr>
          <p:cNvSpPr txBox="1"/>
          <p:nvPr/>
        </p:nvSpPr>
        <p:spPr>
          <a:xfrm>
            <a:off x="503583" y="-186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A3809-5B05-4203-A875-5597C17E20CE}"/>
              </a:ext>
            </a:extLst>
          </p:cNvPr>
          <p:cNvSpPr txBox="1"/>
          <p:nvPr/>
        </p:nvSpPr>
        <p:spPr>
          <a:xfrm>
            <a:off x="503583" y="48684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528A-9DF6-493C-AB6E-658F839B0275}"/>
              </a:ext>
            </a:extLst>
          </p:cNvPr>
          <p:cNvSpPr txBox="1"/>
          <p:nvPr/>
        </p:nvSpPr>
        <p:spPr>
          <a:xfrm>
            <a:off x="503583" y="97555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0EBE4-F59B-432F-9F8E-C800C25C6E4B}"/>
              </a:ext>
            </a:extLst>
          </p:cNvPr>
          <p:cNvSpPr txBox="1"/>
          <p:nvPr/>
        </p:nvSpPr>
        <p:spPr>
          <a:xfrm>
            <a:off x="503583" y="146425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EB20DC-7437-405D-B84B-8794FDE928AD}"/>
              </a:ext>
            </a:extLst>
          </p:cNvPr>
          <p:cNvCxnSpPr/>
          <p:nvPr/>
        </p:nvCxnSpPr>
        <p:spPr>
          <a:xfrm>
            <a:off x="862977" y="2999406"/>
            <a:ext cx="7220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A5E8D7-315F-4E91-A18E-7BDAB7D181BB}"/>
              </a:ext>
            </a:extLst>
          </p:cNvPr>
          <p:cNvCxnSpPr>
            <a:cxnSpLocks/>
          </p:cNvCxnSpPr>
          <p:nvPr/>
        </p:nvCxnSpPr>
        <p:spPr>
          <a:xfrm>
            <a:off x="6467061" y="2343423"/>
            <a:ext cx="4591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674414-F4E7-4342-B44B-661B0F9D8D0D}"/>
              </a:ext>
            </a:extLst>
          </p:cNvPr>
          <p:cNvCxnSpPr>
            <a:cxnSpLocks/>
          </p:cNvCxnSpPr>
          <p:nvPr/>
        </p:nvCxnSpPr>
        <p:spPr>
          <a:xfrm>
            <a:off x="6579705" y="3635509"/>
            <a:ext cx="4591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6B76B1-D0F1-44C2-B1CC-AD4C112507F8}"/>
              </a:ext>
            </a:extLst>
          </p:cNvPr>
          <p:cNvCxnSpPr>
            <a:cxnSpLocks/>
          </p:cNvCxnSpPr>
          <p:nvPr/>
        </p:nvCxnSpPr>
        <p:spPr>
          <a:xfrm>
            <a:off x="1775793" y="4148345"/>
            <a:ext cx="3193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97EC3-3A70-4653-B004-65E32CA6D01D}"/>
              </a:ext>
            </a:extLst>
          </p:cNvPr>
          <p:cNvCxnSpPr>
            <a:cxnSpLocks/>
          </p:cNvCxnSpPr>
          <p:nvPr/>
        </p:nvCxnSpPr>
        <p:spPr>
          <a:xfrm>
            <a:off x="6579705" y="4515537"/>
            <a:ext cx="4591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CEB3A1-98D7-41CA-A442-E0FD7CD64E5E}"/>
              </a:ext>
            </a:extLst>
          </p:cNvPr>
          <p:cNvCxnSpPr>
            <a:cxnSpLocks/>
          </p:cNvCxnSpPr>
          <p:nvPr/>
        </p:nvCxnSpPr>
        <p:spPr>
          <a:xfrm>
            <a:off x="2177462" y="6747634"/>
            <a:ext cx="4591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9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2D0F5-D998-4E99-A4D5-34EDE10C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4" y="0"/>
            <a:ext cx="11698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7F26D-03B7-4778-8391-708C804FE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0"/>
            <a:ext cx="11728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BF503A-3644-4145-B47A-CF00F150D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5" y="0"/>
            <a:ext cx="10386806" cy="2811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B0074-14E0-4A02-A190-8F69F117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5" y="2811466"/>
            <a:ext cx="11234556" cy="1601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89201-3024-4B7A-AC54-254495F87696}"/>
              </a:ext>
            </a:extLst>
          </p:cNvPr>
          <p:cNvSpPr txBox="1"/>
          <p:nvPr/>
        </p:nvSpPr>
        <p:spPr>
          <a:xfrm>
            <a:off x="503583" y="77839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75C5F-C069-49CC-87B2-54E002683907}"/>
              </a:ext>
            </a:extLst>
          </p:cNvPr>
          <p:cNvSpPr txBox="1"/>
          <p:nvPr/>
        </p:nvSpPr>
        <p:spPr>
          <a:xfrm>
            <a:off x="503583" y="157914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FFBA6-0763-4373-BB98-93E5DD486121}"/>
              </a:ext>
            </a:extLst>
          </p:cNvPr>
          <p:cNvSpPr txBox="1"/>
          <p:nvPr/>
        </p:nvSpPr>
        <p:spPr>
          <a:xfrm>
            <a:off x="505169" y="231764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FE153-2D5A-4F5C-9951-5A0A159B2BE6}"/>
              </a:ext>
            </a:extLst>
          </p:cNvPr>
          <p:cNvSpPr txBox="1"/>
          <p:nvPr/>
        </p:nvSpPr>
        <p:spPr>
          <a:xfrm>
            <a:off x="545316" y="299734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3E84F-4E62-4BF2-B1A2-F50EBCBB9611}"/>
              </a:ext>
            </a:extLst>
          </p:cNvPr>
          <p:cNvSpPr txBox="1"/>
          <p:nvPr/>
        </p:nvSpPr>
        <p:spPr>
          <a:xfrm>
            <a:off x="545316" y="388700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13BD6-3976-4B3D-A153-22758AD42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415786"/>
            <a:ext cx="11771072" cy="2777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6DC1F-7858-4826-AAD2-9E6CBF05294B}"/>
              </a:ext>
            </a:extLst>
          </p:cNvPr>
          <p:cNvSpPr/>
          <p:nvPr/>
        </p:nvSpPr>
        <p:spPr>
          <a:xfrm>
            <a:off x="1142314" y="1344268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5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B16B1-443B-4B69-88E4-BE6C2140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65"/>
            <a:ext cx="11821589" cy="6520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3B807-FB8E-4EB2-8E5D-71622176D589}"/>
              </a:ext>
            </a:extLst>
          </p:cNvPr>
          <p:cNvSpPr txBox="1"/>
          <p:nvPr/>
        </p:nvSpPr>
        <p:spPr>
          <a:xfrm>
            <a:off x="2067980" y="2501759"/>
            <a:ext cx="271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1,000, 000, 000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8D774-374F-4C3E-9E16-AF50F90AEB49}"/>
              </a:ext>
            </a:extLst>
          </p:cNvPr>
          <p:cNvSpPr txBox="1"/>
          <p:nvPr/>
        </p:nvSpPr>
        <p:spPr>
          <a:xfrm>
            <a:off x="7242954" y="3465614"/>
            <a:ext cx="32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1,130, 000, 000, 000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5BA0E-C63E-43EB-A944-1078233FFF0B}"/>
              </a:ext>
            </a:extLst>
          </p:cNvPr>
          <p:cNvSpPr txBox="1"/>
          <p:nvPr/>
        </p:nvSpPr>
        <p:spPr>
          <a:xfrm>
            <a:off x="5798764" y="4252048"/>
            <a:ext cx="32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22, 000, 000, 000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127E3-60B4-4311-B37F-44AE8E10049F}"/>
              </a:ext>
            </a:extLst>
          </p:cNvPr>
          <p:cNvSpPr txBox="1"/>
          <p:nvPr/>
        </p:nvSpPr>
        <p:spPr>
          <a:xfrm>
            <a:off x="2888974" y="5096163"/>
            <a:ext cx="320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18%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6F4F0-BCCC-46FF-BD96-77FDA7A65953}"/>
              </a:ext>
            </a:extLst>
          </p:cNvPr>
          <p:cNvSpPr txBox="1"/>
          <p:nvPr/>
        </p:nvSpPr>
        <p:spPr>
          <a:xfrm>
            <a:off x="2888974" y="5940278"/>
            <a:ext cx="320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57%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12589D-CBCA-4749-8331-E94E3A7C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6" y="33131"/>
            <a:ext cx="1062244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35EC82-7869-445D-AEF2-218772B03184}"/>
              </a:ext>
            </a:extLst>
          </p:cNvPr>
          <p:cNvSpPr/>
          <p:nvPr/>
        </p:nvSpPr>
        <p:spPr>
          <a:xfrm>
            <a:off x="8016115" y="2766390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56767-E104-492B-9568-8ABF76351100}"/>
              </a:ext>
            </a:extLst>
          </p:cNvPr>
          <p:cNvSpPr/>
          <p:nvPr/>
        </p:nvSpPr>
        <p:spPr>
          <a:xfrm>
            <a:off x="5124591" y="2776329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7DA77-34CA-4DE2-8302-BD0D7D9396D2}"/>
              </a:ext>
            </a:extLst>
          </p:cNvPr>
          <p:cNvSpPr/>
          <p:nvPr/>
        </p:nvSpPr>
        <p:spPr>
          <a:xfrm>
            <a:off x="6615460" y="3462131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92C52-53CD-41D4-A853-2CF916C5886B}"/>
              </a:ext>
            </a:extLst>
          </p:cNvPr>
          <p:cNvSpPr/>
          <p:nvPr/>
        </p:nvSpPr>
        <p:spPr>
          <a:xfrm>
            <a:off x="5173599" y="4197626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D91A8-83FC-444B-929E-4D8C5E5364C1}"/>
              </a:ext>
            </a:extLst>
          </p:cNvPr>
          <p:cNvSpPr/>
          <p:nvPr/>
        </p:nvSpPr>
        <p:spPr>
          <a:xfrm>
            <a:off x="8287704" y="4851951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F62D1-476E-4680-85F8-8B6D0EA75943}"/>
              </a:ext>
            </a:extLst>
          </p:cNvPr>
          <p:cNvSpPr/>
          <p:nvPr/>
        </p:nvSpPr>
        <p:spPr>
          <a:xfrm>
            <a:off x="8058497" y="4330147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ECDC30-015D-43AA-A6C8-35C3A7E49BA9}"/>
              </a:ext>
            </a:extLst>
          </p:cNvPr>
          <p:cNvSpPr/>
          <p:nvPr/>
        </p:nvSpPr>
        <p:spPr>
          <a:xfrm>
            <a:off x="8058497" y="3588025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815638-F54B-44AE-8F34-724705CBB8D0}"/>
              </a:ext>
            </a:extLst>
          </p:cNvPr>
          <p:cNvSpPr/>
          <p:nvPr/>
        </p:nvSpPr>
        <p:spPr>
          <a:xfrm>
            <a:off x="5198728" y="4959626"/>
            <a:ext cx="5182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78A682-1212-4C91-99D1-08AB788D1707}"/>
              </a:ext>
            </a:extLst>
          </p:cNvPr>
          <p:cNvSpPr/>
          <p:nvPr/>
        </p:nvSpPr>
        <p:spPr>
          <a:xfrm>
            <a:off x="5231294" y="5695122"/>
            <a:ext cx="5182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CB5071-7EC9-4C37-9C7B-23F7036AA54F}"/>
              </a:ext>
            </a:extLst>
          </p:cNvPr>
          <p:cNvSpPr/>
          <p:nvPr/>
        </p:nvSpPr>
        <p:spPr>
          <a:xfrm>
            <a:off x="6814239" y="6364358"/>
            <a:ext cx="5182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AE18F-3CB8-4A1A-8031-F5DA78E6BBB0}"/>
              </a:ext>
            </a:extLst>
          </p:cNvPr>
          <p:cNvSpPr/>
          <p:nvPr/>
        </p:nvSpPr>
        <p:spPr>
          <a:xfrm>
            <a:off x="9927053" y="5587450"/>
            <a:ext cx="856893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47606-52FB-4F35-9AF1-22924D82C06A}"/>
              </a:ext>
            </a:extLst>
          </p:cNvPr>
          <p:cNvSpPr/>
          <p:nvPr/>
        </p:nvSpPr>
        <p:spPr>
          <a:xfrm>
            <a:off x="9819589" y="6364357"/>
            <a:ext cx="856893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2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D033BC-5565-4001-9177-368944CB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1" y="0"/>
            <a:ext cx="689376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9E3C3-C8DB-4098-911E-F094BB19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699" y="208308"/>
            <a:ext cx="5086350" cy="2571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E81633-802C-488A-8247-D6F4C027C3A5}"/>
              </a:ext>
            </a:extLst>
          </p:cNvPr>
          <p:cNvSpPr/>
          <p:nvPr/>
        </p:nvSpPr>
        <p:spPr>
          <a:xfrm>
            <a:off x="7712765" y="1157951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D8251-4C81-4FD9-BF69-2C94E3BBA39A}"/>
              </a:ext>
            </a:extLst>
          </p:cNvPr>
          <p:cNvSpPr/>
          <p:nvPr/>
        </p:nvSpPr>
        <p:spPr>
          <a:xfrm>
            <a:off x="7712765" y="1952871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E0984-8992-4B44-887D-EF26B563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1" y="0"/>
            <a:ext cx="8594863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BF328B-0980-4C1B-B701-794C5E6E510D}"/>
              </a:ext>
            </a:extLst>
          </p:cNvPr>
          <p:cNvSpPr/>
          <p:nvPr/>
        </p:nvSpPr>
        <p:spPr>
          <a:xfrm>
            <a:off x="1470990" y="2329070"/>
            <a:ext cx="291549" cy="387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2E4828-42B8-4121-85CA-A4CB6D33647D}"/>
              </a:ext>
            </a:extLst>
          </p:cNvPr>
          <p:cNvSpPr/>
          <p:nvPr/>
        </p:nvSpPr>
        <p:spPr>
          <a:xfrm>
            <a:off x="1404730" y="4462668"/>
            <a:ext cx="33130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CEB49F-A72F-4E8C-A311-035242E2BD12}"/>
              </a:ext>
            </a:extLst>
          </p:cNvPr>
          <p:cNvSpPr/>
          <p:nvPr/>
        </p:nvSpPr>
        <p:spPr>
          <a:xfrm>
            <a:off x="1404730" y="6553200"/>
            <a:ext cx="33130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8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3BB03D-E56A-4D07-A366-A56D2ADE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5" y="166894"/>
            <a:ext cx="10109349" cy="53725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ED04AD3-0584-4221-8A1A-4F249FDC0C5E}"/>
              </a:ext>
            </a:extLst>
          </p:cNvPr>
          <p:cNvSpPr/>
          <p:nvPr/>
        </p:nvSpPr>
        <p:spPr>
          <a:xfrm>
            <a:off x="1117521" y="1643271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E2A6AB-49CE-4D0F-B9E1-A13A695739B2}"/>
              </a:ext>
            </a:extLst>
          </p:cNvPr>
          <p:cNvSpPr/>
          <p:nvPr/>
        </p:nvSpPr>
        <p:spPr>
          <a:xfrm>
            <a:off x="1117520" y="4843668"/>
            <a:ext cx="472739" cy="41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3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E6246-652C-45F8-BB09-FFF8D5AB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" y="0"/>
            <a:ext cx="7671146" cy="68162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55F536-EC50-4C2D-9BC5-A51B2283EB3C}"/>
              </a:ext>
            </a:extLst>
          </p:cNvPr>
          <p:cNvSpPr/>
          <p:nvPr/>
        </p:nvSpPr>
        <p:spPr>
          <a:xfrm>
            <a:off x="861391" y="861391"/>
            <a:ext cx="337929" cy="3511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AB9F85-BE8C-4474-857C-CBB63EFB3CFC}"/>
              </a:ext>
            </a:extLst>
          </p:cNvPr>
          <p:cNvSpPr/>
          <p:nvPr/>
        </p:nvSpPr>
        <p:spPr>
          <a:xfrm>
            <a:off x="861390" y="2696817"/>
            <a:ext cx="337929" cy="3511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CF8DBF-D067-456E-9643-0087C3DAFB12}"/>
              </a:ext>
            </a:extLst>
          </p:cNvPr>
          <p:cNvSpPr/>
          <p:nvPr/>
        </p:nvSpPr>
        <p:spPr>
          <a:xfrm flipV="1">
            <a:off x="861390" y="4181064"/>
            <a:ext cx="337929" cy="351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C12EE9-C08F-484E-8D55-91C1968D3FC6}"/>
              </a:ext>
            </a:extLst>
          </p:cNvPr>
          <p:cNvSpPr/>
          <p:nvPr/>
        </p:nvSpPr>
        <p:spPr>
          <a:xfrm flipV="1">
            <a:off x="868013" y="6069499"/>
            <a:ext cx="337929" cy="351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9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D4564-1132-4CBC-AB54-CEEF27D3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6" y="236675"/>
            <a:ext cx="10534693" cy="49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76D45-D41F-4A43-96E8-C3E8260E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34" y="0"/>
            <a:ext cx="10138535" cy="6499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98E8FB-0657-4010-8F2B-58AD0262F2C0}"/>
              </a:ext>
            </a:extLst>
          </p:cNvPr>
          <p:cNvSpPr/>
          <p:nvPr/>
        </p:nvSpPr>
        <p:spPr>
          <a:xfrm>
            <a:off x="1897688" y="3603841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E083D-D0D3-4F05-8BEF-11A09493F47B}"/>
              </a:ext>
            </a:extLst>
          </p:cNvPr>
          <p:cNvSpPr/>
          <p:nvPr/>
        </p:nvSpPr>
        <p:spPr>
          <a:xfrm>
            <a:off x="1897688" y="3019426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DDE61-D11B-4307-9A0D-7771C10DD83E}"/>
              </a:ext>
            </a:extLst>
          </p:cNvPr>
          <p:cNvSpPr/>
          <p:nvPr/>
        </p:nvSpPr>
        <p:spPr>
          <a:xfrm>
            <a:off x="6342478" y="3019426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7B6B0-61A5-4900-B4EC-49ACA30B3187}"/>
              </a:ext>
            </a:extLst>
          </p:cNvPr>
          <p:cNvSpPr/>
          <p:nvPr/>
        </p:nvSpPr>
        <p:spPr>
          <a:xfrm>
            <a:off x="6342478" y="3603841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382F1-A7F4-4341-B090-386DAC678C90}"/>
              </a:ext>
            </a:extLst>
          </p:cNvPr>
          <p:cNvSpPr/>
          <p:nvPr/>
        </p:nvSpPr>
        <p:spPr>
          <a:xfrm>
            <a:off x="6342478" y="4188256"/>
            <a:ext cx="365806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3E4C6-1CDB-4C47-A8D1-073FA7EF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84" y="0"/>
            <a:ext cx="7474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339</Words>
  <Application>Microsoft Office PowerPoint</Application>
  <PresentationFormat>Widescreen</PresentationFormat>
  <Paragraphs>110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Expressing Numbers  in English</vt:lpstr>
      <vt:lpstr>How do you express…</vt:lpstr>
      <vt:lpstr>How do you express…</vt:lpstr>
      <vt:lpstr>How do you express…</vt:lpstr>
      <vt:lpstr>How do you express…</vt:lpstr>
      <vt:lpstr>How do you express…</vt:lpstr>
      <vt:lpstr>How do you express…</vt:lpstr>
      <vt:lpstr>How do you express…</vt:lpstr>
      <vt:lpstr>How do you express…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80</cp:revision>
  <dcterms:created xsi:type="dcterms:W3CDTF">2024-02-01T01:23:47Z</dcterms:created>
  <dcterms:modified xsi:type="dcterms:W3CDTF">2024-02-20T14:01:38Z</dcterms:modified>
</cp:coreProperties>
</file>