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303" r:id="rId3"/>
    <p:sldId id="257" r:id="rId4"/>
    <p:sldId id="295" r:id="rId5"/>
    <p:sldId id="258" r:id="rId6"/>
    <p:sldId id="260" r:id="rId7"/>
    <p:sldId id="259" r:id="rId8"/>
    <p:sldId id="297" r:id="rId9"/>
    <p:sldId id="299" r:id="rId10"/>
    <p:sldId id="296" r:id="rId11"/>
    <p:sldId id="298" r:id="rId12"/>
    <p:sldId id="261" r:id="rId13"/>
    <p:sldId id="262" r:id="rId14"/>
    <p:sldId id="263" r:id="rId15"/>
    <p:sldId id="300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301" r:id="rId24"/>
    <p:sldId id="272" r:id="rId25"/>
    <p:sldId id="273" r:id="rId26"/>
    <p:sldId id="302" r:id="rId27"/>
    <p:sldId id="304" r:id="rId28"/>
  </p:sldIdLst>
  <p:sldSz cx="9144000" cy="5143500" type="screen16x9"/>
  <p:notesSz cx="6858000" cy="9144000"/>
  <p:embeddedFontLst>
    <p:embeddedFont>
      <p:font typeface="Bellota Text" panose="020B0604020202020204" charset="0"/>
      <p:regular r:id="rId30"/>
      <p:bold r:id="rId31"/>
      <p:italic r:id="rId32"/>
      <p:boldItalic r:id="rId33"/>
    </p:embeddedFont>
    <p:embeddedFont>
      <p:font typeface="Bellota Text Light" panose="020B0604020202020204" charset="0"/>
      <p:regular r:id="rId34"/>
      <p:bold r:id="rId35"/>
      <p:italic r:id="rId36"/>
      <p:boldItalic r:id="rId37"/>
    </p:embeddedFont>
    <p:embeddedFont>
      <p:font typeface="Vidaloka" panose="020B0604020202020204" charset="0"/>
      <p:regular r:id="rId38"/>
    </p:embeddedFont>
    <p:embeddedFont>
      <p:font typeface="Parisienne" panose="020B0604020202020204" charset="0"/>
      <p:regular r:id="rId39"/>
    </p:embeddedFont>
    <p:embeddedFont>
      <p:font typeface="Comic Sans MS" panose="030F0702030302020204" pitchFamily="66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5CB4430-2524-4F17-90F3-FB2896347D83}">
  <a:tblStyle styleId="{D5CB4430-2524-4F17-90F3-FB2896347D8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6CB284C-9BF5-42FC-AE91-A9D059309DA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6" d="100"/>
          <a:sy n="86" d="100"/>
        </p:scale>
        <p:origin x="72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547725"/>
            <a:ext cx="2595750" cy="259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548700" y="548700"/>
            <a:ext cx="8046600" cy="40461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8425" y="-25"/>
            <a:ext cx="3925575" cy="493272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994975" y="1003175"/>
            <a:ext cx="4781700" cy="171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Blue Watercolor">
  <p:cSld name="BLANK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5100" y="0"/>
            <a:ext cx="2228899" cy="172687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2"/>
          <p:cNvSpPr/>
          <p:nvPr/>
        </p:nvSpPr>
        <p:spPr>
          <a:xfrm>
            <a:off x="548700" y="548700"/>
            <a:ext cx="8046600" cy="4046100"/>
          </a:xfrm>
          <a:prstGeom prst="frame">
            <a:avLst>
              <a:gd name="adj1" fmla="val 63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9" name="Google Shape;79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059525"/>
            <a:ext cx="2083950" cy="208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3103500"/>
            <a:ext cx="2633050" cy="20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>
            <a:off x="548700" y="548700"/>
            <a:ext cx="8046600" cy="40461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9750" y="-25"/>
            <a:ext cx="2644250" cy="33226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994975" y="2043325"/>
            <a:ext cx="6241500" cy="611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994975" y="2751876"/>
            <a:ext cx="6241500" cy="34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 t="6162" b="6171"/>
          <a:stretch/>
        </p:blipFill>
        <p:spPr>
          <a:xfrm>
            <a:off x="1575575" y="0"/>
            <a:ext cx="59928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4297659" y="4292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3" name="Google Shape;23;p4"/>
          <p:cNvGrpSpPr/>
          <p:nvPr/>
        </p:nvGrpSpPr>
        <p:grpSpPr>
          <a:xfrm>
            <a:off x="548700" y="548650"/>
            <a:ext cx="1922400" cy="4045300"/>
            <a:chOff x="548700" y="548650"/>
            <a:chExt cx="1922400" cy="4045300"/>
          </a:xfrm>
        </p:grpSpPr>
        <p:sp>
          <p:nvSpPr>
            <p:cNvPr id="24" name="Google Shape;24;p4"/>
            <p:cNvSpPr/>
            <p:nvPr/>
          </p:nvSpPr>
          <p:spPr>
            <a:xfrm>
              <a:off x="548700" y="2569250"/>
              <a:ext cx="1735500" cy="2024700"/>
            </a:xfrm>
            <a:prstGeom prst="corner">
              <a:avLst>
                <a:gd name="adj1" fmla="val 1210"/>
                <a:gd name="adj2" fmla="val 1233"/>
              </a:avLst>
            </a:prstGeom>
            <a:gradFill>
              <a:gsLst>
                <a:gs pos="0">
                  <a:schemeClr val="accent5"/>
                </a:gs>
                <a:gs pos="31000">
                  <a:schemeClr val="accent6"/>
                </a:gs>
                <a:gs pos="69000">
                  <a:schemeClr val="accent5"/>
                </a:gs>
                <a:gs pos="100000">
                  <a:schemeClr val="accent6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 rot="10800000" flipH="1">
              <a:off x="548700" y="548650"/>
              <a:ext cx="1922400" cy="2024700"/>
            </a:xfrm>
            <a:prstGeom prst="corner">
              <a:avLst>
                <a:gd name="adj1" fmla="val 1210"/>
                <a:gd name="adj2" fmla="val 1123"/>
              </a:avLst>
            </a:prstGeom>
            <a:gradFill>
              <a:gsLst>
                <a:gs pos="0">
                  <a:schemeClr val="accent5"/>
                </a:gs>
                <a:gs pos="31000">
                  <a:schemeClr val="accent6"/>
                </a:gs>
                <a:gs pos="69000">
                  <a:schemeClr val="accent5"/>
                </a:gs>
                <a:gs pos="100000">
                  <a:schemeClr val="accent6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4"/>
          <p:cNvGrpSpPr/>
          <p:nvPr/>
        </p:nvGrpSpPr>
        <p:grpSpPr>
          <a:xfrm>
            <a:off x="6700500" y="548650"/>
            <a:ext cx="1894800" cy="4045300"/>
            <a:chOff x="6700500" y="548650"/>
            <a:chExt cx="1894800" cy="4045300"/>
          </a:xfrm>
        </p:grpSpPr>
        <p:sp>
          <p:nvSpPr>
            <p:cNvPr id="27" name="Google Shape;27;p4"/>
            <p:cNvSpPr/>
            <p:nvPr/>
          </p:nvSpPr>
          <p:spPr>
            <a:xfrm flipH="1">
              <a:off x="6700500" y="2569250"/>
              <a:ext cx="1894800" cy="2024700"/>
            </a:xfrm>
            <a:prstGeom prst="corner">
              <a:avLst>
                <a:gd name="adj1" fmla="val 1210"/>
                <a:gd name="adj2" fmla="val 1045"/>
              </a:avLst>
            </a:prstGeom>
            <a:gradFill>
              <a:gsLst>
                <a:gs pos="0">
                  <a:schemeClr val="accent5"/>
                </a:gs>
                <a:gs pos="31000">
                  <a:schemeClr val="accent6"/>
                </a:gs>
                <a:gs pos="69000">
                  <a:schemeClr val="accent5"/>
                </a:gs>
                <a:gs pos="100000">
                  <a:schemeClr val="accent6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4"/>
            <p:cNvSpPr/>
            <p:nvPr/>
          </p:nvSpPr>
          <p:spPr>
            <a:xfrm rot="10800000">
              <a:off x="6956700" y="548650"/>
              <a:ext cx="1638600" cy="2024700"/>
            </a:xfrm>
            <a:prstGeom prst="corner">
              <a:avLst>
                <a:gd name="adj1" fmla="val 1210"/>
                <a:gd name="adj2" fmla="val 1233"/>
              </a:avLst>
            </a:prstGeom>
            <a:gradFill>
              <a:gsLst>
                <a:gs pos="0">
                  <a:schemeClr val="accent5"/>
                </a:gs>
                <a:gs pos="31000">
                  <a:schemeClr val="accent6"/>
                </a:gs>
                <a:gs pos="69000">
                  <a:schemeClr val="accent5"/>
                </a:gs>
                <a:gs pos="100000">
                  <a:schemeClr val="accent6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2907200" y="1280575"/>
            <a:ext cx="3329700" cy="258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⊳"/>
              <a:defRPr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4351735" y="554671"/>
            <a:ext cx="440525" cy="30975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gradFill>
                  <a:gsLst>
                    <a:gs pos="0">
                      <a:schemeClr val="accent5"/>
                    </a:gs>
                    <a:gs pos="31000">
                      <a:schemeClr val="accent6"/>
                    </a:gs>
                    <a:gs pos="69000">
                      <a:schemeClr val="accent5"/>
                    </a:gs>
                    <a:gs pos="100000">
                      <a:schemeClr val="accent6"/>
                    </a:gs>
                  </a:gsLst>
                  <a:lin ang="5400012" scaled="0"/>
                </a:gradFill>
                <a:latin typeface="Parisienne"/>
              </a:rPr>
              <a:t>“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616525"/>
            <a:ext cx="1540475" cy="252697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/>
          <p:nvPr/>
        </p:nvSpPr>
        <p:spPr>
          <a:xfrm>
            <a:off x="548700" y="548700"/>
            <a:ext cx="8046600" cy="40461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994975" y="984265"/>
            <a:ext cx="71541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994975" y="1524837"/>
            <a:ext cx="7154100" cy="280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⊳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" name="Google Shape;3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1300" y="0"/>
            <a:ext cx="3182701" cy="232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616525"/>
            <a:ext cx="1540475" cy="2526975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6"/>
          <p:cNvSpPr/>
          <p:nvPr/>
        </p:nvSpPr>
        <p:spPr>
          <a:xfrm>
            <a:off x="548700" y="548700"/>
            <a:ext cx="8046600" cy="40461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994975" y="984265"/>
            <a:ext cx="71541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994975" y="1524825"/>
            <a:ext cx="3342600" cy="269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⊳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806447" y="1524825"/>
            <a:ext cx="3342600" cy="269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⊳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" name="Google Shape;4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2550" y="0"/>
            <a:ext cx="3161451" cy="198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7"/>
          <p:cNvPicPr preferRelativeResize="0"/>
          <p:nvPr/>
        </p:nvPicPr>
        <p:blipFill rotWithShape="1">
          <a:blip r:embed="rId2">
            <a:alphaModFix/>
          </a:blip>
          <a:srcRect l="11150"/>
          <a:stretch/>
        </p:blipFill>
        <p:spPr>
          <a:xfrm>
            <a:off x="0" y="3274125"/>
            <a:ext cx="1214025" cy="1869375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7"/>
          <p:cNvSpPr/>
          <p:nvPr/>
        </p:nvSpPr>
        <p:spPr>
          <a:xfrm>
            <a:off x="548700" y="548700"/>
            <a:ext cx="8046600" cy="40461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994975" y="984265"/>
            <a:ext cx="71541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994975" y="1524825"/>
            <a:ext cx="2218500" cy="273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⊳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2"/>
          </p:nvPr>
        </p:nvSpPr>
        <p:spPr>
          <a:xfrm>
            <a:off x="3446663" y="1524825"/>
            <a:ext cx="2218500" cy="273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⊳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3"/>
          </p:nvPr>
        </p:nvSpPr>
        <p:spPr>
          <a:xfrm>
            <a:off x="5898352" y="1524825"/>
            <a:ext cx="2218500" cy="273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⊳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" name="Google Shape;54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1300" y="0"/>
            <a:ext cx="3182701" cy="232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116650"/>
            <a:ext cx="1481525" cy="202685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8"/>
          <p:cNvSpPr/>
          <p:nvPr/>
        </p:nvSpPr>
        <p:spPr>
          <a:xfrm>
            <a:off x="548700" y="548700"/>
            <a:ext cx="8046600" cy="40461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994975" y="984265"/>
            <a:ext cx="71541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0" name="Google Shape;6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9375" y="0"/>
            <a:ext cx="3734625" cy="234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/>
          <p:nvPr/>
        </p:nvSpPr>
        <p:spPr>
          <a:xfrm>
            <a:off x="548700" y="548700"/>
            <a:ext cx="8046600" cy="40461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Green Watercolor">
  <p:cSld name="BLANK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/>
          <p:nvPr/>
        </p:nvSpPr>
        <p:spPr>
          <a:xfrm>
            <a:off x="548700" y="548700"/>
            <a:ext cx="8046600" cy="4046100"/>
          </a:xfrm>
          <a:prstGeom prst="frame">
            <a:avLst>
              <a:gd name="adj1" fmla="val 63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" name="Google Shape;7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5100" y="0"/>
            <a:ext cx="2228899" cy="17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059525"/>
            <a:ext cx="2083950" cy="208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94975" y="984265"/>
            <a:ext cx="7154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94975" y="1524837"/>
            <a:ext cx="7154100" cy="2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⊳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1pPr>
            <a:lvl2pPr lvl="1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2pPr>
            <a:lvl3pPr lvl="2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3pPr>
            <a:lvl4pPr lvl="3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4pPr>
            <a:lvl5pPr lvl="4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5pPr>
            <a:lvl6pPr lvl="5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6pPr>
            <a:lvl7pPr lvl="6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7pPr>
            <a:lvl8pPr lvl="7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8pPr>
            <a:lvl9pPr lvl="8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tuyentrinh1803@gmail.com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carnival.com/extra-free-resources-icons-and-maps/?utm_source=template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embed/c28L5Bbi2R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994974" y="1003175"/>
            <a:ext cx="5123723" cy="171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American values at the crossroads</a:t>
            </a:r>
            <a:br>
              <a:rPr lang="en-US" dirty="0"/>
            </a:br>
            <a:endParaRPr sz="24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Jazz Age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https://www.youtube.com/watch?v=psch9N4PmO4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991" y="2247089"/>
            <a:ext cx="3549549" cy="271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46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Prohibitions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89" y="2708879"/>
            <a:ext cx="4057701" cy="24346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682" y="2613428"/>
            <a:ext cx="3165982" cy="253007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85056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body" idx="1"/>
          </p:nvPr>
        </p:nvSpPr>
        <p:spPr>
          <a:xfrm>
            <a:off x="2907200" y="80387"/>
            <a:ext cx="3329700" cy="2090057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 dirty="0"/>
              <a:t>The Great Depression (1929-1939)</a:t>
            </a:r>
            <a:endParaRPr sz="3600" b="1" dirty="0"/>
          </a:p>
        </p:txBody>
      </p:sp>
      <p:sp>
        <p:nvSpPr>
          <p:cNvPr id="121" name="Google Shape;121;p18"/>
          <p:cNvSpPr txBox="1">
            <a:spLocks noGrp="1"/>
          </p:cNvSpPr>
          <p:nvPr>
            <p:ph type="sldNum" idx="12"/>
          </p:nvPr>
        </p:nvSpPr>
        <p:spPr>
          <a:xfrm>
            <a:off x="4297659" y="4292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005" y="2036213"/>
            <a:ext cx="4506926" cy="2685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>
            <a:spLocks noGrp="1"/>
          </p:cNvSpPr>
          <p:nvPr>
            <p:ph type="ctrTitle" idx="4294967295"/>
          </p:nvPr>
        </p:nvSpPr>
        <p:spPr>
          <a:xfrm>
            <a:off x="994975" y="1058800"/>
            <a:ext cx="4257000" cy="115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</a:rPr>
              <a:t>Big concept</a:t>
            </a:r>
            <a:endParaRPr sz="6000">
              <a:solidFill>
                <a:schemeClr val="dk1"/>
              </a:solidFill>
            </a:endParaRPr>
          </a:p>
        </p:txBody>
      </p:sp>
      <p:sp>
        <p:nvSpPr>
          <p:cNvPr id="127" name="Google Shape;127;p19"/>
          <p:cNvSpPr txBox="1">
            <a:spLocks noGrp="1"/>
          </p:cNvSpPr>
          <p:nvPr>
            <p:ph type="subTitle" idx="4294967295"/>
          </p:nvPr>
        </p:nvSpPr>
        <p:spPr>
          <a:xfrm>
            <a:off x="994975" y="1972596"/>
            <a:ext cx="4257000" cy="1454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Bring the attention of your audience over a key concept using icons or illustrations</a:t>
            </a:r>
            <a:endParaRPr/>
          </a:p>
        </p:txBody>
      </p:sp>
      <p:grpSp>
        <p:nvGrpSpPr>
          <p:cNvPr id="128" name="Google Shape;128;p19"/>
          <p:cNvGrpSpPr/>
          <p:nvPr/>
        </p:nvGrpSpPr>
        <p:grpSpPr>
          <a:xfrm>
            <a:off x="5705524" y="1183585"/>
            <a:ext cx="1757163" cy="1757148"/>
            <a:chOff x="6643075" y="3664250"/>
            <a:chExt cx="407950" cy="407975"/>
          </a:xfrm>
        </p:grpSpPr>
        <p:sp>
          <p:nvSpPr>
            <p:cNvPr id="129" name="Google Shape;129;p19"/>
            <p:cNvSpPr/>
            <p:nvPr/>
          </p:nvSpPr>
          <p:spPr>
            <a:xfrm>
              <a:off x="6794075" y="3815250"/>
              <a:ext cx="211300" cy="211300"/>
            </a:xfrm>
            <a:custGeom>
              <a:avLst/>
              <a:gdLst/>
              <a:ahLst/>
              <a:cxnLst/>
              <a:rect l="l" t="t" r="r" b="b"/>
              <a:pathLst>
                <a:path w="8452" h="8452" fill="none" extrusionOk="0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9"/>
            <p:cNvSpPr/>
            <p:nvPr/>
          </p:nvSpPr>
          <p:spPr>
            <a:xfrm>
              <a:off x="6643075" y="3664250"/>
              <a:ext cx="407950" cy="407975"/>
            </a:xfrm>
            <a:custGeom>
              <a:avLst/>
              <a:gdLst/>
              <a:ahLst/>
              <a:cxnLst/>
              <a:rect l="l" t="t" r="r" b="b"/>
              <a:pathLst>
                <a:path w="16318" h="16319" fill="none" extrusionOk="0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19"/>
          <p:cNvGrpSpPr/>
          <p:nvPr/>
        </p:nvGrpSpPr>
        <p:grpSpPr>
          <a:xfrm rot="-587452">
            <a:off x="5602687" y="3169746"/>
            <a:ext cx="722440" cy="722399"/>
            <a:chOff x="576250" y="4319400"/>
            <a:chExt cx="442075" cy="442050"/>
          </a:xfrm>
        </p:grpSpPr>
        <p:sp>
          <p:nvSpPr>
            <p:cNvPr id="132" name="Google Shape;132;p19"/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l" t="t" r="r" b="b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9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l" t="t" r="r" b="b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9"/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l" t="t" r="r" b="b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9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l" t="t" r="r" b="b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19"/>
          <p:cNvSpPr/>
          <p:nvPr/>
        </p:nvSpPr>
        <p:spPr>
          <a:xfrm>
            <a:off x="5285496" y="1589557"/>
            <a:ext cx="274649" cy="262246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9"/>
          <p:cNvSpPr/>
          <p:nvPr/>
        </p:nvSpPr>
        <p:spPr>
          <a:xfrm rot="2697359">
            <a:off x="7095452" y="2932193"/>
            <a:ext cx="416923" cy="398094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9"/>
          <p:cNvSpPr/>
          <p:nvPr/>
        </p:nvSpPr>
        <p:spPr>
          <a:xfrm>
            <a:off x="7425286" y="2704927"/>
            <a:ext cx="167017" cy="159510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9"/>
          <p:cNvSpPr/>
          <p:nvPr/>
        </p:nvSpPr>
        <p:spPr>
          <a:xfrm rot="1279940">
            <a:off x="5095205" y="2380602"/>
            <a:ext cx="166981" cy="159499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9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13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975" y="603115"/>
            <a:ext cx="3415370" cy="3991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6" y="0"/>
            <a:ext cx="3333750" cy="26336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54" y="2139988"/>
            <a:ext cx="3966048" cy="2974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91" y="1472909"/>
            <a:ext cx="4863724" cy="3112784"/>
          </a:xfrm>
          <a:prstGeom prst="rect">
            <a:avLst/>
          </a:prstGeom>
        </p:spPr>
      </p:pic>
      <p:sp>
        <p:nvSpPr>
          <p:cNvPr id="145" name="Google Shape;145;p20"/>
          <p:cNvSpPr txBox="1">
            <a:spLocks noGrp="1"/>
          </p:cNvSpPr>
          <p:nvPr>
            <p:ph type="body" idx="1"/>
          </p:nvPr>
        </p:nvSpPr>
        <p:spPr>
          <a:xfrm>
            <a:off x="994975" y="1524825"/>
            <a:ext cx="3342600" cy="269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6" name="Google Shape;146;p20"/>
          <p:cNvSpPr txBox="1">
            <a:spLocks noGrp="1"/>
          </p:cNvSpPr>
          <p:nvPr>
            <p:ph type="title"/>
          </p:nvPr>
        </p:nvSpPr>
        <p:spPr>
          <a:xfrm>
            <a:off x="994975" y="984265"/>
            <a:ext cx="71541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World</a:t>
            </a:r>
            <a:r>
              <a:rPr lang="en" dirty="0"/>
              <a:t> War (1939-1945)</a:t>
            </a:r>
            <a:endParaRPr dirty="0"/>
          </a:p>
        </p:txBody>
      </p:sp>
      <p:sp>
        <p:nvSpPr>
          <p:cNvPr id="147" name="Google Shape;147;p20"/>
          <p:cNvSpPr txBox="1">
            <a:spLocks noGrp="1"/>
          </p:cNvSpPr>
          <p:nvPr>
            <p:ph type="body" idx="2"/>
          </p:nvPr>
        </p:nvSpPr>
        <p:spPr>
          <a:xfrm>
            <a:off x="4806447" y="1524825"/>
            <a:ext cx="3342600" cy="269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Black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Is the color of ebony and of outer space. It has been the symbolic color of elegance, solemnity and authority.</a:t>
            </a:r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 War (1945-1989)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574" y="1458145"/>
            <a:ext cx="7577847" cy="332047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868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994975" y="984265"/>
            <a:ext cx="71541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two or three columns</a:t>
            </a:r>
            <a:endParaRPr/>
          </a:p>
        </p:txBody>
      </p:sp>
      <p:sp>
        <p:nvSpPr>
          <p:cNvPr id="154" name="Google Shape;154;p21"/>
          <p:cNvSpPr txBox="1">
            <a:spLocks noGrp="1"/>
          </p:cNvSpPr>
          <p:nvPr>
            <p:ph type="body" idx="1"/>
          </p:nvPr>
        </p:nvSpPr>
        <p:spPr>
          <a:xfrm>
            <a:off x="994975" y="1524825"/>
            <a:ext cx="2218500" cy="273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/>
              <a:t>Yellow</a:t>
            </a:r>
            <a:endParaRPr b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Is the color of gold, butter and ripe lemons. In the spectrum of visible light, yellow is found between green and orange.</a:t>
            </a:r>
            <a:endParaRPr dirty="0"/>
          </a:p>
        </p:txBody>
      </p:sp>
      <p:sp>
        <p:nvSpPr>
          <p:cNvPr id="155" name="Google Shape;155;p21"/>
          <p:cNvSpPr txBox="1">
            <a:spLocks noGrp="1"/>
          </p:cNvSpPr>
          <p:nvPr>
            <p:ph type="body" idx="2"/>
          </p:nvPr>
        </p:nvSpPr>
        <p:spPr>
          <a:xfrm>
            <a:off x="3446663" y="1524825"/>
            <a:ext cx="2218500" cy="273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Blue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colour of the clear sky and the deep sea. It is located between violet and green on the optical spectrum.</a:t>
            </a:r>
            <a:endParaRPr/>
          </a:p>
        </p:txBody>
      </p:sp>
      <p:sp>
        <p:nvSpPr>
          <p:cNvPr id="156" name="Google Shape;156;p21"/>
          <p:cNvSpPr txBox="1">
            <a:spLocks noGrp="1"/>
          </p:cNvSpPr>
          <p:nvPr>
            <p:ph type="body" idx="3"/>
          </p:nvPr>
        </p:nvSpPr>
        <p:spPr>
          <a:xfrm>
            <a:off x="5898352" y="1524825"/>
            <a:ext cx="2218500" cy="273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Red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color of blood, and because of this it has historically been associated with sacrifice, danger and courage. 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1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38" y="0"/>
            <a:ext cx="8321324" cy="51412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 txBox="1">
            <a:spLocks noGrp="1"/>
          </p:cNvSpPr>
          <p:nvPr>
            <p:ph type="title" idx="4294967295"/>
          </p:nvPr>
        </p:nvSpPr>
        <p:spPr>
          <a:xfrm>
            <a:off x="994975" y="1285913"/>
            <a:ext cx="3357300" cy="83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picture is worth a thousand words</a:t>
            </a:r>
            <a:endParaRPr/>
          </a:p>
        </p:txBody>
      </p:sp>
      <p:sp>
        <p:nvSpPr>
          <p:cNvPr id="163" name="Google Shape;163;p22"/>
          <p:cNvSpPr txBox="1">
            <a:spLocks noGrp="1"/>
          </p:cNvSpPr>
          <p:nvPr>
            <p:ph type="body" idx="4294967295"/>
          </p:nvPr>
        </p:nvSpPr>
        <p:spPr>
          <a:xfrm>
            <a:off x="994975" y="2234891"/>
            <a:ext cx="3357300" cy="162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A complex idea can be conveyed with just a single still image, namely making it possible to absorb large amounts of data quickly.</a:t>
            </a:r>
            <a:endParaRPr sz="1800"/>
          </a:p>
        </p:txBody>
      </p:sp>
      <p:pic>
        <p:nvPicPr>
          <p:cNvPr id="164" name="Google Shape;164;p22"/>
          <p:cNvPicPr preferRelativeResize="0"/>
          <p:nvPr/>
        </p:nvPicPr>
        <p:blipFill rotWithShape="1">
          <a:blip r:embed="rId3">
            <a:alphaModFix/>
          </a:blip>
          <a:srcRect l="7106" t="33157" b="4911"/>
          <a:stretch/>
        </p:blipFill>
        <p:spPr>
          <a:xfrm>
            <a:off x="4574425" y="574500"/>
            <a:ext cx="3994426" cy="3994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2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166" name="Google Shape;16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1300" y="0"/>
            <a:ext cx="3182701" cy="232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550"/>
            <a:ext cx="10658789" cy="6821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>
            <a:spLocks noGrp="1"/>
          </p:cNvSpPr>
          <p:nvPr>
            <p:ph type="title" idx="4294967295"/>
          </p:nvPr>
        </p:nvSpPr>
        <p:spPr>
          <a:xfrm>
            <a:off x="548800" y="0"/>
            <a:ext cx="80532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>
                <a:solidFill>
                  <a:schemeClr val="lt1"/>
                </a:solidFill>
              </a:rPr>
              <a:t>Want big impact?</a:t>
            </a:r>
            <a:r>
              <a:rPr lang="en" sz="1800">
                <a:solidFill>
                  <a:schemeClr val="lt1"/>
                </a:solidFill>
              </a:rPr>
              <a:t> Use big image.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72" name="Google Shape;172;p23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18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31" y="69485"/>
            <a:ext cx="8922937" cy="5074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4"/>
          <p:cNvSpPr txBox="1">
            <a:spLocks noGrp="1"/>
          </p:cNvSpPr>
          <p:nvPr>
            <p:ph type="title"/>
          </p:nvPr>
        </p:nvSpPr>
        <p:spPr>
          <a:xfrm>
            <a:off x="994975" y="1018875"/>
            <a:ext cx="46080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diagrams to explain your ideas</a:t>
            </a:r>
            <a:endParaRPr/>
          </a:p>
        </p:txBody>
      </p:sp>
      <p:sp>
        <p:nvSpPr>
          <p:cNvPr id="178" name="Google Shape;178;p24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179" name="Google Shape;179;p24"/>
          <p:cNvSpPr/>
          <p:nvPr/>
        </p:nvSpPr>
        <p:spPr>
          <a:xfrm>
            <a:off x="3802943" y="1997450"/>
            <a:ext cx="1538100" cy="4425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Lorem Ipsum</a:t>
            </a:r>
            <a:endParaRPr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sp>
        <p:nvSpPr>
          <p:cNvPr id="180" name="Google Shape;180;p24"/>
          <p:cNvSpPr/>
          <p:nvPr/>
        </p:nvSpPr>
        <p:spPr>
          <a:xfrm>
            <a:off x="5573240" y="2897151"/>
            <a:ext cx="1538100" cy="4425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Lorem Ipsum</a:t>
            </a:r>
            <a:endParaRPr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sp>
        <p:nvSpPr>
          <p:cNvPr id="181" name="Google Shape;181;p24"/>
          <p:cNvSpPr/>
          <p:nvPr/>
        </p:nvSpPr>
        <p:spPr>
          <a:xfrm>
            <a:off x="2032647" y="2897151"/>
            <a:ext cx="1538100" cy="4425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Lorem Ipsum</a:t>
            </a:r>
            <a:endParaRPr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sp>
        <p:nvSpPr>
          <p:cNvPr id="182" name="Google Shape;182;p24"/>
          <p:cNvSpPr/>
          <p:nvPr/>
        </p:nvSpPr>
        <p:spPr>
          <a:xfrm>
            <a:off x="1187400" y="3796853"/>
            <a:ext cx="1538100" cy="4425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Lorem Ipsum</a:t>
            </a:r>
            <a:endParaRPr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sp>
        <p:nvSpPr>
          <p:cNvPr id="183" name="Google Shape;183;p24"/>
          <p:cNvSpPr/>
          <p:nvPr/>
        </p:nvSpPr>
        <p:spPr>
          <a:xfrm>
            <a:off x="2877893" y="3796853"/>
            <a:ext cx="1538100" cy="4425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Lorem Ipsum</a:t>
            </a:r>
            <a:endParaRPr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sp>
        <p:nvSpPr>
          <p:cNvPr id="184" name="Google Shape;184;p24"/>
          <p:cNvSpPr/>
          <p:nvPr/>
        </p:nvSpPr>
        <p:spPr>
          <a:xfrm>
            <a:off x="4728000" y="3796853"/>
            <a:ext cx="1538100" cy="4425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Lorem Ipsum</a:t>
            </a:r>
            <a:endParaRPr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sp>
        <p:nvSpPr>
          <p:cNvPr id="185" name="Google Shape;185;p24"/>
          <p:cNvSpPr/>
          <p:nvPr/>
        </p:nvSpPr>
        <p:spPr>
          <a:xfrm>
            <a:off x="6418493" y="3796853"/>
            <a:ext cx="1538100" cy="4425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Lorem Ipsum</a:t>
            </a:r>
            <a:endParaRPr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cxnSp>
        <p:nvCxnSpPr>
          <p:cNvPr id="186" name="Google Shape;186;p24"/>
          <p:cNvCxnSpPr>
            <a:stCxn id="179" idx="2"/>
            <a:endCxn id="180" idx="0"/>
          </p:cNvCxnSpPr>
          <p:nvPr/>
        </p:nvCxnSpPr>
        <p:spPr>
          <a:xfrm rot="-5400000" flipH="1">
            <a:off x="5228543" y="1783400"/>
            <a:ext cx="457200" cy="17703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87" name="Google Shape;187;p24"/>
          <p:cNvCxnSpPr>
            <a:stCxn id="181" idx="0"/>
            <a:endCxn id="179" idx="2"/>
          </p:cNvCxnSpPr>
          <p:nvPr/>
        </p:nvCxnSpPr>
        <p:spPr>
          <a:xfrm rot="-5400000">
            <a:off x="3458247" y="1783401"/>
            <a:ext cx="457200" cy="17703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88" name="Google Shape;188;p24"/>
          <p:cNvCxnSpPr>
            <a:stCxn id="181" idx="2"/>
            <a:endCxn id="183" idx="0"/>
          </p:cNvCxnSpPr>
          <p:nvPr/>
        </p:nvCxnSpPr>
        <p:spPr>
          <a:xfrm rot="-5400000" flipH="1">
            <a:off x="2995647" y="3145701"/>
            <a:ext cx="457200" cy="8451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89" name="Google Shape;189;p24"/>
          <p:cNvCxnSpPr>
            <a:stCxn id="182" idx="0"/>
            <a:endCxn id="181" idx="2"/>
          </p:cNvCxnSpPr>
          <p:nvPr/>
        </p:nvCxnSpPr>
        <p:spPr>
          <a:xfrm rot="-5400000">
            <a:off x="2150400" y="3145703"/>
            <a:ext cx="457200" cy="8451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90" name="Google Shape;190;p24"/>
          <p:cNvCxnSpPr>
            <a:stCxn id="180" idx="2"/>
            <a:endCxn id="185" idx="0"/>
          </p:cNvCxnSpPr>
          <p:nvPr/>
        </p:nvCxnSpPr>
        <p:spPr>
          <a:xfrm rot="-5400000" flipH="1">
            <a:off x="6536390" y="3145551"/>
            <a:ext cx="457200" cy="8454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91" name="Google Shape;191;p24"/>
          <p:cNvCxnSpPr>
            <a:stCxn id="184" idx="0"/>
            <a:endCxn id="180" idx="2"/>
          </p:cNvCxnSpPr>
          <p:nvPr/>
        </p:nvCxnSpPr>
        <p:spPr>
          <a:xfrm rot="-5400000">
            <a:off x="5691000" y="3145703"/>
            <a:ext cx="457200" cy="8451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000" y="-1085850"/>
            <a:ext cx="11430000" cy="7315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3;p42"/>
          <p:cNvSpPr txBox="1">
            <a:spLocks/>
          </p:cNvSpPr>
          <p:nvPr/>
        </p:nvSpPr>
        <p:spPr>
          <a:xfrm rot="954">
            <a:off x="695130" y="1693837"/>
            <a:ext cx="7108818" cy="197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Vidaloka"/>
              <a:buNone/>
              <a:defRPr sz="48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Vidaloka"/>
              <a:buNone/>
              <a:defRPr sz="48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Vidaloka"/>
              <a:buNone/>
              <a:defRPr sz="48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Vidaloka"/>
              <a:buNone/>
              <a:defRPr sz="48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Vidaloka"/>
              <a:buNone/>
              <a:defRPr sz="48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Vidaloka"/>
              <a:buNone/>
              <a:defRPr sz="48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Vidaloka"/>
              <a:buNone/>
              <a:defRPr sz="48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Vidaloka"/>
              <a:buNone/>
              <a:defRPr sz="48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Vidaloka"/>
              <a:buNone/>
              <a:defRPr sz="48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pPr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3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Lecturer:  </a:t>
            </a:r>
            <a:r>
              <a:rPr lang="en-US" sz="30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Ms</a:t>
            </a:r>
            <a:r>
              <a:rPr lang="en-US" sz="3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Trịnh</a:t>
            </a:r>
            <a:r>
              <a:rPr lang="en-US" sz="3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Vũ</a:t>
            </a:r>
            <a:r>
              <a:rPr lang="en-US" sz="3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Thanh</a:t>
            </a:r>
            <a:r>
              <a:rPr lang="en-US" sz="3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Tuyền</a:t>
            </a:r>
            <a:r>
              <a:rPr lang="en-US" sz="3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US" sz="3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3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US" sz="3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2000" noProof="1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Email: </a:t>
            </a:r>
            <a:r>
              <a:rPr lang="en-US" sz="2000" noProof="1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  <a:hlinkClick r:id="rId2"/>
              </a:rPr>
              <a:t>tuyentrinh1803@gmail.com</a:t>
            </a:r>
            <a:r>
              <a:rPr lang="en-US" sz="2000" noProof="1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/>
            </a:r>
            <a:br>
              <a:rPr lang="en-US" sz="2000" noProof="1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sz="2000" noProof="1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/>
            </a:r>
            <a:br>
              <a:rPr lang="en-US" sz="2000" noProof="1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sz="2000" noProof="1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Phone: 0942323117</a:t>
            </a:r>
            <a:r>
              <a:rPr lang="en-US" sz="2500" noProof="1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/>
            </a:r>
            <a:br>
              <a:rPr lang="en-US" sz="2500" noProof="1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endParaRPr lang="en-US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759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"/>
          <p:cNvSpPr txBox="1">
            <a:spLocks noGrp="1"/>
          </p:cNvSpPr>
          <p:nvPr>
            <p:ph type="title"/>
          </p:nvPr>
        </p:nvSpPr>
        <p:spPr>
          <a:xfrm>
            <a:off x="994975" y="984265"/>
            <a:ext cx="71541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tables to compare data</a:t>
            </a:r>
            <a:endParaRPr/>
          </a:p>
        </p:txBody>
      </p:sp>
      <p:graphicFrame>
        <p:nvGraphicFramePr>
          <p:cNvPr id="197" name="Google Shape;197;p25"/>
          <p:cNvGraphicFramePr/>
          <p:nvPr/>
        </p:nvGraphicFramePr>
        <p:xfrm>
          <a:off x="995000" y="1822981"/>
          <a:ext cx="7071600" cy="2249300"/>
        </p:xfrm>
        <a:graphic>
          <a:graphicData uri="http://schemas.openxmlformats.org/drawingml/2006/table">
            <a:tbl>
              <a:tblPr>
                <a:noFill/>
                <a:tableStyleId>{D5CB4430-2524-4F17-90F3-FB2896347D83}</a:tableStyleId>
              </a:tblPr>
              <a:tblGrid>
                <a:gridCol w="176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7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7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7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2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dirty="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A</a:t>
                      </a:r>
                      <a:endParaRPr sz="1100" dirty="0">
                        <a:solidFill>
                          <a:schemeClr val="dk1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7F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B</a:t>
                      </a:r>
                      <a:endParaRPr sz="1100">
                        <a:solidFill>
                          <a:schemeClr val="dk1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C</a:t>
                      </a:r>
                      <a:endParaRPr sz="1100">
                        <a:solidFill>
                          <a:schemeClr val="dk1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3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Yellow</a:t>
                      </a:r>
                      <a:endParaRPr sz="1100">
                        <a:solidFill>
                          <a:schemeClr val="dk1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10</a:t>
                      </a:r>
                      <a:endParaRPr sz="1800">
                        <a:solidFill>
                          <a:schemeClr val="dk1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7F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20</a:t>
                      </a:r>
                      <a:endParaRPr sz="1800">
                        <a:solidFill>
                          <a:schemeClr val="dk1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7</a:t>
                      </a:r>
                      <a:endParaRPr sz="1800">
                        <a:solidFill>
                          <a:schemeClr val="dk1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23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Blue</a:t>
                      </a:r>
                      <a:endParaRPr sz="1100">
                        <a:solidFill>
                          <a:schemeClr val="dk1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30</a:t>
                      </a:r>
                      <a:endParaRPr sz="1800">
                        <a:solidFill>
                          <a:schemeClr val="dk1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7F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15</a:t>
                      </a:r>
                      <a:endParaRPr sz="1800">
                        <a:solidFill>
                          <a:schemeClr val="dk1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10</a:t>
                      </a:r>
                      <a:endParaRPr sz="1800">
                        <a:solidFill>
                          <a:schemeClr val="dk1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23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Orange</a:t>
                      </a:r>
                      <a:endParaRPr sz="1100">
                        <a:solidFill>
                          <a:schemeClr val="dk1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5</a:t>
                      </a:r>
                      <a:endParaRPr sz="1800">
                        <a:solidFill>
                          <a:schemeClr val="dk1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7F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24</a:t>
                      </a:r>
                      <a:endParaRPr sz="1800">
                        <a:solidFill>
                          <a:schemeClr val="dk1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16</a:t>
                      </a:r>
                      <a:endParaRPr sz="1800" dirty="0">
                        <a:solidFill>
                          <a:schemeClr val="dk1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8" name="Google Shape;198;p25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5936" y="-138288"/>
            <a:ext cx="9643495" cy="61718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6"/>
          <p:cNvSpPr/>
          <p:nvPr/>
        </p:nvSpPr>
        <p:spPr>
          <a:xfrm>
            <a:off x="823225" y="784749"/>
            <a:ext cx="7554516" cy="3598805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6"/>
          <p:cNvSpPr txBox="1">
            <a:spLocks noGrp="1"/>
          </p:cNvSpPr>
          <p:nvPr>
            <p:ph type="title" idx="4294967295"/>
          </p:nvPr>
        </p:nvSpPr>
        <p:spPr>
          <a:xfrm>
            <a:off x="548275" y="0"/>
            <a:ext cx="8041200" cy="54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Maps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5" name="Google Shape;205;p26"/>
          <p:cNvSpPr/>
          <p:nvPr/>
        </p:nvSpPr>
        <p:spPr>
          <a:xfrm>
            <a:off x="2176396" y="1689087"/>
            <a:ext cx="599700" cy="187200"/>
          </a:xfrm>
          <a:prstGeom prst="wedgeRectCallout">
            <a:avLst>
              <a:gd name="adj1" fmla="val -21428"/>
              <a:gd name="adj2" fmla="val 8428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rPr>
              <a:t>our office</a:t>
            </a:r>
            <a:endParaRPr sz="800">
              <a:solidFill>
                <a:schemeClr val="dk1"/>
              </a:solidFill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206" name="Google Shape;206;p26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21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07" name="Google Shape;207;p26"/>
          <p:cNvSpPr txBox="1">
            <a:spLocks noGrp="1"/>
          </p:cNvSpPr>
          <p:nvPr>
            <p:ph type="body" idx="4294967295"/>
          </p:nvPr>
        </p:nvSpPr>
        <p:spPr>
          <a:xfrm>
            <a:off x="457200" y="4320280"/>
            <a:ext cx="7719300" cy="22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900" b="1"/>
              <a:t>Find more maps at </a:t>
            </a:r>
            <a:r>
              <a:rPr lang="en" sz="900" u="sng">
                <a:hlinkClick r:id="rId3"/>
              </a:rPr>
              <a:t>slidescarnival.com/extra-free-resources-icons-and-maps</a:t>
            </a:r>
            <a:endParaRPr sz="90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900" b="1"/>
          </a:p>
        </p:txBody>
      </p:sp>
      <p:sp>
        <p:nvSpPr>
          <p:cNvPr id="208" name="Google Shape;208;p26"/>
          <p:cNvSpPr/>
          <p:nvPr/>
        </p:nvSpPr>
        <p:spPr>
          <a:xfrm>
            <a:off x="1397550" y="1959100"/>
            <a:ext cx="127500" cy="127500"/>
          </a:xfrm>
          <a:prstGeom prst="star4">
            <a:avLst>
              <a:gd name="adj" fmla="val 23328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6"/>
          <p:cNvSpPr/>
          <p:nvPr/>
        </p:nvSpPr>
        <p:spPr>
          <a:xfrm>
            <a:off x="3943025" y="1748775"/>
            <a:ext cx="127500" cy="127500"/>
          </a:xfrm>
          <a:prstGeom prst="star4">
            <a:avLst>
              <a:gd name="adj" fmla="val 23328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6"/>
          <p:cNvSpPr/>
          <p:nvPr/>
        </p:nvSpPr>
        <p:spPr>
          <a:xfrm>
            <a:off x="2914825" y="3489150"/>
            <a:ext cx="127500" cy="127500"/>
          </a:xfrm>
          <a:prstGeom prst="star4">
            <a:avLst>
              <a:gd name="adj" fmla="val 23328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6"/>
          <p:cNvSpPr/>
          <p:nvPr/>
        </p:nvSpPr>
        <p:spPr>
          <a:xfrm>
            <a:off x="4605175" y="3737275"/>
            <a:ext cx="127500" cy="127500"/>
          </a:xfrm>
          <a:prstGeom prst="star4">
            <a:avLst>
              <a:gd name="adj" fmla="val 23328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6"/>
          <p:cNvSpPr/>
          <p:nvPr/>
        </p:nvSpPr>
        <p:spPr>
          <a:xfrm>
            <a:off x="6576300" y="2211350"/>
            <a:ext cx="127500" cy="127500"/>
          </a:xfrm>
          <a:prstGeom prst="star4">
            <a:avLst>
              <a:gd name="adj" fmla="val 23328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6"/>
          <p:cNvSpPr/>
          <p:nvPr/>
        </p:nvSpPr>
        <p:spPr>
          <a:xfrm>
            <a:off x="7169025" y="3774050"/>
            <a:ext cx="127500" cy="127500"/>
          </a:xfrm>
          <a:prstGeom prst="star4">
            <a:avLst>
              <a:gd name="adj" fmla="val 23328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5" y="0"/>
            <a:ext cx="9023420" cy="52920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7"/>
          <p:cNvSpPr txBox="1">
            <a:spLocks noGrp="1"/>
          </p:cNvSpPr>
          <p:nvPr>
            <p:ph type="title"/>
          </p:nvPr>
        </p:nvSpPr>
        <p:spPr>
          <a:xfrm>
            <a:off x="994975" y="1671472"/>
            <a:ext cx="7154100" cy="123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1"/>
                </a:solidFill>
              </a:rPr>
              <a:t>89,526,124</a:t>
            </a:r>
            <a:endParaRPr sz="9600">
              <a:solidFill>
                <a:schemeClr val="accent1"/>
              </a:solidFill>
            </a:endParaRPr>
          </a:p>
        </p:txBody>
      </p:sp>
      <p:sp>
        <p:nvSpPr>
          <p:cNvPr id="219" name="Google Shape;219;p27"/>
          <p:cNvSpPr txBox="1">
            <a:spLocks noGrp="1"/>
          </p:cNvSpPr>
          <p:nvPr>
            <p:ph type="subTitle" idx="4294967295"/>
          </p:nvPr>
        </p:nvSpPr>
        <p:spPr>
          <a:xfrm>
            <a:off x="994975" y="2841425"/>
            <a:ext cx="7154100" cy="47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Whoa! That’s a big number, aren’t you proud?</a:t>
            </a:r>
            <a:endParaRPr/>
          </a:p>
        </p:txBody>
      </p:sp>
      <p:sp>
        <p:nvSpPr>
          <p:cNvPr id="220" name="Google Shape;220;p27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" y="-68368"/>
            <a:ext cx="9640887" cy="52118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34" y="0"/>
            <a:ext cx="9013071" cy="48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5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9"/>
          <p:cNvSpPr txBox="1">
            <a:spLocks noGrp="1"/>
          </p:cNvSpPr>
          <p:nvPr>
            <p:ph type="title"/>
          </p:nvPr>
        </p:nvSpPr>
        <p:spPr>
          <a:xfrm>
            <a:off x="994975" y="984265"/>
            <a:ext cx="71541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process is easy</a:t>
            </a:r>
            <a:endParaRPr/>
          </a:p>
        </p:txBody>
      </p:sp>
      <p:sp>
        <p:nvSpPr>
          <p:cNvPr id="237" name="Google Shape;237;p29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grpSp>
        <p:nvGrpSpPr>
          <p:cNvPr id="238" name="Google Shape;238;p29"/>
          <p:cNvGrpSpPr/>
          <p:nvPr/>
        </p:nvGrpSpPr>
        <p:grpSpPr>
          <a:xfrm>
            <a:off x="893391" y="2376922"/>
            <a:ext cx="2555950" cy="1116622"/>
            <a:chOff x="323513" y="1986800"/>
            <a:chExt cx="2952125" cy="1289700"/>
          </a:xfrm>
        </p:grpSpPr>
        <p:sp>
          <p:nvSpPr>
            <p:cNvPr id="239" name="Google Shape;239;p29"/>
            <p:cNvSpPr txBox="1"/>
            <p:nvPr/>
          </p:nvSpPr>
          <p:spPr>
            <a:xfrm>
              <a:off x="323513" y="1986800"/>
              <a:ext cx="21240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Bellota Text Light"/>
                  <a:ea typeface="Bellota Text Light"/>
                  <a:cs typeface="Bellota Text Light"/>
                  <a:sym typeface="Bellota Text Light"/>
                </a:rPr>
                <a:t>Vestibulum congue tempus</a:t>
              </a:r>
              <a:endParaRPr sz="12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Bellota Text Light"/>
                  <a:ea typeface="Bellota Text Light"/>
                  <a:cs typeface="Bellota Text Light"/>
                  <a:sym typeface="Bellota Text Light"/>
                </a:rPr>
                <a:t>Lorem ipsum dolor sit amet, consectetur adipiscing elit, sed do eiusmod tempor. Donec facilisis lacus eget mauris.</a:t>
              </a:r>
              <a:endParaRPr sz="8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endParaRPr>
            </a:p>
          </p:txBody>
        </p:sp>
        <p:cxnSp>
          <p:nvCxnSpPr>
            <p:cNvPr id="240" name="Google Shape;240;p29"/>
            <p:cNvCxnSpPr/>
            <p:nvPr/>
          </p:nvCxnSpPr>
          <p:spPr>
            <a:xfrm rot="10800000">
              <a:off x="2642038" y="2647950"/>
              <a:ext cx="6336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241" name="Google Shape;241;p29"/>
          <p:cNvGrpSpPr/>
          <p:nvPr/>
        </p:nvGrpSpPr>
        <p:grpSpPr>
          <a:xfrm>
            <a:off x="5123972" y="1803402"/>
            <a:ext cx="3126101" cy="1116622"/>
            <a:chOff x="5209838" y="1324383"/>
            <a:chExt cx="3610650" cy="1289700"/>
          </a:xfrm>
        </p:grpSpPr>
        <p:sp>
          <p:nvSpPr>
            <p:cNvPr id="242" name="Google Shape;242;p29"/>
            <p:cNvSpPr txBox="1"/>
            <p:nvPr/>
          </p:nvSpPr>
          <p:spPr>
            <a:xfrm>
              <a:off x="6696488" y="1324383"/>
              <a:ext cx="21240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Bellota Text Light"/>
                  <a:ea typeface="Bellota Text Light"/>
                  <a:cs typeface="Bellota Text Light"/>
                  <a:sym typeface="Bellota Text Light"/>
                </a:rPr>
                <a:t>Vestibulum congue tempus</a:t>
              </a:r>
              <a:endParaRPr sz="12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Bellota Text Light"/>
                  <a:ea typeface="Bellota Text Light"/>
                  <a:cs typeface="Bellota Text Light"/>
                  <a:sym typeface="Bellota Text Light"/>
                </a:rPr>
                <a:t>Lorem ipsum dolor sit amet, consectetur adipiscing elit, sed do eiusmod tempor. Donec facilisis lacus eget mauris.</a:t>
              </a:r>
              <a:endParaRPr sz="8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endParaRPr>
            </a:p>
          </p:txBody>
        </p:sp>
        <p:cxnSp>
          <p:nvCxnSpPr>
            <p:cNvPr id="243" name="Google Shape;243;p29"/>
            <p:cNvCxnSpPr/>
            <p:nvPr/>
          </p:nvCxnSpPr>
          <p:spPr>
            <a:xfrm>
              <a:off x="5209838" y="1969233"/>
              <a:ext cx="1286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244" name="Google Shape;244;p29"/>
          <p:cNvGrpSpPr/>
          <p:nvPr/>
        </p:nvGrpSpPr>
        <p:grpSpPr>
          <a:xfrm>
            <a:off x="5123972" y="3043256"/>
            <a:ext cx="3126101" cy="1116622"/>
            <a:chOff x="5209838" y="3020450"/>
            <a:chExt cx="3610650" cy="1289700"/>
          </a:xfrm>
        </p:grpSpPr>
        <p:sp>
          <p:nvSpPr>
            <p:cNvPr id="245" name="Google Shape;245;p29"/>
            <p:cNvSpPr txBox="1"/>
            <p:nvPr/>
          </p:nvSpPr>
          <p:spPr>
            <a:xfrm>
              <a:off x="6696488" y="3020450"/>
              <a:ext cx="21240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Bellota Text Light"/>
                  <a:ea typeface="Bellota Text Light"/>
                  <a:cs typeface="Bellota Text Light"/>
                  <a:sym typeface="Bellota Text Light"/>
                </a:rPr>
                <a:t>Vestibulum congue tempus</a:t>
              </a:r>
              <a:endParaRPr sz="12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Bellota Text Light"/>
                  <a:ea typeface="Bellota Text Light"/>
                  <a:cs typeface="Bellota Text Light"/>
                  <a:sym typeface="Bellota Text Light"/>
                </a:rPr>
                <a:t>Lorem ipsum dolor sit amet, consectetur adipiscing elit, sed do eiusmod tempor. Donec facilisis lacus eget mauris.</a:t>
              </a:r>
              <a:endParaRPr sz="8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endParaRPr>
            </a:p>
          </p:txBody>
        </p:sp>
        <p:cxnSp>
          <p:nvCxnSpPr>
            <p:cNvPr id="246" name="Google Shape;246;p29"/>
            <p:cNvCxnSpPr/>
            <p:nvPr/>
          </p:nvCxnSpPr>
          <p:spPr>
            <a:xfrm>
              <a:off x="5209838" y="3648300"/>
              <a:ext cx="1286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247" name="Google Shape;247;p29"/>
          <p:cNvGrpSpPr/>
          <p:nvPr/>
        </p:nvGrpSpPr>
        <p:grpSpPr>
          <a:xfrm>
            <a:off x="2918238" y="1287457"/>
            <a:ext cx="3302884" cy="3281899"/>
            <a:chOff x="2662213" y="676344"/>
            <a:chExt cx="3814835" cy="3790597"/>
          </a:xfrm>
        </p:grpSpPr>
        <p:sp>
          <p:nvSpPr>
            <p:cNvPr id="248" name="Google Shape;248;p29"/>
            <p:cNvSpPr/>
            <p:nvPr/>
          </p:nvSpPr>
          <p:spPr>
            <a:xfrm rot="3600185">
              <a:off x="3169983" y="1184511"/>
              <a:ext cx="2774659" cy="2774659"/>
            </a:xfrm>
            <a:prstGeom prst="blockArc">
              <a:avLst>
                <a:gd name="adj1" fmla="val 12622480"/>
                <a:gd name="adj2" fmla="val 19781569"/>
                <a:gd name="adj3" fmla="val 20773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 rot="10800000">
              <a:off x="3183490" y="1163229"/>
              <a:ext cx="2774700" cy="2774700"/>
            </a:xfrm>
            <a:prstGeom prst="blockArc">
              <a:avLst>
                <a:gd name="adj1" fmla="val 12622480"/>
                <a:gd name="adj2" fmla="val 19662822"/>
                <a:gd name="adj3" fmla="val 2072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 rot="-3600185">
              <a:off x="3194618" y="1184114"/>
              <a:ext cx="2774659" cy="2774659"/>
            </a:xfrm>
            <a:prstGeom prst="blockArc">
              <a:avLst>
                <a:gd name="adj1" fmla="val 12622480"/>
                <a:gd name="adj2" fmla="val 19703271"/>
                <a:gd name="adj3" fmla="val 20851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1" name="Google Shape;251;p29"/>
            <p:cNvGrpSpPr/>
            <p:nvPr/>
          </p:nvGrpSpPr>
          <p:grpSpPr>
            <a:xfrm rot="-7200165">
              <a:off x="3337679" y="2826785"/>
              <a:ext cx="585011" cy="585536"/>
              <a:chOff x="1967628" y="812211"/>
              <a:chExt cx="588000" cy="588000"/>
            </a:xfrm>
          </p:grpSpPr>
          <p:sp>
            <p:nvSpPr>
              <p:cNvPr id="252" name="Google Shape;252;p29"/>
              <p:cNvSpPr/>
              <p:nvPr/>
            </p:nvSpPr>
            <p:spPr>
              <a:xfrm rot="39023">
                <a:off x="1970909" y="815492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9"/>
              <p:cNvSpPr/>
              <p:nvPr/>
            </p:nvSpPr>
            <p:spPr>
              <a:xfrm rot="10800000">
                <a:off x="1970875" y="815525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" name="Google Shape;254;p29"/>
            <p:cNvGrpSpPr/>
            <p:nvPr/>
          </p:nvGrpSpPr>
          <p:grpSpPr>
            <a:xfrm>
              <a:off x="4264097" y="1180331"/>
              <a:ext cx="585001" cy="585530"/>
              <a:chOff x="1970048" y="811613"/>
              <a:chExt cx="588000" cy="588000"/>
            </a:xfrm>
          </p:grpSpPr>
          <p:sp>
            <p:nvSpPr>
              <p:cNvPr id="255" name="Google Shape;255;p29"/>
              <p:cNvSpPr/>
              <p:nvPr/>
            </p:nvSpPr>
            <p:spPr>
              <a:xfrm rot="39023">
                <a:off x="1973329" y="814894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9"/>
              <p:cNvSpPr/>
              <p:nvPr/>
            </p:nvSpPr>
            <p:spPr>
              <a:xfrm rot="10800000">
                <a:off x="1973295" y="814927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7" name="Google Shape;257;p29"/>
            <p:cNvGrpSpPr/>
            <p:nvPr/>
          </p:nvGrpSpPr>
          <p:grpSpPr>
            <a:xfrm rot="7200165">
              <a:off x="5229930" y="2804716"/>
              <a:ext cx="585011" cy="585536"/>
              <a:chOff x="1977085" y="811649"/>
              <a:chExt cx="588000" cy="588000"/>
            </a:xfrm>
          </p:grpSpPr>
          <p:sp>
            <p:nvSpPr>
              <p:cNvPr id="258" name="Google Shape;258;p29"/>
              <p:cNvSpPr/>
              <p:nvPr/>
            </p:nvSpPr>
            <p:spPr>
              <a:xfrm rot="39023">
                <a:off x="1980366" y="814930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9"/>
              <p:cNvSpPr/>
              <p:nvPr/>
            </p:nvSpPr>
            <p:spPr>
              <a:xfrm rot="10800000">
                <a:off x="1980332" y="814963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0" name="Google Shape;260;p29"/>
            <p:cNvSpPr txBox="1"/>
            <p:nvPr/>
          </p:nvSpPr>
          <p:spPr>
            <a:xfrm>
              <a:off x="4334550" y="1255312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1"/>
                  </a:solidFill>
                  <a:latin typeface="Vidaloka"/>
                  <a:ea typeface="Vidaloka"/>
                  <a:cs typeface="Vidaloka"/>
                  <a:sym typeface="Vidaloka"/>
                </a:rPr>
                <a:t>03 </a:t>
              </a:r>
              <a:endParaRPr sz="1600">
                <a:solidFill>
                  <a:schemeClr val="lt1"/>
                </a:solidFill>
                <a:latin typeface="Vidaloka"/>
                <a:ea typeface="Vidaloka"/>
                <a:cs typeface="Vidaloka"/>
                <a:sym typeface="Vidaloka"/>
              </a:endParaRPr>
            </a:p>
          </p:txBody>
        </p:sp>
        <p:sp>
          <p:nvSpPr>
            <p:cNvPr id="261" name="Google Shape;261;p29"/>
            <p:cNvSpPr txBox="1"/>
            <p:nvPr/>
          </p:nvSpPr>
          <p:spPr>
            <a:xfrm>
              <a:off x="3375648" y="2887440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1"/>
                  </a:solidFill>
                  <a:latin typeface="Vidaloka"/>
                  <a:ea typeface="Vidaloka"/>
                  <a:cs typeface="Vidaloka"/>
                  <a:sym typeface="Vidaloka"/>
                </a:rPr>
                <a:t>01 </a:t>
              </a:r>
              <a:endParaRPr sz="1600">
                <a:solidFill>
                  <a:schemeClr val="lt1"/>
                </a:solidFill>
                <a:latin typeface="Vidaloka"/>
                <a:ea typeface="Vidaloka"/>
                <a:cs typeface="Vidaloka"/>
                <a:sym typeface="Vidaloka"/>
              </a:endParaRPr>
            </a:p>
          </p:txBody>
        </p:sp>
        <p:sp>
          <p:nvSpPr>
            <p:cNvPr id="262" name="Google Shape;262;p29"/>
            <p:cNvSpPr txBox="1"/>
            <p:nvPr/>
          </p:nvSpPr>
          <p:spPr>
            <a:xfrm>
              <a:off x="5281877" y="2857865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1"/>
                  </a:solidFill>
                  <a:latin typeface="Vidaloka"/>
                  <a:ea typeface="Vidaloka"/>
                  <a:cs typeface="Vidaloka"/>
                  <a:sym typeface="Vidaloka"/>
                </a:rPr>
                <a:t>02 </a:t>
              </a:r>
              <a:endParaRPr sz="1600">
                <a:solidFill>
                  <a:schemeClr val="lt1"/>
                </a:solidFill>
                <a:latin typeface="Vidaloka"/>
                <a:ea typeface="Vidaloka"/>
                <a:cs typeface="Vidaloka"/>
                <a:sym typeface="Vidaloka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218" y="-432134"/>
            <a:ext cx="9387136" cy="60077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0"/>
          <p:cNvSpPr txBox="1">
            <a:spLocks noGrp="1"/>
          </p:cNvSpPr>
          <p:nvPr>
            <p:ph type="title"/>
          </p:nvPr>
        </p:nvSpPr>
        <p:spPr>
          <a:xfrm>
            <a:off x="994975" y="984265"/>
            <a:ext cx="71541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review some concepts</a:t>
            </a:r>
            <a:endParaRPr/>
          </a:p>
        </p:txBody>
      </p:sp>
      <p:sp>
        <p:nvSpPr>
          <p:cNvPr id="268" name="Google Shape;268;p30"/>
          <p:cNvSpPr txBox="1">
            <a:spLocks noGrp="1"/>
          </p:cNvSpPr>
          <p:nvPr>
            <p:ph type="body" idx="1"/>
          </p:nvPr>
        </p:nvSpPr>
        <p:spPr>
          <a:xfrm>
            <a:off x="994975" y="1524825"/>
            <a:ext cx="2218500" cy="134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b="1"/>
              <a:t>Yellow</a:t>
            </a:r>
            <a:endParaRPr sz="11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Is the color of gold, butter and ripe lemons. In the spectrum of visible light, yellow is found between green and orange.</a:t>
            </a:r>
            <a:endParaRPr sz="1100"/>
          </a:p>
        </p:txBody>
      </p:sp>
      <p:sp>
        <p:nvSpPr>
          <p:cNvPr id="269" name="Google Shape;269;p30"/>
          <p:cNvSpPr txBox="1">
            <a:spLocks noGrp="1"/>
          </p:cNvSpPr>
          <p:nvPr>
            <p:ph type="body" idx="2"/>
          </p:nvPr>
        </p:nvSpPr>
        <p:spPr>
          <a:xfrm>
            <a:off x="3446663" y="1524825"/>
            <a:ext cx="2218500" cy="134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b="1"/>
              <a:t>Blue</a:t>
            </a:r>
            <a:endParaRPr sz="11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Is the colour of the clear sky and the deep sea. It is located between violet and green on the optical spectrum.</a:t>
            </a:r>
            <a:endParaRPr sz="1100"/>
          </a:p>
        </p:txBody>
      </p:sp>
      <p:sp>
        <p:nvSpPr>
          <p:cNvPr id="270" name="Google Shape;270;p30"/>
          <p:cNvSpPr txBox="1">
            <a:spLocks noGrp="1"/>
          </p:cNvSpPr>
          <p:nvPr>
            <p:ph type="body" idx="3"/>
          </p:nvPr>
        </p:nvSpPr>
        <p:spPr>
          <a:xfrm>
            <a:off x="5898350" y="1524825"/>
            <a:ext cx="2218500" cy="134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b="1"/>
              <a:t>Red</a:t>
            </a:r>
            <a:endParaRPr sz="11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Is the color of blood, and because of this it has historically been associated with sacrifice, danger and courage. </a:t>
            </a:r>
            <a:endParaRPr sz="11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71" name="Google Shape;271;p30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272" name="Google Shape;272;p30"/>
          <p:cNvSpPr txBox="1">
            <a:spLocks noGrp="1"/>
          </p:cNvSpPr>
          <p:nvPr>
            <p:ph type="body" idx="1"/>
          </p:nvPr>
        </p:nvSpPr>
        <p:spPr>
          <a:xfrm>
            <a:off x="994975" y="2820225"/>
            <a:ext cx="2218500" cy="134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b="1"/>
              <a:t>Yellow</a:t>
            </a:r>
            <a:endParaRPr sz="11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Is the color of gold, butter and ripe lemons. In the spectrum of visible light, yellow is found between green and orange.</a:t>
            </a:r>
            <a:endParaRPr sz="1100"/>
          </a:p>
        </p:txBody>
      </p:sp>
      <p:sp>
        <p:nvSpPr>
          <p:cNvPr id="273" name="Google Shape;273;p30"/>
          <p:cNvSpPr txBox="1">
            <a:spLocks noGrp="1"/>
          </p:cNvSpPr>
          <p:nvPr>
            <p:ph type="body" idx="2"/>
          </p:nvPr>
        </p:nvSpPr>
        <p:spPr>
          <a:xfrm>
            <a:off x="3446663" y="2820225"/>
            <a:ext cx="2218500" cy="134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b="1"/>
              <a:t>Blue</a:t>
            </a:r>
            <a:endParaRPr sz="11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Is the colour of the clear sky and the deep sea. It is located between violet and green on the optical spectrum.</a:t>
            </a:r>
            <a:endParaRPr sz="1100"/>
          </a:p>
        </p:txBody>
      </p:sp>
      <p:sp>
        <p:nvSpPr>
          <p:cNvPr id="274" name="Google Shape;274;p30"/>
          <p:cNvSpPr txBox="1">
            <a:spLocks noGrp="1"/>
          </p:cNvSpPr>
          <p:nvPr>
            <p:ph type="body" idx="3"/>
          </p:nvPr>
        </p:nvSpPr>
        <p:spPr>
          <a:xfrm>
            <a:off x="5898350" y="2820225"/>
            <a:ext cx="2218500" cy="134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b="1"/>
              <a:t>Red</a:t>
            </a:r>
            <a:endParaRPr sz="11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Is the color of blood, and because of this it has historically been associated with sacrifice, danger and courage. </a:t>
            </a:r>
            <a:endParaRPr sz="11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23"/>
            <a:ext cx="9144000" cy="51244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2866"/>
            <a:ext cx="9144000" cy="561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90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>
              <a:buNone/>
            </a:pPr>
            <a:r>
              <a:rPr lang="en-US" sz="6000" b="1" dirty="0" smtClean="0"/>
              <a:t>Thank you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081556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94975" y="984265"/>
            <a:ext cx="71541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Instructions for use</a:t>
            </a:r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787940" y="1524825"/>
            <a:ext cx="7361107" cy="2697600"/>
          </a:xfrm>
        </p:spPr>
        <p:txBody>
          <a:bodyPr/>
          <a:lstStyle/>
          <a:p>
            <a:r>
              <a:rPr lang="en-US" dirty="0">
                <a:hlinkClick r:id="rId3"/>
              </a:rPr>
              <a:t>https://www.youtube.com/embed/c28L5Bbi2RU</a:t>
            </a:r>
            <a:endParaRPr lang="en-US" dirty="0"/>
          </a:p>
          <a:p>
            <a:pPr marL="10160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OUTLINE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I. Introduction</a:t>
            </a:r>
          </a:p>
          <a:p>
            <a:r>
              <a:rPr lang="en-US" b="1" dirty="0"/>
              <a:t>II. American values at the crossroads: The US in the 21st century</a:t>
            </a:r>
          </a:p>
          <a:p>
            <a:r>
              <a:rPr lang="en-US" b="1" dirty="0"/>
              <a:t>III. The comparison between American values and Vietnamese values.</a:t>
            </a:r>
          </a:p>
          <a:p>
            <a:r>
              <a:rPr lang="en-US" b="1" dirty="0"/>
              <a:t>IV. Conclusion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96313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ctrTitle" idx="4294967295"/>
          </p:nvPr>
        </p:nvSpPr>
        <p:spPr>
          <a:xfrm>
            <a:off x="968275" y="3106750"/>
            <a:ext cx="7207500" cy="58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accent3"/>
                </a:solidFill>
              </a:rPr>
              <a:t>Hello! I am Jayden Smith</a:t>
            </a:r>
            <a:endParaRPr sz="4400">
              <a:solidFill>
                <a:schemeClr val="accent3"/>
              </a:solidFill>
            </a:endParaRPr>
          </a:p>
        </p:txBody>
      </p:sp>
      <p:sp>
        <p:nvSpPr>
          <p:cNvPr id="99" name="Google Shape;99;p15"/>
          <p:cNvSpPr txBox="1">
            <a:spLocks noGrp="1"/>
          </p:cNvSpPr>
          <p:nvPr>
            <p:ph type="subTitle" idx="4294967295"/>
          </p:nvPr>
        </p:nvSpPr>
        <p:spPr>
          <a:xfrm>
            <a:off x="968275" y="3711843"/>
            <a:ext cx="7207500" cy="40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I am here because I love to give presentations. You can find me at @username</a:t>
            </a:r>
            <a:endParaRPr sz="1600" b="1"/>
          </a:p>
        </p:txBody>
      </p:sp>
      <p:pic>
        <p:nvPicPr>
          <p:cNvPr id="100" name="Google Shape;100;p15"/>
          <p:cNvPicPr preferRelativeResize="0"/>
          <p:nvPr/>
        </p:nvPicPr>
        <p:blipFill rotWithShape="1">
          <a:blip r:embed="rId3">
            <a:alphaModFix/>
          </a:blip>
          <a:srcRect l="9331" t="26522" r="23867" b="28945"/>
          <a:stretch/>
        </p:blipFill>
        <p:spPr>
          <a:xfrm>
            <a:off x="3257450" y="152400"/>
            <a:ext cx="2629200" cy="262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1" name="Google Shape;101;p15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t="2400"/>
          <a:stretch/>
        </p:blipFill>
        <p:spPr>
          <a:xfrm>
            <a:off x="2998550" y="0"/>
            <a:ext cx="3147399" cy="300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40" y="0"/>
            <a:ext cx="8036719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>
            <a:spLocks noGrp="1"/>
          </p:cNvSpPr>
          <p:nvPr>
            <p:ph type="ctrTitle"/>
          </p:nvPr>
        </p:nvSpPr>
        <p:spPr>
          <a:xfrm>
            <a:off x="994975" y="2043325"/>
            <a:ext cx="6241500" cy="611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1.</a:t>
            </a:r>
            <a:endParaRPr dirty="0">
              <a:solidFill>
                <a:schemeClr val="accent3"/>
              </a:solidFill>
            </a:endParaRPr>
          </a:p>
          <a:p>
            <a:r>
              <a:rPr lang="en-US" dirty="0"/>
              <a:t>The Roaring Twenties</a:t>
            </a:r>
          </a:p>
        </p:txBody>
      </p:sp>
      <p:sp>
        <p:nvSpPr>
          <p:cNvPr id="115" name="Google Shape;115;p17"/>
          <p:cNvSpPr txBox="1">
            <a:spLocks noGrp="1"/>
          </p:cNvSpPr>
          <p:nvPr>
            <p:ph type="subTitle" idx="1"/>
          </p:nvPr>
        </p:nvSpPr>
        <p:spPr>
          <a:xfrm>
            <a:off x="994975" y="2751876"/>
            <a:ext cx="6241500" cy="34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start with the first set of slides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title"/>
          </p:nvPr>
        </p:nvSpPr>
        <p:spPr>
          <a:xfrm>
            <a:off x="994975" y="136187"/>
            <a:ext cx="7154100" cy="50583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dirty="0"/>
              <a:t>The Roaring Twenties</a:t>
            </a:r>
            <a:endParaRPr dirty="0"/>
          </a:p>
        </p:txBody>
      </p:sp>
      <p:sp>
        <p:nvSpPr>
          <p:cNvPr id="108" name="Google Shape;108;p16"/>
          <p:cNvSpPr txBox="1">
            <a:spLocks noGrp="1"/>
          </p:cNvSpPr>
          <p:nvPr>
            <p:ph type="body" idx="1"/>
          </p:nvPr>
        </p:nvSpPr>
        <p:spPr>
          <a:xfrm>
            <a:off x="457200" y="496111"/>
            <a:ext cx="6332705" cy="368735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⊳"/>
            </a:pPr>
            <a:r>
              <a:rPr lang="en-US" dirty="0"/>
              <a:t>The new woman</a:t>
            </a:r>
            <a:endParaRPr dirty="0"/>
          </a:p>
          <a:p>
            <a:pPr lvl="0">
              <a:spcBef>
                <a:spcPts val="0"/>
              </a:spcBef>
            </a:pPr>
            <a:r>
              <a:rPr lang="en-US" dirty="0"/>
              <a:t>Mass Communication and Consumerism</a:t>
            </a:r>
          </a:p>
          <a:p>
            <a:pPr lvl="0">
              <a:spcBef>
                <a:spcPts val="0"/>
              </a:spcBef>
            </a:pPr>
            <a:r>
              <a:rPr lang="en-US" dirty="0"/>
              <a:t>The Jazz Age</a:t>
            </a:r>
          </a:p>
          <a:p>
            <a:pPr lvl="0">
              <a:spcBef>
                <a:spcPts val="0"/>
              </a:spcBef>
            </a:pPr>
            <a:r>
              <a:rPr lang="en-US" dirty="0"/>
              <a:t>Wine prohibition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597" y="1698122"/>
            <a:ext cx="5383403" cy="34453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new woman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05" y="1993311"/>
            <a:ext cx="3930568" cy="31635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473" y="2259968"/>
            <a:ext cx="4030402" cy="289685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4365" y="97256"/>
            <a:ext cx="4365609" cy="197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37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4975" y="145915"/>
            <a:ext cx="7154100" cy="1231950"/>
          </a:xfrm>
        </p:spPr>
        <p:txBody>
          <a:bodyPr/>
          <a:lstStyle/>
          <a:p>
            <a:pPr lvl="0"/>
            <a:r>
              <a:rPr lang="en-US" dirty="0"/>
              <a:t>Mass Communication and Consumerism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579" y="2312314"/>
            <a:ext cx="3554507" cy="2756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433" y="2654688"/>
            <a:ext cx="3178568" cy="2488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925" y="499345"/>
            <a:ext cx="3130928" cy="221790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2143" y="644846"/>
            <a:ext cx="3684275" cy="207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79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Helen template">
  <a:themeElements>
    <a:clrScheme name="Custom 347">
      <a:dk1>
        <a:srgbClr val="2C3C3D"/>
      </a:dk1>
      <a:lt1>
        <a:srgbClr val="FFFFFF"/>
      </a:lt1>
      <a:dk2>
        <a:srgbClr val="718183"/>
      </a:dk2>
      <a:lt2>
        <a:srgbClr val="E3EBE9"/>
      </a:lt2>
      <a:accent1>
        <a:srgbClr val="EE6A8D"/>
      </a:accent1>
      <a:accent2>
        <a:srgbClr val="FAC3B7"/>
      </a:accent2>
      <a:accent3>
        <a:srgbClr val="97C4C7"/>
      </a:accent3>
      <a:accent4>
        <a:srgbClr val="B7C457"/>
      </a:accent4>
      <a:accent5>
        <a:srgbClr val="F6D586"/>
      </a:accent5>
      <a:accent6>
        <a:srgbClr val="93783F"/>
      </a:accent6>
      <a:hlink>
        <a:srgbClr val="06697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609</Words>
  <Application>Microsoft Office PowerPoint</Application>
  <PresentationFormat>On-screen Show (16:9)</PresentationFormat>
  <Paragraphs>121</Paragraphs>
  <Slides>27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Bellota Text</vt:lpstr>
      <vt:lpstr>Times New Roman</vt:lpstr>
      <vt:lpstr>Bellota Text Light</vt:lpstr>
      <vt:lpstr>Arial</vt:lpstr>
      <vt:lpstr>Vidaloka</vt:lpstr>
      <vt:lpstr>Parisienne</vt:lpstr>
      <vt:lpstr>Comic Sans MS</vt:lpstr>
      <vt:lpstr>Helen template</vt:lpstr>
      <vt:lpstr>American values at the crossroads </vt:lpstr>
      <vt:lpstr>PowerPoint Presentation</vt:lpstr>
      <vt:lpstr>Instructions for use</vt:lpstr>
      <vt:lpstr>OUTLINE</vt:lpstr>
      <vt:lpstr>Hello! I am Jayden Smith</vt:lpstr>
      <vt:lpstr>1. The Roaring Twenties</vt:lpstr>
      <vt:lpstr>The Roaring Twenties</vt:lpstr>
      <vt:lpstr>The new woman</vt:lpstr>
      <vt:lpstr>Mass Communication and Consumerism </vt:lpstr>
      <vt:lpstr>Jazz Age</vt:lpstr>
      <vt:lpstr>Prohibitions</vt:lpstr>
      <vt:lpstr>PowerPoint Presentation</vt:lpstr>
      <vt:lpstr>Big concept</vt:lpstr>
      <vt:lpstr>World War (1939-1945)</vt:lpstr>
      <vt:lpstr>Cold War (1945-1989)</vt:lpstr>
      <vt:lpstr>In two or three columns</vt:lpstr>
      <vt:lpstr>A picture is worth a thousand words</vt:lpstr>
      <vt:lpstr>Want big impact? Use big image.</vt:lpstr>
      <vt:lpstr>Use diagrams to explain your ideas</vt:lpstr>
      <vt:lpstr>And tables to compare data</vt:lpstr>
      <vt:lpstr>Maps</vt:lpstr>
      <vt:lpstr>89,526,124</vt:lpstr>
      <vt:lpstr>PowerPoint Presentation</vt:lpstr>
      <vt:lpstr>Our process is easy</vt:lpstr>
      <vt:lpstr>Let’s review some concepts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American values at the crossroads</dc:title>
  <dc:creator>MAC AIR</dc:creator>
  <cp:lastModifiedBy>Admin</cp:lastModifiedBy>
  <cp:revision>17</cp:revision>
  <dcterms:modified xsi:type="dcterms:W3CDTF">2023-09-13T08:41:43Z</dcterms:modified>
</cp:coreProperties>
</file>