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302" r:id="rId4"/>
    <p:sldId id="257" r:id="rId5"/>
    <p:sldId id="277" r:id="rId6"/>
    <p:sldId id="276" r:id="rId7"/>
    <p:sldId id="261" r:id="rId8"/>
    <p:sldId id="262" r:id="rId9"/>
    <p:sldId id="263" r:id="rId10"/>
    <p:sldId id="264" r:id="rId11"/>
    <p:sldId id="265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7628-1BC0-40C2-A6E7-60FA8CB663D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56E2-A53E-4311-82FB-07E55EF2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8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7628-1BC0-40C2-A6E7-60FA8CB663D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56E2-A53E-4311-82FB-07E55EF2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3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7628-1BC0-40C2-A6E7-60FA8CB663D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56E2-A53E-4311-82FB-07E55EF2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03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4138000"/>
            <a:ext cx="3510733" cy="2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731600" y="731600"/>
            <a:ext cx="10728800" cy="53948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6333" y="-34"/>
            <a:ext cx="3525667" cy="44302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326633" y="2724433"/>
            <a:ext cx="8322000" cy="815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326633" y="3669168"/>
            <a:ext cx="8322000" cy="4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96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7628-1BC0-40C2-A6E7-60FA8CB663D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56E2-A53E-4311-82FB-07E55EF2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7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7628-1BC0-40C2-A6E7-60FA8CB663D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56E2-A53E-4311-82FB-07E55EF2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6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7628-1BC0-40C2-A6E7-60FA8CB663D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56E2-A53E-4311-82FB-07E55EF2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0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7628-1BC0-40C2-A6E7-60FA8CB663D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56E2-A53E-4311-82FB-07E55EF2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1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7628-1BC0-40C2-A6E7-60FA8CB663D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56E2-A53E-4311-82FB-07E55EF2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0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7628-1BC0-40C2-A6E7-60FA8CB663D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56E2-A53E-4311-82FB-07E55EF2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5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7628-1BC0-40C2-A6E7-60FA8CB663D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56E2-A53E-4311-82FB-07E55EF2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8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7628-1BC0-40C2-A6E7-60FA8CB663D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56E2-A53E-4311-82FB-07E55EF2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8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47628-1BC0-40C2-A6E7-60FA8CB663D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A56E2-A53E-4311-82FB-07E55EF2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2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tuyentrinh1803@gmail.com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083" y="2241755"/>
            <a:ext cx="11457709" cy="116556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altLang="zh-CN" sz="8000" b="1" dirty="0">
                <a:solidFill>
                  <a:srgbClr val="F7F9F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/>
            </a:r>
            <a:br>
              <a:rPr lang="en-US" altLang="zh-CN" sz="8000" b="1" dirty="0">
                <a:solidFill>
                  <a:srgbClr val="F7F9F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</a:br>
            <a:r>
              <a:rPr lang="en-US" altLang="zh-CN" sz="8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American Family</a:t>
            </a:r>
            <a:endParaRPr lang="en-US" sz="8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306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CuadroTexto"/>
          <p:cNvSpPr txBox="1"/>
          <p:nvPr/>
        </p:nvSpPr>
        <p:spPr>
          <a:xfrm>
            <a:off x="1111553" y="440124"/>
            <a:ext cx="9576112" cy="124123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en-US" sz="3733" b="1" dirty="0">
                <a:ln w="28575">
                  <a:noFill/>
                </a:ln>
                <a:solidFill>
                  <a:prstClr val="black"/>
                </a:solidFill>
                <a:latin typeface="Calibri"/>
              </a:rPr>
              <a:t>A</a:t>
            </a:r>
            <a:r>
              <a:rPr lang="en-US" sz="3733" b="1" dirty="0" smtClean="0">
                <a:ln w="28575">
                  <a:noFill/>
                </a:ln>
                <a:solidFill>
                  <a:prstClr val="black"/>
                </a:solidFill>
                <a:latin typeface="Calibri"/>
              </a:rPr>
              <a:t> </a:t>
            </a:r>
            <a:r>
              <a:rPr lang="en-US" sz="3733" b="1" dirty="0">
                <a:ln w="28575">
                  <a:noFill/>
                </a:ln>
                <a:solidFill>
                  <a:prstClr val="black"/>
                </a:solidFill>
                <a:latin typeface="Calibri"/>
              </a:rPr>
              <a:t>family that includes either a mother or a father but not both</a:t>
            </a:r>
            <a:endParaRPr lang="es-ES_tradnl" sz="3733" b="1" dirty="0">
              <a:ln w="28575">
                <a:noFill/>
              </a:ln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7987707" y="2172324"/>
            <a:ext cx="3556504" cy="3907213"/>
            <a:chOff x="5823480" y="1970059"/>
            <a:chExt cx="2667378" cy="3907213"/>
          </a:xfrm>
        </p:grpSpPr>
        <p:pic>
          <p:nvPicPr>
            <p:cNvPr id="17" name="16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98"/>
            <a:stretch/>
          </p:blipFill>
          <p:spPr>
            <a:xfrm>
              <a:off x="5860178" y="1970059"/>
              <a:ext cx="2630680" cy="3907213"/>
            </a:xfrm>
            <a:prstGeom prst="rect">
              <a:avLst/>
            </a:prstGeom>
          </p:spPr>
        </p:pic>
        <p:pic>
          <p:nvPicPr>
            <p:cNvPr id="1036" name="Picture 12" descr="http://cdn.graphicsfactory.com/clip-art/image_files/tn_image/6/1354006-tn_fish-bones-v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74623">
              <a:off x="5823480" y="4923985"/>
              <a:ext cx="840241" cy="84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://www.thefinalharvest.org/images/hiolsilver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40" y="5645728"/>
            <a:ext cx="1281741" cy="989089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r.photos3.fotosearch.com/bthumb/CSP/CSP991/k1166487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615" l="2353" r="98824">
                        <a14:backgroundMark x1="16471" y1="13077" x2="31176" y2="6923"/>
                        <a14:backgroundMark x1="41176" y1="37692" x2="47647" y2="34615"/>
                        <a14:backgroundMark x1="75882" y1="19231" x2="85882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/>
        </p:blipFill>
        <p:spPr bwMode="auto">
          <a:xfrm>
            <a:off x="6781496" y="5785645"/>
            <a:ext cx="1618760" cy="84917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7032" y="5190634"/>
            <a:ext cx="2811253" cy="163392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8" name="Picture 14" descr="http://www.wpclipart.com/animals/cats/cartoon_cats/happy_dancing_ca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" b="100000" l="0" r="10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70" y="5542763"/>
            <a:ext cx="1617617" cy="1195015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 rot="21204297">
            <a:off x="1696532" y="4083735"/>
            <a:ext cx="2054201" cy="1481322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733" b="1" dirty="0">
                <a:ln w="28575">
                  <a:noFill/>
                </a:ln>
                <a:solidFill>
                  <a:prstClr val="black"/>
                </a:solidFill>
                <a:latin typeface="Comic Sans MS" panose="030F0702030302020204" pitchFamily="66" charset="0"/>
              </a:rPr>
              <a:t>Nuclear family</a:t>
            </a:r>
            <a:endParaRPr lang="es-ES_tradnl" sz="3733" b="1" dirty="0">
              <a:ln w="28575">
                <a:noFill/>
              </a:ln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 rot="322244">
            <a:off x="4659346" y="3585326"/>
            <a:ext cx="1839487" cy="2114208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733" b="1" dirty="0">
                <a:ln w="28575">
                  <a:noFill/>
                </a:ln>
                <a:solidFill>
                  <a:prstClr val="black"/>
                </a:solidFill>
                <a:latin typeface="Comic Sans MS" panose="030F0702030302020204" pitchFamily="66" charset="0"/>
              </a:rPr>
              <a:t>One-parent family</a:t>
            </a:r>
            <a:endParaRPr lang="es-ES_tradnl" sz="2667" b="1" dirty="0">
              <a:ln w="28575">
                <a:noFill/>
              </a:ln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15 Pentágono">
            <a:hlinkClick r:id="" action="ppaction://hlinkshowjump?jump=nextslide"/>
          </p:cNvPr>
          <p:cNvSpPr/>
          <p:nvPr/>
        </p:nvSpPr>
        <p:spPr>
          <a:xfrm>
            <a:off x="289025" y="3284984"/>
            <a:ext cx="1405436" cy="494547"/>
          </a:xfrm>
          <a:prstGeom prst="homePlat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solidFill>
                  <a:prstClr val="white"/>
                </a:solidFill>
              </a:rPr>
              <a:t>NEXT</a:t>
            </a:r>
            <a:endParaRPr lang="es-ES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492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00469 -0.3553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17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-got-i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-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00469 -0.35532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30035"/>
          </a:xfrm>
        </p:spPr>
        <p:txBody>
          <a:bodyPr/>
          <a:lstStyle/>
          <a:p>
            <a:r>
              <a:rPr lang="vi-VN" dirty="0">
                <a:solidFill>
                  <a:srgbClr val="FF0000"/>
                </a:solidFill>
              </a:rPr>
              <a:t>2. Read 1-8 and complete the words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489611"/>
              </p:ext>
            </p:extLst>
          </p:nvPr>
        </p:nvGraphicFramePr>
        <p:xfrm>
          <a:off x="838200" y="1191489"/>
          <a:ext cx="10515600" cy="56665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031182">
                  <a:extLst>
                    <a:ext uri="{9D8B030D-6E8A-4147-A177-3AD203B41FA5}">
                      <a16:colId xmlns:a16="http://schemas.microsoft.com/office/drawing/2014/main" val="4002706270"/>
                    </a:ext>
                  </a:extLst>
                </a:gridCol>
                <a:gridCol w="3484418">
                  <a:extLst>
                    <a:ext uri="{9D8B030D-6E8A-4147-A177-3AD203B41FA5}">
                      <a16:colId xmlns:a16="http://schemas.microsoft.com/office/drawing/2014/main" val="2541876697"/>
                    </a:ext>
                  </a:extLst>
                </a:gridCol>
              </a:tblGrid>
              <a:tr h="599501">
                <a:tc>
                  <a:txBody>
                    <a:bodyPr/>
                    <a:lstStyle/>
                    <a:p>
                      <a:r>
                        <a:rPr lang="vi-VN" dirty="0"/>
                        <a:t>1. A member of your family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R_</a:t>
                      </a:r>
                      <a:r>
                        <a:rPr lang="vi-VN" baseline="0" dirty="0"/>
                        <a:t> _ at_ _ _ (n)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434185"/>
                  </a:ext>
                </a:extLst>
              </a:tr>
              <a:tr h="599501">
                <a:tc>
                  <a:txBody>
                    <a:bodyPr/>
                    <a:lstStyle/>
                    <a:p>
                      <a:r>
                        <a:rPr lang="vi-VN" dirty="0"/>
                        <a:t>2. To legally become husband and wife</a:t>
                      </a:r>
                      <a:r>
                        <a:rPr lang="vi-VN" baseline="0" dirty="0"/>
                        <a:t> in a special ceremony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M_ _ _ y (v)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684656"/>
                  </a:ext>
                </a:extLst>
              </a:tr>
              <a:tr h="599501">
                <a:tc>
                  <a:txBody>
                    <a:bodyPr/>
                    <a:lstStyle/>
                    <a:p>
                      <a:r>
                        <a:rPr lang="vi-VN" dirty="0"/>
                        <a:t>3. A father or mother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P _ _ _ nt (n)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512109"/>
                  </a:ext>
                </a:extLst>
              </a:tr>
              <a:tr h="1034752">
                <a:tc>
                  <a:txBody>
                    <a:bodyPr/>
                    <a:lstStyle/>
                    <a:p>
                      <a:r>
                        <a:rPr lang="vi-VN" dirty="0"/>
                        <a:t>4.</a:t>
                      </a:r>
                      <a:r>
                        <a:rPr lang="vi-VN" baseline="0" dirty="0"/>
                        <a:t> Money or property which you receive from someone who has died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In_ _ _ _ _ an _ _ (n)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77585"/>
                  </a:ext>
                </a:extLst>
              </a:tr>
              <a:tr h="599501">
                <a:tc>
                  <a:txBody>
                    <a:bodyPr/>
                    <a:lstStyle/>
                    <a:p>
                      <a:r>
                        <a:rPr lang="vi-VN" dirty="0"/>
                        <a:t>5. All the people in a family</a:t>
                      </a:r>
                      <a:r>
                        <a:rPr lang="vi-VN" baseline="0" dirty="0"/>
                        <a:t> or group who live together in a house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H_ _ _</a:t>
                      </a:r>
                      <a:r>
                        <a:rPr lang="vi-VN" baseline="0" dirty="0"/>
                        <a:t> _h_ _</a:t>
                      </a:r>
                      <a:r>
                        <a:rPr lang="en-US" baseline="0" dirty="0"/>
                        <a:t> _</a:t>
                      </a:r>
                      <a:r>
                        <a:rPr lang="vi-VN" baseline="0" dirty="0"/>
                        <a:t>d (n)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109955"/>
                  </a:ext>
                </a:extLst>
              </a:tr>
              <a:tr h="599501">
                <a:tc>
                  <a:txBody>
                    <a:bodyPr/>
                    <a:lstStyle/>
                    <a:p>
                      <a:r>
                        <a:rPr lang="vi-VN" dirty="0"/>
                        <a:t>6. When two people</a:t>
                      </a:r>
                      <a:r>
                        <a:rPr lang="vi-VN" baseline="0" dirty="0"/>
                        <a:t> are this, they have agreed to marry each 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E_ _ a _ed (adj)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447843"/>
                  </a:ext>
                </a:extLst>
              </a:tr>
              <a:tr h="1034752">
                <a:tc>
                  <a:txBody>
                    <a:bodyPr/>
                    <a:lstStyle/>
                    <a:p>
                      <a:r>
                        <a:rPr lang="vi-VN" dirty="0"/>
                        <a:t>7. Take someone else’s child into your own family and make him/her legally</a:t>
                      </a:r>
                      <a:r>
                        <a:rPr lang="vi-VN" baseline="0" dirty="0"/>
                        <a:t> your son or daughter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A_ _pt (v)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71824"/>
                  </a:ext>
                </a:extLst>
              </a:tr>
              <a:tr h="599501">
                <a:tc>
                  <a:txBody>
                    <a:bodyPr/>
                    <a:lstStyle/>
                    <a:p>
                      <a:r>
                        <a:rPr lang="vi-VN" dirty="0"/>
                        <a:t>8. The child of your uncle or aunt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C_ _s_ _ (n)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815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97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7620" y="133985"/>
            <a:ext cx="11851640" cy="1517015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0980" y="294640"/>
            <a:ext cx="113480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Family Structures- </a:t>
            </a:r>
            <a:r>
              <a:rPr lang="en-US" altLang="zh-CN" sz="4800" b="1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Types of American Family</a:t>
            </a:r>
            <a:endParaRPr lang="zh-CN" altLang="en-US" sz="48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6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446125" y="-1721867"/>
            <a:ext cx="997131" cy="1599112"/>
          </a:xfrm>
          <a:prstGeom prst="rect">
            <a:avLst/>
          </a:prstGeom>
          <a:solidFill>
            <a:srgbClr val="00A69C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443256" y="-1721867"/>
            <a:ext cx="997131" cy="1599112"/>
          </a:xfrm>
          <a:prstGeom prst="rect">
            <a:avLst/>
          </a:prstGeom>
          <a:solidFill>
            <a:srgbClr val="F6921E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3440387" y="-1735497"/>
            <a:ext cx="997131" cy="1599112"/>
          </a:xfrm>
          <a:prstGeom prst="rect">
            <a:avLst/>
          </a:prstGeom>
          <a:solidFill>
            <a:srgbClr val="EC1C24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9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4437518" y="-1721867"/>
            <a:ext cx="997131" cy="1599112"/>
          </a:xfrm>
          <a:prstGeom prst="rect">
            <a:avLst/>
          </a:prstGeom>
          <a:solidFill>
            <a:srgbClr val="2B8F66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0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5434649" y="-1742161"/>
            <a:ext cx="997131" cy="1599112"/>
          </a:xfrm>
          <a:prstGeom prst="rect">
            <a:avLst/>
          </a:prstGeom>
          <a:solidFill>
            <a:srgbClr val="39A3C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221615" y="1651000"/>
            <a:ext cx="11637645" cy="4798060"/>
          </a:xfrm>
          <a:prstGeom prst="rect">
            <a:avLst/>
          </a:prstGeom>
          <a:solidFill>
            <a:srgbClr val="F6921E"/>
          </a:solidFill>
        </p:spPr>
        <p:txBody>
          <a:bodyPr vert="horz" wrap="none" lIns="121920" tIns="60960" rIns="121920" bIns="60960" anchor="ctr">
            <a:normAutofit/>
          </a:bodyPr>
          <a:lstStyle/>
          <a:p>
            <a:pPr algn="ctr"/>
            <a:endParaRPr lang="zh-CN" altLang="en-US" sz="2400" dirty="0">
              <a:cs typeface="Calibri" panose="020F050202020403020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53961" y="1651000"/>
            <a:ext cx="11505299" cy="45833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14000"/>
              </a:lnSpc>
            </a:pPr>
            <a:r>
              <a:rPr lang="en-US" altLang="zh-CN" sz="3200" b="1" u="sng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Immediate family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 = wife/ husband + kids</a:t>
            </a:r>
          </a:p>
          <a:p>
            <a:pPr algn="l">
              <a:lnSpc>
                <a:spcPct val="114000"/>
              </a:lnSpc>
            </a:pPr>
            <a:r>
              <a:rPr lang="en-US" altLang="zh-CN" sz="3200" b="1" u="sng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Extended family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 = Aunts, Uncles, Cousins, grandparents</a:t>
            </a:r>
          </a:p>
          <a:p>
            <a:pPr algn="l">
              <a:lnSpc>
                <a:spcPct val="114000"/>
              </a:lnSpc>
            </a:pPr>
            <a:r>
              <a:rPr lang="en-US" altLang="zh-CN" sz="3200" b="1" u="sng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Nuclear family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 - Traditional “family unit” = Husband, wife, children in a house/apartment</a:t>
            </a:r>
          </a:p>
          <a:p>
            <a:pPr algn="l">
              <a:lnSpc>
                <a:spcPct val="114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Traditionally:</a:t>
            </a:r>
          </a:p>
          <a:p>
            <a:pPr algn="l">
              <a:lnSpc>
                <a:spcPct val="114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Father = Breadwinner (earns money)</a:t>
            </a:r>
          </a:p>
          <a:p>
            <a:pPr algn="l">
              <a:lnSpc>
                <a:spcPct val="114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Mother = Homemaker (takes care of family)</a:t>
            </a:r>
          </a:p>
          <a:p>
            <a:pPr algn="l">
              <a:lnSpc>
                <a:spcPct val="114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Usually two children </a:t>
            </a:r>
          </a:p>
        </p:txBody>
      </p:sp>
    </p:spTree>
    <p:extLst>
      <p:ext uri="{BB962C8B-B14F-4D97-AF65-F5344CB8AC3E}">
        <p14:creationId xmlns:p14="http://schemas.microsoft.com/office/powerpoint/2010/main" val="31638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635" y="0"/>
            <a:ext cx="12078970" cy="1082675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6050" y="78740"/>
            <a:ext cx="118516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Family Structures- </a:t>
            </a:r>
            <a:r>
              <a:rPr lang="en-US" altLang="zh-CN" sz="4800" b="1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Types of American Family</a:t>
            </a:r>
            <a:endParaRPr lang="zh-CN" altLang="en-US" sz="48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6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446125" y="-1721867"/>
            <a:ext cx="997131" cy="1599112"/>
          </a:xfrm>
          <a:prstGeom prst="rect">
            <a:avLst/>
          </a:prstGeom>
          <a:solidFill>
            <a:srgbClr val="00A69C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443256" y="-1721867"/>
            <a:ext cx="997131" cy="1599112"/>
          </a:xfrm>
          <a:prstGeom prst="rect">
            <a:avLst/>
          </a:prstGeom>
          <a:solidFill>
            <a:srgbClr val="F6921E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3440387" y="-1735497"/>
            <a:ext cx="997131" cy="1599112"/>
          </a:xfrm>
          <a:prstGeom prst="rect">
            <a:avLst/>
          </a:prstGeom>
          <a:solidFill>
            <a:srgbClr val="EC1C24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9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4437518" y="-1721867"/>
            <a:ext cx="997131" cy="1599112"/>
          </a:xfrm>
          <a:prstGeom prst="rect">
            <a:avLst/>
          </a:prstGeom>
          <a:solidFill>
            <a:srgbClr val="2B8F66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0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5434649" y="-1742161"/>
            <a:ext cx="997131" cy="1599112"/>
          </a:xfrm>
          <a:prstGeom prst="rect">
            <a:avLst/>
          </a:prstGeom>
          <a:solidFill>
            <a:srgbClr val="39A3C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227965" y="1130300"/>
            <a:ext cx="11769725" cy="5196840"/>
          </a:xfrm>
          <a:prstGeom prst="rect">
            <a:avLst/>
          </a:prstGeom>
          <a:solidFill>
            <a:srgbClr val="F6921E"/>
          </a:solidFill>
        </p:spPr>
        <p:txBody>
          <a:bodyPr vert="horz" wrap="none" lIns="121920" tIns="60960" rIns="121920" bIns="60960" anchor="ctr">
            <a:normAutofit/>
          </a:bodyPr>
          <a:lstStyle/>
          <a:p>
            <a:pPr algn="ctr"/>
            <a:endParaRPr lang="zh-CN" altLang="en-US" sz="2400" dirty="0">
              <a:cs typeface="Calibri" panose="020F050202020403020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4060" y="1059815"/>
            <a:ext cx="11457940" cy="51409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14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Today “Family” is very different</a:t>
            </a:r>
          </a:p>
          <a:p>
            <a:pPr algn="l">
              <a:lnSpc>
                <a:spcPct val="114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A very small percentage of American households is traditional</a:t>
            </a:r>
          </a:p>
          <a:p>
            <a:pPr algn="l">
              <a:lnSpc>
                <a:spcPct val="114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  <a:sym typeface="+mn-ea"/>
              </a:rPr>
              <a:t>Less than a quarter (25%) of American families are nuclear family with m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ost mothers work outside of the home.</a:t>
            </a:r>
          </a:p>
          <a:p>
            <a:pPr algn="l">
              <a:lnSpc>
                <a:spcPct val="114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Mostly:</a:t>
            </a:r>
          </a:p>
          <a:p>
            <a:pPr algn="l">
              <a:lnSpc>
                <a:spcPct val="114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Married couples without children</a:t>
            </a:r>
          </a:p>
          <a:p>
            <a:pPr algn="l">
              <a:lnSpc>
                <a:spcPct val="114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Single parents</a:t>
            </a:r>
          </a:p>
          <a:p>
            <a:pPr algn="l">
              <a:lnSpc>
                <a:spcPct val="114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Unrelated people living together</a:t>
            </a:r>
          </a:p>
          <a:p>
            <a:pPr algn="l">
              <a:lnSpc>
                <a:spcPct val="114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27% live alone</a:t>
            </a:r>
          </a:p>
        </p:txBody>
      </p:sp>
    </p:spTree>
    <p:extLst>
      <p:ext uri="{BB962C8B-B14F-4D97-AF65-F5344CB8AC3E}">
        <p14:creationId xmlns:p14="http://schemas.microsoft.com/office/powerpoint/2010/main" val="38633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-635" y="0"/>
            <a:ext cx="12192635" cy="128016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5090" y="251460"/>
            <a:ext cx="115709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Family Structures- What happened? </a:t>
            </a:r>
          </a:p>
        </p:txBody>
      </p:sp>
      <p:sp>
        <p:nvSpPr>
          <p:cNvPr id="26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446125" y="-1721867"/>
            <a:ext cx="997131" cy="1599112"/>
          </a:xfrm>
          <a:prstGeom prst="rect">
            <a:avLst/>
          </a:prstGeom>
          <a:solidFill>
            <a:srgbClr val="00A69C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443256" y="-1721867"/>
            <a:ext cx="997131" cy="1599112"/>
          </a:xfrm>
          <a:prstGeom prst="rect">
            <a:avLst/>
          </a:prstGeom>
          <a:solidFill>
            <a:srgbClr val="F6921E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3440387" y="-1735497"/>
            <a:ext cx="997131" cy="1599112"/>
          </a:xfrm>
          <a:prstGeom prst="rect">
            <a:avLst/>
          </a:prstGeom>
          <a:solidFill>
            <a:srgbClr val="EC1C24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9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4437518" y="-1721867"/>
            <a:ext cx="997131" cy="1599112"/>
          </a:xfrm>
          <a:prstGeom prst="rect">
            <a:avLst/>
          </a:prstGeom>
          <a:solidFill>
            <a:srgbClr val="2B8F66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0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5434649" y="-1742161"/>
            <a:ext cx="997131" cy="1599112"/>
          </a:xfrm>
          <a:prstGeom prst="rect">
            <a:avLst/>
          </a:prstGeom>
          <a:solidFill>
            <a:srgbClr val="39A3C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" name="Shape 2494"/>
          <p:cNvSpPr/>
          <p:nvPr/>
        </p:nvSpPr>
        <p:spPr>
          <a:xfrm>
            <a:off x="5083170" y="5233313"/>
            <a:ext cx="2291017" cy="1624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16" y="120000"/>
                </a:moveTo>
                <a:lnTo>
                  <a:pt x="61671" y="35920"/>
                </a:lnTo>
                <a:lnTo>
                  <a:pt x="120000" y="119049"/>
                </a:lnTo>
                <a:lnTo>
                  <a:pt x="120000" y="117148"/>
                </a:lnTo>
                <a:lnTo>
                  <a:pt x="120000" y="81980"/>
                </a:lnTo>
                <a:lnTo>
                  <a:pt x="60168" y="0"/>
                </a:lnTo>
                <a:lnTo>
                  <a:pt x="0" y="82851"/>
                </a:lnTo>
                <a:lnTo>
                  <a:pt x="716" y="120000"/>
                </a:lnTo>
                <a:close/>
              </a:path>
            </a:pathLst>
          </a:custGeom>
          <a:solidFill>
            <a:srgbClr val="EC1C24"/>
          </a:solidFill>
          <a:ln>
            <a:noFill/>
          </a:ln>
        </p:spPr>
        <p:txBody>
          <a:bodyPr lIns="60941" tIns="30462" rIns="60941" bIns="30462" anchor="t" anchorCtr="0">
            <a:noAutofit/>
          </a:bodyPr>
          <a:lstStyle/>
          <a:p>
            <a:endParaRPr sz="12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" name="Shape 2495"/>
          <p:cNvSpPr/>
          <p:nvPr/>
        </p:nvSpPr>
        <p:spPr>
          <a:xfrm>
            <a:off x="4937755" y="1455511"/>
            <a:ext cx="2291017" cy="1624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16" y="0"/>
                </a:moveTo>
                <a:lnTo>
                  <a:pt x="61671" y="84079"/>
                </a:lnTo>
                <a:lnTo>
                  <a:pt x="120000" y="950"/>
                </a:lnTo>
                <a:lnTo>
                  <a:pt x="120000" y="2851"/>
                </a:lnTo>
                <a:lnTo>
                  <a:pt x="120000" y="38019"/>
                </a:lnTo>
                <a:lnTo>
                  <a:pt x="60168" y="120000"/>
                </a:lnTo>
                <a:lnTo>
                  <a:pt x="0" y="37148"/>
                </a:lnTo>
                <a:lnTo>
                  <a:pt x="716" y="0"/>
                </a:lnTo>
                <a:close/>
              </a:path>
            </a:pathLst>
          </a:custGeom>
          <a:solidFill>
            <a:srgbClr val="00A69C"/>
          </a:solidFill>
          <a:ln>
            <a:noFill/>
          </a:ln>
        </p:spPr>
        <p:txBody>
          <a:bodyPr lIns="60941" tIns="30462" rIns="60941" bIns="30462" anchor="t" anchorCtr="0">
            <a:noAutofit/>
          </a:bodyPr>
          <a:lstStyle/>
          <a:p>
            <a:endParaRPr sz="12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" name="Shape 2496"/>
          <p:cNvSpPr/>
          <p:nvPr/>
        </p:nvSpPr>
        <p:spPr>
          <a:xfrm>
            <a:off x="3502025" y="2683510"/>
            <a:ext cx="1430655" cy="2292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15"/>
                </a:moveTo>
                <a:lnTo>
                  <a:pt x="84061" y="61670"/>
                </a:lnTo>
                <a:lnTo>
                  <a:pt x="931" y="120000"/>
                </a:lnTo>
                <a:lnTo>
                  <a:pt x="2852" y="120000"/>
                </a:lnTo>
                <a:lnTo>
                  <a:pt x="38018" y="120000"/>
                </a:lnTo>
                <a:lnTo>
                  <a:pt x="120000" y="60168"/>
                </a:lnTo>
                <a:lnTo>
                  <a:pt x="37127" y="0"/>
                </a:lnTo>
                <a:lnTo>
                  <a:pt x="0" y="715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lIns="60941" tIns="30462" rIns="60941" bIns="30462" anchor="t" anchorCtr="0">
            <a:noAutofit/>
          </a:bodyPr>
          <a:lstStyle/>
          <a:p>
            <a:endParaRPr sz="12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" name="Shape 2497"/>
          <p:cNvSpPr/>
          <p:nvPr/>
        </p:nvSpPr>
        <p:spPr>
          <a:xfrm>
            <a:off x="7730386" y="2683549"/>
            <a:ext cx="1624949" cy="229262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715"/>
                </a:moveTo>
                <a:lnTo>
                  <a:pt x="35938" y="61670"/>
                </a:lnTo>
                <a:lnTo>
                  <a:pt x="119068" y="120000"/>
                </a:lnTo>
                <a:lnTo>
                  <a:pt x="117147" y="120000"/>
                </a:lnTo>
                <a:lnTo>
                  <a:pt x="81981" y="120000"/>
                </a:lnTo>
                <a:lnTo>
                  <a:pt x="0" y="60168"/>
                </a:lnTo>
                <a:lnTo>
                  <a:pt x="82872" y="0"/>
                </a:lnTo>
                <a:lnTo>
                  <a:pt x="120000" y="715"/>
                </a:lnTo>
                <a:close/>
              </a:path>
            </a:pathLst>
          </a:custGeom>
          <a:solidFill>
            <a:srgbClr val="2B8F66"/>
          </a:solidFill>
          <a:ln>
            <a:noFill/>
          </a:ln>
        </p:spPr>
        <p:txBody>
          <a:bodyPr lIns="60941" tIns="30462" rIns="60941" bIns="30462" anchor="t" anchorCtr="0">
            <a:noAutofit/>
          </a:bodyPr>
          <a:lstStyle/>
          <a:p>
            <a:endParaRPr sz="12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4785" y="1357630"/>
            <a:ext cx="3256280" cy="255333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1. Baby boomers after WW II- people born in the years following WW II, 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155940" y="5313680"/>
            <a:ext cx="3768090" cy="5835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4. High divorce rate</a:t>
            </a:r>
            <a:endParaRPr lang="en-US" altLang="zh-CN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15290" y="5405120"/>
            <a:ext cx="3595370" cy="10763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3. People live longer</a:t>
            </a:r>
            <a:endParaRPr lang="en-US" altLang="zh-CN" sz="3200" b="1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ctr"/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730490" y="1475740"/>
            <a:ext cx="4288155" cy="10763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2. People having kids at older age or no kids</a:t>
            </a:r>
            <a:endParaRPr lang="en-US" altLang="zh-CN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3" name="文本框 36"/>
          <p:cNvSpPr txBox="1"/>
          <p:nvPr/>
        </p:nvSpPr>
        <p:spPr>
          <a:xfrm>
            <a:off x="4728210" y="3001645"/>
            <a:ext cx="3002280" cy="23069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Changes in traditional American Family</a:t>
            </a:r>
          </a:p>
        </p:txBody>
      </p:sp>
    </p:spTree>
    <p:extLst>
      <p:ext uri="{BB962C8B-B14F-4D97-AF65-F5344CB8AC3E}">
        <p14:creationId xmlns:p14="http://schemas.microsoft.com/office/powerpoint/2010/main" val="17070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5537" y="-122556"/>
            <a:ext cx="12190222" cy="6858001"/>
            <a:chOff x="4274037" y="1158033"/>
            <a:chExt cx="1994262" cy="1599112"/>
          </a:xfrm>
        </p:grpSpPr>
        <p:sp>
          <p:nvSpPr>
  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4274037" y="1158033"/>
              <a:ext cx="997131" cy="1599112"/>
            </a:xfrm>
            <a:prstGeom prst="rect">
              <a:avLst/>
            </a:prstGeom>
            <a:solidFill>
              <a:srgbClr val="82C69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5271168" y="1158033"/>
              <a:ext cx="997131" cy="1599112"/>
            </a:xfrm>
            <a:prstGeom prst="rect">
              <a:avLst/>
            </a:prstGeom>
            <a:solidFill>
              <a:srgbClr val="F5C13A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Calibri" panose="020F0502020204030204" charset="0"/>
                <a:cs typeface="Calibri" panose="020F0502020204030204" charset="0"/>
              </a:endParaRPr>
            </a:p>
          </p:txBody>
        </p:sp>
      </p:grpSp>
      <p:sp>
        <p:nvSpPr>
          <p:cNvPr id="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446125" y="-1721867"/>
            <a:ext cx="997131" cy="1599112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443256" y="-1721867"/>
            <a:ext cx="997131" cy="1599112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999349" y="4748789"/>
            <a:ext cx="3884944" cy="8551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359250" y="2660179"/>
            <a:ext cx="5504756" cy="177666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32566" y="1886572"/>
            <a:ext cx="248475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PART 02</a:t>
            </a:r>
            <a:endParaRPr lang="zh-CN" altLang="en-US" sz="54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74606" y="2037766"/>
            <a:ext cx="512504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The emphasis on Individual Freedom</a:t>
            </a:r>
            <a:endParaRPr lang="en-US" altLang="zh-CN" sz="48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  <a:p>
            <a:pPr algn="ctr"/>
            <a:endParaRPr lang="zh-CN" altLang="en-US" sz="48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1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209785" y="333096"/>
            <a:ext cx="2068925" cy="6677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8891105" y="381583"/>
            <a:ext cx="2813215" cy="619262"/>
          </a:xfrm>
          <a:prstGeom prst="rect">
            <a:avLst/>
          </a:prstGeom>
        </p:spPr>
      </p:pic>
      <p:sp>
        <p:nvSpPr>
          <p:cNvPr id="26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446125" y="-1721867"/>
            <a:ext cx="997131" cy="1599112"/>
          </a:xfrm>
          <a:prstGeom prst="rect">
            <a:avLst/>
          </a:prstGeom>
          <a:solidFill>
            <a:srgbClr val="00A69C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443256" y="-1721867"/>
            <a:ext cx="997131" cy="1599112"/>
          </a:xfrm>
          <a:prstGeom prst="rect">
            <a:avLst/>
          </a:prstGeom>
          <a:solidFill>
            <a:srgbClr val="F6921E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3440387" y="-1735497"/>
            <a:ext cx="997131" cy="1599112"/>
          </a:xfrm>
          <a:prstGeom prst="rect">
            <a:avLst/>
          </a:prstGeom>
          <a:solidFill>
            <a:srgbClr val="EC1C24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9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4437518" y="-1721867"/>
            <a:ext cx="997131" cy="1599112"/>
          </a:xfrm>
          <a:prstGeom prst="rect">
            <a:avLst/>
          </a:prstGeom>
          <a:solidFill>
            <a:srgbClr val="2B8F66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0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5434649" y="-1742161"/>
            <a:ext cx="997131" cy="1599112"/>
          </a:xfrm>
          <a:prstGeom prst="rect">
            <a:avLst/>
          </a:prstGeom>
          <a:solidFill>
            <a:srgbClr val="39A3C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779427" y="3549505"/>
            <a:ext cx="2801722" cy="1051953"/>
            <a:chOff x="1626835" y="2349127"/>
            <a:chExt cx="2492110" cy="935704"/>
          </a:xfrm>
        </p:grpSpPr>
        <p:sp>
          <p:nvSpPr>
            <p:cNvPr id="22" name="文本框 21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smtClean="0">
                  <a:solidFill>
                    <a:schemeClr val="bg1"/>
                  </a:solidFill>
                  <a:latin typeface="Calibri" panose="020F0502020204030204" charset="0"/>
                  <a:cs typeface="Calibri" panose="020F0502020204030204" charset="0"/>
                </a:rPr>
                <a:t>Title text addition</a:t>
              </a:r>
              <a:endParaRPr lang="zh-CN" altLang="en-US" sz="16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26835" y="2687681"/>
              <a:ext cx="2492110" cy="597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98697" y="3547200"/>
            <a:ext cx="2801722" cy="1051953"/>
            <a:chOff x="1626835" y="2349127"/>
            <a:chExt cx="2492110" cy="935704"/>
          </a:xfrm>
        </p:grpSpPr>
        <p:sp>
          <p:nvSpPr>
            <p:cNvPr id="25" name="文本框 24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1"/>
                  </a:solidFill>
                  <a:latin typeface="Calibri" panose="020F0502020204030204" charset="0"/>
                  <a:cs typeface="Calibri" panose="020F0502020204030204" charset="0"/>
                </a:rPr>
                <a:t>Title text addition</a:t>
              </a:r>
              <a:endParaRPr lang="zh-CN" altLang="en-US" sz="16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26835" y="2687681"/>
              <a:ext cx="2492110" cy="597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745149" y="3547200"/>
            <a:ext cx="2801722" cy="1051953"/>
            <a:chOff x="1626835" y="2349127"/>
            <a:chExt cx="2492110" cy="935704"/>
          </a:xfrm>
        </p:grpSpPr>
        <p:sp>
          <p:nvSpPr>
            <p:cNvPr id="33" name="文本框 32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Calibri" panose="020F0502020204030204" charset="0"/>
                  <a:cs typeface="Calibri" panose="020F0502020204030204" charset="0"/>
                </a:rPr>
                <a:t>Title text addition</a:t>
              </a:r>
              <a:endParaRPr lang="zh-CN" altLang="en-US" sz="16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26835" y="2687681"/>
              <a:ext cx="2492110" cy="597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346710" y="1721485"/>
            <a:ext cx="1176210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A family group exists to make the individual members happier and serve the needs of its individual family members.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highlight>
                  <a:srgbClr val="FFFF00"/>
                </a:highlight>
              </a:rPr>
              <a:t>Thus, the needs of the individual are the most important things and take priority in the life of the family. </a:t>
            </a:r>
            <a:endParaRPr lang="en-US" sz="36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Not concerned with advancement of the “group” in social or economic ways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America is non-aristocratic</a:t>
            </a:r>
          </a:p>
        </p:txBody>
      </p:sp>
    </p:spTree>
    <p:extLst>
      <p:ext uri="{BB962C8B-B14F-4D97-AF65-F5344CB8AC3E}">
        <p14:creationId xmlns:p14="http://schemas.microsoft.com/office/powerpoint/2010/main" val="421856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209785" y="333096"/>
            <a:ext cx="2068925" cy="6677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8891105" y="381583"/>
            <a:ext cx="2813215" cy="619262"/>
          </a:xfrm>
          <a:prstGeom prst="rect">
            <a:avLst/>
          </a:prstGeom>
        </p:spPr>
      </p:pic>
      <p:sp>
        <p:nvSpPr>
          <p:cNvPr id="26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446125" y="-1721867"/>
            <a:ext cx="997131" cy="1599112"/>
          </a:xfrm>
          <a:prstGeom prst="rect">
            <a:avLst/>
          </a:prstGeom>
          <a:solidFill>
            <a:srgbClr val="00A69C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443256" y="-1721867"/>
            <a:ext cx="997131" cy="1599112"/>
          </a:xfrm>
          <a:prstGeom prst="rect">
            <a:avLst/>
          </a:prstGeom>
          <a:solidFill>
            <a:srgbClr val="F6921E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3440387" y="-1735497"/>
            <a:ext cx="997131" cy="1599112"/>
          </a:xfrm>
          <a:prstGeom prst="rect">
            <a:avLst/>
          </a:prstGeom>
          <a:solidFill>
            <a:srgbClr val="EC1C24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9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4437518" y="-1721867"/>
            <a:ext cx="997131" cy="1599112"/>
          </a:xfrm>
          <a:prstGeom prst="rect">
            <a:avLst/>
          </a:prstGeom>
          <a:solidFill>
            <a:srgbClr val="2B8F66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0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5434649" y="-1742161"/>
            <a:ext cx="997131" cy="1599112"/>
          </a:xfrm>
          <a:prstGeom prst="rect">
            <a:avLst/>
          </a:prstGeom>
          <a:solidFill>
            <a:srgbClr val="39A3C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779427" y="3549505"/>
            <a:ext cx="2801722" cy="1051953"/>
            <a:chOff x="1626835" y="2349127"/>
            <a:chExt cx="2492110" cy="935704"/>
          </a:xfrm>
        </p:grpSpPr>
        <p:sp>
          <p:nvSpPr>
            <p:cNvPr id="22" name="文本框 21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smtClean="0">
                  <a:solidFill>
                    <a:schemeClr val="bg1"/>
                  </a:solidFill>
                  <a:latin typeface="Calibri" panose="020F0502020204030204" charset="0"/>
                  <a:cs typeface="Calibri" panose="020F0502020204030204" charset="0"/>
                </a:rPr>
                <a:t>Title text addition</a:t>
              </a:r>
              <a:endParaRPr lang="zh-CN" altLang="en-US" sz="16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26835" y="2687681"/>
              <a:ext cx="2492110" cy="597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98697" y="3547200"/>
            <a:ext cx="2801722" cy="1051953"/>
            <a:chOff x="1626835" y="2349127"/>
            <a:chExt cx="2492110" cy="935704"/>
          </a:xfrm>
        </p:grpSpPr>
        <p:sp>
          <p:nvSpPr>
            <p:cNvPr id="25" name="文本框 24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1"/>
                  </a:solidFill>
                  <a:latin typeface="Calibri" panose="020F0502020204030204" charset="0"/>
                  <a:cs typeface="Calibri" panose="020F0502020204030204" charset="0"/>
                </a:rPr>
                <a:t>Title text addition</a:t>
              </a:r>
              <a:endParaRPr lang="zh-CN" altLang="en-US" sz="16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26835" y="2687681"/>
              <a:ext cx="2492110" cy="597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745149" y="3547200"/>
            <a:ext cx="2801722" cy="1051953"/>
            <a:chOff x="1626835" y="2349127"/>
            <a:chExt cx="2492110" cy="935704"/>
          </a:xfrm>
        </p:grpSpPr>
        <p:sp>
          <p:nvSpPr>
            <p:cNvPr id="33" name="文本框 32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Calibri" panose="020F0502020204030204" charset="0"/>
                  <a:cs typeface="Calibri" panose="020F0502020204030204" charset="0"/>
                </a:rPr>
                <a:t>Title text addition</a:t>
              </a:r>
              <a:endParaRPr lang="zh-CN" altLang="en-US" sz="16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26835" y="2687681"/>
              <a:ext cx="2492110" cy="597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346710" y="1721485"/>
            <a:ext cx="1176210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“Family name” / honor are less important (equality of opportunity)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Not an “economic” unit – very few families run businesses that last for more than one generation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Americans don’t like to be controlled by other family members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Like to make independent decisions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Children are encouraged to decide on their own career</a:t>
            </a:r>
          </a:p>
        </p:txBody>
      </p:sp>
    </p:spTree>
    <p:extLst>
      <p:ext uri="{BB962C8B-B14F-4D97-AF65-F5344CB8AC3E}">
        <p14:creationId xmlns:p14="http://schemas.microsoft.com/office/powerpoint/2010/main" val="422539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78" y="-1"/>
            <a:ext cx="12190222" cy="6858001"/>
            <a:chOff x="4274037" y="1158033"/>
            <a:chExt cx="1994262" cy="1599112"/>
          </a:xfrm>
        </p:grpSpPr>
        <p:sp>
          <p:nvSpPr>
  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4274037" y="1158033"/>
              <a:ext cx="997131" cy="1599112"/>
            </a:xfrm>
            <a:prstGeom prst="rect">
              <a:avLst/>
            </a:prstGeom>
            <a:solidFill>
              <a:srgbClr val="82C69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5271168" y="1158033"/>
              <a:ext cx="997131" cy="1599112"/>
            </a:xfrm>
            <a:prstGeom prst="rect">
              <a:avLst/>
            </a:prstGeom>
            <a:solidFill>
              <a:srgbClr val="F5C13A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Calibri" panose="020F0502020204030204" charset="0"/>
                <a:cs typeface="Calibri" panose="020F0502020204030204" charset="0"/>
              </a:endParaRPr>
            </a:p>
          </p:txBody>
        </p:sp>
      </p:grpSp>
      <p:sp>
        <p:nvSpPr>
          <p:cNvPr id="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446125" y="-1721867"/>
            <a:ext cx="997131" cy="1599112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443256" y="-1721867"/>
            <a:ext cx="997131" cy="1599112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999349" y="4748789"/>
            <a:ext cx="3884944" cy="8551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359250" y="2660179"/>
            <a:ext cx="5504756" cy="177666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32566" y="1886572"/>
            <a:ext cx="248475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PART </a:t>
            </a:r>
            <a:r>
              <a:rPr lang="en-US" altLang="zh-CN" sz="5400" b="1" dirty="0" smtClean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03</a:t>
            </a:r>
            <a:endParaRPr lang="zh-CN" altLang="en-US" sz="54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84766" y="2182546"/>
            <a:ext cx="512504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Marriage and Divorce</a:t>
            </a:r>
            <a:endParaRPr lang="zh-CN" altLang="en-US" sz="48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209785" y="333096"/>
            <a:ext cx="2068925" cy="6677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8891105" y="381583"/>
            <a:ext cx="2813215" cy="619262"/>
          </a:xfrm>
          <a:prstGeom prst="rect">
            <a:avLst/>
          </a:prstGeom>
        </p:spPr>
      </p:pic>
      <p:sp>
        <p:nvSpPr>
          <p:cNvPr id="26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446125" y="-1721867"/>
            <a:ext cx="997131" cy="1599112"/>
          </a:xfrm>
          <a:prstGeom prst="rect">
            <a:avLst/>
          </a:prstGeom>
          <a:solidFill>
            <a:srgbClr val="00A69C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443256" y="-1721867"/>
            <a:ext cx="997131" cy="1599112"/>
          </a:xfrm>
          <a:prstGeom prst="rect">
            <a:avLst/>
          </a:prstGeom>
          <a:solidFill>
            <a:srgbClr val="F6921E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3440387" y="-1735497"/>
            <a:ext cx="997131" cy="1599112"/>
          </a:xfrm>
          <a:prstGeom prst="rect">
            <a:avLst/>
          </a:prstGeom>
          <a:solidFill>
            <a:srgbClr val="EC1C24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9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4437518" y="-1721867"/>
            <a:ext cx="997131" cy="1599112"/>
          </a:xfrm>
          <a:prstGeom prst="rect">
            <a:avLst/>
          </a:prstGeom>
          <a:solidFill>
            <a:srgbClr val="2B8F66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0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5434649" y="-1742161"/>
            <a:ext cx="997131" cy="1599112"/>
          </a:xfrm>
          <a:prstGeom prst="rect">
            <a:avLst/>
          </a:prstGeom>
          <a:solidFill>
            <a:srgbClr val="39A3C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779427" y="3549505"/>
            <a:ext cx="2801722" cy="1051953"/>
            <a:chOff x="1626835" y="2349127"/>
            <a:chExt cx="2492110" cy="935704"/>
          </a:xfrm>
        </p:grpSpPr>
        <p:sp>
          <p:nvSpPr>
            <p:cNvPr id="22" name="文本框 21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smtClean="0">
                  <a:solidFill>
                    <a:schemeClr val="bg1"/>
                  </a:solidFill>
                  <a:latin typeface="Calibri" panose="020F0502020204030204" charset="0"/>
                  <a:cs typeface="Calibri" panose="020F0502020204030204" charset="0"/>
                </a:rPr>
                <a:t>Title text addition</a:t>
              </a:r>
              <a:endParaRPr lang="zh-CN" altLang="en-US" sz="16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26835" y="2687681"/>
              <a:ext cx="2492110" cy="597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98697" y="3547200"/>
            <a:ext cx="2801722" cy="1051953"/>
            <a:chOff x="1626835" y="2349127"/>
            <a:chExt cx="2492110" cy="935704"/>
          </a:xfrm>
        </p:grpSpPr>
        <p:sp>
          <p:nvSpPr>
            <p:cNvPr id="25" name="文本框 24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1"/>
                  </a:solidFill>
                  <a:latin typeface="Calibri" panose="020F0502020204030204" charset="0"/>
                  <a:cs typeface="Calibri" panose="020F0502020204030204" charset="0"/>
                </a:rPr>
                <a:t>Title text addition</a:t>
              </a:r>
              <a:endParaRPr lang="zh-CN" altLang="en-US" sz="16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26835" y="2687681"/>
              <a:ext cx="2492110" cy="597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745149" y="3547200"/>
            <a:ext cx="2801722" cy="1051953"/>
            <a:chOff x="1626835" y="2349127"/>
            <a:chExt cx="2492110" cy="935704"/>
          </a:xfrm>
        </p:grpSpPr>
        <p:sp>
          <p:nvSpPr>
            <p:cNvPr id="33" name="文本框 32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Calibri" panose="020F0502020204030204" charset="0"/>
                  <a:cs typeface="Calibri" panose="020F0502020204030204" charset="0"/>
                </a:rPr>
                <a:t>Title text addition</a:t>
              </a:r>
              <a:endParaRPr lang="zh-CN" altLang="en-US" sz="16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26835" y="2687681"/>
              <a:ext cx="2492110" cy="597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429895" y="1402715"/>
            <a:ext cx="1176210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People find their own spouse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Parents have little control over who their children marry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“Believe” that happiness in marriage is important – does not always happen but it remains the traditional ideal.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highlight>
                  <a:srgbClr val="FFFF00"/>
                </a:highlight>
              </a:rPr>
              <a:t>Happiness is based on companionship – considered as the most important thing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1981200" y="5070475"/>
            <a:ext cx="9223375" cy="127190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If the couple is not happy, the individuals may choose to get divorce</a:t>
            </a:r>
          </a:p>
        </p:txBody>
      </p:sp>
    </p:spTree>
    <p:extLst>
      <p:ext uri="{BB962C8B-B14F-4D97-AF65-F5344CB8AC3E}">
        <p14:creationId xmlns:p14="http://schemas.microsoft.com/office/powerpoint/2010/main" val="8810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3;p42"/>
          <p:cNvSpPr txBox="1">
            <a:spLocks/>
          </p:cNvSpPr>
          <p:nvPr/>
        </p:nvSpPr>
        <p:spPr>
          <a:xfrm rot="954">
            <a:off x="926840" y="2258450"/>
            <a:ext cx="9478424" cy="263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idaloka"/>
              <a:buNone/>
              <a:defRPr sz="4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idaloka"/>
              <a:buNone/>
              <a:defRPr sz="4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idaloka"/>
              <a:buNone/>
              <a:defRPr sz="4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idaloka"/>
              <a:buNone/>
              <a:defRPr sz="4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idaloka"/>
              <a:buNone/>
              <a:defRPr sz="4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idaloka"/>
              <a:buNone/>
              <a:defRPr sz="4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idaloka"/>
              <a:buNone/>
              <a:defRPr sz="4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idaloka"/>
              <a:buNone/>
              <a:defRPr sz="4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idaloka"/>
              <a:buNone/>
              <a:defRPr sz="4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Lecturer:  </a:t>
            </a:r>
            <a:r>
              <a:rPr lang="en-US" sz="4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Ms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Trịnh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Vũ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Thanh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Tuyền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667" noProof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Email: </a:t>
            </a:r>
            <a:r>
              <a:rPr lang="en-US" sz="2667" noProof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hlinkClick r:id="rId2"/>
              </a:rPr>
              <a:t>tuyentrinh1803@gmail.com</a:t>
            </a:r>
            <a:r>
              <a:rPr lang="en-US" sz="2667" noProof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en-US" sz="2667" noProof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667" noProof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en-US" sz="2667" noProof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667" noProof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Phone: 0942323117</a:t>
            </a:r>
            <a:r>
              <a:rPr lang="en-US" sz="3333" noProof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en-US" sz="3333" noProof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en-US" sz="3333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209785" y="333096"/>
            <a:ext cx="2068925" cy="6677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8891105" y="381583"/>
            <a:ext cx="2813215" cy="619262"/>
          </a:xfrm>
          <a:prstGeom prst="rect">
            <a:avLst/>
          </a:prstGeom>
        </p:spPr>
      </p:pic>
      <p:sp>
        <p:nvSpPr>
          <p:cNvPr id="26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446125" y="-1721867"/>
            <a:ext cx="997131" cy="1599112"/>
          </a:xfrm>
          <a:prstGeom prst="rect">
            <a:avLst/>
          </a:prstGeom>
          <a:solidFill>
            <a:srgbClr val="00A69C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443256" y="-1721867"/>
            <a:ext cx="997131" cy="1599112"/>
          </a:xfrm>
          <a:prstGeom prst="rect">
            <a:avLst/>
          </a:prstGeom>
          <a:solidFill>
            <a:srgbClr val="F6921E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3440387" y="-1735497"/>
            <a:ext cx="997131" cy="1599112"/>
          </a:xfrm>
          <a:prstGeom prst="rect">
            <a:avLst/>
          </a:prstGeom>
          <a:solidFill>
            <a:srgbClr val="EC1C24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9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4437518" y="-1721867"/>
            <a:ext cx="997131" cy="1599112"/>
          </a:xfrm>
          <a:prstGeom prst="rect">
            <a:avLst/>
          </a:prstGeom>
          <a:solidFill>
            <a:srgbClr val="2B8F66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0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5434649" y="-1742161"/>
            <a:ext cx="997131" cy="1599112"/>
          </a:xfrm>
          <a:prstGeom prst="rect">
            <a:avLst/>
          </a:prstGeom>
          <a:solidFill>
            <a:srgbClr val="39A3C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779427" y="3549505"/>
            <a:ext cx="2801722" cy="1051953"/>
            <a:chOff x="1626835" y="2349127"/>
            <a:chExt cx="2492110" cy="935704"/>
          </a:xfrm>
        </p:grpSpPr>
        <p:sp>
          <p:nvSpPr>
            <p:cNvPr id="22" name="文本框 21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smtClean="0">
                  <a:solidFill>
                    <a:schemeClr val="bg1"/>
                  </a:solidFill>
                  <a:latin typeface="Calibri" panose="020F0502020204030204" charset="0"/>
                  <a:cs typeface="Calibri" panose="020F0502020204030204" charset="0"/>
                </a:rPr>
                <a:t>Title text addition</a:t>
              </a:r>
              <a:endParaRPr lang="zh-CN" altLang="en-US" sz="16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26835" y="2687681"/>
              <a:ext cx="2492110" cy="597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98697" y="3547200"/>
            <a:ext cx="2801722" cy="1051953"/>
            <a:chOff x="1626835" y="2349127"/>
            <a:chExt cx="2492110" cy="935704"/>
          </a:xfrm>
        </p:grpSpPr>
        <p:sp>
          <p:nvSpPr>
            <p:cNvPr id="25" name="文本框 24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1"/>
                  </a:solidFill>
                  <a:latin typeface="Calibri" panose="020F0502020204030204" charset="0"/>
                  <a:cs typeface="Calibri" panose="020F0502020204030204" charset="0"/>
                </a:rPr>
                <a:t>Title text addition</a:t>
              </a:r>
              <a:endParaRPr lang="zh-CN" altLang="en-US" sz="16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26835" y="2687681"/>
              <a:ext cx="2492110" cy="597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745149" y="3547200"/>
            <a:ext cx="2801722" cy="1051953"/>
            <a:chOff x="1626835" y="2349127"/>
            <a:chExt cx="2492110" cy="935704"/>
          </a:xfrm>
        </p:grpSpPr>
        <p:sp>
          <p:nvSpPr>
            <p:cNvPr id="33" name="文本框 32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Calibri" panose="020F0502020204030204" charset="0"/>
                  <a:cs typeface="Calibri" panose="020F0502020204030204" charset="0"/>
                </a:rPr>
                <a:t>Title text addition</a:t>
              </a:r>
              <a:endParaRPr lang="zh-CN" altLang="en-US" sz="16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26835" y="2687681"/>
              <a:ext cx="2492110" cy="597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209550" y="1456690"/>
            <a:ext cx="1189926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Most states have “no-fault” divorce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The divorce rate rose rapidly from 1960s to 1980s then leveled off.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One out of two (50%) of marriages end in divorce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Many do not want to sacrifice individual happiness for children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2495550" y="5426075"/>
            <a:ext cx="6964045" cy="10458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Divorce is easy</a:t>
            </a:r>
          </a:p>
        </p:txBody>
      </p:sp>
    </p:spTree>
    <p:extLst>
      <p:ext uri="{BB962C8B-B14F-4D97-AF65-F5344CB8AC3E}">
        <p14:creationId xmlns:p14="http://schemas.microsoft.com/office/powerpoint/2010/main" val="251919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78" y="-1"/>
            <a:ext cx="12190222" cy="6858001"/>
            <a:chOff x="4274037" y="1158033"/>
            <a:chExt cx="1994262" cy="1599112"/>
          </a:xfrm>
        </p:grpSpPr>
        <p:sp>
          <p:nvSpPr>
  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4274037" y="1158033"/>
              <a:ext cx="997131" cy="1599112"/>
            </a:xfrm>
            <a:prstGeom prst="rect">
              <a:avLst/>
            </a:prstGeom>
            <a:solidFill>
              <a:srgbClr val="82C69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5271168" y="1158033"/>
              <a:ext cx="997131" cy="1599112"/>
            </a:xfrm>
            <a:prstGeom prst="rect">
              <a:avLst/>
            </a:prstGeom>
            <a:solidFill>
              <a:srgbClr val="F5C13A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Calibri" panose="020F0502020204030204" charset="0"/>
                <a:cs typeface="Calibri" panose="020F0502020204030204" charset="0"/>
              </a:endParaRPr>
            </a:p>
          </p:txBody>
        </p:sp>
      </p:grpSp>
      <p:sp>
        <p:nvSpPr>
          <p:cNvPr id="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446125" y="-1721867"/>
            <a:ext cx="997131" cy="1599112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443256" y="-1721867"/>
            <a:ext cx="997131" cy="1599112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999349" y="4748789"/>
            <a:ext cx="3884944" cy="8551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359250" y="2660179"/>
            <a:ext cx="5504756" cy="177666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32566" y="1886572"/>
            <a:ext cx="248475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PART </a:t>
            </a:r>
            <a:r>
              <a:rPr lang="en-US" altLang="zh-CN" sz="5400" b="1" dirty="0" smtClean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04</a:t>
            </a:r>
            <a:endParaRPr lang="zh-CN" altLang="en-US" sz="54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95561" y="2182546"/>
            <a:ext cx="512504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The Role of the Child</a:t>
            </a:r>
            <a:endParaRPr lang="zh-CN" altLang="en-US" sz="48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635" y="0"/>
            <a:ext cx="12078970" cy="1082675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6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446125" y="-1721867"/>
            <a:ext cx="997131" cy="1599112"/>
          </a:xfrm>
          <a:prstGeom prst="rect">
            <a:avLst/>
          </a:prstGeom>
          <a:solidFill>
            <a:srgbClr val="00A69C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443256" y="-1721867"/>
            <a:ext cx="997131" cy="1599112"/>
          </a:xfrm>
          <a:prstGeom prst="rect">
            <a:avLst/>
          </a:prstGeom>
          <a:solidFill>
            <a:srgbClr val="F6921E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3440387" y="-1735497"/>
            <a:ext cx="997131" cy="1599112"/>
          </a:xfrm>
          <a:prstGeom prst="rect">
            <a:avLst/>
          </a:prstGeom>
          <a:solidFill>
            <a:srgbClr val="EC1C24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9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4437518" y="-1721867"/>
            <a:ext cx="997131" cy="1599112"/>
          </a:xfrm>
          <a:prstGeom prst="rect">
            <a:avLst/>
          </a:prstGeom>
          <a:solidFill>
            <a:srgbClr val="2B8F66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0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5434649" y="-1742161"/>
            <a:ext cx="997131" cy="1599112"/>
          </a:xfrm>
          <a:prstGeom prst="rect">
            <a:avLst/>
          </a:prstGeom>
          <a:solidFill>
            <a:srgbClr val="39A3C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227965" y="1130300"/>
            <a:ext cx="11769725" cy="5196840"/>
          </a:xfrm>
          <a:prstGeom prst="rect">
            <a:avLst/>
          </a:prstGeom>
          <a:solidFill>
            <a:srgbClr val="F6921E"/>
          </a:solidFill>
        </p:spPr>
        <p:txBody>
          <a:bodyPr vert="horz" wrap="none" lIns="121920" tIns="60960" rIns="121920" bIns="60960" anchor="ctr">
            <a:normAutofit/>
          </a:bodyPr>
          <a:lstStyle/>
          <a:p>
            <a:pPr algn="ctr"/>
            <a:endParaRPr lang="zh-CN" altLang="en-US" sz="2400" dirty="0">
              <a:cs typeface="Calibri" panose="020F050202020403020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40385" y="1620520"/>
            <a:ext cx="11651615" cy="2896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14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Emphasis on the individual means that some children get more attention than they should – Children don’t learn their social and familial responsibilities</a:t>
            </a:r>
          </a:p>
          <a:p>
            <a:pPr algn="l">
              <a:lnSpc>
                <a:spcPct val="114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However, working parents are often unable to spend time with their kids – so may spoil them in other ways</a:t>
            </a:r>
          </a:p>
        </p:txBody>
      </p:sp>
    </p:spTree>
    <p:extLst>
      <p:ext uri="{BB962C8B-B14F-4D97-AF65-F5344CB8AC3E}">
        <p14:creationId xmlns:p14="http://schemas.microsoft.com/office/powerpoint/2010/main" val="289152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78" y="-1"/>
            <a:ext cx="12190222" cy="6858001"/>
            <a:chOff x="4274037" y="1158033"/>
            <a:chExt cx="1994262" cy="1599112"/>
          </a:xfrm>
        </p:grpSpPr>
        <p:sp>
          <p:nvSpPr>
  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4274037" y="1158033"/>
              <a:ext cx="997131" cy="1599112"/>
            </a:xfrm>
            <a:prstGeom prst="rect">
              <a:avLst/>
            </a:prstGeom>
            <a:solidFill>
              <a:srgbClr val="82C69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5271168" y="1158033"/>
              <a:ext cx="997131" cy="1599112"/>
            </a:xfrm>
            <a:prstGeom prst="rect">
              <a:avLst/>
            </a:prstGeom>
            <a:solidFill>
              <a:srgbClr val="F5C13A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Calibri" panose="020F0502020204030204" charset="0"/>
                <a:cs typeface="Calibri" panose="020F0502020204030204" charset="0"/>
              </a:endParaRPr>
            </a:p>
          </p:txBody>
        </p:sp>
      </p:grpSp>
      <p:sp>
        <p:nvSpPr>
          <p:cNvPr id="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446125" y="-1721867"/>
            <a:ext cx="997131" cy="1599112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443256" y="-1721867"/>
            <a:ext cx="997131" cy="1599112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999349" y="4748789"/>
            <a:ext cx="3884944" cy="8551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359250" y="2660179"/>
            <a:ext cx="5504756" cy="177666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32566" y="1886572"/>
            <a:ext cx="248475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PART </a:t>
            </a:r>
            <a:r>
              <a:rPr lang="en-US" altLang="zh-CN" sz="5400" b="1" dirty="0" smtClean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05</a:t>
            </a:r>
            <a:endParaRPr lang="zh-CN" altLang="en-US" sz="54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95561" y="2182546"/>
            <a:ext cx="512504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Equality in the Family</a:t>
            </a:r>
            <a:endParaRPr lang="zh-CN" altLang="en-US" sz="48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209785" y="333096"/>
            <a:ext cx="2068925" cy="6677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8891105" y="381583"/>
            <a:ext cx="2813215" cy="619262"/>
          </a:xfrm>
          <a:prstGeom prst="rect">
            <a:avLst/>
          </a:prstGeom>
        </p:spPr>
      </p:pic>
      <p:sp>
        <p:nvSpPr>
          <p:cNvPr id="26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446125" y="-1721867"/>
            <a:ext cx="997131" cy="1599112"/>
          </a:xfrm>
          <a:prstGeom prst="rect">
            <a:avLst/>
          </a:prstGeom>
          <a:solidFill>
            <a:srgbClr val="00A69C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443256" y="-1721867"/>
            <a:ext cx="997131" cy="1599112"/>
          </a:xfrm>
          <a:prstGeom prst="rect">
            <a:avLst/>
          </a:prstGeom>
          <a:solidFill>
            <a:srgbClr val="F6921E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3440387" y="-1735497"/>
            <a:ext cx="997131" cy="1599112"/>
          </a:xfrm>
          <a:prstGeom prst="rect">
            <a:avLst/>
          </a:prstGeom>
          <a:solidFill>
            <a:srgbClr val="EC1C24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9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4437518" y="-1721867"/>
            <a:ext cx="997131" cy="1599112"/>
          </a:xfrm>
          <a:prstGeom prst="rect">
            <a:avLst/>
          </a:prstGeom>
          <a:solidFill>
            <a:srgbClr val="2B8F66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0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5434649" y="-1742161"/>
            <a:ext cx="997131" cy="1599112"/>
          </a:xfrm>
          <a:prstGeom prst="rect">
            <a:avLst/>
          </a:prstGeom>
          <a:solidFill>
            <a:srgbClr val="39A3C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779427" y="3549505"/>
            <a:ext cx="2801722" cy="1051953"/>
            <a:chOff x="1626835" y="2349127"/>
            <a:chExt cx="2492110" cy="935704"/>
          </a:xfrm>
        </p:grpSpPr>
        <p:sp>
          <p:nvSpPr>
            <p:cNvPr id="22" name="文本框 21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smtClean="0">
                  <a:solidFill>
                    <a:schemeClr val="bg1"/>
                  </a:solidFill>
                  <a:latin typeface="Calibri" panose="020F0502020204030204" charset="0"/>
                  <a:cs typeface="Calibri" panose="020F0502020204030204" charset="0"/>
                </a:rPr>
                <a:t>Title text addition</a:t>
              </a:r>
              <a:endParaRPr lang="zh-CN" altLang="en-US" sz="16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26835" y="2687681"/>
              <a:ext cx="2492110" cy="597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98697" y="3547200"/>
            <a:ext cx="2801722" cy="1051953"/>
            <a:chOff x="1626835" y="2349127"/>
            <a:chExt cx="2492110" cy="935704"/>
          </a:xfrm>
        </p:grpSpPr>
        <p:sp>
          <p:nvSpPr>
            <p:cNvPr id="25" name="文本框 24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1"/>
                  </a:solidFill>
                  <a:latin typeface="Calibri" panose="020F0502020204030204" charset="0"/>
                  <a:cs typeface="Calibri" panose="020F0502020204030204" charset="0"/>
                </a:rPr>
                <a:t>Title text addition</a:t>
              </a:r>
              <a:endParaRPr lang="zh-CN" altLang="en-US" sz="16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26835" y="2687681"/>
              <a:ext cx="2492110" cy="597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745149" y="3547200"/>
            <a:ext cx="2801722" cy="1051953"/>
            <a:chOff x="1626835" y="2349127"/>
            <a:chExt cx="2492110" cy="935704"/>
          </a:xfrm>
        </p:grpSpPr>
        <p:sp>
          <p:nvSpPr>
            <p:cNvPr id="33" name="文本框 32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Calibri" panose="020F0502020204030204" charset="0"/>
                  <a:cs typeface="Calibri" panose="020F0502020204030204" charset="0"/>
                </a:rPr>
                <a:t>Title text addition</a:t>
              </a:r>
              <a:endParaRPr lang="zh-CN" altLang="en-US" sz="16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26835" y="2687681"/>
              <a:ext cx="2492110" cy="597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209550" y="1456690"/>
            <a:ext cx="1189926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Equality in the family destroys the father’s status as “ruler and master”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Reduces the emotional distance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Some fear this decline in parental authority, especially among teenagers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Young people have a lot of freedom – to learn self-reliance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Most children leave home ~18 years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“Boomerang kids” – come back</a:t>
            </a:r>
          </a:p>
        </p:txBody>
      </p:sp>
    </p:spTree>
    <p:extLst>
      <p:ext uri="{BB962C8B-B14F-4D97-AF65-F5344CB8AC3E}">
        <p14:creationId xmlns:p14="http://schemas.microsoft.com/office/powerpoint/2010/main" val="221393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78" y="-1"/>
            <a:ext cx="12190222" cy="6858001"/>
            <a:chOff x="4274037" y="1158033"/>
            <a:chExt cx="1994262" cy="1599112"/>
          </a:xfrm>
        </p:grpSpPr>
        <p:sp>
          <p:nvSpPr>
  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4274037" y="1158033"/>
              <a:ext cx="997131" cy="1599112"/>
            </a:xfrm>
            <a:prstGeom prst="rect">
              <a:avLst/>
            </a:prstGeom>
            <a:solidFill>
              <a:srgbClr val="82C69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5271168" y="1158033"/>
              <a:ext cx="997131" cy="1599112"/>
            </a:xfrm>
            <a:prstGeom prst="rect">
              <a:avLst/>
            </a:prstGeom>
            <a:solidFill>
              <a:srgbClr val="F5C13A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Calibri" panose="020F0502020204030204" charset="0"/>
                <a:cs typeface="Calibri" panose="020F0502020204030204" charset="0"/>
              </a:endParaRPr>
            </a:p>
          </p:txBody>
        </p:sp>
      </p:grpSp>
      <p:sp>
        <p:nvSpPr>
          <p:cNvPr id="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446125" y="-1721867"/>
            <a:ext cx="997131" cy="1599112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443256" y="-1721867"/>
            <a:ext cx="997131" cy="1599112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999349" y="4748789"/>
            <a:ext cx="3884944" cy="8551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359250" y="2660179"/>
            <a:ext cx="5504756" cy="177666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32566" y="1886572"/>
            <a:ext cx="248475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PART </a:t>
            </a:r>
            <a:r>
              <a:rPr lang="en-US" altLang="zh-CN" sz="5400" b="1" dirty="0" smtClean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06</a:t>
            </a:r>
            <a:endParaRPr lang="zh-CN" altLang="en-US" sz="54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95561" y="2182546"/>
            <a:ext cx="512504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Four Stages of Marriage Relationships</a:t>
            </a:r>
            <a:endParaRPr lang="zh-CN" altLang="en-US" sz="48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209785" y="333096"/>
            <a:ext cx="2068925" cy="6677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8891105" y="381583"/>
            <a:ext cx="2813215" cy="619262"/>
          </a:xfrm>
          <a:prstGeom prst="rect">
            <a:avLst/>
          </a:prstGeom>
        </p:spPr>
      </p:pic>
      <p:sp>
        <p:nvSpPr>
          <p:cNvPr id="26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446125" y="-1721867"/>
            <a:ext cx="997131" cy="1599112"/>
          </a:xfrm>
          <a:prstGeom prst="rect">
            <a:avLst/>
          </a:prstGeom>
          <a:solidFill>
            <a:srgbClr val="00A69C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443256" y="-1721867"/>
            <a:ext cx="997131" cy="1599112"/>
          </a:xfrm>
          <a:prstGeom prst="rect">
            <a:avLst/>
          </a:prstGeom>
          <a:solidFill>
            <a:srgbClr val="F6921E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3440387" y="-1735497"/>
            <a:ext cx="997131" cy="1599112"/>
          </a:xfrm>
          <a:prstGeom prst="rect">
            <a:avLst/>
          </a:prstGeom>
          <a:solidFill>
            <a:srgbClr val="EC1C24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9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4437518" y="-1721867"/>
            <a:ext cx="997131" cy="1599112"/>
          </a:xfrm>
          <a:prstGeom prst="rect">
            <a:avLst/>
          </a:prstGeom>
          <a:solidFill>
            <a:srgbClr val="2B8F66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0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5434649" y="-1742161"/>
            <a:ext cx="997131" cy="1599112"/>
          </a:xfrm>
          <a:prstGeom prst="rect">
            <a:avLst/>
          </a:prstGeom>
          <a:solidFill>
            <a:srgbClr val="39A3C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Shape 3028"/>
          <p:cNvSpPr/>
          <p:nvPr/>
        </p:nvSpPr>
        <p:spPr>
          <a:xfrm>
            <a:off x="5710295" y="3393133"/>
            <a:ext cx="770576" cy="77237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7558" y="17562"/>
                </a:moveTo>
                <a:lnTo>
                  <a:pt x="15420" y="19801"/>
                </a:lnTo>
                <a:lnTo>
                  <a:pt x="13457" y="22110"/>
                </a:lnTo>
                <a:lnTo>
                  <a:pt x="11565" y="24524"/>
                </a:lnTo>
                <a:lnTo>
                  <a:pt x="9883" y="26973"/>
                </a:lnTo>
                <a:lnTo>
                  <a:pt x="8271" y="29527"/>
                </a:lnTo>
                <a:lnTo>
                  <a:pt x="6834" y="32081"/>
                </a:lnTo>
                <a:lnTo>
                  <a:pt x="5537" y="34705"/>
                </a:lnTo>
                <a:lnTo>
                  <a:pt x="4380" y="37399"/>
                </a:lnTo>
                <a:lnTo>
                  <a:pt x="3329" y="40163"/>
                </a:lnTo>
                <a:lnTo>
                  <a:pt x="2453" y="42892"/>
                </a:lnTo>
                <a:lnTo>
                  <a:pt x="1682" y="45725"/>
                </a:lnTo>
                <a:lnTo>
                  <a:pt x="1051" y="48524"/>
                </a:lnTo>
                <a:lnTo>
                  <a:pt x="560" y="51393"/>
                </a:lnTo>
                <a:lnTo>
                  <a:pt x="245" y="54262"/>
                </a:lnTo>
                <a:lnTo>
                  <a:pt x="35" y="57096"/>
                </a:lnTo>
                <a:lnTo>
                  <a:pt x="0" y="60000"/>
                </a:lnTo>
                <a:lnTo>
                  <a:pt x="35" y="62868"/>
                </a:lnTo>
                <a:lnTo>
                  <a:pt x="245" y="65737"/>
                </a:lnTo>
                <a:lnTo>
                  <a:pt x="560" y="68606"/>
                </a:lnTo>
                <a:lnTo>
                  <a:pt x="1051" y="71475"/>
                </a:lnTo>
                <a:lnTo>
                  <a:pt x="1682" y="74274"/>
                </a:lnTo>
                <a:lnTo>
                  <a:pt x="2453" y="77107"/>
                </a:lnTo>
                <a:lnTo>
                  <a:pt x="3329" y="79871"/>
                </a:lnTo>
                <a:lnTo>
                  <a:pt x="4380" y="82600"/>
                </a:lnTo>
                <a:lnTo>
                  <a:pt x="5537" y="85259"/>
                </a:lnTo>
                <a:lnTo>
                  <a:pt x="6834" y="87918"/>
                </a:lnTo>
                <a:lnTo>
                  <a:pt x="8271" y="90507"/>
                </a:lnTo>
                <a:lnTo>
                  <a:pt x="9883" y="92991"/>
                </a:lnTo>
                <a:lnTo>
                  <a:pt x="11565" y="95475"/>
                </a:lnTo>
                <a:lnTo>
                  <a:pt x="13457" y="97889"/>
                </a:lnTo>
                <a:lnTo>
                  <a:pt x="15420" y="100198"/>
                </a:lnTo>
                <a:lnTo>
                  <a:pt x="17558" y="102437"/>
                </a:lnTo>
                <a:lnTo>
                  <a:pt x="19801" y="104536"/>
                </a:lnTo>
                <a:lnTo>
                  <a:pt x="22114" y="106530"/>
                </a:lnTo>
                <a:lnTo>
                  <a:pt x="24497" y="108419"/>
                </a:lnTo>
                <a:lnTo>
                  <a:pt x="26950" y="110134"/>
                </a:lnTo>
                <a:lnTo>
                  <a:pt x="29509" y="111673"/>
                </a:lnTo>
                <a:lnTo>
                  <a:pt x="32102" y="113107"/>
                </a:lnTo>
                <a:lnTo>
                  <a:pt x="34731" y="114472"/>
                </a:lnTo>
                <a:lnTo>
                  <a:pt x="37429" y="115626"/>
                </a:lnTo>
                <a:lnTo>
                  <a:pt x="40128" y="116641"/>
                </a:lnTo>
                <a:lnTo>
                  <a:pt x="42932" y="117551"/>
                </a:lnTo>
                <a:lnTo>
                  <a:pt x="45700" y="118285"/>
                </a:lnTo>
                <a:lnTo>
                  <a:pt x="48539" y="118880"/>
                </a:lnTo>
                <a:lnTo>
                  <a:pt x="51378" y="119370"/>
                </a:lnTo>
                <a:lnTo>
                  <a:pt x="54217" y="119720"/>
                </a:lnTo>
                <a:lnTo>
                  <a:pt x="57126" y="119965"/>
                </a:lnTo>
                <a:lnTo>
                  <a:pt x="60000" y="120000"/>
                </a:lnTo>
                <a:lnTo>
                  <a:pt x="62873" y="119965"/>
                </a:lnTo>
                <a:lnTo>
                  <a:pt x="65782" y="119720"/>
                </a:lnTo>
                <a:lnTo>
                  <a:pt x="68621" y="119370"/>
                </a:lnTo>
                <a:lnTo>
                  <a:pt x="71460" y="118880"/>
                </a:lnTo>
                <a:lnTo>
                  <a:pt x="74299" y="118285"/>
                </a:lnTo>
                <a:lnTo>
                  <a:pt x="77067" y="117551"/>
                </a:lnTo>
                <a:lnTo>
                  <a:pt x="79871" y="116641"/>
                </a:lnTo>
                <a:lnTo>
                  <a:pt x="82570" y="115626"/>
                </a:lnTo>
                <a:lnTo>
                  <a:pt x="85268" y="114472"/>
                </a:lnTo>
                <a:lnTo>
                  <a:pt x="87897" y="113107"/>
                </a:lnTo>
                <a:lnTo>
                  <a:pt x="90490" y="111673"/>
                </a:lnTo>
                <a:lnTo>
                  <a:pt x="93049" y="110134"/>
                </a:lnTo>
                <a:lnTo>
                  <a:pt x="95502" y="108419"/>
                </a:lnTo>
                <a:lnTo>
                  <a:pt x="97885" y="106530"/>
                </a:lnTo>
                <a:lnTo>
                  <a:pt x="100198" y="104536"/>
                </a:lnTo>
                <a:lnTo>
                  <a:pt x="102441" y="102437"/>
                </a:lnTo>
                <a:lnTo>
                  <a:pt x="104579" y="100198"/>
                </a:lnTo>
                <a:lnTo>
                  <a:pt x="106542" y="97889"/>
                </a:lnTo>
                <a:lnTo>
                  <a:pt x="108434" y="95475"/>
                </a:lnTo>
                <a:lnTo>
                  <a:pt x="110116" y="92991"/>
                </a:lnTo>
                <a:lnTo>
                  <a:pt x="111728" y="90507"/>
                </a:lnTo>
                <a:lnTo>
                  <a:pt x="113165" y="87918"/>
                </a:lnTo>
                <a:lnTo>
                  <a:pt x="114462" y="85259"/>
                </a:lnTo>
                <a:lnTo>
                  <a:pt x="115619" y="82600"/>
                </a:lnTo>
                <a:lnTo>
                  <a:pt x="116670" y="79871"/>
                </a:lnTo>
                <a:lnTo>
                  <a:pt x="117546" y="77107"/>
                </a:lnTo>
                <a:lnTo>
                  <a:pt x="118317" y="74274"/>
                </a:lnTo>
                <a:lnTo>
                  <a:pt x="118948" y="71475"/>
                </a:lnTo>
                <a:lnTo>
                  <a:pt x="119439" y="68606"/>
                </a:lnTo>
                <a:lnTo>
                  <a:pt x="119754" y="65737"/>
                </a:lnTo>
                <a:lnTo>
                  <a:pt x="119964" y="62868"/>
                </a:lnTo>
                <a:lnTo>
                  <a:pt x="120000" y="60000"/>
                </a:lnTo>
                <a:lnTo>
                  <a:pt x="119964" y="57096"/>
                </a:lnTo>
                <a:lnTo>
                  <a:pt x="119754" y="54262"/>
                </a:lnTo>
                <a:lnTo>
                  <a:pt x="119439" y="51393"/>
                </a:lnTo>
                <a:lnTo>
                  <a:pt x="118948" y="48524"/>
                </a:lnTo>
                <a:lnTo>
                  <a:pt x="118317" y="45725"/>
                </a:lnTo>
                <a:lnTo>
                  <a:pt x="117546" y="42892"/>
                </a:lnTo>
                <a:lnTo>
                  <a:pt x="116670" y="40163"/>
                </a:lnTo>
                <a:lnTo>
                  <a:pt x="115619" y="37399"/>
                </a:lnTo>
                <a:lnTo>
                  <a:pt x="114462" y="34705"/>
                </a:lnTo>
                <a:lnTo>
                  <a:pt x="113165" y="32081"/>
                </a:lnTo>
                <a:lnTo>
                  <a:pt x="111728" y="29527"/>
                </a:lnTo>
                <a:lnTo>
                  <a:pt x="110116" y="26973"/>
                </a:lnTo>
                <a:lnTo>
                  <a:pt x="108434" y="24524"/>
                </a:lnTo>
                <a:lnTo>
                  <a:pt x="106542" y="22110"/>
                </a:lnTo>
                <a:lnTo>
                  <a:pt x="104579" y="19801"/>
                </a:lnTo>
                <a:lnTo>
                  <a:pt x="102441" y="17562"/>
                </a:lnTo>
                <a:lnTo>
                  <a:pt x="100198" y="15463"/>
                </a:lnTo>
                <a:lnTo>
                  <a:pt x="97885" y="13434"/>
                </a:lnTo>
                <a:lnTo>
                  <a:pt x="95502" y="11615"/>
                </a:lnTo>
                <a:lnTo>
                  <a:pt x="93049" y="9865"/>
                </a:lnTo>
                <a:lnTo>
                  <a:pt x="90490" y="8291"/>
                </a:lnTo>
                <a:lnTo>
                  <a:pt x="87897" y="6857"/>
                </a:lnTo>
                <a:lnTo>
                  <a:pt x="85268" y="5562"/>
                </a:lnTo>
                <a:lnTo>
                  <a:pt x="82570" y="4408"/>
                </a:lnTo>
                <a:lnTo>
                  <a:pt x="79871" y="3323"/>
                </a:lnTo>
                <a:lnTo>
                  <a:pt x="77067" y="2483"/>
                </a:lnTo>
                <a:lnTo>
                  <a:pt x="74299" y="1714"/>
                </a:lnTo>
                <a:lnTo>
                  <a:pt x="71460" y="1119"/>
                </a:lnTo>
                <a:lnTo>
                  <a:pt x="68621" y="629"/>
                </a:lnTo>
                <a:lnTo>
                  <a:pt x="65782" y="244"/>
                </a:lnTo>
                <a:lnTo>
                  <a:pt x="62873" y="69"/>
                </a:lnTo>
                <a:lnTo>
                  <a:pt x="60000" y="0"/>
                </a:lnTo>
                <a:lnTo>
                  <a:pt x="57126" y="69"/>
                </a:lnTo>
                <a:lnTo>
                  <a:pt x="54217" y="244"/>
                </a:lnTo>
                <a:lnTo>
                  <a:pt x="51378" y="629"/>
                </a:lnTo>
                <a:lnTo>
                  <a:pt x="48539" y="1119"/>
                </a:lnTo>
                <a:lnTo>
                  <a:pt x="45700" y="1714"/>
                </a:lnTo>
                <a:lnTo>
                  <a:pt x="42932" y="2483"/>
                </a:lnTo>
                <a:lnTo>
                  <a:pt x="40128" y="3323"/>
                </a:lnTo>
                <a:lnTo>
                  <a:pt x="37429" y="4408"/>
                </a:lnTo>
                <a:lnTo>
                  <a:pt x="34731" y="5562"/>
                </a:lnTo>
                <a:lnTo>
                  <a:pt x="32102" y="6857"/>
                </a:lnTo>
                <a:lnTo>
                  <a:pt x="29509" y="8291"/>
                </a:lnTo>
                <a:lnTo>
                  <a:pt x="26950" y="9865"/>
                </a:lnTo>
                <a:lnTo>
                  <a:pt x="24497" y="11615"/>
                </a:lnTo>
                <a:lnTo>
                  <a:pt x="22114" y="13434"/>
                </a:lnTo>
                <a:lnTo>
                  <a:pt x="19801" y="15463"/>
                </a:lnTo>
                <a:lnTo>
                  <a:pt x="17558" y="17562"/>
                </a:lnTo>
                <a:close/>
              </a:path>
            </a:pathLst>
          </a:custGeom>
          <a:solidFill>
            <a:srgbClr val="2B8F66"/>
          </a:solidFill>
          <a:ln>
            <a:noFill/>
          </a:ln>
        </p:spPr>
        <p:txBody>
          <a:bodyPr lIns="60941" tIns="30462" rIns="60941" bIns="30462" anchor="t" anchorCtr="0">
            <a:noAutofit/>
          </a:bodyPr>
          <a:lstStyle/>
          <a:p>
            <a:endParaRPr sz="12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430135" y="1280160"/>
            <a:ext cx="4705985" cy="52622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en-US" altLang="zh-CN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</a:rPr>
              <a:t>Stage II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 Husband-Head, Wife-Helper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Late 19th Century, Early 20th Century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Opportunities for women to work outside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Wives able to support themselves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Wives gained more power in the home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Husband still head – decisions final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09550" y="1402715"/>
            <a:ext cx="4779010" cy="3538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en-US" altLang="zh-CN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</a:rPr>
              <a:t>Stage I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 Wife as Servant to Husband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19th Century – wives completely obedient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Wife beating still legal until 1850’s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Wife had no power or possessions</a:t>
            </a:r>
          </a:p>
        </p:txBody>
      </p:sp>
    </p:spTree>
    <p:extLst>
      <p:ext uri="{BB962C8B-B14F-4D97-AF65-F5344CB8AC3E}">
        <p14:creationId xmlns:p14="http://schemas.microsoft.com/office/powerpoint/2010/main" val="256858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209785" y="333096"/>
            <a:ext cx="2068925" cy="6677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8891105" y="381583"/>
            <a:ext cx="2813215" cy="619262"/>
          </a:xfrm>
          <a:prstGeom prst="rect">
            <a:avLst/>
          </a:prstGeom>
        </p:spPr>
      </p:pic>
      <p:sp>
        <p:nvSpPr>
          <p:cNvPr id="26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446125" y="-1721867"/>
            <a:ext cx="997131" cy="1599112"/>
          </a:xfrm>
          <a:prstGeom prst="rect">
            <a:avLst/>
          </a:prstGeom>
          <a:solidFill>
            <a:srgbClr val="00A69C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443256" y="-1721867"/>
            <a:ext cx="997131" cy="1599112"/>
          </a:xfrm>
          <a:prstGeom prst="rect">
            <a:avLst/>
          </a:prstGeom>
          <a:solidFill>
            <a:srgbClr val="F6921E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3440387" y="-1735497"/>
            <a:ext cx="997131" cy="1599112"/>
          </a:xfrm>
          <a:prstGeom prst="rect">
            <a:avLst/>
          </a:prstGeom>
          <a:solidFill>
            <a:srgbClr val="EC1C24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9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4437518" y="-1721867"/>
            <a:ext cx="997131" cy="1599112"/>
          </a:xfrm>
          <a:prstGeom prst="rect">
            <a:avLst/>
          </a:prstGeom>
          <a:solidFill>
            <a:srgbClr val="2B8F66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0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5434649" y="-1742161"/>
            <a:ext cx="997131" cy="1599112"/>
          </a:xfrm>
          <a:prstGeom prst="rect">
            <a:avLst/>
          </a:prstGeom>
          <a:solidFill>
            <a:srgbClr val="39A3C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Shape 3028"/>
          <p:cNvSpPr/>
          <p:nvPr/>
        </p:nvSpPr>
        <p:spPr>
          <a:xfrm>
            <a:off x="5861425" y="3000703"/>
            <a:ext cx="770576" cy="77237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7558" y="17562"/>
                </a:moveTo>
                <a:lnTo>
                  <a:pt x="15420" y="19801"/>
                </a:lnTo>
                <a:lnTo>
                  <a:pt x="13457" y="22110"/>
                </a:lnTo>
                <a:lnTo>
                  <a:pt x="11565" y="24524"/>
                </a:lnTo>
                <a:lnTo>
                  <a:pt x="9883" y="26973"/>
                </a:lnTo>
                <a:lnTo>
                  <a:pt x="8271" y="29527"/>
                </a:lnTo>
                <a:lnTo>
                  <a:pt x="6834" y="32081"/>
                </a:lnTo>
                <a:lnTo>
                  <a:pt x="5537" y="34705"/>
                </a:lnTo>
                <a:lnTo>
                  <a:pt x="4380" y="37399"/>
                </a:lnTo>
                <a:lnTo>
                  <a:pt x="3329" y="40163"/>
                </a:lnTo>
                <a:lnTo>
                  <a:pt x="2453" y="42892"/>
                </a:lnTo>
                <a:lnTo>
                  <a:pt x="1682" y="45725"/>
                </a:lnTo>
                <a:lnTo>
                  <a:pt x="1051" y="48524"/>
                </a:lnTo>
                <a:lnTo>
                  <a:pt x="560" y="51393"/>
                </a:lnTo>
                <a:lnTo>
                  <a:pt x="245" y="54262"/>
                </a:lnTo>
                <a:lnTo>
                  <a:pt x="35" y="57096"/>
                </a:lnTo>
                <a:lnTo>
                  <a:pt x="0" y="60000"/>
                </a:lnTo>
                <a:lnTo>
                  <a:pt x="35" y="62868"/>
                </a:lnTo>
                <a:lnTo>
                  <a:pt x="245" y="65737"/>
                </a:lnTo>
                <a:lnTo>
                  <a:pt x="560" y="68606"/>
                </a:lnTo>
                <a:lnTo>
                  <a:pt x="1051" y="71475"/>
                </a:lnTo>
                <a:lnTo>
                  <a:pt x="1682" y="74274"/>
                </a:lnTo>
                <a:lnTo>
                  <a:pt x="2453" y="77107"/>
                </a:lnTo>
                <a:lnTo>
                  <a:pt x="3329" y="79871"/>
                </a:lnTo>
                <a:lnTo>
                  <a:pt x="4380" y="82600"/>
                </a:lnTo>
                <a:lnTo>
                  <a:pt x="5537" y="85259"/>
                </a:lnTo>
                <a:lnTo>
                  <a:pt x="6834" y="87918"/>
                </a:lnTo>
                <a:lnTo>
                  <a:pt x="8271" y="90507"/>
                </a:lnTo>
                <a:lnTo>
                  <a:pt x="9883" y="92991"/>
                </a:lnTo>
                <a:lnTo>
                  <a:pt x="11565" y="95475"/>
                </a:lnTo>
                <a:lnTo>
                  <a:pt x="13457" y="97889"/>
                </a:lnTo>
                <a:lnTo>
                  <a:pt x="15420" y="100198"/>
                </a:lnTo>
                <a:lnTo>
                  <a:pt x="17558" y="102437"/>
                </a:lnTo>
                <a:lnTo>
                  <a:pt x="19801" y="104536"/>
                </a:lnTo>
                <a:lnTo>
                  <a:pt x="22114" y="106530"/>
                </a:lnTo>
                <a:lnTo>
                  <a:pt x="24497" y="108419"/>
                </a:lnTo>
                <a:lnTo>
                  <a:pt x="26950" y="110134"/>
                </a:lnTo>
                <a:lnTo>
                  <a:pt x="29509" y="111673"/>
                </a:lnTo>
                <a:lnTo>
                  <a:pt x="32102" y="113107"/>
                </a:lnTo>
                <a:lnTo>
                  <a:pt x="34731" y="114472"/>
                </a:lnTo>
                <a:lnTo>
                  <a:pt x="37429" y="115626"/>
                </a:lnTo>
                <a:lnTo>
                  <a:pt x="40128" y="116641"/>
                </a:lnTo>
                <a:lnTo>
                  <a:pt x="42932" y="117551"/>
                </a:lnTo>
                <a:lnTo>
                  <a:pt x="45700" y="118285"/>
                </a:lnTo>
                <a:lnTo>
                  <a:pt x="48539" y="118880"/>
                </a:lnTo>
                <a:lnTo>
                  <a:pt x="51378" y="119370"/>
                </a:lnTo>
                <a:lnTo>
                  <a:pt x="54217" y="119720"/>
                </a:lnTo>
                <a:lnTo>
                  <a:pt x="57126" y="119965"/>
                </a:lnTo>
                <a:lnTo>
                  <a:pt x="60000" y="120000"/>
                </a:lnTo>
                <a:lnTo>
                  <a:pt x="62873" y="119965"/>
                </a:lnTo>
                <a:lnTo>
                  <a:pt x="65782" y="119720"/>
                </a:lnTo>
                <a:lnTo>
                  <a:pt x="68621" y="119370"/>
                </a:lnTo>
                <a:lnTo>
                  <a:pt x="71460" y="118880"/>
                </a:lnTo>
                <a:lnTo>
                  <a:pt x="74299" y="118285"/>
                </a:lnTo>
                <a:lnTo>
                  <a:pt x="77067" y="117551"/>
                </a:lnTo>
                <a:lnTo>
                  <a:pt x="79871" y="116641"/>
                </a:lnTo>
                <a:lnTo>
                  <a:pt x="82570" y="115626"/>
                </a:lnTo>
                <a:lnTo>
                  <a:pt x="85268" y="114472"/>
                </a:lnTo>
                <a:lnTo>
                  <a:pt x="87897" y="113107"/>
                </a:lnTo>
                <a:lnTo>
                  <a:pt x="90490" y="111673"/>
                </a:lnTo>
                <a:lnTo>
                  <a:pt x="93049" y="110134"/>
                </a:lnTo>
                <a:lnTo>
                  <a:pt x="95502" y="108419"/>
                </a:lnTo>
                <a:lnTo>
                  <a:pt x="97885" y="106530"/>
                </a:lnTo>
                <a:lnTo>
                  <a:pt x="100198" y="104536"/>
                </a:lnTo>
                <a:lnTo>
                  <a:pt x="102441" y="102437"/>
                </a:lnTo>
                <a:lnTo>
                  <a:pt x="104579" y="100198"/>
                </a:lnTo>
                <a:lnTo>
                  <a:pt x="106542" y="97889"/>
                </a:lnTo>
                <a:lnTo>
                  <a:pt x="108434" y="95475"/>
                </a:lnTo>
                <a:lnTo>
                  <a:pt x="110116" y="92991"/>
                </a:lnTo>
                <a:lnTo>
                  <a:pt x="111728" y="90507"/>
                </a:lnTo>
                <a:lnTo>
                  <a:pt x="113165" y="87918"/>
                </a:lnTo>
                <a:lnTo>
                  <a:pt x="114462" y="85259"/>
                </a:lnTo>
                <a:lnTo>
                  <a:pt x="115619" y="82600"/>
                </a:lnTo>
                <a:lnTo>
                  <a:pt x="116670" y="79871"/>
                </a:lnTo>
                <a:lnTo>
                  <a:pt x="117546" y="77107"/>
                </a:lnTo>
                <a:lnTo>
                  <a:pt x="118317" y="74274"/>
                </a:lnTo>
                <a:lnTo>
                  <a:pt x="118948" y="71475"/>
                </a:lnTo>
                <a:lnTo>
                  <a:pt x="119439" y="68606"/>
                </a:lnTo>
                <a:lnTo>
                  <a:pt x="119754" y="65737"/>
                </a:lnTo>
                <a:lnTo>
                  <a:pt x="119964" y="62868"/>
                </a:lnTo>
                <a:lnTo>
                  <a:pt x="120000" y="60000"/>
                </a:lnTo>
                <a:lnTo>
                  <a:pt x="119964" y="57096"/>
                </a:lnTo>
                <a:lnTo>
                  <a:pt x="119754" y="54262"/>
                </a:lnTo>
                <a:lnTo>
                  <a:pt x="119439" y="51393"/>
                </a:lnTo>
                <a:lnTo>
                  <a:pt x="118948" y="48524"/>
                </a:lnTo>
                <a:lnTo>
                  <a:pt x="118317" y="45725"/>
                </a:lnTo>
                <a:lnTo>
                  <a:pt x="117546" y="42892"/>
                </a:lnTo>
                <a:lnTo>
                  <a:pt x="116670" y="40163"/>
                </a:lnTo>
                <a:lnTo>
                  <a:pt x="115619" y="37399"/>
                </a:lnTo>
                <a:lnTo>
                  <a:pt x="114462" y="34705"/>
                </a:lnTo>
                <a:lnTo>
                  <a:pt x="113165" y="32081"/>
                </a:lnTo>
                <a:lnTo>
                  <a:pt x="111728" y="29527"/>
                </a:lnTo>
                <a:lnTo>
                  <a:pt x="110116" y="26973"/>
                </a:lnTo>
                <a:lnTo>
                  <a:pt x="108434" y="24524"/>
                </a:lnTo>
                <a:lnTo>
                  <a:pt x="106542" y="22110"/>
                </a:lnTo>
                <a:lnTo>
                  <a:pt x="104579" y="19801"/>
                </a:lnTo>
                <a:lnTo>
                  <a:pt x="102441" y="17562"/>
                </a:lnTo>
                <a:lnTo>
                  <a:pt x="100198" y="15463"/>
                </a:lnTo>
                <a:lnTo>
                  <a:pt x="97885" y="13434"/>
                </a:lnTo>
                <a:lnTo>
                  <a:pt x="95502" y="11615"/>
                </a:lnTo>
                <a:lnTo>
                  <a:pt x="93049" y="9865"/>
                </a:lnTo>
                <a:lnTo>
                  <a:pt x="90490" y="8291"/>
                </a:lnTo>
                <a:lnTo>
                  <a:pt x="87897" y="6857"/>
                </a:lnTo>
                <a:lnTo>
                  <a:pt x="85268" y="5562"/>
                </a:lnTo>
                <a:lnTo>
                  <a:pt x="82570" y="4408"/>
                </a:lnTo>
                <a:lnTo>
                  <a:pt x="79871" y="3323"/>
                </a:lnTo>
                <a:lnTo>
                  <a:pt x="77067" y="2483"/>
                </a:lnTo>
                <a:lnTo>
                  <a:pt x="74299" y="1714"/>
                </a:lnTo>
                <a:lnTo>
                  <a:pt x="71460" y="1119"/>
                </a:lnTo>
                <a:lnTo>
                  <a:pt x="68621" y="629"/>
                </a:lnTo>
                <a:lnTo>
                  <a:pt x="65782" y="244"/>
                </a:lnTo>
                <a:lnTo>
                  <a:pt x="62873" y="69"/>
                </a:lnTo>
                <a:lnTo>
                  <a:pt x="60000" y="0"/>
                </a:lnTo>
                <a:lnTo>
                  <a:pt x="57126" y="69"/>
                </a:lnTo>
                <a:lnTo>
                  <a:pt x="54217" y="244"/>
                </a:lnTo>
                <a:lnTo>
                  <a:pt x="51378" y="629"/>
                </a:lnTo>
                <a:lnTo>
                  <a:pt x="48539" y="1119"/>
                </a:lnTo>
                <a:lnTo>
                  <a:pt x="45700" y="1714"/>
                </a:lnTo>
                <a:lnTo>
                  <a:pt x="42932" y="2483"/>
                </a:lnTo>
                <a:lnTo>
                  <a:pt x="40128" y="3323"/>
                </a:lnTo>
                <a:lnTo>
                  <a:pt x="37429" y="4408"/>
                </a:lnTo>
                <a:lnTo>
                  <a:pt x="34731" y="5562"/>
                </a:lnTo>
                <a:lnTo>
                  <a:pt x="32102" y="6857"/>
                </a:lnTo>
                <a:lnTo>
                  <a:pt x="29509" y="8291"/>
                </a:lnTo>
                <a:lnTo>
                  <a:pt x="26950" y="9865"/>
                </a:lnTo>
                <a:lnTo>
                  <a:pt x="24497" y="11615"/>
                </a:lnTo>
                <a:lnTo>
                  <a:pt x="22114" y="13434"/>
                </a:lnTo>
                <a:lnTo>
                  <a:pt x="19801" y="15463"/>
                </a:lnTo>
                <a:lnTo>
                  <a:pt x="17558" y="17562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0941" tIns="30462" rIns="60941" bIns="30462" anchor="t" anchorCtr="0">
            <a:noAutofit/>
          </a:bodyPr>
          <a:lstStyle/>
          <a:p>
            <a:endParaRPr sz="12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430135" y="1280160"/>
            <a:ext cx="4705985" cy="39693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en-US" altLang="zh-CN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</a:rPr>
              <a:t>Stage IV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 Husband-Wife Equal Partners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In 2000s, most women believe they should be equal partners in their marriages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Husband have equal responsibility in home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Power is shared equally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09550" y="1402715"/>
            <a:ext cx="5123180" cy="39693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en-US" altLang="zh-CN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</a:rPr>
              <a:t>Stage III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 Husband Senior, Wife Junior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In 20th century, more women took jobs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By 2000, 60% had jobs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Wife’s income becomes important to the family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Husband’s job provides most of the income</a:t>
            </a:r>
          </a:p>
        </p:txBody>
      </p:sp>
    </p:spTree>
    <p:extLst>
      <p:ext uri="{BB962C8B-B14F-4D97-AF65-F5344CB8AC3E}">
        <p14:creationId xmlns:p14="http://schemas.microsoft.com/office/powerpoint/2010/main" val="34070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78" y="-1"/>
            <a:ext cx="12190222" cy="6858001"/>
            <a:chOff x="4274037" y="1158033"/>
            <a:chExt cx="1994262" cy="1599112"/>
          </a:xfrm>
        </p:grpSpPr>
        <p:sp>
          <p:nvSpPr>
  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4274037" y="1158033"/>
              <a:ext cx="997131" cy="1599112"/>
            </a:xfrm>
            <a:prstGeom prst="rect">
              <a:avLst/>
            </a:prstGeom>
            <a:solidFill>
              <a:srgbClr val="82C69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5271168" y="1158033"/>
              <a:ext cx="997131" cy="1599112"/>
            </a:xfrm>
            <a:prstGeom prst="rect">
              <a:avLst/>
            </a:prstGeom>
            <a:solidFill>
              <a:srgbClr val="F5C13A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Calibri" panose="020F0502020204030204" charset="0"/>
                <a:cs typeface="Calibri" panose="020F0502020204030204" charset="0"/>
              </a:endParaRPr>
            </a:p>
          </p:txBody>
        </p:sp>
      </p:grpSp>
      <p:sp>
        <p:nvSpPr>
          <p:cNvPr id="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446125" y="-1721867"/>
            <a:ext cx="997131" cy="1599112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443256" y="-1721867"/>
            <a:ext cx="997131" cy="1599112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999349" y="4748789"/>
            <a:ext cx="3884944" cy="8551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359250" y="2660179"/>
            <a:ext cx="5504756" cy="177666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32566" y="1886572"/>
            <a:ext cx="248475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PART </a:t>
            </a:r>
            <a:r>
              <a:rPr lang="en-US" altLang="zh-CN" sz="5400" b="1" dirty="0" smtClean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07</a:t>
            </a:r>
            <a:endParaRPr lang="zh-CN" altLang="en-US" sz="54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95561" y="2182546"/>
            <a:ext cx="512504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The Role of Family in Society</a:t>
            </a:r>
            <a:endParaRPr lang="zh-CN" altLang="en-US" sz="48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8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209785" y="333096"/>
            <a:ext cx="2068925" cy="6677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8891105" y="381583"/>
            <a:ext cx="2813215" cy="619262"/>
          </a:xfrm>
          <a:prstGeom prst="rect">
            <a:avLst/>
          </a:prstGeom>
        </p:spPr>
      </p:pic>
      <p:sp>
        <p:nvSpPr>
          <p:cNvPr id="26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446125" y="-1721867"/>
            <a:ext cx="997131" cy="1599112"/>
          </a:xfrm>
          <a:prstGeom prst="rect">
            <a:avLst/>
          </a:prstGeom>
          <a:solidFill>
            <a:srgbClr val="00A69C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443256" y="-1721867"/>
            <a:ext cx="997131" cy="1599112"/>
          </a:xfrm>
          <a:prstGeom prst="rect">
            <a:avLst/>
          </a:prstGeom>
          <a:solidFill>
            <a:srgbClr val="F6921E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3440387" y="-1735497"/>
            <a:ext cx="997131" cy="1599112"/>
          </a:xfrm>
          <a:prstGeom prst="rect">
            <a:avLst/>
          </a:prstGeom>
          <a:solidFill>
            <a:srgbClr val="EC1C24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9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4437518" y="-1721867"/>
            <a:ext cx="997131" cy="1599112"/>
          </a:xfrm>
          <a:prstGeom prst="rect">
            <a:avLst/>
          </a:prstGeom>
          <a:solidFill>
            <a:srgbClr val="2B8F66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0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5434649" y="-1742161"/>
            <a:ext cx="997131" cy="1599112"/>
          </a:xfrm>
          <a:prstGeom prst="rect">
            <a:avLst/>
          </a:prstGeom>
          <a:solidFill>
            <a:srgbClr val="39A3C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779427" y="3549505"/>
            <a:ext cx="2801722" cy="1051953"/>
            <a:chOff x="1626835" y="2349127"/>
            <a:chExt cx="2492110" cy="935704"/>
          </a:xfrm>
        </p:grpSpPr>
        <p:sp>
          <p:nvSpPr>
            <p:cNvPr id="22" name="文本框 21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smtClean="0">
                  <a:solidFill>
                    <a:schemeClr val="bg1"/>
                  </a:solidFill>
                  <a:latin typeface="Calibri" panose="020F0502020204030204" charset="0"/>
                  <a:cs typeface="Calibri" panose="020F0502020204030204" charset="0"/>
                </a:rPr>
                <a:t>Title text addition</a:t>
              </a:r>
              <a:endParaRPr lang="zh-CN" altLang="en-US" sz="16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26835" y="2687681"/>
              <a:ext cx="2492110" cy="597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98697" y="3547200"/>
            <a:ext cx="2801722" cy="1051953"/>
            <a:chOff x="1626835" y="2349127"/>
            <a:chExt cx="2492110" cy="935704"/>
          </a:xfrm>
        </p:grpSpPr>
        <p:sp>
          <p:nvSpPr>
            <p:cNvPr id="25" name="文本框 24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1"/>
                  </a:solidFill>
                  <a:latin typeface="Calibri" panose="020F0502020204030204" charset="0"/>
                  <a:cs typeface="Calibri" panose="020F0502020204030204" charset="0"/>
                </a:rPr>
                <a:t>Title text addition</a:t>
              </a:r>
              <a:endParaRPr lang="zh-CN" altLang="en-US" sz="16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26835" y="2687681"/>
              <a:ext cx="2492110" cy="597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745149" y="3547200"/>
            <a:ext cx="2801722" cy="1051953"/>
            <a:chOff x="1626835" y="2349127"/>
            <a:chExt cx="2492110" cy="935704"/>
          </a:xfrm>
        </p:grpSpPr>
        <p:sp>
          <p:nvSpPr>
            <p:cNvPr id="33" name="文本框 32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Calibri" panose="020F0502020204030204" charset="0"/>
                  <a:cs typeface="Calibri" panose="020F0502020204030204" charset="0"/>
                </a:rPr>
                <a:t>Title text addition</a:t>
              </a:r>
              <a:endParaRPr lang="zh-CN" altLang="en-US" sz="16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26835" y="2687681"/>
              <a:ext cx="2492110" cy="597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209550" y="1456690"/>
            <a:ext cx="1189926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There is more individual freedom within American families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Needs of the individual are most important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However, American families may be less stable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“family” is the best life-style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Most who divorce will marry again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Step-families – complicated relationships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Single parents – mostly mothers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Gay couples – broad definition of family</a:t>
            </a:r>
          </a:p>
        </p:txBody>
      </p:sp>
    </p:spTree>
    <p:extLst>
      <p:ext uri="{BB962C8B-B14F-4D97-AF65-F5344CB8AC3E}">
        <p14:creationId xmlns:p14="http://schemas.microsoft.com/office/powerpoint/2010/main" val="76813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5537" y="-122556"/>
            <a:ext cx="12190222" cy="6858001"/>
            <a:chOff x="4274037" y="1158033"/>
            <a:chExt cx="1994262" cy="1599112"/>
          </a:xfrm>
        </p:grpSpPr>
        <p:sp>
          <p:nvSpPr>
  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4274037" y="1158033"/>
              <a:ext cx="997131" cy="1599112"/>
            </a:xfrm>
            <a:prstGeom prst="rect">
              <a:avLst/>
            </a:prstGeom>
            <a:solidFill>
              <a:srgbClr val="82C69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5271168" y="1158033"/>
              <a:ext cx="997131" cy="1599112"/>
            </a:xfrm>
            <a:prstGeom prst="rect">
              <a:avLst/>
            </a:prstGeom>
            <a:solidFill>
              <a:srgbClr val="F5C13A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Calibri" panose="020F0502020204030204" charset="0"/>
                <a:cs typeface="Calibri" panose="020F0502020204030204" charset="0"/>
              </a:endParaRPr>
            </a:p>
          </p:txBody>
        </p:sp>
      </p:grpSp>
      <p:sp>
        <p:nvSpPr>
          <p:cNvPr id="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446125" y="-1721867"/>
            <a:ext cx="997131" cy="1599112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443256" y="-1721867"/>
            <a:ext cx="997131" cy="1599112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999349" y="4748789"/>
            <a:ext cx="3884944" cy="8551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359250" y="2660179"/>
            <a:ext cx="5504756" cy="177666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32566" y="1886572"/>
            <a:ext cx="248475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PART 01</a:t>
            </a:r>
            <a:endParaRPr lang="zh-CN" altLang="en-US" sz="54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74606" y="2037766"/>
            <a:ext cx="512504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Family Structures</a:t>
            </a:r>
            <a:endParaRPr lang="en-US" altLang="zh-CN" sz="48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  <a:p>
            <a:pPr algn="ctr"/>
            <a:endParaRPr lang="zh-CN" altLang="en-US" sz="48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78" y="-1"/>
            <a:ext cx="12190222" cy="6858001"/>
            <a:chOff x="4274037" y="1158033"/>
            <a:chExt cx="1994262" cy="1599112"/>
          </a:xfrm>
        </p:grpSpPr>
        <p:sp>
          <p:nvSpPr>
  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4274037" y="1158033"/>
              <a:ext cx="997131" cy="1599112"/>
            </a:xfrm>
            <a:prstGeom prst="rect">
              <a:avLst/>
            </a:prstGeom>
            <a:solidFill>
              <a:srgbClr val="82C69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5271168" y="1158033"/>
              <a:ext cx="997131" cy="1599112"/>
            </a:xfrm>
            <a:prstGeom prst="rect">
              <a:avLst/>
            </a:prstGeom>
            <a:solidFill>
              <a:srgbClr val="F5C13A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SimSun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Calibri" panose="020F0502020204030204" charset="0"/>
                <a:cs typeface="Calibri" panose="020F0502020204030204" charset="0"/>
              </a:endParaRPr>
            </a:p>
          </p:txBody>
        </p:sp>
      </p:grpSp>
      <p:sp>
        <p:nvSpPr>
          <p:cNvPr id="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446125" y="-1721867"/>
            <a:ext cx="997131" cy="1599112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443256" y="-1721867"/>
            <a:ext cx="997131" cy="1599112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999349" y="4748789"/>
            <a:ext cx="3884944" cy="8551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359250" y="2660179"/>
            <a:ext cx="5504756" cy="177666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32566" y="1886572"/>
            <a:ext cx="248475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PART </a:t>
            </a:r>
            <a:r>
              <a:rPr lang="en-US" altLang="zh-CN" sz="5400" b="1" dirty="0" smtClean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08</a:t>
            </a:r>
            <a:endParaRPr lang="zh-CN" altLang="en-US" sz="54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95561" y="2182546"/>
            <a:ext cx="512504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Challenges to the American Family</a:t>
            </a:r>
            <a:endParaRPr lang="zh-CN" altLang="en-US" sz="48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635" y="26670"/>
            <a:ext cx="12191365" cy="82804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bg1"/>
                </a:solidFill>
                <a:ea typeface="Calibri" panose="020F0502020204030204" charset="0"/>
                <a:cs typeface="Calibri" panose="020F0502020204030204" charset="0"/>
              </a:rPr>
              <a:t>Family Values Traditional Respecting one’s parents</a:t>
            </a:r>
          </a:p>
        </p:txBody>
      </p:sp>
      <p:sp>
        <p:nvSpPr>
          <p:cNvPr id="26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446125" y="-1721867"/>
            <a:ext cx="997131" cy="1599112"/>
          </a:xfrm>
          <a:prstGeom prst="rect">
            <a:avLst/>
          </a:prstGeom>
          <a:solidFill>
            <a:srgbClr val="00A69C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443256" y="-1721867"/>
            <a:ext cx="997131" cy="1599112"/>
          </a:xfrm>
          <a:prstGeom prst="rect">
            <a:avLst/>
          </a:prstGeom>
          <a:solidFill>
            <a:srgbClr val="F6921E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3440387" y="-1735497"/>
            <a:ext cx="997131" cy="1599112"/>
          </a:xfrm>
          <a:prstGeom prst="rect">
            <a:avLst/>
          </a:prstGeom>
          <a:solidFill>
            <a:srgbClr val="EC1C24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9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4437518" y="-1721867"/>
            <a:ext cx="997131" cy="1599112"/>
          </a:xfrm>
          <a:prstGeom prst="rect">
            <a:avLst/>
          </a:prstGeom>
          <a:solidFill>
            <a:srgbClr val="2B8F66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0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5434649" y="-1742161"/>
            <a:ext cx="997131" cy="1599112"/>
          </a:xfrm>
          <a:prstGeom prst="rect">
            <a:avLst/>
          </a:prstGeom>
          <a:solidFill>
            <a:srgbClr val="39A3C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779427" y="3549505"/>
            <a:ext cx="2801722" cy="1051953"/>
            <a:chOff x="1626835" y="2349127"/>
            <a:chExt cx="2492110" cy="935704"/>
          </a:xfrm>
        </p:grpSpPr>
        <p:sp>
          <p:nvSpPr>
            <p:cNvPr id="22" name="文本框 21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smtClean="0">
                  <a:solidFill>
                    <a:schemeClr val="bg1"/>
                  </a:solidFill>
                  <a:latin typeface="Calibri" panose="020F0502020204030204" charset="0"/>
                  <a:cs typeface="Calibri" panose="020F0502020204030204" charset="0"/>
                </a:rPr>
                <a:t>Title text addition</a:t>
              </a:r>
              <a:endParaRPr lang="zh-CN" altLang="en-US" sz="16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26835" y="2687681"/>
              <a:ext cx="2492110" cy="597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98697" y="3547200"/>
            <a:ext cx="2801722" cy="1051953"/>
            <a:chOff x="1626835" y="2349127"/>
            <a:chExt cx="2492110" cy="935704"/>
          </a:xfrm>
        </p:grpSpPr>
        <p:sp>
          <p:nvSpPr>
            <p:cNvPr id="25" name="文本框 24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1"/>
                  </a:solidFill>
                  <a:latin typeface="Calibri" panose="020F0502020204030204" charset="0"/>
                  <a:cs typeface="Calibri" panose="020F0502020204030204" charset="0"/>
                </a:rPr>
                <a:t>Title text addition</a:t>
              </a:r>
              <a:endParaRPr lang="zh-CN" altLang="en-US" sz="16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26835" y="2687681"/>
              <a:ext cx="2492110" cy="597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745149" y="3547200"/>
            <a:ext cx="2801722" cy="1051953"/>
            <a:chOff x="1626835" y="2349127"/>
            <a:chExt cx="2492110" cy="935704"/>
          </a:xfrm>
        </p:grpSpPr>
        <p:sp>
          <p:nvSpPr>
            <p:cNvPr id="33" name="文本框 32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Calibri" panose="020F0502020204030204" charset="0"/>
                  <a:cs typeface="Calibri" panose="020F0502020204030204" charset="0"/>
                </a:rPr>
                <a:t>Title text addition</a:t>
              </a:r>
              <a:endParaRPr lang="zh-CN" altLang="en-US" sz="16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26835" y="2687681"/>
              <a:ext cx="2492110" cy="597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209550" y="1456690"/>
            <a:ext cx="1189926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Being responsible for one’s actions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Having faith in god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Respecting authority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Remaining married to the same person for life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Leaving the world in better shape</a:t>
            </a:r>
          </a:p>
        </p:txBody>
      </p:sp>
    </p:spTree>
    <p:extLst>
      <p:ext uri="{BB962C8B-B14F-4D97-AF65-F5344CB8AC3E}">
        <p14:creationId xmlns:p14="http://schemas.microsoft.com/office/powerpoint/2010/main" val="287092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635" y="26670"/>
            <a:ext cx="12191365" cy="82804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bg1"/>
                </a:solidFill>
                <a:ea typeface="Calibri" panose="020F0502020204030204" charset="0"/>
                <a:cs typeface="Calibri" panose="020F0502020204030204" charset="0"/>
              </a:rPr>
              <a:t>Family Values</a:t>
            </a:r>
            <a:r>
              <a:rPr lang="en-US" altLang="zh-CN" sz="3600" b="1" dirty="0">
                <a:solidFill>
                  <a:schemeClr val="bg1"/>
                </a:solidFill>
                <a:ea typeface="Calibri" panose="020F0502020204030204" charset="0"/>
                <a:cs typeface="Calibri" panose="020F0502020204030204" charset="0"/>
              </a:rPr>
              <a:t>-</a:t>
            </a:r>
            <a:r>
              <a:rPr lang="zh-CN" altLang="en-US" sz="3600" b="1" dirty="0">
                <a:solidFill>
                  <a:schemeClr val="bg1"/>
                </a:solidFill>
                <a:ea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ea typeface="Calibri" panose="020F0502020204030204" charset="0"/>
                <a:cs typeface="Calibri" panose="020F0502020204030204" charset="0"/>
              </a:rPr>
              <a:t>Modern Values</a:t>
            </a:r>
          </a:p>
        </p:txBody>
      </p:sp>
      <p:sp>
        <p:nvSpPr>
          <p:cNvPr id="26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446125" y="-1721867"/>
            <a:ext cx="997131" cy="1599112"/>
          </a:xfrm>
          <a:prstGeom prst="rect">
            <a:avLst/>
          </a:prstGeom>
          <a:solidFill>
            <a:srgbClr val="00A69C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443256" y="-1721867"/>
            <a:ext cx="997131" cy="1599112"/>
          </a:xfrm>
          <a:prstGeom prst="rect">
            <a:avLst/>
          </a:prstGeom>
          <a:solidFill>
            <a:srgbClr val="F6921E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3440387" y="-1735497"/>
            <a:ext cx="997131" cy="1599112"/>
          </a:xfrm>
          <a:prstGeom prst="rect">
            <a:avLst/>
          </a:prstGeom>
          <a:solidFill>
            <a:srgbClr val="EC1C24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9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4437518" y="-1721867"/>
            <a:ext cx="997131" cy="1599112"/>
          </a:xfrm>
          <a:prstGeom prst="rect">
            <a:avLst/>
          </a:prstGeom>
          <a:solidFill>
            <a:srgbClr val="2B8F66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0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5434649" y="-1742161"/>
            <a:ext cx="997131" cy="1599112"/>
          </a:xfrm>
          <a:prstGeom prst="rect">
            <a:avLst/>
          </a:prstGeom>
          <a:solidFill>
            <a:srgbClr val="39A3C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779427" y="3549505"/>
            <a:ext cx="2801722" cy="1051953"/>
            <a:chOff x="1626835" y="2349127"/>
            <a:chExt cx="2492110" cy="935704"/>
          </a:xfrm>
        </p:grpSpPr>
        <p:sp>
          <p:nvSpPr>
            <p:cNvPr id="22" name="文本框 21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smtClean="0">
                  <a:solidFill>
                    <a:schemeClr val="bg1"/>
                  </a:solidFill>
                  <a:latin typeface="Calibri" panose="020F0502020204030204" charset="0"/>
                  <a:cs typeface="Calibri" panose="020F0502020204030204" charset="0"/>
                </a:rPr>
                <a:t>Title text addition</a:t>
              </a:r>
              <a:endParaRPr lang="zh-CN" altLang="en-US" sz="16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26835" y="2687681"/>
              <a:ext cx="2492110" cy="597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98697" y="3547200"/>
            <a:ext cx="2801722" cy="1051953"/>
            <a:chOff x="1626835" y="2349127"/>
            <a:chExt cx="2492110" cy="935704"/>
          </a:xfrm>
        </p:grpSpPr>
        <p:sp>
          <p:nvSpPr>
            <p:cNvPr id="25" name="文本框 24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1"/>
                  </a:solidFill>
                  <a:latin typeface="Calibri" panose="020F0502020204030204" charset="0"/>
                  <a:cs typeface="Calibri" panose="020F0502020204030204" charset="0"/>
                </a:rPr>
                <a:t>Title text addition</a:t>
              </a:r>
              <a:endParaRPr lang="zh-CN" altLang="en-US" sz="16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26835" y="2687681"/>
              <a:ext cx="2492110" cy="597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745149" y="3547200"/>
            <a:ext cx="2801722" cy="1051953"/>
            <a:chOff x="1626835" y="2349127"/>
            <a:chExt cx="2492110" cy="935704"/>
          </a:xfrm>
        </p:grpSpPr>
        <p:sp>
          <p:nvSpPr>
            <p:cNvPr id="33" name="文本框 32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Calibri" panose="020F0502020204030204" charset="0"/>
                  <a:cs typeface="Calibri" panose="020F0502020204030204" charset="0"/>
                </a:rPr>
                <a:t>Title text addition</a:t>
              </a:r>
              <a:endParaRPr lang="zh-CN" altLang="en-US" sz="16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26835" y="2687681"/>
              <a:ext cx="2492110" cy="597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209550" y="1456690"/>
            <a:ext cx="1189926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Giving emotional support to other members of the family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Respecting people for themselves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Developing greater skill in communicating one’s feelings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Respecting one’s children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Living up to one’s potential as an individual</a:t>
            </a:r>
          </a:p>
        </p:txBody>
      </p:sp>
    </p:spTree>
    <p:extLst>
      <p:ext uri="{BB962C8B-B14F-4D97-AF65-F5344CB8AC3E}">
        <p14:creationId xmlns:p14="http://schemas.microsoft.com/office/powerpoint/2010/main" val="238061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425" y="2872351"/>
            <a:ext cx="4412226" cy="150300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000" dirty="0" smtClean="0"/>
              <a:t>   Thank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8879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519"/>
          <a:stretch/>
        </p:blipFill>
        <p:spPr>
          <a:xfrm>
            <a:off x="838200" y="504127"/>
            <a:ext cx="10515599" cy="570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782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52" y="13778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632" y="3172644"/>
            <a:ext cx="10515600" cy="435133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Family structure” </a:t>
            </a:r>
            <a:r>
              <a:rPr lang="en-US" dirty="0"/>
              <a:t>is a term that describes the members of a household who are linked by marriage</a:t>
            </a:r>
          </a:p>
        </p:txBody>
      </p:sp>
    </p:spTree>
    <p:extLst>
      <p:ext uri="{BB962C8B-B14F-4D97-AF65-F5344CB8AC3E}">
        <p14:creationId xmlns:p14="http://schemas.microsoft.com/office/powerpoint/2010/main" val="546037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68" y="0"/>
            <a:ext cx="11180619" cy="6691745"/>
          </a:xfrm>
        </p:spPr>
      </p:pic>
    </p:spTree>
    <p:extLst>
      <p:ext uri="{BB962C8B-B14F-4D97-AF65-F5344CB8AC3E}">
        <p14:creationId xmlns:p14="http://schemas.microsoft.com/office/powerpoint/2010/main" val="1173384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CuadroTexto"/>
          <p:cNvSpPr txBox="1"/>
          <p:nvPr/>
        </p:nvSpPr>
        <p:spPr>
          <a:xfrm>
            <a:off x="991743" y="382295"/>
            <a:ext cx="9784905" cy="99501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en-US" sz="2933" b="1" dirty="0">
                <a:ln w="28575">
                  <a:noFill/>
                </a:ln>
                <a:latin typeface="Calibri"/>
              </a:rPr>
              <a:t>A</a:t>
            </a:r>
            <a:r>
              <a:rPr lang="en-US" sz="2933" b="1" dirty="0" smtClean="0">
                <a:ln w="28575">
                  <a:noFill/>
                </a:ln>
                <a:latin typeface="Calibri"/>
              </a:rPr>
              <a:t> </a:t>
            </a:r>
            <a:r>
              <a:rPr lang="en-US" sz="2933" b="1" dirty="0">
                <a:ln w="28575">
                  <a:noFill/>
                </a:ln>
                <a:latin typeface="Calibri"/>
              </a:rPr>
              <a:t>family unit that includes grandmothers, grandfathers, aunts, and uncles, etc. in addition to parents and children</a:t>
            </a:r>
            <a:endParaRPr lang="es-ES_tradnl" sz="2933" b="1" dirty="0">
              <a:ln w="28575">
                <a:noFill/>
              </a:ln>
              <a:latin typeface="Calibri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7987707" y="2172324"/>
            <a:ext cx="3556504" cy="3907213"/>
            <a:chOff x="5823480" y="1970059"/>
            <a:chExt cx="2667378" cy="3907213"/>
          </a:xfrm>
        </p:grpSpPr>
        <p:pic>
          <p:nvPicPr>
            <p:cNvPr id="17" name="16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98"/>
            <a:stretch/>
          </p:blipFill>
          <p:spPr>
            <a:xfrm>
              <a:off x="5860178" y="1970059"/>
              <a:ext cx="2630680" cy="3907213"/>
            </a:xfrm>
            <a:prstGeom prst="rect">
              <a:avLst/>
            </a:prstGeom>
          </p:spPr>
        </p:pic>
        <p:pic>
          <p:nvPicPr>
            <p:cNvPr id="1036" name="Picture 12" descr="http://cdn.graphicsfactory.com/clip-art/image_files/tn_image/6/1354006-tn_fish-bones-v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74623">
              <a:off x="5823480" y="4923985"/>
              <a:ext cx="840241" cy="84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://www.thefinalharvest.org/images/hiolsilver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40" y="5645728"/>
            <a:ext cx="1281741" cy="989089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r.photos3.fotosearch.com/bthumb/CSP/CSP991/k1166487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615" l="2353" r="98824">
                        <a14:backgroundMark x1="16471" y1="13077" x2="31176" y2="6923"/>
                        <a14:backgroundMark x1="41176" y1="37692" x2="47647" y2="34615"/>
                        <a14:backgroundMark x1="75882" y1="19231" x2="85882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/>
        </p:blipFill>
        <p:spPr bwMode="auto">
          <a:xfrm>
            <a:off x="6781496" y="5785645"/>
            <a:ext cx="1618760" cy="84917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7032" y="5190634"/>
            <a:ext cx="2811253" cy="163392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8" name="Picture 14" descr="http://www.wpclipart.com/animals/cats/cartoon_cats/happy_dancing_ca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" b="100000" l="0" r="10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70" y="5542763"/>
            <a:ext cx="1617617" cy="1195015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 rot="21204297">
            <a:off x="891451" y="4148755"/>
            <a:ext cx="2539333" cy="1481322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733" b="1" dirty="0">
                <a:ln w="28575">
                  <a:noFill/>
                </a:ln>
                <a:solidFill>
                  <a:prstClr val="black"/>
                </a:solidFill>
                <a:latin typeface="Comic Sans MS" panose="030F0702030302020204" pitchFamily="66" charset="0"/>
              </a:rPr>
              <a:t>Step-family</a:t>
            </a:r>
            <a:endParaRPr lang="es-ES_tradnl" sz="3733" b="1" dirty="0">
              <a:ln w="28575">
                <a:noFill/>
              </a:ln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 rot="322244">
            <a:off x="3879788" y="3867136"/>
            <a:ext cx="2416209" cy="1481322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733" b="1" dirty="0">
                <a:ln w="28575">
                  <a:noFill/>
                </a:ln>
                <a:solidFill>
                  <a:prstClr val="black"/>
                </a:solidFill>
                <a:latin typeface="Comic Sans MS" panose="030F0702030302020204" pitchFamily="66" charset="0"/>
              </a:rPr>
              <a:t>Extended family</a:t>
            </a:r>
            <a:endParaRPr lang="es-ES_tradnl" sz="2667" b="1" dirty="0">
              <a:ln w="28575">
                <a:noFill/>
              </a:ln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15 Pentágono">
            <a:hlinkClick r:id="" action="ppaction://hlinkshowjump?jump=nextslide"/>
          </p:cNvPr>
          <p:cNvSpPr/>
          <p:nvPr/>
        </p:nvSpPr>
        <p:spPr>
          <a:xfrm>
            <a:off x="289025" y="3284984"/>
            <a:ext cx="1405436" cy="494547"/>
          </a:xfrm>
          <a:prstGeom prst="homePlat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solidFill>
                  <a:prstClr val="white"/>
                </a:solidFill>
              </a:rPr>
              <a:t>NEXT</a:t>
            </a:r>
            <a:endParaRPr lang="es-ES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74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276 -0.4553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-22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-got-i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-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276 -0.45532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CuadroTexto"/>
          <p:cNvSpPr txBox="1"/>
          <p:nvPr/>
        </p:nvSpPr>
        <p:spPr>
          <a:xfrm>
            <a:off x="1114359" y="435056"/>
            <a:ext cx="9533976" cy="1077218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en-US" sz="3200" b="1" dirty="0">
                <a:ln w="28575">
                  <a:noFill/>
                </a:ln>
                <a:solidFill>
                  <a:prstClr val="black"/>
                </a:solidFill>
                <a:latin typeface="Calibri"/>
              </a:rPr>
              <a:t>A</a:t>
            </a:r>
            <a:r>
              <a:rPr lang="en-US" sz="3200" b="1" dirty="0" smtClean="0">
                <a:ln w="28575">
                  <a:noFill/>
                </a:ln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>
                <a:ln w="28575">
                  <a:noFill/>
                </a:ln>
                <a:solidFill>
                  <a:prstClr val="black"/>
                </a:solidFill>
                <a:latin typeface="Calibri"/>
              </a:rPr>
              <a:t>family consisting of two parents and their children, but not including aunts, uncles, grandparents, etc.</a:t>
            </a:r>
            <a:endParaRPr lang="es-ES_tradnl" sz="3200" b="1" dirty="0">
              <a:ln w="28575">
                <a:noFill/>
              </a:ln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7987707" y="2172324"/>
            <a:ext cx="3556504" cy="3907213"/>
            <a:chOff x="5823480" y="1970059"/>
            <a:chExt cx="2667378" cy="3907213"/>
          </a:xfrm>
        </p:grpSpPr>
        <p:pic>
          <p:nvPicPr>
            <p:cNvPr id="17" name="16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98"/>
            <a:stretch/>
          </p:blipFill>
          <p:spPr>
            <a:xfrm>
              <a:off x="5860178" y="1970059"/>
              <a:ext cx="2630680" cy="3907213"/>
            </a:xfrm>
            <a:prstGeom prst="rect">
              <a:avLst/>
            </a:prstGeom>
          </p:spPr>
        </p:pic>
        <p:pic>
          <p:nvPicPr>
            <p:cNvPr id="1036" name="Picture 12" descr="http://cdn.graphicsfactory.com/clip-art/image_files/tn_image/6/1354006-tn_fish-bones-v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74623">
              <a:off x="5823480" y="4923985"/>
              <a:ext cx="840241" cy="84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://www.thefinalharvest.org/images/hiolsilver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40" y="5645728"/>
            <a:ext cx="1281741" cy="989089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r.photos3.fotosearch.com/bthumb/CSP/CSP991/k1166487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615" l="2353" r="98824">
                        <a14:backgroundMark x1="16471" y1="13077" x2="31176" y2="6923"/>
                        <a14:backgroundMark x1="41176" y1="37692" x2="47647" y2="34615"/>
                        <a14:backgroundMark x1="75882" y1="19231" x2="85882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/>
        </p:blipFill>
        <p:spPr bwMode="auto">
          <a:xfrm>
            <a:off x="6781496" y="5785645"/>
            <a:ext cx="1618760" cy="84917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7032" y="5190634"/>
            <a:ext cx="2811253" cy="163392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8" name="Picture 14" descr="http://www.wpclipart.com/animals/cats/cartoon_cats/happy_dancing_ca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" b="100000" l="0" r="10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70" y="5542763"/>
            <a:ext cx="1617617" cy="1195015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 rot="279662">
            <a:off x="4519926" y="4054251"/>
            <a:ext cx="1987087" cy="1481322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733" b="1" dirty="0">
                <a:ln w="28575">
                  <a:noFill/>
                </a:ln>
                <a:solidFill>
                  <a:prstClr val="black"/>
                </a:solidFill>
                <a:latin typeface="Comic Sans MS" panose="030F0702030302020204" pitchFamily="66" charset="0"/>
              </a:rPr>
              <a:t>Step- family</a:t>
            </a:r>
            <a:endParaRPr lang="es-ES_tradnl" sz="3733" b="1" dirty="0">
              <a:ln w="28575">
                <a:noFill/>
              </a:ln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 rot="21028058">
            <a:off x="1824889" y="3768788"/>
            <a:ext cx="2070467" cy="1481322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733" b="1" dirty="0">
                <a:ln w="28575">
                  <a:noFill/>
                </a:ln>
                <a:solidFill>
                  <a:prstClr val="black"/>
                </a:solidFill>
                <a:latin typeface="Comic Sans MS" panose="030F0702030302020204" pitchFamily="66" charset="0"/>
              </a:rPr>
              <a:t>Nuclear family</a:t>
            </a:r>
            <a:endParaRPr lang="es-ES_tradnl" sz="2667" b="1" dirty="0">
              <a:ln w="28575">
                <a:noFill/>
              </a:ln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15 Pentágono">
            <a:hlinkClick r:id="" action="ppaction://hlinkshowjump?jump=nextslide"/>
          </p:cNvPr>
          <p:cNvSpPr/>
          <p:nvPr/>
        </p:nvSpPr>
        <p:spPr>
          <a:xfrm>
            <a:off x="289025" y="3284984"/>
            <a:ext cx="1405436" cy="494547"/>
          </a:xfrm>
          <a:prstGeom prst="homePlat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solidFill>
                  <a:prstClr val="white"/>
                </a:solidFill>
              </a:rPr>
              <a:t>NEXT</a:t>
            </a:r>
            <a:endParaRPr lang="es-ES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368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1316 -0.3148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0" y="-15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-got-i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-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1316 -0.31482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CuadroTexto"/>
          <p:cNvSpPr txBox="1"/>
          <p:nvPr/>
        </p:nvSpPr>
        <p:spPr>
          <a:xfrm>
            <a:off x="991743" y="646722"/>
            <a:ext cx="9355465" cy="913199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en-US" sz="2667" b="1" dirty="0">
                <a:ln w="28575">
                  <a:noFill/>
                </a:ln>
                <a:solidFill>
                  <a:prstClr val="black"/>
                </a:solidFill>
                <a:latin typeface="Calibri"/>
              </a:rPr>
              <a:t>A</a:t>
            </a:r>
            <a:r>
              <a:rPr lang="en-US" sz="2667" b="1" dirty="0" smtClean="0">
                <a:ln w="28575">
                  <a:noFill/>
                </a:ln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>
                <a:ln w="28575">
                  <a:noFill/>
                </a:ln>
                <a:solidFill>
                  <a:prstClr val="black"/>
                </a:solidFill>
                <a:latin typeface="Calibri"/>
              </a:rPr>
              <a:t>family that is formed by two people and the child or children of one or both of them from a previous relationship</a:t>
            </a:r>
            <a:endParaRPr lang="es-ES_tradnl" sz="2667" b="1" dirty="0">
              <a:ln w="28575">
                <a:noFill/>
              </a:ln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7987707" y="2172324"/>
            <a:ext cx="3556504" cy="3907213"/>
            <a:chOff x="5823480" y="1970059"/>
            <a:chExt cx="2667378" cy="3907213"/>
          </a:xfrm>
        </p:grpSpPr>
        <p:pic>
          <p:nvPicPr>
            <p:cNvPr id="17" name="16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98"/>
            <a:stretch/>
          </p:blipFill>
          <p:spPr>
            <a:xfrm>
              <a:off x="5860178" y="1970059"/>
              <a:ext cx="2630680" cy="3907213"/>
            </a:xfrm>
            <a:prstGeom prst="rect">
              <a:avLst/>
            </a:prstGeom>
          </p:spPr>
        </p:pic>
        <p:pic>
          <p:nvPicPr>
            <p:cNvPr id="1036" name="Picture 12" descr="http://cdn.graphicsfactory.com/clip-art/image_files/tn_image/6/1354006-tn_fish-bones-v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74623">
              <a:off x="5823480" y="4923985"/>
              <a:ext cx="840241" cy="84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://www.thefinalharvest.org/images/hiolsilver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40" y="5645728"/>
            <a:ext cx="1281741" cy="989089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r.photos3.fotosearch.com/bthumb/CSP/CSP991/k1166487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615" l="2353" r="98824">
                        <a14:backgroundMark x1="16471" y1="13077" x2="31176" y2="6923"/>
                        <a14:backgroundMark x1="41176" y1="37692" x2="47647" y2="34615"/>
                        <a14:backgroundMark x1="75882" y1="19231" x2="85882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/>
        </p:blipFill>
        <p:spPr bwMode="auto">
          <a:xfrm>
            <a:off x="6781496" y="5785645"/>
            <a:ext cx="1618760" cy="84917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7032" y="5190634"/>
            <a:ext cx="2811253" cy="163392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8" name="Picture 14" descr="http://www.wpclipart.com/animals/cats/cartoon_cats/happy_dancing_ca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" b="100000" l="0" r="10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70" y="5542763"/>
            <a:ext cx="1617617" cy="1195015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 rot="21204297">
            <a:off x="1371321" y="3752169"/>
            <a:ext cx="2380495" cy="2166887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733" b="1" dirty="0">
                <a:ln w="28575">
                  <a:noFill/>
                </a:ln>
                <a:solidFill>
                  <a:prstClr val="black"/>
                </a:solidFill>
                <a:latin typeface="Comic Sans MS" panose="030F0702030302020204" pitchFamily="66" charset="0"/>
              </a:rPr>
              <a:t>One-parent family</a:t>
            </a:r>
            <a:endParaRPr lang="es-ES_tradnl" sz="3733" b="1" dirty="0">
              <a:ln w="28575">
                <a:noFill/>
              </a:ln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 rot="322244">
            <a:off x="4166397" y="3884428"/>
            <a:ext cx="2333516" cy="1481322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733" b="1" dirty="0">
                <a:ln w="28575">
                  <a:noFill/>
                </a:ln>
                <a:solidFill>
                  <a:prstClr val="black"/>
                </a:solidFill>
                <a:latin typeface="Comic Sans MS" panose="030F0702030302020204" pitchFamily="66" charset="0"/>
              </a:rPr>
              <a:t>Step- family</a:t>
            </a:r>
            <a:endParaRPr lang="es-ES_tradnl" sz="2667" b="1" dirty="0">
              <a:ln w="28575">
                <a:noFill/>
              </a:ln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15 Pentágono">
            <a:hlinkClick r:id="" action="ppaction://hlinkshowjump?jump=nextslide"/>
          </p:cNvPr>
          <p:cNvSpPr/>
          <p:nvPr/>
        </p:nvSpPr>
        <p:spPr>
          <a:xfrm>
            <a:off x="289025" y="3284984"/>
            <a:ext cx="1405436" cy="494547"/>
          </a:xfrm>
          <a:prstGeom prst="homePlat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solidFill>
                  <a:prstClr val="white"/>
                </a:solidFill>
              </a:rPr>
              <a:t>NEXT</a:t>
            </a:r>
            <a:endParaRPr lang="es-ES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78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03125 -0.35278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17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-got-i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-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03125 -0.35278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1650</Words>
  <Application>Microsoft Office PowerPoint</Application>
  <PresentationFormat>Widescreen</PresentationFormat>
  <Paragraphs>191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Algerian</vt:lpstr>
      <vt:lpstr>Arial</vt:lpstr>
      <vt:lpstr>Calibri</vt:lpstr>
      <vt:lpstr>Calibri Light</vt:lpstr>
      <vt:lpstr>Comic Sans MS</vt:lpstr>
      <vt:lpstr>等线</vt:lpstr>
      <vt:lpstr>等线 Light</vt:lpstr>
      <vt:lpstr>Times New Roman</vt:lpstr>
      <vt:lpstr>Vidaloka</vt:lpstr>
      <vt:lpstr>Office Theme</vt:lpstr>
      <vt:lpstr> The American Family</vt:lpstr>
      <vt:lpstr>PowerPoint Presentation</vt:lpstr>
      <vt:lpstr>PowerPoint Presentation</vt:lpstr>
      <vt:lpstr>PowerPoint Presentation</vt:lpstr>
      <vt:lpstr>Family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Read 1-8 and complete the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Structure</dc:title>
  <dc:creator>MAC AIR</dc:creator>
  <cp:lastModifiedBy>Admin</cp:lastModifiedBy>
  <cp:revision>35</cp:revision>
  <dcterms:created xsi:type="dcterms:W3CDTF">2021-04-15T06:57:29Z</dcterms:created>
  <dcterms:modified xsi:type="dcterms:W3CDTF">2023-09-13T09:02:21Z</dcterms:modified>
</cp:coreProperties>
</file>