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37"/>
  </p:handoutMasterIdLst>
  <p:sldIdLst>
    <p:sldId id="286" r:id="rId3"/>
    <p:sldId id="287" r:id="rId4"/>
    <p:sldId id="256" r:id="rId5"/>
    <p:sldId id="257" r:id="rId6"/>
    <p:sldId id="258" r:id="rId7"/>
    <p:sldId id="264" r:id="rId8"/>
    <p:sldId id="259" r:id="rId9"/>
    <p:sldId id="260" r:id="rId10"/>
    <p:sldId id="261" r:id="rId11"/>
    <p:sldId id="265" r:id="rId12"/>
    <p:sldId id="262" r:id="rId13"/>
    <p:sldId id="263" r:id="rId14"/>
    <p:sldId id="266" r:id="rId15"/>
    <p:sldId id="267" r:id="rId16"/>
    <p:sldId id="268" r:id="rId17"/>
    <p:sldId id="269" r:id="rId18"/>
    <p:sldId id="271" r:id="rId19"/>
    <p:sldId id="272" r:id="rId21"/>
    <p:sldId id="273" r:id="rId22"/>
    <p:sldId id="274" r:id="rId23"/>
    <p:sldId id="275" r:id="rId24"/>
    <p:sldId id="276" r:id="rId25"/>
    <p:sldId id="277" r:id="rId26"/>
    <p:sldId id="270" r:id="rId27"/>
    <p:sldId id="278" r:id="rId28"/>
    <p:sldId id="279" r:id="rId29"/>
    <p:sldId id="280" r:id="rId30"/>
    <p:sldId id="281" r:id="rId31"/>
    <p:sldId id="282" r:id="rId32"/>
    <p:sldId id="283" r:id="rId33"/>
    <p:sldId id="284" r:id="rId34"/>
    <p:sldId id="285"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8866" name="Slide Image Placeholder 548865"/>
          <p:cNvSpPr>
            <a:spLocks noTextEdit="1"/>
          </p:cNvSpPr>
          <p:nvPr>
            <p:ph type="sldImg"/>
          </p:nvPr>
        </p:nvSpPr>
        <p:spPr/>
      </p:sp>
      <p:sp>
        <p:nvSpPr>
          <p:cNvPr id="548867" name="Text Placeholder 548866"/>
          <p:cNvSpPr>
            <a:spLocks noGrp="1"/>
          </p:cNvSpPr>
          <p:nvPr>
            <p:ph type="body" idx="1"/>
          </p:nvPr>
        </p:nvSpPr>
        <p:spPr/>
        <p:txBody>
          <a:bodyPr/>
          <a:p>
            <a:pPr lvl="0"/>
            <a:endParaRPr lang="en-GB"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0914" name="Slide Image Placeholder 550913"/>
          <p:cNvSpPr>
            <a:spLocks noTextEdit="1"/>
          </p:cNvSpPr>
          <p:nvPr>
            <p:ph type="sldImg"/>
          </p:nvPr>
        </p:nvSpPr>
        <p:spPr/>
      </p:sp>
      <p:sp>
        <p:nvSpPr>
          <p:cNvPr id="550915" name="Text Placeholder 550914"/>
          <p:cNvSpPr>
            <a:spLocks noGrp="1"/>
          </p:cNvSpPr>
          <p:nvPr>
            <p:ph type="body" idx="1"/>
          </p:nvPr>
        </p:nvSpPr>
        <p:spPr/>
        <p:txBody>
          <a:bodyPr/>
          <a:p>
            <a:pPr lvl="0"/>
            <a:endParaRPr lang="en-GB"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62" name="Slide Image Placeholder 552961"/>
          <p:cNvSpPr>
            <a:spLocks noTextEdit="1"/>
          </p:cNvSpPr>
          <p:nvPr>
            <p:ph type="sldImg"/>
          </p:nvPr>
        </p:nvSpPr>
        <p:spPr/>
      </p:sp>
      <p:sp>
        <p:nvSpPr>
          <p:cNvPr id="552963" name="Text Placeholder 552962"/>
          <p:cNvSpPr>
            <a:spLocks noGrp="1"/>
          </p:cNvSpPr>
          <p:nvPr>
            <p:ph type="body" idx="1"/>
          </p:nvPr>
        </p:nvSpPr>
        <p:spPr/>
        <p:txBody>
          <a:bodyPr/>
          <a:p>
            <a:pPr lvl="0"/>
            <a:endParaRPr lang="en-GB"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5010" name="Slide Image Placeholder 555009"/>
          <p:cNvSpPr>
            <a:spLocks noTextEdit="1"/>
          </p:cNvSpPr>
          <p:nvPr>
            <p:ph type="sldImg"/>
          </p:nvPr>
        </p:nvSpPr>
        <p:spPr/>
      </p:sp>
      <p:sp>
        <p:nvSpPr>
          <p:cNvPr id="555011" name="Text Placeholder 555010"/>
          <p:cNvSpPr>
            <a:spLocks noGrp="1"/>
          </p:cNvSpPr>
          <p:nvPr>
            <p:ph type="body" idx="1"/>
          </p:nvPr>
        </p:nvSpPr>
        <p:spPr/>
        <p:txBody>
          <a:bodyPr/>
          <a:p>
            <a:pPr lvl="0"/>
            <a:endParaRPr lang="en-GB"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02" name="Slide Image Placeholder 563201"/>
          <p:cNvSpPr>
            <a:spLocks noTextEdit="1"/>
          </p:cNvSpPr>
          <p:nvPr>
            <p:ph type="sldImg"/>
          </p:nvPr>
        </p:nvSpPr>
        <p:spPr/>
      </p:sp>
      <p:sp>
        <p:nvSpPr>
          <p:cNvPr id="563203" name="Text Placeholder 563202"/>
          <p:cNvSpPr>
            <a:spLocks noGrp="1"/>
          </p:cNvSpPr>
          <p:nvPr>
            <p:ph type="body" idx="1"/>
          </p:nvPr>
        </p:nvSpPr>
        <p:spPr/>
        <p:txBody>
          <a:bodyPr/>
          <a:p>
            <a:pPr lvl="0"/>
            <a:endParaRPr lang="en-GB"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7058" name="Slide Image Placeholder 557057"/>
          <p:cNvSpPr>
            <a:spLocks noTextEdit="1"/>
          </p:cNvSpPr>
          <p:nvPr>
            <p:ph type="sldImg"/>
          </p:nvPr>
        </p:nvSpPr>
        <p:spPr/>
      </p:sp>
      <p:sp>
        <p:nvSpPr>
          <p:cNvPr id="557059" name="Text Placeholder 557058"/>
          <p:cNvSpPr>
            <a:spLocks noGrp="1"/>
          </p:cNvSpPr>
          <p:nvPr>
            <p:ph type="body" idx="1"/>
          </p:nvPr>
        </p:nvSpPr>
        <p:spPr/>
        <p:txBody>
          <a:bodyPr/>
          <a:p>
            <a:pPr lvl="0"/>
            <a:endParaRPr lang="en-GB"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9106" name="Slide Image Placeholder 559105"/>
          <p:cNvSpPr>
            <a:spLocks noTextEdit="1"/>
          </p:cNvSpPr>
          <p:nvPr>
            <p:ph type="sldImg"/>
          </p:nvPr>
        </p:nvSpPr>
        <p:spPr/>
      </p:sp>
      <p:sp>
        <p:nvSpPr>
          <p:cNvPr id="559107" name="Text Placeholder 559106"/>
          <p:cNvSpPr>
            <a:spLocks noGrp="1"/>
          </p:cNvSpPr>
          <p:nvPr>
            <p:ph type="body" idx="1"/>
          </p:nvPr>
        </p:nvSpPr>
        <p:spPr/>
        <p:txBody>
          <a:bodyPr/>
          <a:p>
            <a:pPr lvl="0"/>
            <a:endParaRPr lang="en-GB"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8"/>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itle 1"/>
          <p:cNvSpPr>
            <a:spLocks noGrp="1"/>
          </p:cNvSpPr>
          <p:nvPr>
            <p:ph type="title"/>
          </p:nvPr>
        </p:nvSpPr>
        <p:spPr/>
        <p:txBody>
          <a:bodyPr vert="horz" lIns="91440" tIns="45720" rIns="91440" bIns="45720" anchor="t" anchorCtr="0"/>
          <a:p>
            <a:pPr defTabSz="457200">
              <a:buNone/>
            </a:pPr>
            <a:endParaRPr lang="en-US" altLang="zh-CN"/>
          </a:p>
        </p:txBody>
      </p:sp>
      <p:sp>
        <p:nvSpPr>
          <p:cNvPr id="16386" name="Content Placeholder 2"/>
          <p:cNvSpPr>
            <a:spLocks noGrp="1"/>
          </p:cNvSpPr>
          <p:nvPr>
            <p:ph idx="1"/>
          </p:nvPr>
        </p:nvSpPr>
        <p:spPr/>
        <p:txBody>
          <a:bodyPr vert="horz" lIns="91440" tIns="45720" rIns="91440" bIns="45720" anchor="t" anchorCtr="0"/>
          <a:p>
            <a:endParaRPr lang="en-US" altLang="zh-CN"/>
          </a:p>
        </p:txBody>
      </p:sp>
      <p:pic>
        <p:nvPicPr>
          <p:cNvPr id="16387" name="Picture 2" descr="Cách viết email welcome hiệu quả"/>
          <p:cNvPicPr>
            <a:picLocks noChangeAspect="1"/>
          </p:cNvPicPr>
          <p:nvPr/>
        </p:nvPicPr>
        <p:blipFill>
          <a:blip r:embed="rId1"/>
          <a:stretch>
            <a:fillRect/>
          </a:stretch>
        </p:blipFill>
        <p:spPr>
          <a:xfrm>
            <a:off x="0" y="0"/>
            <a:ext cx="12192000" cy="6858000"/>
          </a:xfrm>
          <a:prstGeom prst="rect">
            <a:avLst/>
          </a:prstGeom>
          <a:noFill/>
          <a:ln w="9525">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5" name="Text Box 4"/>
          <p:cNvSpPr txBox="1"/>
          <p:nvPr/>
        </p:nvSpPr>
        <p:spPr>
          <a:xfrm>
            <a:off x="850900" y="840105"/>
            <a:ext cx="10650855" cy="1938020"/>
          </a:xfrm>
          <a:prstGeom prst="rect">
            <a:avLst/>
          </a:prstGeom>
          <a:noFill/>
        </p:spPr>
        <p:txBody>
          <a:bodyPr wrap="square" rtlCol="0">
            <a:spAutoFit/>
          </a:bodyPr>
          <a:p>
            <a:pPr marL="457200" indent="-457200">
              <a:buFont typeface="Arial" panose="020B0604020202020204" pitchFamily="34" charset="0"/>
              <a:buChar char="•"/>
            </a:pPr>
            <a:r>
              <a:rPr lang="en-US" sz="3000"/>
              <a:t>Founded in 1931</a:t>
            </a:r>
            <a:endParaRPr lang="en-US" sz="3000"/>
          </a:p>
          <a:p>
            <a:pPr marL="457200" indent="-457200">
              <a:buFont typeface="Arial" panose="020B0604020202020204" pitchFamily="34" charset="0"/>
              <a:buChar char="•"/>
            </a:pPr>
            <a:r>
              <a:rPr lang="en-US" sz="3000"/>
              <a:t>54 members </a:t>
            </a:r>
            <a:endParaRPr lang="en-US" sz="3000"/>
          </a:p>
          <a:p>
            <a:pPr marL="457200" indent="-457200">
              <a:buFont typeface="Arial" panose="020B0604020202020204" pitchFamily="34" charset="0"/>
              <a:buChar char="•"/>
            </a:pPr>
            <a:r>
              <a:rPr lang="en-US" sz="3000"/>
              <a:t>Queen Elizabeth II is the head of the Commonwealth</a:t>
            </a:r>
            <a:endParaRPr lang="en-US" sz="3000"/>
          </a:p>
          <a:p>
            <a:pPr marL="457200" indent="-457200">
              <a:buFont typeface="Arial" panose="020B0604020202020204" pitchFamily="34" charset="0"/>
              <a:buChar char="•"/>
            </a:pPr>
            <a:r>
              <a:rPr lang="en-US" sz="3000"/>
              <a:t>Commonwealth Heads of Government Meetings</a:t>
            </a:r>
            <a:endParaRPr lang="en-US" sz="3000"/>
          </a:p>
        </p:txBody>
      </p:sp>
      <p:pic>
        <p:nvPicPr>
          <p:cNvPr id="7" name="Content Placeholder 6"/>
          <p:cNvPicPr>
            <a:picLocks noChangeAspect="1"/>
          </p:cNvPicPr>
          <p:nvPr>
            <p:ph idx="1"/>
          </p:nvPr>
        </p:nvPicPr>
        <p:blipFill>
          <a:blip r:embed="rId1"/>
          <a:srcRect l="1144" t="25244" b="11321"/>
          <a:stretch>
            <a:fillRect/>
          </a:stretch>
        </p:blipFill>
        <p:spPr>
          <a:xfrm>
            <a:off x="2362835" y="3068955"/>
            <a:ext cx="6953885" cy="3347085"/>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rcRect l="3187" t="4359" r="11138" b="11974"/>
          <a:stretch>
            <a:fillRect/>
          </a:stretch>
        </p:blipFill>
        <p:spPr>
          <a:xfrm>
            <a:off x="431800" y="190500"/>
            <a:ext cx="10847070" cy="59569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15911" t="10667" r="14930"/>
          <a:stretch>
            <a:fillRect/>
          </a:stretch>
        </p:blipFill>
        <p:spPr>
          <a:xfrm>
            <a:off x="1268730" y="377825"/>
            <a:ext cx="9586595" cy="62560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15543" t="5231" r="16401" b="12846"/>
          <a:stretch>
            <a:fillRect/>
          </a:stretch>
        </p:blipFill>
        <p:spPr>
          <a:xfrm>
            <a:off x="901065" y="307340"/>
            <a:ext cx="9529445" cy="64509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rcRect l="2941" t="8500" r="9545" b="8923"/>
          <a:stretch>
            <a:fillRect/>
          </a:stretch>
        </p:blipFill>
        <p:spPr>
          <a:xfrm>
            <a:off x="1157605" y="356235"/>
            <a:ext cx="9719945" cy="51574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3547" t="10013" r="8449" b="10449"/>
          <a:stretch>
            <a:fillRect/>
          </a:stretch>
        </p:blipFill>
        <p:spPr>
          <a:xfrm>
            <a:off x="865505" y="280035"/>
            <a:ext cx="10460990" cy="53168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7829" t="5885" r="7094" b="4782"/>
          <a:stretch>
            <a:fillRect/>
          </a:stretch>
        </p:blipFill>
        <p:spPr>
          <a:xfrm>
            <a:off x="838835" y="259080"/>
            <a:ext cx="9956165" cy="58788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7842" name="Rectangles 547841"/>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47843" name="Text Box 547842"/>
          <p:cNvSpPr txBox="1"/>
          <p:nvPr/>
        </p:nvSpPr>
        <p:spPr>
          <a:xfrm>
            <a:off x="2955925" y="1592263"/>
            <a:ext cx="7026275" cy="3784600"/>
          </a:xfrm>
          <a:prstGeom prst="rect">
            <a:avLst/>
          </a:prstGeom>
          <a:noFill/>
          <a:ln w="9525">
            <a:noFill/>
          </a:ln>
        </p:spPr>
        <p:txBody>
          <a:bodyPr>
            <a:spAutoFit/>
          </a:bodyPr>
          <a:p>
            <a:r>
              <a:rPr lang="en-GB" altLang="x-none" sz="2400" dirty="0"/>
              <a:t>As far back as 1886 some moves were made to introduce Home Rule to Scotland, but they never got anywhere.</a:t>
            </a:r>
            <a:endParaRPr lang="en-GB" altLang="x-none" sz="2400" dirty="0"/>
          </a:p>
          <a:p>
            <a:endParaRPr lang="en-GB" altLang="x-none" sz="2400" dirty="0"/>
          </a:p>
          <a:p>
            <a:r>
              <a:rPr lang="en-GB" altLang="x-none" sz="2400" dirty="0"/>
              <a:t>Wales and a cultural revival (esp language) beginning (timidly) in the late 19th century.</a:t>
            </a:r>
            <a:endParaRPr lang="en-GB" altLang="x-none" sz="2400" dirty="0"/>
          </a:p>
          <a:p>
            <a:endParaRPr lang="en-GB" altLang="x-none" sz="2400" dirty="0"/>
          </a:p>
          <a:p>
            <a:r>
              <a:rPr lang="en-GB" altLang="x-none" sz="2400" dirty="0"/>
              <a:t>In early 20th century most Scots and Welsh believed Labour was best placed to defend their interests, with a strong central Labour government.</a:t>
            </a:r>
            <a:endParaRPr lang="en-GB" altLang="x-none" sz="1800" i="1"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9890" name="Rectangles 549889"/>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49891" name="Text Box 549890"/>
          <p:cNvSpPr txBox="1"/>
          <p:nvPr/>
        </p:nvSpPr>
        <p:spPr>
          <a:xfrm>
            <a:off x="2955925" y="1592263"/>
            <a:ext cx="7026275" cy="4154170"/>
          </a:xfrm>
          <a:prstGeom prst="rect">
            <a:avLst/>
          </a:prstGeom>
          <a:noFill/>
          <a:ln w="9525">
            <a:noFill/>
          </a:ln>
        </p:spPr>
        <p:txBody>
          <a:bodyPr>
            <a:spAutoFit/>
          </a:bodyPr>
          <a:p>
            <a:r>
              <a:rPr lang="en-GB" altLang="x-none" sz="2400" dirty="0"/>
              <a:t>In the 1960s Scottish and Welsh national movements began to pick up momentum.</a:t>
            </a:r>
            <a:endParaRPr lang="en-GB" altLang="x-none" sz="2400" dirty="0"/>
          </a:p>
          <a:p>
            <a:endParaRPr lang="en-GB" altLang="x-none" sz="2400" dirty="0"/>
          </a:p>
          <a:p>
            <a:r>
              <a:rPr lang="en-GB" altLang="x-none" sz="2400" dirty="0"/>
              <a:t>Electoral successes for the Scottish National Party and Plaid Cymru.</a:t>
            </a:r>
            <a:endParaRPr lang="en-GB" altLang="x-none" sz="2400" dirty="0"/>
          </a:p>
          <a:p>
            <a:endParaRPr lang="en-GB" altLang="x-none" sz="2400" dirty="0"/>
          </a:p>
          <a:p>
            <a:r>
              <a:rPr lang="en-GB" altLang="x-none" sz="2400" dirty="0"/>
              <a:t>By the late 1970s there was increasing pressure for "devolution".</a:t>
            </a:r>
            <a:endParaRPr lang="en-GB" altLang="x-none" sz="2400" dirty="0"/>
          </a:p>
          <a:p>
            <a:endParaRPr lang="en-GB" altLang="x-none" sz="2400" dirty="0"/>
          </a:p>
          <a:p>
            <a:r>
              <a:rPr lang="en-GB" altLang="x-none" sz="2400" dirty="0"/>
              <a:t>A referendum was held in 1979 to ask the Scots and Welsh if that was what they wanted.</a:t>
            </a:r>
            <a:endParaRPr lang="en-GB" altLang="x-none" sz="1800" i="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1938" name="Rectangles 551937"/>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51939" name="Text Box 551938"/>
          <p:cNvSpPr txBox="1"/>
          <p:nvPr/>
        </p:nvSpPr>
        <p:spPr>
          <a:xfrm>
            <a:off x="2955925" y="1592263"/>
            <a:ext cx="7026275" cy="3046095"/>
          </a:xfrm>
          <a:prstGeom prst="rect">
            <a:avLst/>
          </a:prstGeom>
          <a:noFill/>
          <a:ln w="9525">
            <a:noFill/>
          </a:ln>
        </p:spPr>
        <p:txBody>
          <a:bodyPr>
            <a:spAutoFit/>
          </a:bodyPr>
          <a:p>
            <a:r>
              <a:rPr lang="en-GB" altLang="x-none" sz="2400" dirty="0"/>
              <a:t>A narrow majority of Scottish electors voted yes: but the number fell below the threshold of 40% of the electorate set by the legislation. In Wales the "yes" did not get a majority of those voting.</a:t>
            </a:r>
            <a:endParaRPr lang="en-GB" altLang="x-none" sz="2400" dirty="0"/>
          </a:p>
          <a:p>
            <a:endParaRPr lang="en-GB" altLang="x-none" sz="2400" dirty="0"/>
          </a:p>
          <a:p>
            <a:r>
              <a:rPr lang="en-GB" altLang="x-none" sz="2400" dirty="0"/>
              <a:t>Margaret Thatcher and her Conservative government were opposed to devolution and the project was shelved.</a:t>
            </a:r>
            <a:endParaRPr lang="en-GB" altLang="x-none" sz="1800" i="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itle 1"/>
          <p:cNvSpPr>
            <a:spLocks noGrp="1"/>
          </p:cNvSpPr>
          <p:nvPr>
            <p:ph type="ctrTitle"/>
          </p:nvPr>
        </p:nvSpPr>
        <p:spPr>
          <a:xfrm>
            <a:off x="807297" y="771314"/>
            <a:ext cx="10943167" cy="1083733"/>
          </a:xfrm>
        </p:spPr>
        <p:txBody>
          <a:bodyPr vert="horz" wrap="square" lIns="91440" tIns="45720" rIns="91440" bIns="45720" anchor="b" anchorCtr="0"/>
          <a:p>
            <a:pPr algn="ctr">
              <a:buClrTx/>
              <a:buSzTx/>
              <a:buFontTx/>
            </a:pPr>
            <a:r>
              <a:rPr lang="en-US" altLang="zh-CN" b="1" kern="1200" dirty="0">
                <a:latin typeface="Times New Roman" panose="02020603050405020304" pitchFamily="18" charset="0"/>
                <a:ea typeface="+mj-ea"/>
                <a:cs typeface="+mj-cs"/>
              </a:rPr>
              <a:t>BRITISH CULTURE 2</a:t>
            </a:r>
            <a:endParaRPr lang="en-US" altLang="zh-CN" b="1" kern="1200" dirty="0">
              <a:latin typeface="Times New Roman" panose="02020603050405020304" pitchFamily="18" charset="0"/>
              <a:ea typeface="+mj-ea"/>
              <a:cs typeface="+mj-cs"/>
            </a:endParaRPr>
          </a:p>
        </p:txBody>
      </p:sp>
      <p:sp>
        <p:nvSpPr>
          <p:cNvPr id="2" name="Subtitle 1"/>
          <p:cNvSpPr/>
          <p:nvPr>
            <p:ph type="subTitle" idx="1"/>
          </p:nvPr>
        </p:nvSpPr>
        <p:spPr>
          <a:xfrm>
            <a:off x="2886075" y="2351405"/>
            <a:ext cx="7010400" cy="1600200"/>
          </a:xfrm>
        </p:spPr>
        <p:txBody>
          <a:bodyPr/>
          <a:p>
            <a:pPr marL="0" marR="0" indent="0" algn="ctr"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pPr>
            <a:r>
              <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rPr>
              <a:t>Lecturer: Cam Lien, M.A</a:t>
            </a:r>
            <a:endPar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pPr>
            <a:r>
              <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rPr>
              <a:t>Email: camlien0104@gmail.com</a:t>
            </a:r>
            <a:endPar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pPr>
            <a:r>
              <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rPr>
              <a:t>Phone: 0947320041</a:t>
            </a:r>
            <a:endParaRPr kumimoji="0" lang="en-US" sz="2800" b="0" i="0" u="none" strike="noStrike" kern="0" cap="none" spc="0" normalizeH="0" baseline="0" noProof="1">
              <a:solidFill>
                <a:schemeClr val="bg1"/>
              </a:solid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6" name="Rectangles 553985"/>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53987" name="Text Box 553986"/>
          <p:cNvSpPr txBox="1"/>
          <p:nvPr/>
        </p:nvSpPr>
        <p:spPr>
          <a:xfrm>
            <a:off x="2955925" y="1592263"/>
            <a:ext cx="7026275" cy="3046095"/>
          </a:xfrm>
          <a:prstGeom prst="rect">
            <a:avLst/>
          </a:prstGeom>
          <a:noFill/>
          <a:ln w="9525">
            <a:noFill/>
          </a:ln>
        </p:spPr>
        <p:txBody>
          <a:bodyPr>
            <a:spAutoFit/>
          </a:bodyPr>
          <a:p>
            <a:r>
              <a:rPr lang="en-GB" altLang="x-none" sz="2400" dirty="0"/>
              <a:t>Some influential Labour politicians continued however to press for devolution, especially John Smith, Labour leader from 1992 until his death in 1994.</a:t>
            </a:r>
            <a:endParaRPr lang="en-GB" altLang="x-none" sz="2400" dirty="0"/>
          </a:p>
          <a:p>
            <a:endParaRPr lang="en-GB" altLang="x-none" sz="2400" dirty="0"/>
          </a:p>
          <a:p>
            <a:r>
              <a:rPr lang="en-GB" altLang="x-none" sz="2400" dirty="0"/>
              <a:t>A Scottish Constitutional Convention met in the late 1980s and early 1990s to draft proposals for a devolved parliament.</a:t>
            </a:r>
            <a:endParaRPr lang="en-GB" altLang="x-none" sz="1800" i="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2178" name="Rectangles 562177"/>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62179" name="Text Box 562178"/>
          <p:cNvSpPr txBox="1"/>
          <p:nvPr/>
        </p:nvSpPr>
        <p:spPr>
          <a:xfrm>
            <a:off x="2955925" y="1592263"/>
            <a:ext cx="7026275" cy="3784600"/>
          </a:xfrm>
          <a:prstGeom prst="rect">
            <a:avLst/>
          </a:prstGeom>
          <a:noFill/>
          <a:ln w="9525">
            <a:noFill/>
          </a:ln>
        </p:spPr>
        <p:txBody>
          <a:bodyPr>
            <a:spAutoFit/>
          </a:bodyPr>
          <a:p>
            <a:r>
              <a:rPr lang="en-GB" altLang="x-none" sz="2400" dirty="0"/>
              <a:t>Many people in Scotland felt that Margaret Thatcher's policies had been damaging to them, and this was compounded when she decided to apply the "poll tax" (Community Charge) to Scotland as a "pilot scheme" before applying it to the rest of the UK.</a:t>
            </a:r>
            <a:endParaRPr lang="en-GB" altLang="x-none" sz="2400" dirty="0"/>
          </a:p>
          <a:p>
            <a:endParaRPr lang="en-GB" altLang="x-none" sz="2400" dirty="0"/>
          </a:p>
          <a:p>
            <a:r>
              <a:rPr lang="en-GB" altLang="x-none" sz="2400" dirty="0"/>
              <a:t>Scotland voted mainly Labour or SNP, while the Conservatives' overwhelming domination of Westminster relied essentially on English MPs.</a:t>
            </a:r>
            <a:endParaRPr lang="en-GB" altLang="x-none" sz="1800" i="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6034" name="Rectangles 556033"/>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56035" name="Text Box 556034"/>
          <p:cNvSpPr txBox="1"/>
          <p:nvPr/>
        </p:nvSpPr>
        <p:spPr>
          <a:xfrm>
            <a:off x="2955925" y="1592263"/>
            <a:ext cx="7026275" cy="3046095"/>
          </a:xfrm>
          <a:prstGeom prst="rect">
            <a:avLst/>
          </a:prstGeom>
          <a:noFill/>
          <a:ln w="9525">
            <a:noFill/>
          </a:ln>
        </p:spPr>
        <p:txBody>
          <a:bodyPr>
            <a:spAutoFit/>
          </a:bodyPr>
          <a:p>
            <a:r>
              <a:rPr lang="en-GB" altLang="x-none" sz="2400" dirty="0"/>
              <a:t>Labour's 1997 manifesto included proposals for a devolved Parliament in Scotland with legislative powers, and a Welsh Assembly with Executive powers. A referendum was held after Labour's overwhelming victory at the general election in 1997. Scotland voted decisively in favour of devolution, but Wales only voted for devolution by the narrowest of margins.</a:t>
            </a:r>
            <a:endParaRPr lang="en-GB" altLang="x-none" sz="1800" i="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p:nvPr>
            <p:ph type="sldNum" sz="quarter" idx="12"/>
          </p:nvPr>
        </p:nvSpPr>
        <p:spPr/>
        <p:txBody>
          <a:bodyPr/>
          <a:p>
            <a:pPr lvl="0"/>
            <a:fld id="{9A0DB2DC-4C9A-4742-B13C-FB6460FD3503}" type="slidenum">
              <a:rPr lang="fr-FR" dirty="0"/>
            </a:fld>
            <a:endParaRPr lang="fr-FR" dirty="0"/>
          </a:p>
        </p:txBody>
      </p:sp>
      <p:sp>
        <p:nvSpPr>
          <p:cNvPr id="558082" name="Rectangles 558081"/>
          <p:cNvSpPr/>
          <p:nvPr/>
        </p:nvSpPr>
        <p:spPr>
          <a:xfrm>
            <a:off x="2819400" y="381000"/>
            <a:ext cx="7467600" cy="533400"/>
          </a:xfrm>
          <a:prstGeom prst="rect">
            <a:avLst/>
          </a:prstGeom>
          <a:noFill/>
          <a:ln w="9525">
            <a:noFill/>
          </a:ln>
        </p:spPr>
        <p:txBody>
          <a:bodyPr/>
          <a:p>
            <a:pPr marL="50800" indent="-50800" algn="ctr">
              <a:spcBef>
                <a:spcPct val="20000"/>
              </a:spcBef>
            </a:pPr>
            <a:r>
              <a:rPr sz="2400" b="1" dirty="0" err="1">
                <a:solidFill>
                  <a:schemeClr val="tx1"/>
                </a:solidFill>
              </a:rPr>
              <a:t>Scotland and Wales</a:t>
            </a:r>
            <a:endParaRPr sz="3200" dirty="0" err="1">
              <a:solidFill>
                <a:schemeClr val="tx1"/>
              </a:solidFill>
            </a:endParaRPr>
          </a:p>
          <a:p>
            <a:pPr marL="50800" indent="-50800">
              <a:spcBef>
                <a:spcPct val="20000"/>
              </a:spcBef>
            </a:pPr>
            <a:endParaRPr sz="2800" dirty="0" err="1">
              <a:solidFill>
                <a:schemeClr val="tx1"/>
              </a:solidFill>
            </a:endParaRPr>
          </a:p>
        </p:txBody>
      </p:sp>
      <p:sp>
        <p:nvSpPr>
          <p:cNvPr id="558083" name="Text Box 558082"/>
          <p:cNvSpPr txBox="1"/>
          <p:nvPr/>
        </p:nvSpPr>
        <p:spPr>
          <a:xfrm>
            <a:off x="2955925" y="1592263"/>
            <a:ext cx="7026275" cy="1198880"/>
          </a:xfrm>
          <a:prstGeom prst="rect">
            <a:avLst/>
          </a:prstGeom>
          <a:noFill/>
          <a:ln w="9525">
            <a:noFill/>
          </a:ln>
        </p:spPr>
        <p:txBody>
          <a:bodyPr>
            <a:spAutoFit/>
          </a:bodyPr>
          <a:p>
            <a:r>
              <a:rPr lang="en-GB" altLang="x-none" sz="2400" dirty="0"/>
              <a:t>The Scottish Parliament and Welsh Assembly held their first elections in 1999.</a:t>
            </a:r>
            <a:endParaRPr lang="en-GB" altLang="x-none" sz="2400" dirty="0"/>
          </a:p>
          <a:p>
            <a:endParaRPr lang="en-GB" altLang="x-none"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Northern Ireland</a:t>
            </a:r>
            <a:endParaRPr lang="en-US"/>
          </a:p>
        </p:txBody>
      </p:sp>
      <p:pic>
        <p:nvPicPr>
          <p:cNvPr id="4" name="Content Placeholder 3"/>
          <p:cNvPicPr>
            <a:picLocks noChangeAspect="1"/>
          </p:cNvPicPr>
          <p:nvPr>
            <p:ph idx="1"/>
          </p:nvPr>
        </p:nvPicPr>
        <p:blipFill>
          <a:blip r:embed="rId1"/>
          <a:stretch>
            <a:fillRect/>
          </a:stretch>
        </p:blipFill>
        <p:spPr>
          <a:xfrm>
            <a:off x="1931670" y="1153160"/>
            <a:ext cx="8543925" cy="4953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683385" y="38735"/>
            <a:ext cx="9039860" cy="67805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791335" y="118110"/>
            <a:ext cx="8608695" cy="64573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673225" y="382270"/>
            <a:ext cx="8122920" cy="60928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061210" y="190500"/>
            <a:ext cx="8571230" cy="64293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78915" y="190500"/>
            <a:ext cx="8528050" cy="6396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9436" y="1584960"/>
            <a:ext cx="9211733" cy="1082675"/>
          </a:xfrm>
        </p:spPr>
        <p:txBody>
          <a:bodyPr/>
          <a:lstStyle/>
          <a:p>
            <a:r>
              <a:rPr lang="en-US" altLang="en-GB" dirty="0">
                <a:solidFill>
                  <a:schemeClr val="tx1"/>
                </a:solidFill>
                <a:latin typeface="Comic Sans MS" panose="030F0702030302020204" pitchFamily="66" charset="0"/>
                <a:sym typeface="+mn-ea"/>
              </a:rPr>
              <a:t>INTERNATIONAL RELATIONS</a:t>
            </a:r>
            <a:endParaRPr lang="en-US" dirty="0"/>
          </a:p>
        </p:txBody>
      </p:sp>
      <p:sp>
        <p:nvSpPr>
          <p:cNvPr id="4" name="Text Box 3"/>
          <p:cNvSpPr txBox="1"/>
          <p:nvPr/>
        </p:nvSpPr>
        <p:spPr>
          <a:xfrm>
            <a:off x="6176010" y="2865755"/>
            <a:ext cx="4864735" cy="553085"/>
          </a:xfrm>
          <a:prstGeom prst="rect">
            <a:avLst/>
          </a:prstGeom>
          <a:noFill/>
        </p:spPr>
        <p:txBody>
          <a:bodyPr wrap="square" rtlCol="0">
            <a:spAutoFit/>
          </a:bodyPr>
          <a:p>
            <a:r>
              <a:rPr lang="en-US" sz="3000"/>
              <a:t>Britain and the world</a:t>
            </a:r>
            <a:endParaRPr lang="en-US"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812925" y="342265"/>
            <a:ext cx="8230870" cy="61734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090420" y="354965"/>
            <a:ext cx="8011160" cy="60090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78915" y="190500"/>
            <a:ext cx="9082405" cy="65754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Title 1"/>
          <p:cNvSpPr>
            <a:spLocks noGrp="1"/>
          </p:cNvSpPr>
          <p:nvPr>
            <p:ph type="title"/>
          </p:nvPr>
        </p:nvSpPr>
        <p:spPr/>
        <p:txBody>
          <a:bodyPr anchor="ctr" anchorCtr="0"/>
          <a:p>
            <a:endParaRPr lang="en-US" altLang="zh-CN"/>
          </a:p>
        </p:txBody>
      </p:sp>
      <p:sp>
        <p:nvSpPr>
          <p:cNvPr id="43010" name="Content Placeholder 2"/>
          <p:cNvSpPr>
            <a:spLocks noGrp="1"/>
          </p:cNvSpPr>
          <p:nvPr>
            <p:ph idx="1"/>
          </p:nvPr>
        </p:nvSpPr>
        <p:spPr/>
        <p:txBody>
          <a:bodyPr anchor="t" anchorCtr="0"/>
          <a:p>
            <a:endParaRPr lang="en-US" altLang="zh-CN"/>
          </a:p>
        </p:txBody>
      </p:sp>
      <p:pic>
        <p:nvPicPr>
          <p:cNvPr id="43011" name="Picture 2" descr="Thank You Cards – dunkirkdesigns"/>
          <p:cNvPicPr>
            <a:picLocks noChangeAspect="1"/>
          </p:cNvPicPr>
          <p:nvPr/>
        </p:nvPicPr>
        <p:blipFill>
          <a:blip r:embed="rId1"/>
          <a:stretch>
            <a:fillRect/>
          </a:stretch>
        </p:blipFill>
        <p:spPr>
          <a:xfrm>
            <a:off x="438151" y="0"/>
            <a:ext cx="11410949" cy="68580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rcRect l="15085" t="5298" r="14838" b="16845"/>
          <a:stretch>
            <a:fillRect/>
          </a:stretch>
        </p:blipFill>
        <p:spPr>
          <a:xfrm>
            <a:off x="788035" y="535305"/>
            <a:ext cx="10551160" cy="5067300"/>
          </a:xfrm>
          <a:prstGeom prst="rect">
            <a:avLst/>
          </a:prstGeom>
          <a:noFill/>
          <a:ln w="9525">
            <a:noFill/>
          </a:ln>
        </p:spPr>
      </p:pic>
      <p:sp>
        <p:nvSpPr>
          <p:cNvPr id="4" name="Text Box 3"/>
          <p:cNvSpPr txBox="1"/>
          <p:nvPr/>
        </p:nvSpPr>
        <p:spPr>
          <a:xfrm>
            <a:off x="1702435" y="5713730"/>
            <a:ext cx="9163050" cy="553085"/>
          </a:xfrm>
          <a:prstGeom prst="rect">
            <a:avLst/>
          </a:prstGeom>
          <a:noFill/>
        </p:spPr>
        <p:txBody>
          <a:bodyPr wrap="square" rtlCol="0">
            <a:spAutoFit/>
          </a:bodyPr>
          <a:p>
            <a:pPr algn="ctr"/>
            <a:r>
              <a:rPr lang="en-US" sz="3000"/>
              <a:t>the empire on which the sun never sets</a:t>
            </a:r>
            <a:endParaRPr lang="en-US"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4097" t="43171" r="4001" b="11018"/>
          <a:stretch>
            <a:fillRect/>
          </a:stretch>
        </p:blipFill>
        <p:spPr>
          <a:xfrm>
            <a:off x="248920" y="2950210"/>
            <a:ext cx="11591290" cy="3249295"/>
          </a:xfrm>
          <a:prstGeom prst="rect">
            <a:avLst/>
          </a:prstGeom>
        </p:spPr>
      </p:pic>
      <p:sp>
        <p:nvSpPr>
          <p:cNvPr id="5" name="Text Box 4"/>
          <p:cNvSpPr txBox="1"/>
          <p:nvPr/>
        </p:nvSpPr>
        <p:spPr>
          <a:xfrm>
            <a:off x="595630" y="869315"/>
            <a:ext cx="11422380" cy="1938020"/>
          </a:xfrm>
          <a:prstGeom prst="rect">
            <a:avLst/>
          </a:prstGeom>
          <a:noFill/>
        </p:spPr>
        <p:txBody>
          <a:bodyPr wrap="square" rtlCol="0" anchor="t">
            <a:spAutoFit/>
          </a:bodyPr>
          <a:p>
            <a:r>
              <a:rPr lang="en-US" sz="3000"/>
              <a:t>By 1913 the British Empire held sway over 412 million people, 23 per cent of the world population at the time, and by 1920 it covered 35,500,000 km2 (13,700,000 sq mi), 24 per cent of the Earth's total land area</a:t>
            </a:r>
            <a:endParaRPr 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340995"/>
            <a:ext cx="10972800" cy="582613"/>
          </a:xfrm>
        </p:spPr>
        <p:txBody>
          <a:bodyPr/>
          <a:p>
            <a:pPr algn="ctr"/>
            <a:r>
              <a:rPr lang="en-US">
                <a:sym typeface="+mn-ea"/>
              </a:rPr>
              <a:t>End of Empire</a:t>
            </a:r>
            <a:br>
              <a:rPr lang="en-US"/>
            </a:br>
            <a:endParaRPr lang="en-US"/>
          </a:p>
        </p:txBody>
      </p:sp>
      <p:sp>
        <p:nvSpPr>
          <p:cNvPr id="3" name="Content Placeholder 2"/>
          <p:cNvSpPr>
            <a:spLocks noGrp="1"/>
          </p:cNvSpPr>
          <p:nvPr>
            <p:ph idx="1"/>
          </p:nvPr>
        </p:nvSpPr>
        <p:spPr/>
        <p:txBody>
          <a:bodyPr/>
          <a:p>
            <a:r>
              <a:rPr lang="en-US"/>
              <a:t>Loss of the Thirteen American Colonies in 1776</a:t>
            </a:r>
            <a:endParaRPr lang="en-US"/>
          </a:p>
          <a:p>
            <a:r>
              <a:rPr lang="en-US"/>
              <a:t>Dominions - Self- government for Canada, Australia, and New Zealand </a:t>
            </a:r>
            <a:endParaRPr lang="en-US"/>
          </a:p>
          <a:p>
            <a:r>
              <a:rPr lang="en-US"/>
              <a:t>Waves of countries became independent after WW2</a:t>
            </a:r>
            <a:endParaRPr lang="en-US"/>
          </a:p>
          <a:p>
            <a:r>
              <a:rPr lang="en-US"/>
              <a:t>India’s independence in 1947 (Gandhi)</a:t>
            </a:r>
            <a:endParaRPr lang="en-US"/>
          </a:p>
          <a:p>
            <a:r>
              <a:rPr lang="en-US"/>
              <a:t>On 1 January 1984, Brunei, Britain's last remaining Asian protectorate, was granted independence.</a:t>
            </a:r>
            <a:endParaRPr lang="en-US"/>
          </a:p>
          <a:p>
            <a:r>
              <a:rPr lang="en-US"/>
              <a:t>In 1997 Hong Kong is handed over to PRC (People’s Republic of China)</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38100"/>
            <a:ext cx="10972800" cy="582613"/>
          </a:xfrm>
        </p:spPr>
        <p:txBody>
          <a:bodyPr/>
          <a:p>
            <a:pPr algn="ctr"/>
            <a:endParaRPr lang="en-US"/>
          </a:p>
        </p:txBody>
      </p:sp>
      <p:pic>
        <p:nvPicPr>
          <p:cNvPr id="4" name="Content Placeholder 3"/>
          <p:cNvPicPr>
            <a:picLocks noChangeAspect="1"/>
          </p:cNvPicPr>
          <p:nvPr>
            <p:ph idx="1"/>
          </p:nvPr>
        </p:nvPicPr>
        <p:blipFill>
          <a:blip r:embed="rId1"/>
          <a:srcRect l="3460" t="8369" r="4327" b="12135"/>
          <a:stretch>
            <a:fillRect/>
          </a:stretch>
        </p:blipFill>
        <p:spPr>
          <a:xfrm>
            <a:off x="877570" y="1148715"/>
            <a:ext cx="10339705" cy="50126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09600" y="190500"/>
            <a:ext cx="10608945" cy="5965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rcRect l="18771" t="37231" r="18444" b="22641"/>
          <a:stretch>
            <a:fillRect/>
          </a:stretch>
        </p:blipFill>
        <p:spPr>
          <a:xfrm>
            <a:off x="334645" y="1065530"/>
            <a:ext cx="11522710" cy="5524500"/>
          </a:xfrm>
          <a:prstGeom prst="rect">
            <a:avLst/>
          </a:prstGeom>
        </p:spPr>
      </p:pic>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3035</Words>
  <Application>WPS Presentation</Application>
  <PresentationFormat>Widescreen</PresentationFormat>
  <Paragraphs>84</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SimSun</vt:lpstr>
      <vt:lpstr>Wingdings</vt:lpstr>
      <vt:lpstr>Times New Roman</vt:lpstr>
      <vt:lpstr>Comic Sans MS</vt:lpstr>
      <vt:lpstr>Microsoft YaHei</vt:lpstr>
      <vt:lpstr>Arial Unicode MS</vt:lpstr>
      <vt:lpstr>Calibri</vt:lpstr>
      <vt:lpstr>Communications and Dialogues</vt:lpstr>
      <vt:lpstr>PowerPoint 演示文稿</vt:lpstr>
      <vt:lpstr>BRITISH CULTURE 2</vt:lpstr>
      <vt:lpstr>INTERNATIONAL RELATIONS</vt:lpstr>
      <vt:lpstr>PowerPoint 演示文稿</vt:lpstr>
      <vt:lpstr>PowerPoint 演示文稿</vt:lpstr>
      <vt:lpstr>End of Empire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Northern Ireland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RELATIONS</dc:title>
  <dc:creator/>
  <cp:lastModifiedBy>Home</cp:lastModifiedBy>
  <cp:revision>11</cp:revision>
  <dcterms:created xsi:type="dcterms:W3CDTF">2022-05-30T00:36:00Z</dcterms:created>
  <dcterms:modified xsi:type="dcterms:W3CDTF">2022-08-19T15:04:28Z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3B5512FD072F4890933CF3B4729C61A4</vt:lpwstr>
  </property>
  <property fmtid="{D5CDD505-2E9C-101B-9397-08002B2CF9AE}" pid="3" name="KSOProductBuildVer">
    <vt:lpwstr>1033-11.2.0.11254</vt:lpwstr>
  </property>
</Properties>
</file>