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80" r:id="rId3"/>
    <p:sldId id="281" r:id="rId4"/>
    <p:sldId id="256" r:id="rId5"/>
    <p:sldId id="307" r:id="rId6"/>
    <p:sldId id="30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9" Type="http://schemas.openxmlformats.org/officeDocument/2006/relationships/hyperlink" Target="https://en.wikipedia.org/wiki/Mekong_River" TargetMode="External"/><Relationship Id="rId8" Type="http://schemas.openxmlformats.org/officeDocument/2006/relationships/hyperlink" Target="https://en.wikipedia.org/wiki/Vietnamese" TargetMode="External"/><Relationship Id="rId7" Type="http://schemas.openxmlformats.org/officeDocument/2006/relationships/hyperlink" Target="https://en.wikipedia.org/wiki/Huynh_Phu_So" TargetMode="External"/><Relationship Id="rId6" Type="http://schemas.openxmlformats.org/officeDocument/2006/relationships/hyperlink" Target="https://en.wikipedia.org/wiki/Buddhism" TargetMode="External"/><Relationship Id="rId5" Type="http://schemas.openxmlformats.org/officeDocument/2006/relationships/hyperlink" Target="https://en.wikipedia.org/wiki/T%C3%A2y_Ninh" TargetMode="External"/><Relationship Id="rId4" Type="http://schemas.openxmlformats.org/officeDocument/2006/relationships/hyperlink" Target="https://en.wikipedia.org/wiki/Ch%E1%BB%AF_n%C3%B4m" TargetMode="External"/><Relationship Id="rId3" Type="http://schemas.openxmlformats.org/officeDocument/2006/relationships/hyperlink" Target="https://en.wikipedia.org/wiki/Vietnamese_language" TargetMode="External"/><Relationship Id="rId2" Type="http://schemas.openxmlformats.org/officeDocument/2006/relationships/notesMaster" Target="../notesMasters/notesMaster1.xml"/><Relationship Id="rId11" Type="http://schemas.openxmlformats.org/officeDocument/2006/relationships/hyperlink" Target="https://en.wikipedia.org/wiki/Altar" TargetMode="External"/><Relationship Id="rId10" Type="http://schemas.openxmlformats.org/officeDocument/2006/relationships/hyperlink" Target="https://en.wikipedia.org/wiki/Vietnam" TargetMode="Externa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1a147923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1a147923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rgbClr val="252525"/>
                </a:solidFill>
                <a:highlight>
                  <a:srgbClr val="FFFFFF"/>
                </a:highlight>
              </a:rPr>
              <a:t>Caodaism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 (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Vietnamese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: </a:t>
            </a:r>
            <a:r>
              <a:rPr lang="en-GB" sz="1050" i="1">
                <a:solidFill>
                  <a:srgbClr val="252525"/>
                </a:solidFill>
                <a:highlight>
                  <a:srgbClr val="FFFFFF"/>
                </a:highlight>
              </a:rPr>
              <a:t>Đạo Cao Đài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,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Chữ nôm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: 道高臺) is a monotheistic religion officially established in the city of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5"/>
              </a:rPr>
              <a:t>Tây Ninh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 in southern Vietnam in 1926. </a:t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rgbClr val="252525"/>
                </a:solidFill>
                <a:highlight>
                  <a:srgbClr val="FFFFFF"/>
                </a:highlight>
              </a:rPr>
              <a:t>Đạo Hòa Hảo 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is a religious tradition, based on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6"/>
              </a:rPr>
              <a:t>Buddhism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, founded in 1939 by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7"/>
              </a:rPr>
              <a:t>Huỳnh Phú Sổ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 (Popularly called Phật thầy, "Buddha Master" in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8"/>
              </a:rPr>
              <a:t>Vietnamese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), a native of the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9"/>
              </a:rPr>
              <a:t>Mekong River Delta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 region of southern </a:t>
            </a:r>
            <a:r>
              <a:rPr lang="en-GB" sz="1050" u="sng">
                <a:solidFill>
                  <a:srgbClr val="0B0080"/>
                </a:solidFill>
                <a:highlight>
                  <a:srgbClr val="FFFFFF"/>
                </a:highlight>
                <a:hlinkClick r:id="rId10"/>
              </a:rPr>
              <a:t>Vietnam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In Hòa Hảo homes, a plain brown cloth serves as an </a:t>
            </a:r>
            <a:r>
              <a:rPr lang="en-GB" sz="1050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11"/>
              </a:rPr>
              <a:t>altar</a:t>
            </a: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, at which the family prays morning and night. destined to save mankind from suffering and to protect the Vietnamese nation.</a:t>
            </a: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252525"/>
                </a:solidFill>
                <a:highlight>
                  <a:srgbClr val="FFFFFF"/>
                </a:highlight>
              </a:rPr>
              <a:t>Geomancy: t</a:t>
            </a:r>
            <a:r>
              <a:rPr lang="en-GB">
                <a:solidFill>
                  <a:srgbClr val="222222"/>
                </a:solidFill>
                <a:highlight>
                  <a:srgbClr val="FFFFFF"/>
                </a:highlight>
              </a:rPr>
              <a:t>he art of placing or arranging buildings or other sites auspiciously; divination from configurations seen in a handful of earth thrown on the ground, or by interpreting lines or textures on the ground.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6A6A6A"/>
                </a:solidFill>
                <a:highlight>
                  <a:srgbClr val="FFFFFF"/>
                </a:highlight>
              </a:rPr>
              <a:t>Numerology</a:t>
            </a:r>
            <a:r>
              <a:rPr lang="en-GB">
                <a:solidFill>
                  <a:srgbClr val="545454"/>
                </a:solidFill>
                <a:highlight>
                  <a:srgbClr val="FFFFFF"/>
                </a:highlight>
              </a:rPr>
              <a:t> is any belief in the divine, mystical relationship between a number and one or more coinciding events. 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25252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t" anchorCtr="0"/>
          <a:p>
            <a:pPr defTabSz="457200">
              <a:buNone/>
            </a:pPr>
            <a:endParaRPr lang="en-US" altLang="zh-CN" kern="1200">
              <a:latin typeface="+mj-lt"/>
              <a:ea typeface="+mj-ea"/>
              <a:cs typeface="+mj-cs"/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anchor="t" anchorCtr="0"/>
          <a:p>
            <a:endParaRPr lang="en-US" altLang="zh-CN"/>
          </a:p>
        </p:txBody>
      </p:sp>
      <p:pic>
        <p:nvPicPr>
          <p:cNvPr id="14339" name="Picture 2" descr="Cách viết email welcome hiệu quả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Anglicanism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2154" r="22154"/>
          <a:stretch>
            <a:fillRect/>
          </a:stretch>
        </p:blipFill>
        <p:spPr>
          <a:xfrm>
            <a:off x="1191260" y="927100"/>
            <a:ext cx="9730105" cy="5287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720" r="22104" b="1173"/>
          <a:stretch>
            <a:fillRect/>
          </a:stretch>
        </p:blipFill>
        <p:spPr>
          <a:xfrm>
            <a:off x="2538095" y="125730"/>
            <a:ext cx="8164830" cy="63106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296" r="21051"/>
          <a:stretch>
            <a:fillRect/>
          </a:stretch>
        </p:blipFill>
        <p:spPr>
          <a:xfrm>
            <a:off x="1875790" y="348615"/>
            <a:ext cx="8202295" cy="6160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91640" y="1174750"/>
            <a:ext cx="8808085" cy="4953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541" r="21051"/>
          <a:stretch>
            <a:fillRect/>
          </a:stretch>
        </p:blipFill>
        <p:spPr>
          <a:xfrm>
            <a:off x="894715" y="161290"/>
            <a:ext cx="10535285" cy="61709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786" r="21541"/>
          <a:stretch>
            <a:fillRect/>
          </a:stretch>
        </p:blipFill>
        <p:spPr>
          <a:xfrm>
            <a:off x="1407160" y="190500"/>
            <a:ext cx="10036175" cy="6435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786" r="21174"/>
          <a:stretch>
            <a:fillRect/>
          </a:stretch>
        </p:blipFill>
        <p:spPr>
          <a:xfrm>
            <a:off x="965835" y="190500"/>
            <a:ext cx="10111105" cy="63379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4195" t="12410" r="10648"/>
          <a:stretch>
            <a:fillRect/>
          </a:stretch>
        </p:blipFill>
        <p:spPr>
          <a:xfrm>
            <a:off x="1385570" y="72390"/>
            <a:ext cx="9683115" cy="63461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2767" r="21909"/>
          <a:stretch>
            <a:fillRect/>
          </a:stretch>
        </p:blipFill>
        <p:spPr>
          <a:xfrm>
            <a:off x="1325245" y="112395"/>
            <a:ext cx="10056495" cy="65576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051" r="22154"/>
          <a:stretch>
            <a:fillRect/>
          </a:stretch>
        </p:blipFill>
        <p:spPr>
          <a:xfrm>
            <a:off x="1422400" y="190500"/>
            <a:ext cx="9689465" cy="6537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23888" y="620713"/>
            <a:ext cx="10944225" cy="1082675"/>
          </a:xfrm>
        </p:spPr>
        <p:txBody>
          <a:bodyPr vert="horz" wrap="square" lIns="91440" tIns="45720" rIns="91440" bIns="45720" anchor="b" anchorCtr="0"/>
          <a:p>
            <a:pPr algn="ctr">
              <a:buClrTx/>
              <a:buSzTx/>
              <a:buFontTx/>
            </a:pPr>
            <a:r>
              <a:rPr lang="en-US" altLang="zh-CN" b="1" kern="1200" dirty="0">
                <a:latin typeface="Times New Roman" panose="02020603050405020304" pitchFamily="18" charset="0"/>
                <a:ea typeface="+mj-ea"/>
                <a:cs typeface="+mj-cs"/>
              </a:rPr>
              <a:t>BRITISH CULTURE 2</a:t>
            </a:r>
            <a:endParaRPr lang="en-US" altLang="zh-CN" b="1" kern="1200" dirty="0"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2" name="Subtitle 1"/>
          <p:cNvSpPr/>
          <p:nvPr>
            <p:ph type="subTitle" idx="1"/>
          </p:nvPr>
        </p:nvSpPr>
        <p:spPr>
          <a:xfrm>
            <a:off x="3048000" y="3505200"/>
            <a:ext cx="7010400" cy="1600200"/>
          </a:xfrm>
        </p:spPr>
        <p:txBody>
          <a:bodyPr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kumimoji="0" lang="en-US" sz="2800" b="0" i="0" u="none" strike="noStrike" kern="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 Cam Lien, M.A</a:t>
            </a:r>
            <a:endParaRPr kumimoji="0" lang="en-US" sz="2800" b="0" i="0" u="none" strike="noStrike" kern="0" cap="none" spc="0" normalizeH="0" baseline="0" noProof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kumimoji="0" lang="en-US" sz="2800" b="0" i="0" u="none" strike="noStrike" kern="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Email: camlien0104@gmail.com</a:t>
            </a:r>
            <a:endParaRPr kumimoji="0" lang="en-US" sz="2800" b="0" i="0" u="none" strike="noStrike" kern="0" cap="none" spc="0" normalizeH="0" baseline="0" noProof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kumimoji="0" lang="en-US" sz="2800" b="0" i="0" u="none" strike="noStrike" kern="0" cap="none" spc="0" normalizeH="0" baseline="0" noProof="1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Phone: 0947320041</a:t>
            </a:r>
            <a:endParaRPr kumimoji="0" lang="en-US" sz="2800" b="0" i="0" u="none" strike="noStrike" kern="0" cap="none" spc="0" normalizeH="0" baseline="0" noProof="1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3380" r="23264" b="3564"/>
          <a:stretch>
            <a:fillRect/>
          </a:stretch>
        </p:blipFill>
        <p:spPr>
          <a:xfrm>
            <a:off x="1465580" y="191135"/>
            <a:ext cx="9809480" cy="6223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786" r="22399"/>
          <a:stretch>
            <a:fillRect/>
          </a:stretch>
        </p:blipFill>
        <p:spPr>
          <a:xfrm>
            <a:off x="544830" y="241935"/>
            <a:ext cx="11119485" cy="62407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7280" t="18718" r="12256" b="21115"/>
          <a:stretch>
            <a:fillRect/>
          </a:stretch>
        </p:blipFill>
        <p:spPr>
          <a:xfrm>
            <a:off x="205105" y="300355"/>
            <a:ext cx="11603355" cy="55791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1296" t="2833" r="22889"/>
          <a:stretch>
            <a:fillRect/>
          </a:stretch>
        </p:blipFill>
        <p:spPr>
          <a:xfrm>
            <a:off x="350520" y="190500"/>
            <a:ext cx="11135360" cy="63468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3012" r="21786"/>
          <a:stretch>
            <a:fillRect/>
          </a:stretch>
        </p:blipFill>
        <p:spPr>
          <a:xfrm>
            <a:off x="712470" y="65405"/>
            <a:ext cx="11059795" cy="6654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9735" y="190500"/>
            <a:ext cx="11369040" cy="63931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6279" t="13208" r="17382" b="12988"/>
          <a:stretch>
            <a:fillRect/>
          </a:stretch>
        </p:blipFill>
        <p:spPr>
          <a:xfrm>
            <a:off x="241300" y="0"/>
            <a:ext cx="10544175" cy="65252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8484" t="10649" r="16276" b="34367"/>
          <a:stretch>
            <a:fillRect/>
          </a:stretch>
        </p:blipFill>
        <p:spPr>
          <a:xfrm>
            <a:off x="426085" y="308610"/>
            <a:ext cx="11156315" cy="528764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p>
            <a:endParaRPr lang="en-US" altLang="zh-CN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 anchor="t" anchorCtr="0"/>
          <a:p>
            <a:endParaRPr lang="en-US" altLang="zh-CN"/>
          </a:p>
        </p:txBody>
      </p:sp>
      <p:pic>
        <p:nvPicPr>
          <p:cNvPr id="62467" name="Picture 2" descr="Thank You Cards – dunkirkdesign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150" y="0"/>
            <a:ext cx="114109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347" y="189548"/>
            <a:ext cx="10943167" cy="1082675"/>
          </a:xfrm>
        </p:spPr>
        <p:txBody>
          <a:bodyPr/>
          <a:lstStyle/>
          <a:p>
            <a:pPr algn="ctr"/>
            <a:r>
              <a:rPr lang="en-US" b="1" dirty="0"/>
              <a:t>RELIGION IN THE UK</a:t>
            </a:r>
            <a:endParaRPr lang="en-US" b="1" dirty="0"/>
          </a:p>
        </p:txBody>
      </p:sp>
      <p:pic>
        <p:nvPicPr>
          <p:cNvPr id="100" name="Picture 99"/>
          <p:cNvPicPr/>
          <p:nvPr/>
        </p:nvPicPr>
        <p:blipFill>
          <a:blip r:embed="rId1"/>
          <a:stretch>
            <a:fillRect/>
          </a:stretch>
        </p:blipFill>
        <p:spPr>
          <a:xfrm>
            <a:off x="2865120" y="1272540"/>
            <a:ext cx="7420610" cy="52152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9" descr="Screen Shot 2016-02-20 at 10.19.12 AM.pn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03382" y="0"/>
            <a:ext cx="91522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9"/>
          <p:cNvSpPr txBox="1"/>
          <p:nvPr/>
        </p:nvSpPr>
        <p:spPr>
          <a:xfrm>
            <a:off x="139467" y="6282433"/>
            <a:ext cx="1326000" cy="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Source 4. </a:t>
            </a:r>
            <a:endParaRPr lang="en-GB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>
                <a:highlight>
                  <a:srgbClr val="FFFF00"/>
                </a:highlight>
              </a:rPr>
              <a:t>Discussion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" y="952500"/>
            <a:ext cx="11457940" cy="4953000"/>
          </a:xfrm>
        </p:spPr>
        <p:txBody>
          <a:bodyPr/>
          <a:p>
            <a:pPr marL="0" indent="0">
              <a:buNone/>
            </a:pPr>
            <a:r>
              <a:rPr lang="en-US"/>
              <a:t>1. What is the official religion of the United Kingdom?</a:t>
            </a:r>
            <a:endParaRPr lang="en-US"/>
          </a:p>
          <a:p>
            <a:pPr marL="0" indent="0">
              <a:buNone/>
            </a:pPr>
            <a:r>
              <a:rPr lang="en-US">
                <a:sym typeface="+mn-ea"/>
              </a:rPr>
              <a:t>2. Who is the supreme head of the Church of England?</a:t>
            </a:r>
            <a:endParaRPr lang="en-US"/>
          </a:p>
          <a:p>
            <a:pPr marL="0" indent="0">
              <a:buNone/>
            </a:pPr>
            <a:r>
              <a:rPr lang="en-US"/>
              <a:t>3. What are major religions in the UK?</a:t>
            </a:r>
            <a:endParaRPr lang="en-US"/>
          </a:p>
          <a:p>
            <a:pPr marL="0" indent="0">
              <a:buNone/>
            </a:pPr>
            <a:r>
              <a:rPr lang="en-US"/>
              <a:t>4. Which religion has the largest number of followers in the UK?</a:t>
            </a:r>
            <a:endParaRPr lang="en-US"/>
          </a:p>
          <a:p>
            <a:pPr marL="0" indent="0">
              <a:buNone/>
            </a:pPr>
            <a:r>
              <a:rPr lang="en-US"/>
              <a:t>5. The UK is said to be religiously diverse but what does this mean?</a:t>
            </a:r>
            <a:endParaRPr lang="en-US"/>
          </a:p>
          <a:p>
            <a:pPr marL="0" indent="0">
              <a:buNone/>
            </a:pPr>
            <a:r>
              <a:rPr lang="en-US"/>
              <a:t>6. How many bishops are there  in the House of Lords?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Politics and Religion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9083" r="19811"/>
          <a:stretch>
            <a:fillRect/>
          </a:stretch>
        </p:blipFill>
        <p:spPr>
          <a:xfrm>
            <a:off x="1638300" y="898525"/>
            <a:ext cx="8796655" cy="56546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3770" r="13892"/>
          <a:stretch>
            <a:fillRect/>
          </a:stretch>
        </p:blipFill>
        <p:spPr>
          <a:xfrm>
            <a:off x="996950" y="208280"/>
            <a:ext cx="10585450" cy="64408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0893" r="20409"/>
          <a:stretch>
            <a:fillRect/>
          </a:stretch>
        </p:blipFill>
        <p:spPr>
          <a:xfrm>
            <a:off x="1132840" y="96520"/>
            <a:ext cx="9926320" cy="61874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2399" r="22032"/>
          <a:stretch>
            <a:fillRect/>
          </a:stretch>
        </p:blipFill>
        <p:spPr>
          <a:xfrm>
            <a:off x="609600" y="71755"/>
            <a:ext cx="10665460" cy="64681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485</Words>
  <Application>WPS Presentation</Application>
  <PresentationFormat>Widescreen</PresentationFormat>
  <Paragraphs>23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Orange Waves</vt:lpstr>
      <vt:lpstr>PowerPoint 演示文稿</vt:lpstr>
      <vt:lpstr>BRITISH CULTURE 2</vt:lpstr>
      <vt:lpstr>RELIGION IN THE UK</vt:lpstr>
      <vt:lpstr>PowerPoint 演示文稿</vt:lpstr>
      <vt:lpstr>PowerPoint 演示文稿</vt:lpstr>
      <vt:lpstr>Politics and Religion</vt:lpstr>
      <vt:lpstr>PowerPoint 演示文稿</vt:lpstr>
      <vt:lpstr>PowerPoint 演示文稿</vt:lpstr>
      <vt:lpstr>PowerPoint 演示文稿</vt:lpstr>
      <vt:lpstr>Anglicanism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RELIGION IN THE UK</dc:title>
  <dc:creator/>
  <cp:lastModifiedBy>Cam Lien</cp:lastModifiedBy>
  <cp:revision>9</cp:revision>
  <dcterms:created xsi:type="dcterms:W3CDTF">2022-05-27T15:36:00Z</dcterms:created>
  <dcterms:modified xsi:type="dcterms:W3CDTF">2023-03-16T13:46:01Z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9F836C3E51BC45799F7024AFF5A8BDC2</vt:lpwstr>
  </property>
  <property fmtid="{D5CDD505-2E9C-101B-9397-08002B2CF9AE}" pid="3" name="KSOProductBuildVer">
    <vt:lpwstr>1033-11.2.0.11486</vt:lpwstr>
  </property>
</Properties>
</file>