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3" r:id="rId3"/>
    <p:sldId id="284" r:id="rId4"/>
    <p:sldId id="256" r:id="rId5"/>
    <p:sldId id="332" r:id="rId6"/>
    <p:sldId id="305" r:id="rId7"/>
    <p:sldId id="306" r:id="rId8"/>
    <p:sldId id="257" r:id="rId9"/>
    <p:sldId id="259" r:id="rId10"/>
    <p:sldId id="308" r:id="rId11"/>
    <p:sldId id="307" r:id="rId12"/>
    <p:sldId id="260" r:id="rId13"/>
    <p:sldId id="261" r:id="rId14"/>
    <p:sldId id="309" r:id="rId15"/>
    <p:sldId id="310" r:id="rId16"/>
    <p:sldId id="274" r:id="rId17"/>
    <p:sldId id="275" r:id="rId18"/>
    <p:sldId id="276" r:id="rId19"/>
    <p:sldId id="325" r:id="rId20"/>
    <p:sldId id="326" r:id="rId21"/>
    <p:sldId id="356" r:id="rId22"/>
    <p:sldId id="268" r:id="rId23"/>
    <p:sldId id="278" r:id="rId24"/>
    <p:sldId id="357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 anchorCtr="0"/>
          <a:p>
            <a:pPr defTabSz="457200">
              <a:buNone/>
            </a:pPr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 anchorCtr="0"/>
          <a:p>
            <a:endParaRPr lang="en-US" altLang="zh-CN"/>
          </a:p>
        </p:txBody>
      </p:sp>
      <p:pic>
        <p:nvPicPr>
          <p:cNvPr id="14339" name="Picture 2" descr="Cách viết email welcome hiệu qu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Hadrian’s Wall </a:t>
            </a:r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1"/>
          <a:srcRect l="9694" t="4342" r="51579" b="39424"/>
          <a:stretch>
            <a:fillRect/>
          </a:stretch>
        </p:blipFill>
        <p:spPr>
          <a:xfrm>
            <a:off x="955675" y="2512060"/>
            <a:ext cx="7141210" cy="4015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955675" y="1230630"/>
            <a:ext cx="9718675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/>
              <a:t>Location: Northern England</a:t>
            </a:r>
            <a:endParaRPr lang="en-US" sz="25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/>
              <a:t>Built in the second century in the reign of the emperor Hadrian</a:t>
            </a:r>
            <a:endParaRPr lang="en-US" sz="25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/>
              <a:t>Known as the Roman Wall, Picts' Wall </a:t>
            </a:r>
            <a:endParaRPr lang="en-US" sz="25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/>
          </a:p>
          <a:p>
            <a:pPr marL="342900" indent="-342900"/>
            <a:endParaRPr lang="en-US" sz="2500"/>
          </a:p>
        </p:txBody>
      </p:sp>
      <p:pic>
        <p:nvPicPr>
          <p:cNvPr id="5" name="Content Placeholder 4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29980" y="2922270"/>
            <a:ext cx="2733675" cy="2882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Germanic invasions (410 – 1066)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660" y="876935"/>
            <a:ext cx="11909425" cy="4953000"/>
          </a:xfrm>
        </p:spPr>
        <p:txBody>
          <a:bodyPr/>
          <a:p>
            <a:r>
              <a:rPr lang="en-US" sz="2500"/>
              <a:t>During 5th century, the Angles and the Saxons invaded and settled in the south-east of the country while </a:t>
            </a:r>
            <a:r>
              <a:rPr lang="en-US" sz="2500">
                <a:sym typeface="+mn-ea"/>
              </a:rPr>
              <a:t>King Arthur ruled the west of the country. </a:t>
            </a:r>
            <a:endParaRPr lang="en-US" sz="2500"/>
          </a:p>
          <a:p>
            <a:r>
              <a:rPr lang="en-US" sz="2500"/>
              <a:t>By the end of 6th century, Anglo-Saxons predominated in nearly all of England and southern Scotland. </a:t>
            </a:r>
            <a:endParaRPr lang="en-US" sz="2500"/>
          </a:p>
          <a:p>
            <a:r>
              <a:rPr lang="en-US" sz="2500"/>
              <a:t>They had great effect on the countryside (introduce new farming methods and founded self-sufficient villages)</a:t>
            </a:r>
            <a:endParaRPr lang="en-US" sz="2500"/>
          </a:p>
          <a:p>
            <a:r>
              <a:rPr lang="en-US" sz="2500"/>
              <a:t>Christianity spread throughout Britain during 6th and 7th centuries. </a:t>
            </a:r>
            <a:endParaRPr lang="en-US" sz="2500"/>
          </a:p>
          <a:p>
            <a:r>
              <a:rPr lang="en-US" sz="2500"/>
              <a:t>In the 8th century, there were another wave of Germanic invaders known as Vikings, Norsemen or Danes</a:t>
            </a:r>
            <a:endParaRPr lang="en-US" sz="2500"/>
          </a:p>
          <a:p>
            <a:r>
              <a:rPr lang="en-US" sz="2500"/>
              <a:t>In the 9th century, they conquered and settled in north and west of Scotland, some coastal regions of Ireland. </a:t>
            </a:r>
            <a:endParaRPr lang="en-US" sz="2500"/>
          </a:p>
          <a:p>
            <a:r>
              <a:rPr lang="en-US" sz="2500"/>
              <a:t>Their conquest of England was defeated by King Alfred </a:t>
            </a:r>
            <a:endParaRPr lang="en-US" sz="2500"/>
          </a:p>
          <a:p>
            <a:r>
              <a:rPr lang="en-US" sz="2500"/>
              <a:t>By the end 10th century, England was one kingdom with a Germanic culture</a:t>
            </a:r>
            <a:endParaRPr lang="en-US"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Medieval Period (1066 – 1485)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3160"/>
            <a:ext cx="7536815" cy="4953000"/>
          </a:xfrm>
        </p:spPr>
        <p:txBody>
          <a:bodyPr/>
          <a:p>
            <a:r>
              <a:rPr lang="en-US" sz="2500"/>
              <a:t>1066 – the Battle of Hastings – Normans  led by William, Duke of Normandy (William the Conqueror) defeated the Saxon King Harold </a:t>
            </a:r>
            <a:endParaRPr lang="en-US" sz="2500"/>
          </a:p>
          <a:p>
            <a:r>
              <a:rPr lang="en-US" sz="2500"/>
              <a:t>William was crowned king on Christmas Day, 1066 at Westminster Abbey</a:t>
            </a:r>
            <a:endParaRPr lang="en-US" sz="2500"/>
          </a:p>
          <a:p>
            <a:r>
              <a:rPr lang="en-US" sz="2500"/>
              <a:t>Anglo-Norman kingdom was the most powerful political force in the British Isles. </a:t>
            </a:r>
            <a:endParaRPr lang="en-US" sz="2500"/>
          </a:p>
          <a:p>
            <a:r>
              <a:rPr lang="en-US" sz="2500"/>
              <a:t>By the end of 13th century, English King controlled a large part of eastern Ireland and the whole of Wales (</a:t>
            </a:r>
            <a:r>
              <a:rPr lang="en-US" sz="2500">
                <a:highlight>
                  <a:srgbClr val="FFFF00"/>
                </a:highlight>
              </a:rPr>
              <a:t> began custom of naming the monarch’s eldest son “Prince of Wales)</a:t>
            </a:r>
            <a:endParaRPr lang="en-US" sz="2500">
              <a:highlight>
                <a:srgbClr val="FFFF00"/>
              </a:highlight>
            </a:endParaRPr>
          </a:p>
          <a:p>
            <a:r>
              <a:rPr lang="en-US" sz="2500"/>
              <a:t>Scotland remained independent in the medieval period. </a:t>
            </a:r>
            <a:endParaRPr lang="en-US" sz="2500"/>
          </a:p>
        </p:txBody>
      </p:sp>
      <p:pic>
        <p:nvPicPr>
          <p:cNvPr id="102" name="Content Placeholder 101"/>
          <p:cNvPicPr>
            <a:picLocks noChangeAspect="1"/>
          </p:cNvPicPr>
          <p:nvPr>
            <p:ph sz="half" idx="2"/>
          </p:nvPr>
        </p:nvPicPr>
        <p:blipFill>
          <a:blip r:embed="rId1"/>
          <a:srcRect l="49245" t="45575" r="27818" b="3922"/>
          <a:stretch>
            <a:fillRect/>
          </a:stretch>
        </p:blipFill>
        <p:spPr>
          <a:xfrm>
            <a:off x="8146415" y="1349375"/>
            <a:ext cx="3435985" cy="425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 13th century, the word “parliament” (French origin) was first used in England. </a:t>
            </a:r>
            <a:endParaRPr lang="en-US"/>
          </a:p>
          <a:p>
            <a:r>
              <a:rPr lang="en-US"/>
              <a:t>In 1295, the Model Parliament set the pattern for the future by including elected representatives from urban and rural areas.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sixteenth century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 power of English monarch increased in this period. </a:t>
            </a:r>
            <a:endParaRPr lang="en-US"/>
          </a:p>
          <a:p>
            <a:r>
              <a:rPr lang="en-US"/>
              <a:t>The Wars of Roses (1455-1485)- between the House of Lancaster (Lancastrians -red rose) and The House of York (Yorkists -white rose)</a:t>
            </a:r>
            <a:endParaRPr lang="en-US"/>
          </a:p>
          <a:p>
            <a:r>
              <a:rPr lang="en-US">
                <a:sym typeface="+mn-ea"/>
              </a:rPr>
              <a:t>Henry Tudor (Lanc.) defeated Richard III (York) -&gt; King Henry VII , he married Elizabeth of York -&gt; end of wars</a:t>
            </a:r>
            <a:endParaRPr lang="en-US"/>
          </a:p>
          <a:p>
            <a:r>
              <a:rPr lang="en-US"/>
              <a:t>Bubonic plague (Black Death) in 14th century  </a:t>
            </a:r>
            <a:endParaRPr lang="en-US"/>
          </a:p>
          <a:p>
            <a:r>
              <a:rPr lang="en-US"/>
              <a:t>The Tudor dynasty (1485-1603)</a:t>
            </a:r>
            <a:endParaRPr lang="en-US"/>
          </a:p>
          <a:p>
            <a:r>
              <a:rPr lang="en-US"/>
              <a:t>The Parliament was split into 2 “Houses”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rcRect l="12938" t="9024" r="21810" b="34683"/>
          <a:stretch>
            <a:fillRect/>
          </a:stretch>
        </p:blipFill>
        <p:spPr>
          <a:xfrm>
            <a:off x="390525" y="190500"/>
            <a:ext cx="11386185" cy="6213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rcRect l="21215" t="18876" r="32830" b="9983"/>
          <a:stretch>
            <a:fillRect/>
          </a:stretch>
        </p:blipFill>
        <p:spPr>
          <a:xfrm>
            <a:off x="955040" y="1156335"/>
            <a:ext cx="10627360" cy="55505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39090" y="321310"/>
            <a:ext cx="11243310" cy="57626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486265" y="1047115"/>
            <a:ext cx="2274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accent6"/>
                </a:solidFill>
              </a:rPr>
              <a:t>(1533-1603)</a:t>
            </a:r>
            <a:endParaRPr lang="en-US" sz="2800">
              <a:solidFill>
                <a:schemeClr val="accent6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863590" y="5476875"/>
            <a:ext cx="57188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The last monarch of the House of Tudor</a:t>
            </a:r>
            <a:endParaRPr lang="en-US" sz="3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seventeenth century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174750"/>
            <a:ext cx="11758930" cy="4953000"/>
          </a:xfrm>
        </p:spPr>
        <p:txBody>
          <a:bodyPr/>
          <a:p>
            <a:r>
              <a:rPr lang="en-US" sz="3000"/>
              <a:t>James I became the first English King of the Stuart dynasty</a:t>
            </a:r>
            <a:endParaRPr lang="en-US" sz="3000"/>
          </a:p>
          <a:p>
            <a:r>
              <a:rPr lang="en-US" sz="3000"/>
              <a:t>The Civil War (</a:t>
            </a:r>
            <a:r>
              <a:rPr lang="en-US" sz="3000">
                <a:sym typeface="+mn-ea"/>
              </a:rPr>
              <a:t>1642 – 1649) -Parliamentarians vs Royalists (Charles I against supporters of Parliament). The war ended with Parliamentarian victory. </a:t>
            </a:r>
            <a:endParaRPr lang="en-US" sz="3000">
              <a:sym typeface="+mn-ea"/>
            </a:endParaRPr>
          </a:p>
          <a:p>
            <a:r>
              <a:rPr lang="en-US" sz="3000">
                <a:sym typeface="+mn-ea"/>
              </a:rPr>
              <a:t>Charles I was captured and became the first monarch in Europe to be executed. </a:t>
            </a:r>
            <a:endParaRPr lang="en-US" sz="3000">
              <a:sym typeface="+mn-ea"/>
            </a:endParaRPr>
          </a:p>
          <a:p>
            <a:r>
              <a:rPr lang="en-US" sz="3000">
                <a:sym typeface="+mn-ea"/>
              </a:rPr>
              <a:t>The leader of the parliamentary army - Oliver Cromwell became ‘Lord Protector’ of a republic with a military government. </a:t>
            </a:r>
            <a:endParaRPr lang="en-US" sz="3000">
              <a:sym typeface="+mn-ea"/>
            </a:endParaRPr>
          </a:p>
          <a:p>
            <a:endParaRPr lang="en-US" sz="3000">
              <a:sym typeface="+mn-ea"/>
            </a:endParaRPr>
          </a:p>
          <a:p>
            <a:pPr marL="0" indent="0">
              <a:buNone/>
            </a:pPr>
            <a:endParaRPr lang="en-US"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eighteenth century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742295" cy="4953000"/>
          </a:xfrm>
        </p:spPr>
        <p:txBody>
          <a:bodyPr/>
          <a:p>
            <a:r>
              <a:rPr lang="en-US"/>
              <a:t>Politically, this century was stable. </a:t>
            </a:r>
            <a:endParaRPr lang="en-US"/>
          </a:p>
          <a:p>
            <a:r>
              <a:rPr lang="en-US"/>
              <a:t>At the beginning of this century, The Scottish Parliament joined with the English and Welsh Parliament. </a:t>
            </a:r>
            <a:endParaRPr lang="en-US"/>
          </a:p>
          <a:p>
            <a:r>
              <a:rPr lang="en-US"/>
              <a:t>The Acts of Union 1707 declared that the Kingdom of England and Kingdom of Scotland were "United into One Kingdom by the Name of Great Britain (Kingdom of Great Britain) </a:t>
            </a:r>
            <a:endParaRPr lang="en-US"/>
          </a:p>
          <a:p>
            <a:r>
              <a:rPr lang="en-US"/>
              <a:t> The Industrial Revolution began.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23888" y="620713"/>
            <a:ext cx="10944225" cy="1082675"/>
          </a:xfrm>
        </p:spPr>
        <p:txBody>
          <a:bodyPr vert="horz" wrap="square" lIns="91440" tIns="45720" rIns="91440" bIns="45720" anchor="b" anchorCtr="0"/>
          <a:p>
            <a:pPr algn="ctr">
              <a:buClrTx/>
              <a:buSzTx/>
              <a:buFontTx/>
            </a:pPr>
            <a:r>
              <a:rPr lang="en-US" altLang="zh-CN" b="1" kern="1200" dirty="0">
                <a:latin typeface="Times New Roman" panose="02020603050405020304" pitchFamily="18" charset="0"/>
                <a:ea typeface="+mj-ea"/>
                <a:cs typeface="+mj-cs"/>
              </a:rPr>
              <a:t>BRITISH CULTURE 2</a:t>
            </a:r>
            <a:endParaRPr lang="en-US" altLang="zh-CN" b="1" kern="1200" dirty="0"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2" name="Subtitle 1"/>
          <p:cNvSpPr/>
          <p:nvPr>
            <p:ph type="subTitle" idx="1"/>
          </p:nvPr>
        </p:nvSpPr>
        <p:spPr>
          <a:xfrm>
            <a:off x="3048000" y="3505200"/>
            <a:ext cx="7010400" cy="1600200"/>
          </a:xfrm>
        </p:spPr>
        <p:txBody>
          <a:bodyPr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kumimoji="0" lang="en-US" sz="2800" b="0" i="0" u="none" strike="noStrike" kern="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 Cam Lien, M.A</a:t>
            </a:r>
            <a:endParaRPr kumimoji="0" lang="en-US" sz="2800" b="0" i="0" u="none" strike="noStrike" kern="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kumimoji="0" lang="en-US" sz="2800" b="0" i="0" u="none" strike="noStrike" kern="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camlien0104@gmail.com</a:t>
            </a:r>
            <a:endParaRPr kumimoji="0" lang="en-US" sz="2800" b="0" i="0" u="none" strike="noStrike" kern="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kumimoji="0" lang="en-US" sz="2800" b="0" i="0" u="none" strike="noStrike" kern="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Phone: 0947320041</a:t>
            </a:r>
            <a:endParaRPr kumimoji="0" lang="en-US" sz="2800" b="0" i="0" u="none" strike="noStrike" kern="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nineteenth century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1801 – United Kingdom of Great Britain and Ireland. Ireland joins the union, and once again the name changes.</a:t>
            </a:r>
            <a:endParaRPr lang="en-US"/>
          </a:p>
          <a:p>
            <a:r>
              <a:rPr lang="en-US">
                <a:sym typeface="+mn-ea"/>
              </a:rPr>
              <a:t>1837 – 1901 – reign of Queen Victoria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63 years and seven months, second longest reigning  British monarch</a:t>
            </a:r>
            <a:endParaRPr lang="en-US"/>
          </a:p>
          <a:p>
            <a:r>
              <a:rPr lang="en-US">
                <a:sym typeface="+mn-ea"/>
              </a:rPr>
              <a:t>Victorian era, a time of industrial, political, and military progress within the United Kingdom</a:t>
            </a:r>
            <a:endParaRPr lang="en-US"/>
          </a:p>
          <a:p>
            <a:r>
              <a:rPr lang="en-US">
                <a:sym typeface="+mn-ea"/>
              </a:rPr>
              <a:t>Great expansion of the British Empire; large parts of Africa and Asia added</a:t>
            </a:r>
            <a:endParaRPr lang="en-US"/>
          </a:p>
          <a:p>
            <a:r>
              <a:rPr lang="en-US">
                <a:sym typeface="+mn-ea"/>
              </a:rPr>
              <a:t>Married her first cousin, Prince Albert (became favourite)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twentieth century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2500"/>
            <a:ext cx="10972800" cy="4953000"/>
          </a:xfrm>
        </p:spPr>
        <p:txBody>
          <a:bodyPr/>
          <a:p>
            <a:r>
              <a:rPr lang="en-US"/>
              <a:t>1922 – The Republic of Ireland (Eire, or ‘Southern Ireland’) withdraws from the union, leaving just the northern counties of Ireland (Northern Ireland). This is the UK that remains to this day.</a:t>
            </a:r>
            <a:endParaRPr lang="en-US"/>
          </a:p>
          <a:p>
            <a:r>
              <a:rPr lang="en-US"/>
              <a:t>1927 – the formal name of the UK changed to the United Kingdom of Great Britain and Northern Ireland</a:t>
            </a:r>
            <a:endParaRPr lang="en-US"/>
          </a:p>
          <a:p>
            <a:r>
              <a:rPr lang="en-US">
                <a:sym typeface="+mn-ea"/>
              </a:rPr>
              <a:t>World War I (1914-1918) – huge casualties and economic losses 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World War II </a:t>
            </a:r>
            <a:r>
              <a:rPr lang="en-US">
                <a:sym typeface="+mn-ea"/>
              </a:rPr>
              <a:t>(1939-1945)- Britain was not invaded, but a lot of cities suffered bombing (huge casualties)</a:t>
            </a:r>
            <a:endParaRPr lang="en-US">
              <a:sym typeface="+mn-ea"/>
            </a:endParaRPr>
          </a:p>
          <a:p>
            <a:r>
              <a:rPr lang="en-US"/>
              <a:t>During WWI and WWII, Britain was </a:t>
            </a:r>
            <a:r>
              <a:rPr lang="en-US">
                <a:highlight>
                  <a:srgbClr val="FFFF00"/>
                </a:highlight>
              </a:rPr>
              <a:t>The Allies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rcRect l="7045" t="24884" r="14669" b="24206"/>
          <a:stretch>
            <a:fillRect/>
          </a:stretch>
        </p:blipFill>
        <p:spPr>
          <a:xfrm>
            <a:off x="541655" y="288290"/>
            <a:ext cx="11367770" cy="57181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EXERCISE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752455" cy="4953000"/>
          </a:xfrm>
        </p:spPr>
        <p:txBody>
          <a:bodyPr/>
          <a:p>
            <a:r>
              <a:rPr lang="en-US" sz="2500"/>
              <a:t>1.Who founded the Church of England?</a:t>
            </a:r>
            <a:endParaRPr lang="en-US" sz="2500"/>
          </a:p>
          <a:p>
            <a:r>
              <a:rPr lang="en-US" sz="2500"/>
              <a:t>2.Which houses fought in the War of Roses?</a:t>
            </a:r>
            <a:endParaRPr lang="en-US" sz="2500"/>
          </a:p>
          <a:p>
            <a:r>
              <a:rPr lang="en-US" sz="2500"/>
              <a:t>3.Who ended the Wars of the Roses and started the Tudor Dynasty?</a:t>
            </a:r>
            <a:endParaRPr lang="en-US" sz="2500"/>
          </a:p>
          <a:p>
            <a:r>
              <a:rPr lang="en-US" sz="2500"/>
              <a:t>4.In which century did the Industrial Revolution begin?</a:t>
            </a:r>
            <a:endParaRPr lang="en-US" sz="2500"/>
          </a:p>
          <a:p>
            <a:r>
              <a:rPr lang="en-US" sz="2500"/>
              <a:t>5.On which side was the UK during WWII?</a:t>
            </a:r>
            <a:endParaRPr lang="en-US" sz="2500"/>
          </a:p>
          <a:p>
            <a:r>
              <a:rPr lang="en-US" sz="2500"/>
              <a:t>6.What are prehistorical landmarks in Wiltshire?</a:t>
            </a:r>
            <a:endParaRPr lang="en-US" sz="2500"/>
          </a:p>
          <a:p>
            <a:r>
              <a:rPr lang="en-US" sz="2500"/>
              <a:t>7.When was the Battle of Hastings? </a:t>
            </a:r>
            <a:endParaRPr lang="en-US" sz="2500"/>
          </a:p>
          <a:p>
            <a:r>
              <a:rPr lang="en-US" sz="2500"/>
              <a:t>8. Who won the Battle of Hastings?</a:t>
            </a:r>
            <a:endParaRPr lang="en-US" sz="2500"/>
          </a:p>
          <a:p>
            <a:r>
              <a:rPr lang="en-US" sz="2500"/>
              <a:t>9. Who was the last monarch of the Tudor Dynasty?</a:t>
            </a:r>
            <a:endParaRPr lang="en-US" sz="2500"/>
          </a:p>
          <a:p>
            <a:r>
              <a:rPr lang="en-US" sz="2500"/>
              <a:t>10. </a:t>
            </a:r>
            <a:endParaRPr lang="en-US" sz="2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en-US" altLang="zh-CN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en-US" altLang="zh-CN"/>
          </a:p>
        </p:txBody>
      </p:sp>
      <p:pic>
        <p:nvPicPr>
          <p:cNvPr id="62467" name="Picture 2" descr="Thank You Cards – dunkirkdesig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1" y="0"/>
            <a:ext cx="11410951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History of Great Britain</a:t>
            </a:r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Discussion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Discuss in group about a famous prehistoric landmark in the UK</a:t>
            </a:r>
            <a:endParaRPr lang="en-US"/>
          </a:p>
          <a:p>
            <a:r>
              <a:rPr lang="en-US"/>
              <a:t>Share with classmates</a:t>
            </a:r>
            <a:endParaRPr lang="en-US"/>
          </a:p>
          <a:p>
            <a:r>
              <a:rPr lang="en-US"/>
              <a:t>10 minutes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6560"/>
            <a:ext cx="10972800" cy="582613"/>
          </a:xfrm>
        </p:spPr>
        <p:txBody>
          <a:bodyPr/>
          <a:p>
            <a:pPr algn="ctr"/>
            <a:r>
              <a:rPr lang="en-US">
                <a:sym typeface="+mn-ea"/>
              </a:rPr>
              <a:t>Prehistory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There was Iron Age Celtic culture 2000 years ago </a:t>
            </a:r>
            <a:endParaRPr lang="en-US"/>
          </a:p>
          <a:p>
            <a:r>
              <a:rPr lang="en-US"/>
              <a:t>Celts had been arriving from Europe from 18th century BC onwards. </a:t>
            </a:r>
            <a:endParaRPr lang="en-US"/>
          </a:p>
          <a:p>
            <a:r>
              <a:rPr lang="en-US"/>
              <a:t>Prehistorical period is mysterious (no written records exist) and focuses most on monumental architecture. 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Silbury Hill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290" y="952500"/>
            <a:ext cx="7259955" cy="4953000"/>
          </a:xfrm>
        </p:spPr>
        <p:txBody>
          <a:bodyPr/>
          <a:p>
            <a:r>
              <a:rPr lang="en-US" sz="2500"/>
              <a:t>Location:  Avebury, Wiltshire, south-west England</a:t>
            </a:r>
            <a:endParaRPr lang="en-US" sz="2500"/>
          </a:p>
          <a:p>
            <a:r>
              <a:rPr lang="en-US" sz="2500"/>
              <a:t>Probably completed in around 2400 BC (between about 2470 and 2350 BC)</a:t>
            </a:r>
            <a:endParaRPr lang="en-US" sz="2500"/>
          </a:p>
          <a:p>
            <a:r>
              <a:rPr lang="en-US" sz="2500"/>
              <a:t>the largest artificial prehistoric mound in Europe</a:t>
            </a:r>
            <a:endParaRPr lang="en-US" sz="2500"/>
          </a:p>
          <a:p>
            <a:r>
              <a:rPr lang="en-US" sz="2500"/>
              <a:t>Silbury Hill stands 30 metres high and 160 metres wide, and its construction is estimated to have involved about 4 million man hours of work. Half a million tonnes of material, mostly chalk, were used to create it. </a:t>
            </a:r>
            <a:endParaRPr lang="en-US" sz="2500"/>
          </a:p>
          <a:p>
            <a:r>
              <a:rPr lang="en-US" sz="2500">
                <a:sym typeface="+mn-ea"/>
              </a:rPr>
              <a:t>UNESCO World Heritage Site</a:t>
            </a:r>
            <a:endParaRPr lang="en-US" sz="25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11770" y="2188210"/>
            <a:ext cx="4310380" cy="2821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pPr algn="ctr"/>
            <a:r>
              <a:rPr lang="en-US">
                <a:sym typeface="+mn-ea"/>
              </a:rPr>
              <a:t>Stonehenge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174750"/>
            <a:ext cx="7034530" cy="4953000"/>
          </a:xfrm>
        </p:spPr>
        <p:txBody>
          <a:bodyPr/>
          <a:p>
            <a:r>
              <a:rPr lang="en-US" sz="2500"/>
              <a:t>Location: Salisbury Plain, Wiltshire, England</a:t>
            </a:r>
            <a:endParaRPr lang="en-US" sz="2500"/>
          </a:p>
          <a:p>
            <a:r>
              <a:rPr lang="en-US" sz="2500"/>
              <a:t>Built between 3050 and 2300 BC </a:t>
            </a:r>
            <a:endParaRPr lang="en-US" sz="2500"/>
          </a:p>
          <a:p>
            <a:r>
              <a:rPr lang="en-US" sz="2500">
                <a:sym typeface="+mn-ea"/>
              </a:rPr>
              <a:t>UNESCO World Heritage Site</a:t>
            </a:r>
            <a:endParaRPr lang="en-US" sz="2500"/>
          </a:p>
          <a:p>
            <a:r>
              <a:rPr lang="en-US" sz="2500"/>
              <a:t>It is one of the most famous and mysterious archaeological sites. </a:t>
            </a:r>
            <a:endParaRPr lang="en-US" sz="2500"/>
          </a:p>
          <a:p>
            <a:endParaRPr lang="en-US" sz="25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393305" y="64770"/>
            <a:ext cx="4642485" cy="42995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Roman Period (AD 43 – 410)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03585" cy="4953000"/>
          </a:xfrm>
        </p:spPr>
        <p:txBody>
          <a:bodyPr/>
          <a:p>
            <a:r>
              <a:rPr lang="en-US" sz="3000"/>
              <a:t>The Roman province covered most of England and Wales today. </a:t>
            </a:r>
            <a:endParaRPr lang="en-US" sz="3000"/>
          </a:p>
          <a:p>
            <a:r>
              <a:rPr lang="en-US" sz="3000"/>
              <a:t>The Romans made use of the existing Celtic aristocracy to govern </a:t>
            </a:r>
            <a:r>
              <a:rPr lang="en-US" sz="3000"/>
              <a:t>and encouraged this ruling class to adopt Roman dress and the Roman language (Latin)</a:t>
            </a:r>
            <a:endParaRPr lang="en-US" sz="3000"/>
          </a:p>
          <a:p>
            <a:r>
              <a:rPr lang="en-US" sz="3000"/>
              <a:t>Two Celtic tribes</a:t>
            </a:r>
            <a:endParaRPr lang="en-US" sz="3000"/>
          </a:p>
          <a:p>
            <a:pPr>
              <a:buFont typeface="Wingdings" panose="05000000000000000000" charset="0"/>
              <a:buChar char="v"/>
            </a:pPr>
            <a:r>
              <a:rPr lang="en-US" sz="3000"/>
              <a:t> </a:t>
            </a:r>
            <a:r>
              <a:rPr lang="en-US" sz="3000" i="1"/>
              <a:t>The Britons in England and Wales (who experienced direct Roman rules)</a:t>
            </a:r>
            <a:endParaRPr lang="en-US" sz="3000" i="1"/>
          </a:p>
          <a:p>
            <a:pPr>
              <a:buFont typeface="Wingdings" panose="05000000000000000000" charset="0"/>
              <a:buChar char="v"/>
            </a:pPr>
            <a:r>
              <a:rPr lang="en-US" sz="3000" i="1"/>
              <a:t>The Gaels in Ireland and Scotland (</a:t>
            </a:r>
            <a:r>
              <a:rPr lang="en-US" sz="3000" i="1">
                <a:sym typeface="+mn-ea"/>
              </a:rPr>
              <a:t>who didn’t experience direct Roman rules)</a:t>
            </a:r>
            <a:endParaRPr lang="en-US" sz="3000" i="1"/>
          </a:p>
          <a:p>
            <a:pPr>
              <a:buFont typeface="Wingdings" panose="05000000000000000000" charset="0"/>
              <a:buChar char="v"/>
            </a:pPr>
            <a:endParaRPr lang="en-US" sz="3000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1100435" cy="4953000"/>
          </a:xfrm>
        </p:spPr>
        <p:txBody>
          <a:bodyPr/>
          <a:p>
            <a:r>
              <a:rPr lang="en-US">
                <a:highlight>
                  <a:srgbClr val="FFFF00"/>
                </a:highlight>
              </a:rPr>
              <a:t>The Romans left very little behind</a:t>
            </a:r>
            <a:r>
              <a:rPr lang="en-US"/>
              <a:t> despite their long occupation of Britain.</a:t>
            </a:r>
            <a:endParaRPr lang="en-US"/>
          </a:p>
          <a:p>
            <a:r>
              <a:rPr lang="en-US"/>
              <a:t>Most of their villas, baths, temples, network of roads, cities were destroyed or fell into disrepair. </a:t>
            </a:r>
            <a:endParaRPr lang="en-US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736600" y="317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/>
              <a:t>The Roman Period (AD 43 – 410)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6023</Words>
  <Application>WPS Presentation</Application>
  <PresentationFormat>Widescreen</PresentationFormat>
  <Paragraphs>144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Wingdings</vt:lpstr>
      <vt:lpstr>Microsoft YaHei</vt:lpstr>
      <vt:lpstr>Arial Unicode MS</vt:lpstr>
      <vt:lpstr>Calibri</vt:lpstr>
      <vt:lpstr>Communications and Dialogues</vt:lpstr>
      <vt:lpstr>PowerPoint 演示文稿</vt:lpstr>
      <vt:lpstr>BRITISH CULTURE 2</vt:lpstr>
      <vt:lpstr>History of Great Britain</vt:lpstr>
      <vt:lpstr>Discussion </vt:lpstr>
      <vt:lpstr>Prehistory </vt:lpstr>
      <vt:lpstr>Silbury Hill</vt:lpstr>
      <vt:lpstr>Stonehenge  </vt:lpstr>
      <vt:lpstr>The Roman Period (AD 43 – 410)</vt:lpstr>
      <vt:lpstr>PowerPoint 演示文稿</vt:lpstr>
      <vt:lpstr>Hadrian’s Wall </vt:lpstr>
      <vt:lpstr>Germanic invasions (410 – 1066)</vt:lpstr>
      <vt:lpstr>The Medieval Period (1066 – 1485)</vt:lpstr>
      <vt:lpstr>PowerPoint 演示文稿</vt:lpstr>
      <vt:lpstr>The sixteenth century</vt:lpstr>
      <vt:lpstr>PowerPoint 演示文稿</vt:lpstr>
      <vt:lpstr>PowerPoint 演示文稿</vt:lpstr>
      <vt:lpstr>PowerPoint 演示文稿</vt:lpstr>
      <vt:lpstr>The seventeenth century </vt:lpstr>
      <vt:lpstr>The eighteenth century</vt:lpstr>
      <vt:lpstr>The nineteenth century</vt:lpstr>
      <vt:lpstr>The twentieth century</vt:lpstr>
      <vt:lpstr>PowerPoint 演示文稿</vt:lpstr>
      <vt:lpstr>EXERCISE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Great Britain</dc:title>
  <dc:creator/>
  <cp:lastModifiedBy>Home</cp:lastModifiedBy>
  <cp:revision>52</cp:revision>
  <dcterms:created xsi:type="dcterms:W3CDTF">2022-05-27T14:38:00Z</dcterms:created>
  <dcterms:modified xsi:type="dcterms:W3CDTF">2023-03-15T14:34:08Z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EA218ACCE1E74238B640402F20620816</vt:lpwstr>
  </property>
  <property fmtid="{D5CDD505-2E9C-101B-9397-08002B2CF9AE}" pid="3" name="KSOProductBuildVer">
    <vt:lpwstr>1033-11.2.0.11486</vt:lpwstr>
  </property>
</Properties>
</file>