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6" r:id="rId4"/>
    <p:sldMasterId id="2147483688" r:id="rId5"/>
    <p:sldMasterId id="2147483700" r:id="rId6"/>
    <p:sldMasterId id="2147483712" r:id="rId7"/>
  </p:sldMasterIdLst>
  <p:notesMasterIdLst>
    <p:notesMasterId r:id="rId41"/>
  </p:notesMasterIdLst>
  <p:handoutMasterIdLst>
    <p:handoutMasterId r:id="rId42"/>
  </p:handoutMasterIdLst>
  <p:sldIdLst>
    <p:sldId id="321" r:id="rId8"/>
    <p:sldId id="322" r:id="rId9"/>
    <p:sldId id="269" r:id="rId10"/>
    <p:sldId id="302" r:id="rId11"/>
    <p:sldId id="301" r:id="rId12"/>
    <p:sldId id="259" r:id="rId13"/>
    <p:sldId id="260" r:id="rId14"/>
    <p:sldId id="261" r:id="rId15"/>
    <p:sldId id="263" r:id="rId16"/>
    <p:sldId id="264" r:id="rId17"/>
    <p:sldId id="285" r:id="rId18"/>
    <p:sldId id="266" r:id="rId19"/>
    <p:sldId id="267" r:id="rId20"/>
    <p:sldId id="268" r:id="rId21"/>
    <p:sldId id="281" r:id="rId22"/>
    <p:sldId id="293" r:id="rId23"/>
    <p:sldId id="294" r:id="rId24"/>
    <p:sldId id="295" r:id="rId25"/>
    <p:sldId id="296" r:id="rId26"/>
    <p:sldId id="298" r:id="rId27"/>
    <p:sldId id="300" r:id="rId28"/>
    <p:sldId id="354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2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6" Type="http://schemas.openxmlformats.org/officeDocument/2006/relationships/commentAuthors" Target="commentAuthors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notesMaster" Target="notesMasters/notesMaster1.xml"/><Relationship Id="rId40" Type="http://schemas.openxmlformats.org/officeDocument/2006/relationships/slide" Target="slides/slide3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BC01-0EA2-43FF-B55F-25476C5ED16D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91E60-65DF-458E-9F0E-3DB17816FE5B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F1B27-7C79-46E8-B0B6-B43437E1F3E6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801C6-D0C2-45B5-BFAF-DA5841402C11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pic"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A3160-C66E-44AF-9E97-7609C4FD27ED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BC01-0EA2-43FF-B55F-25476C5ED16D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21B15-15D2-48D1-95EC-E96CDBB36A14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82854-8E8E-46F5-88B7-0BCB470B4C0C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871C-7456-40EB-B26E-27F4212DB7C0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F4513-BF2E-4038-8A66-213F117B6ACE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C45B-8D86-4CC8-8D3D-3CE94893B774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21B15-15D2-48D1-95EC-E96CDBB36A14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28EAD-3C68-42AC-BB89-BF8BD4C4D259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4ACD0-B370-4C7A-88AB-64ABEB5B070D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B2EE5-969C-4317-AC51-E4F97314BC49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91E60-65DF-458E-9F0E-3DB17816FE5B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F1B27-7C79-46E8-B0B6-B43437E1F3E6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801C6-D0C2-45B5-BFAF-DA5841402C11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pic"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A3160-C66E-44AF-9E97-7609C4FD27ED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4CA7BC01-0EA2-43FF-B55F-25476C5ED16D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6A521B15-15D2-48D1-95EC-E96CDBB36A14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34D82854-8E8E-46F5-88B7-0BCB470B4C0C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82854-8E8E-46F5-88B7-0BCB470B4C0C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E34C871C-7456-40EB-B26E-27F4212DB7C0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D7CF4513-BF2E-4038-8A66-213F117B6ACE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CDD7C45B-8D86-4CC8-8D3D-3CE94893B774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94928EAD-3C68-42AC-BB89-BF8BD4C4D259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E44ACD0-B370-4C7A-88AB-64ABEB5B070D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217B2EE5-969C-4317-AC51-E4F97314BC49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4DF91E60-65DF-458E-9F0E-3DB17816FE5B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11F1B27-7C79-46E8-B0B6-B43437E1F3E6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192F-7ED8-4884-A5D9-FA2BFB565A25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0DCB-C091-4FF2-9845-297F6CB38AF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871C-7456-40EB-B26E-27F4212DB7C0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9DFB-DF9D-43C6-A634-41CD66F42FB0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BAE0-F4AC-46B3-B186-84C568BB6DD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7" y="1859757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7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523F-F56C-4D34-A88C-219FC6B625D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32D0-F827-41DF-B4C9-9BE8C70A0B3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D14F-4171-4A84-B42E-11CF62083E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CBBF-7579-4B62-AF62-92B7953D459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360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3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6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0"/>
            <a:ext cx="812800" cy="365125"/>
          </a:xfrm>
        </p:spPr>
        <p:txBody>
          <a:bodyPr/>
          <a:lstStyle/>
          <a:p>
            <a:fld id="{570F7312-090D-4F02-BA25-7A4A51882BA7}" type="slidenum">
              <a:rPr lang="ru-RU" smtClean="0"/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/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3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/>
          <p:nvPr/>
        </p:nvSpPr>
        <p:spPr bwMode="auto">
          <a:xfrm flipV="1">
            <a:off x="5842000" y="6219825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3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1E3D-1578-4B39-B47B-81D6DF07E4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4166-F800-41A2-AD3B-6D30BBDF0BF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12192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620713"/>
            <a:ext cx="10943167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1843088"/>
            <a:ext cx="10949517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F4513-BF2E-4038-8A66-213F117B6ACE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C45B-8D86-4CC8-8D3D-3CE94893B774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4CA7BC01-0EA2-43FF-B55F-25476C5ED16D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6A521B15-15D2-48D1-95EC-E96CDBB36A14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34D82854-8E8E-46F5-88B7-0BCB470B4C0C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E34C871C-7456-40EB-B26E-27F4212DB7C0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D7CF4513-BF2E-4038-8A66-213F117B6ACE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CDD7C45B-8D86-4CC8-8D3D-3CE94893B774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94928EAD-3C68-42AC-BB89-BF8BD4C4D259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E44ACD0-B370-4C7A-88AB-64ABEB5B070D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217B2EE5-969C-4317-AC51-E4F97314BC49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4DF91E60-65DF-458E-9F0E-3DB17816FE5B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28EAD-3C68-42AC-BB89-BF8BD4C4D259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11F1B27-7C79-46E8-B0B6-B43437E1F3E6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ru-RU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ru-RU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fld id="{C041C617-91ED-4954-87A7-D8B97B768F71}" type="slidenum">
              <a:rPr lang="ru-RU" b="0">
                <a:solidFill>
                  <a:srgbClr val="000000"/>
                </a:solidFill>
                <a:cs typeface="+mn-cs"/>
              </a:rPr>
            </a:fld>
            <a:endParaRPr lang="ru-RU" b="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4ACD0-B370-4C7A-88AB-64ABEB5B070D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B2EE5-969C-4317-AC51-E4F97314BC49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4" Type="http://schemas.openxmlformats.org/officeDocument/2006/relationships/theme" Target="../theme/theme6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ru-RU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ru-RU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fld id="{C041C617-91ED-4954-87A7-D8B97B768F71}" type="slidenum">
              <a:rPr lang="ru-RU" b="0">
                <a:solidFill>
                  <a:srgbClr val="000000"/>
                </a:solidFill>
                <a:cs typeface="+mn-cs"/>
              </a:rPr>
            </a:fld>
            <a:endParaRPr lang="ru-RU" b="0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ru-RU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ru-RU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fld id="{C041C617-91ED-4954-87A7-D8B97B768F71}" type="slidenum">
              <a:rPr lang="ru-RU" b="0">
                <a:solidFill>
                  <a:srgbClr val="000000"/>
                </a:solidFill>
                <a:cs typeface="+mn-cs"/>
              </a:rPr>
            </a:fld>
            <a:endParaRPr lang="ru-RU" b="0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ru-RU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ru-RU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fld id="{C041C617-91ED-4954-87A7-D8B97B768F71}" type="slidenum">
              <a:rPr lang="ru-RU" b="0">
                <a:solidFill>
                  <a:srgbClr val="000000"/>
                </a:solidFill>
                <a:cs typeface="+mn-cs"/>
              </a:rPr>
            </a:fld>
            <a:endParaRPr lang="ru-RU" b="0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3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3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F814DC-A1E9-4B99-B127-7D878582CA19}" type="slidenum">
              <a:rPr lang="ru-RU" smtClean="0"/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3600"/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36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ru-RU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ru-RU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fld id="{C041C617-91ED-4954-87A7-D8B97B768F71}" type="slidenum">
              <a:rPr lang="ru-RU" b="0">
                <a:solidFill>
                  <a:srgbClr val="000000"/>
                </a:solidFill>
                <a:cs typeface="+mn-cs"/>
              </a:rPr>
            </a:fld>
            <a:endParaRPr lang="ru-RU" b="0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1.xml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1.xml"/><Relationship Id="rId2" Type="http://schemas.openxmlformats.org/officeDocument/2006/relationships/image" Target="../media/image10.wmf"/><Relationship Id="rId1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1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3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3.xml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0.xml"/><Relationship Id="rId1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anchor="t" anchorCtr="0"/>
          <a:p>
            <a:pPr defTabSz="457200">
              <a:buNone/>
            </a:pPr>
            <a:endParaRPr lang="en-US" altLang="zh-CN" kern="1200">
              <a:latin typeface="+mj-lt"/>
              <a:ea typeface="+mj-ea"/>
              <a:cs typeface="+mj-cs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anchor="t" anchorCtr="0"/>
          <a:p>
            <a:endParaRPr lang="en-US" altLang="zh-CN"/>
          </a:p>
        </p:txBody>
      </p:sp>
      <p:pic>
        <p:nvPicPr>
          <p:cNvPr id="14339" name="Picture 2" descr="Cách viết email welcome hiệu quả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710" y="123190"/>
            <a:ext cx="11752580" cy="6610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6926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Contains </a:t>
            </a:r>
            <a:endParaRPr lang="en-US" sz="3600" dirty="0" smtClean="0"/>
          </a:p>
          <a:p>
            <a:r>
              <a:rPr lang="en-US" sz="3600" dirty="0" smtClean="0"/>
              <a:t>Offices</a:t>
            </a:r>
            <a:endParaRPr lang="en-US" sz="3600" dirty="0" smtClean="0"/>
          </a:p>
          <a:p>
            <a:r>
              <a:rPr lang="en-US" sz="3600" dirty="0" smtClean="0"/>
              <a:t>committee rooms</a:t>
            </a:r>
            <a:endParaRPr lang="en-US" sz="3600" dirty="0" smtClean="0"/>
          </a:p>
          <a:p>
            <a:r>
              <a:rPr lang="en-US" sz="3600" dirty="0" smtClean="0"/>
              <a:t>Restaurants</a:t>
            </a:r>
            <a:endParaRPr lang="en-US" sz="3600" dirty="0"/>
          </a:p>
          <a:p>
            <a:r>
              <a:rPr lang="en-US" sz="3600" dirty="0" smtClean="0"/>
              <a:t> bars</a:t>
            </a:r>
            <a:endParaRPr lang="en-US" sz="3600" dirty="0" smtClean="0"/>
          </a:p>
          <a:p>
            <a:r>
              <a:rPr lang="en-US" sz="3600" dirty="0" smtClean="0"/>
              <a:t> libraries </a:t>
            </a:r>
            <a:endParaRPr lang="en-US" sz="3600" dirty="0" smtClean="0"/>
          </a:p>
          <a:p>
            <a:r>
              <a:rPr lang="en-US" sz="3600" dirty="0" smtClean="0"/>
              <a:t>and even some places of residence</a:t>
            </a: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9" name="Object 3"/>
          <p:cNvGraphicFramePr>
            <a:graphicFrameLocks noChangeAspect="1"/>
          </p:cNvGraphicFramePr>
          <p:nvPr>
            <p:ph type="pic" idx="1"/>
          </p:nvPr>
        </p:nvGraphicFramePr>
        <p:xfrm>
          <a:off x="1952625" y="1857375"/>
          <a:ext cx="8229600" cy="197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MS Org Chart" r:id="rId1" imgW="7726680" imgH="1783080" progId="OrgPlusWOPX.4">
                  <p:embed followColorScheme="full"/>
                </p:oleObj>
              </mc:Choice>
              <mc:Fallback>
                <p:oleObj name="MS Org Chart" r:id="rId1" imgW="7726680" imgH="1783080" progId="OrgPlusWOPX.4">
                  <p:embed followColorScheme="full"/>
                  <p:pic>
                    <p:nvPicPr>
                      <p:cNvPr id="0" name="Picture 5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1857375"/>
                        <a:ext cx="8229600" cy="1970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Прямоугольник 6"/>
          <p:cNvSpPr>
            <a:spLocks noChangeArrowheads="1"/>
          </p:cNvSpPr>
          <p:nvPr/>
        </p:nvSpPr>
        <p:spPr bwMode="auto">
          <a:xfrm>
            <a:off x="1881188" y="285750"/>
            <a:ext cx="8358187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 b="0" dirty="0" smtClean="0">
                <a:solidFill>
                  <a:srgbClr val="000000"/>
                </a:solidFill>
                <a:cs typeface="+mn-cs"/>
              </a:rPr>
              <a:t>Parliament consists </a:t>
            </a:r>
            <a:r>
              <a:rPr lang="en-US" sz="3600" b="0" dirty="0" smtClean="0">
                <a:solidFill>
                  <a:srgbClr val="000000"/>
                </a:solidFill>
                <a:cs typeface="+mn-cs"/>
              </a:rPr>
              <a:t>of </a:t>
            </a:r>
            <a:r>
              <a:rPr lang="en-US" sz="3600" dirty="0" smtClean="0">
                <a:solidFill>
                  <a:srgbClr val="FF0000"/>
                </a:solidFill>
                <a:cs typeface="+mn-cs"/>
              </a:rPr>
              <a:t>the House of Commons and the House of Lords</a:t>
            </a:r>
            <a:r>
              <a:rPr lang="en-US" sz="3600" b="0" dirty="0" smtClean="0">
                <a:solidFill>
                  <a:srgbClr val="000000"/>
                </a:solidFill>
                <a:cs typeface="+mn-cs"/>
              </a:rPr>
              <a:t>. </a:t>
            </a:r>
            <a:endParaRPr lang="en-US" sz="3600" b="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Right Arrow 1"/>
          <p:cNvSpPr/>
          <p:nvPr/>
        </p:nvSpPr>
        <p:spPr>
          <a:xfrm rot="5400000">
            <a:off x="7343140" y="4352925"/>
            <a:ext cx="1487170" cy="436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6498590" y="5314950"/>
            <a:ext cx="3455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solidFill>
                  <a:srgbClr val="00B050"/>
                </a:solidFill>
              </a:rPr>
              <a:t>more important </a:t>
            </a:r>
            <a:endParaRPr lang="en-US" sz="360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90800" y="3810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zh-CN" smtClean="0"/>
              <a:t>The House of Commons</a:t>
            </a:r>
            <a:endParaRPr lang="en-US" altLang="zh-CN" smtClean="0"/>
          </a:p>
        </p:txBody>
      </p:sp>
      <p:pic>
        <p:nvPicPr>
          <p:cNvPr id="31747" name="Picture 1028"/>
          <p:cNvPicPr>
            <a:picLocks noChangeAspect="1" noChangeArrowheads="1"/>
          </p:cNvPicPr>
          <p:nvPr>
            <p:ph type="body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524000"/>
            <a:ext cx="3703638" cy="5014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2238375" y="285750"/>
            <a:ext cx="7786688" cy="435768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The House of Commons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algn="ctr">
              <a:buFontTx/>
              <a:buNone/>
            </a:pPr>
            <a:r>
              <a:rPr lang="en-US" sz="2000" dirty="0" smtClean="0"/>
              <a:t>There </a:t>
            </a:r>
            <a:r>
              <a:rPr lang="en-US" sz="2000" dirty="0" smtClean="0"/>
              <a:t>are at present </a:t>
            </a:r>
            <a:r>
              <a:rPr lang="en-US" sz="2800" b="1" dirty="0" smtClean="0">
                <a:solidFill>
                  <a:srgbClr val="FF0000"/>
                </a:solidFill>
              </a:rPr>
              <a:t>650 members </a:t>
            </a:r>
            <a:r>
              <a:rPr lang="en-US" sz="2000" dirty="0" smtClean="0"/>
              <a:t>of the House of Commons, who are elected by people </a:t>
            </a:r>
            <a:r>
              <a:rPr lang="en-US" sz="2800" b="1" dirty="0" smtClean="0">
                <a:solidFill>
                  <a:srgbClr val="FF0000"/>
                </a:solidFill>
              </a:rPr>
              <a:t>every five years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pPr algn="ctr">
              <a:buFontTx/>
              <a:buNone/>
            </a:pPr>
            <a:r>
              <a:rPr lang="en-US" sz="2000" dirty="0" smtClean="0"/>
              <a:t>Members of the House of Commons </a:t>
            </a:r>
            <a:r>
              <a:rPr lang="en-US" sz="2000" dirty="0" smtClean="0"/>
              <a:t>are known as MPs (Members of Parliament)</a:t>
            </a:r>
            <a:endParaRPr lang="ru-RU" sz="2000" dirty="0" smtClean="0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3214688"/>
            <a:ext cx="5929313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http://i1141.photobucket.com/albums/n581/collectables1066/corridorsofpower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3214688"/>
            <a:ext cx="22558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2738438" y="4572000"/>
            <a:ext cx="2500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400" smtClean="0">
                <a:solidFill>
                  <a:srgbClr val="FFFFFF"/>
                </a:solidFill>
                <a:cs typeface="+mn-cs"/>
              </a:rPr>
              <a:t>speaker</a:t>
            </a:r>
            <a:endParaRPr lang="ru-RU" sz="24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1952625" y="5000625"/>
            <a:ext cx="157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800" smtClean="0">
                <a:solidFill>
                  <a:srgbClr val="FFFFFF"/>
                </a:solidFill>
                <a:cs typeface="+mn-cs"/>
              </a:rPr>
              <a:t>Ruling party</a:t>
            </a:r>
            <a:endParaRPr lang="ru-RU" sz="1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5024438" y="5000625"/>
            <a:ext cx="185737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000" smtClean="0">
                <a:solidFill>
                  <a:srgbClr val="FFFFFF"/>
                </a:solidFill>
                <a:cs typeface="+mn-cs"/>
              </a:rPr>
              <a:t>opposition</a:t>
            </a:r>
            <a:endParaRPr lang="ru-RU" sz="2000" smtClean="0">
              <a:solidFill>
                <a:srgbClr val="FFFF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The Speaker</a:t>
            </a:r>
            <a:endParaRPr lang="en-US" altLang="zh-CN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The </a:t>
            </a:r>
            <a:r>
              <a:rPr lang="en-US" altLang="zh-CN" dirty="0" smtClean="0"/>
              <a:t>Speaker is the person who chairs and controls discussion in the House </a:t>
            </a:r>
            <a:endParaRPr lang="en-US" altLang="zh-CN" dirty="0" smtClean="0"/>
          </a:p>
        </p:txBody>
      </p:sp>
      <p:sp>
        <p:nvSpPr>
          <p:cNvPr id="3379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448800" y="5867400"/>
            <a:ext cx="609600" cy="5095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36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House of Lords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Has no real power and only limited influences </a:t>
            </a:r>
            <a:endParaRPr lang="en-US"/>
          </a:p>
          <a:p>
            <a:r>
              <a:rPr lang="en-US"/>
              <a:t>Four different types of Lords</a:t>
            </a:r>
            <a:endParaRPr lang="en-US"/>
          </a:p>
          <a:p>
            <a:pPr marL="0" indent="0">
              <a:buNone/>
            </a:pPr>
            <a:r>
              <a:rPr lang="en-US"/>
              <a:t>   1. Life Peer (huân tước suốt đời)</a:t>
            </a:r>
            <a:endParaRPr lang="en-US"/>
          </a:p>
          <a:p>
            <a:pPr marL="0" indent="0">
              <a:buNone/>
            </a:pPr>
            <a:r>
              <a:rPr lang="en-US"/>
              <a:t>   2. Law Lords (luật sư)</a:t>
            </a:r>
            <a:endParaRPr lang="en-US"/>
          </a:p>
          <a:p>
            <a:pPr marL="0" indent="0">
              <a:buNone/>
            </a:pPr>
            <a:r>
              <a:rPr lang="en-US"/>
              <a:t>   3. Bishops and archbishops (Giám mục và tổng giám mục)</a:t>
            </a:r>
            <a:endParaRPr lang="en-US"/>
          </a:p>
          <a:p>
            <a:pPr marL="0" indent="0">
              <a:buNone/>
            </a:pPr>
            <a:r>
              <a:rPr lang="en-US"/>
              <a:t>   4. Hereditary peers (thượng nghĩ sĩ cha truyền con nối)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The atmosphere of the Parliament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1395" y="1510665"/>
            <a:ext cx="11356975" cy="4526280"/>
          </a:xfrm>
        </p:spPr>
        <p:txBody>
          <a:bodyPr/>
          <a:p>
            <a:r>
              <a:rPr lang="en-US"/>
              <a:t>Seating arrangements: two rows of benches facing each other</a:t>
            </a:r>
            <a:endParaRPr lang="en-US"/>
          </a:p>
          <a:p>
            <a:r>
              <a:rPr lang="en-US"/>
              <a:t>No special place </a:t>
            </a:r>
            <a:r>
              <a:rPr lang="en-US">
                <a:sym typeface="+mn-ea"/>
              </a:rPr>
              <a:t>for MPs </a:t>
            </a:r>
            <a:r>
              <a:rPr lang="en-US"/>
              <a:t>to stand when they are speaking 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362065" y="2670810"/>
            <a:ext cx="5645785" cy="3757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2670810"/>
            <a:ext cx="5995670" cy="37585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The atmosphere of the Parliament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1395" y="1510665"/>
            <a:ext cx="11356975" cy="4526280"/>
          </a:xfrm>
        </p:spPr>
        <p:txBody>
          <a:bodyPr/>
          <a:p>
            <a:r>
              <a:rPr lang="en-US"/>
              <a:t>No desks for MPs</a:t>
            </a:r>
            <a:endParaRPr lang="en-US"/>
          </a:p>
          <a:p>
            <a:r>
              <a:rPr lang="en-US"/>
              <a:t>The room is small (there isn't enough room for all MPs)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362065" y="2670810"/>
            <a:ext cx="5645785" cy="3757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2670810"/>
            <a:ext cx="5995670" cy="37585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Atmosphere?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/>
              <a:t>Formal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 lang="en-US"/>
              <a:t>Informal </a:t>
            </a: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106160" y="1202690"/>
            <a:ext cx="3008630" cy="17564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/>
              <a:t>Informal</a:t>
            </a:r>
            <a:endParaRPr lang="en-US" sz="3600"/>
          </a:p>
        </p:txBody>
      </p:sp>
      <p:sp>
        <p:nvSpPr>
          <p:cNvPr id="6" name="Text Box 5"/>
          <p:cNvSpPr txBox="1"/>
          <p:nvPr/>
        </p:nvSpPr>
        <p:spPr>
          <a:xfrm>
            <a:off x="609600" y="3138170"/>
            <a:ext cx="1115123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MPs are forbidden to address one another by </a:t>
            </a:r>
            <a:r>
              <a:rPr lang="en-US" sz="3600" b="1">
                <a:solidFill>
                  <a:srgbClr val="FF0000"/>
                </a:solidFill>
              </a:rPr>
              <a:t>NAME</a:t>
            </a:r>
            <a:r>
              <a:rPr lang="en-US" sz="3600"/>
              <a:t> </a:t>
            </a:r>
            <a:endParaRPr lang="en-US" sz="3600"/>
          </a:p>
          <a:p>
            <a:r>
              <a:rPr lang="en-US" sz="3600"/>
              <a:t>(my honourable member for Winchester or my right honourable friend)</a:t>
            </a:r>
            <a:endParaRPr lang="en-US" sz="3600"/>
          </a:p>
        </p:txBody>
      </p:sp>
      <p:sp>
        <p:nvSpPr>
          <p:cNvPr id="7" name="Text Box 6"/>
          <p:cNvSpPr txBox="1"/>
          <p:nvPr/>
        </p:nvSpPr>
        <p:spPr>
          <a:xfrm>
            <a:off x="609600" y="5076825"/>
            <a:ext cx="11151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MPs never say “</a:t>
            </a:r>
            <a:r>
              <a:rPr lang="en-US" sz="3600" b="1">
                <a:solidFill>
                  <a:srgbClr val="FF0000"/>
                </a:solidFill>
              </a:rPr>
              <a:t>you</a:t>
            </a:r>
            <a:r>
              <a:rPr lang="en-US" sz="3600"/>
              <a:t>” 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/>
      <p:bldP spid="6" grpId="1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Hansard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094595" cy="4526280"/>
          </a:xfrm>
        </p:spPr>
        <p:txBody>
          <a:bodyPr/>
          <a:p>
            <a:r>
              <a:rPr lang="en-US"/>
              <a:t>This is the name given to the daily verbatim reports of everything that has been said in the Commons. </a:t>
            </a:r>
            <a:endParaRPr lang="en-US"/>
          </a:p>
          <a:p>
            <a:pPr marL="0" indent="0" algn="dist">
              <a:buNone/>
            </a:pPr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136265" y="2904490"/>
            <a:ext cx="5384800" cy="2692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2584371" y="1290400"/>
            <a:ext cx="8208169" cy="812006"/>
          </a:xfrm>
        </p:spPr>
        <p:txBody>
          <a:bodyPr vert="horz" wrap="square" lIns="68580" tIns="34290" rIns="68580" bIns="34290" anchor="b" anchorCtr="0">
            <a:normAutofit/>
          </a:bodyPr>
          <a:p>
            <a:pPr algn="ctr">
              <a:buClrTx/>
              <a:buSzTx/>
              <a:buFontTx/>
            </a:pPr>
            <a:r>
              <a:rPr lang="en-US" altLang="zh-CN" sz="4000" b="1" kern="1200" dirty="0">
                <a:latin typeface="Times New Roman" panose="02020603050405020304" pitchFamily="18" charset="0"/>
                <a:ea typeface="+mj-ea"/>
                <a:cs typeface="+mj-cs"/>
              </a:rPr>
              <a:t>BRITISH </a:t>
            </a:r>
            <a:r>
              <a:rPr lang="en-US" altLang="zh-CN" sz="4000" b="1" kern="1200" dirty="0">
                <a:latin typeface="Times New Roman" panose="02020603050405020304" pitchFamily="18" charset="0"/>
                <a:ea typeface="+mj-ea"/>
                <a:cs typeface="+mj-cs"/>
              </a:rPr>
              <a:t>CULTURE 1</a:t>
            </a:r>
            <a:endParaRPr lang="en-US" altLang="zh-CN" sz="4000" b="1" kern="1200" dirty="0"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2" name="Subtitle 1"/>
          <p:cNvSpPr/>
          <p:nvPr>
            <p:ph type="subTitle" idx="1"/>
          </p:nvPr>
        </p:nvSpPr>
        <p:spPr>
          <a:xfrm>
            <a:off x="3810000" y="3486150"/>
            <a:ext cx="5257800" cy="1200150"/>
          </a:xfrm>
        </p:spPr>
        <p:txBody>
          <a:bodyPr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r>
              <a:rPr kumimoji="0" lang="en-US" sz="3000" b="0" i="0" u="none" strike="noStrike" kern="0" cap="none" spc="0" normalizeH="0" baseline="0" noProof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 Cam Lien, M.A</a:t>
            </a:r>
            <a:endParaRPr kumimoji="0" lang="en-US" sz="3000" b="0" i="0" u="none" strike="noStrike" kern="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r>
              <a:rPr kumimoji="0" lang="en-US" sz="3000" b="0" i="0" u="none" strike="noStrike" kern="0" cap="none" spc="0" normalizeH="0" baseline="0" noProof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Email: camlien0104@gmail.com</a:t>
            </a:r>
            <a:endParaRPr kumimoji="0" lang="en-US" sz="3000" b="0" i="0" u="none" strike="noStrike" kern="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r>
              <a:rPr kumimoji="0" lang="en-US" sz="3000" b="0" i="0" u="none" strike="noStrike" kern="0" cap="none" spc="0" normalizeH="0" baseline="0" noProof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Phone: 0947320041</a:t>
            </a:r>
            <a:endParaRPr kumimoji="0" lang="en-US" sz="3000" b="0" i="0" u="none" strike="noStrike" kern="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sym typeface="+mn-ea"/>
              </a:rPr>
              <a:t>Frontbenchers and Backbenchers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 lang="en-US"/>
              <a:t>Back benches are where other MPs (do not hold a government post or a post in the shadow cabinet) sit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704215" y="1264285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/>
              <a:t>Front benches are where the leading members of both parties sit </a:t>
            </a:r>
            <a:endParaRPr lang="en-US"/>
          </a:p>
          <a:p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2053590" y="4021455"/>
            <a:ext cx="1368425" cy="67881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852805" y="5174615"/>
            <a:ext cx="345821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4000">
                <a:highlight>
                  <a:srgbClr val="FFFF00"/>
                </a:highlight>
                <a:sym typeface="+mn-ea"/>
              </a:rPr>
              <a:t>Frontbenchers</a:t>
            </a:r>
            <a:endParaRPr lang="en-US" sz="4000">
              <a:highlight>
                <a:srgbClr val="FFFF00"/>
              </a:highlight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7070090" y="5174615"/>
            <a:ext cx="340233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4000">
                <a:highlight>
                  <a:srgbClr val="FFFF00"/>
                </a:highlight>
                <a:sym typeface="+mn-ea"/>
              </a:rPr>
              <a:t>Backbenchers</a:t>
            </a:r>
            <a:endParaRPr lang="en-US" sz="4000">
              <a:highlight>
                <a:srgbClr val="FFFF00"/>
              </a:highlight>
              <a:sym typeface="+mn-ea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8086725" y="4021455"/>
            <a:ext cx="1368425" cy="67881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How a </a:t>
            </a:r>
            <a:r>
              <a:rPr lang="en-US">
                <a:highlight>
                  <a:srgbClr val="FFFF00"/>
                </a:highlight>
              </a:rPr>
              <a:t>bill</a:t>
            </a:r>
            <a:r>
              <a:rPr lang="en-US"/>
              <a:t> become a</a:t>
            </a:r>
            <a:r>
              <a:rPr lang="en-US">
                <a:highlight>
                  <a:srgbClr val="FFFF00"/>
                </a:highlight>
              </a:rPr>
              <a:t> law</a:t>
            </a:r>
            <a:endParaRPr lang="en-US">
              <a:highlight>
                <a:srgbClr val="FFFF00"/>
              </a:highlight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09600" y="1318895"/>
            <a:ext cx="6944360" cy="4635500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2898775" y="2652395"/>
            <a:ext cx="1520190" cy="5175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>
                <a:solidFill>
                  <a:schemeClr val="tx1"/>
                </a:solidFill>
              </a:rPr>
              <a:t>royal assent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700010" y="3372485"/>
            <a:ext cx="1056005" cy="528320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8902700" y="2652395"/>
            <a:ext cx="2865755" cy="19380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en-US" sz="4000"/>
              <a:t>Act of Parliament/ Law</a:t>
            </a:r>
            <a:endParaRPr lang="en-US" sz="4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145415"/>
            <a:ext cx="10972800" cy="593725"/>
          </a:xfrm>
        </p:spPr>
        <p:txBody>
          <a:bodyPr/>
          <a:p>
            <a:pPr algn="ctr"/>
            <a:r>
              <a:rPr lang="en-US">
                <a:solidFill>
                  <a:srgbClr val="FF0000"/>
                </a:solidFill>
              </a:rPr>
              <a:t>Discussion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40" y="567055"/>
            <a:ext cx="11939905" cy="4526280"/>
          </a:xfrm>
        </p:spPr>
        <p:txBody>
          <a:bodyPr/>
          <a:p>
            <a:pPr marL="0" indent="0">
              <a:buNone/>
            </a:pPr>
            <a:r>
              <a:rPr lang="en-US" sz="2700"/>
              <a:t>1. Who runs the UK?</a:t>
            </a:r>
            <a:endParaRPr lang="en-US" sz="2700"/>
          </a:p>
          <a:p>
            <a:pPr marL="0" indent="0">
              <a:buNone/>
            </a:pPr>
            <a:r>
              <a:rPr lang="en-US" sz="2700"/>
              <a:t>2. What are the most important ministers called? What are the most important Secretaries of State?</a:t>
            </a:r>
            <a:endParaRPr lang="en-US" sz="2700"/>
          </a:p>
          <a:p>
            <a:pPr marL="0" indent="0">
              <a:buNone/>
            </a:pPr>
            <a:r>
              <a:rPr lang="en-US" sz="2700"/>
              <a:t>3. Who are in the Cabinet of the UK?</a:t>
            </a:r>
            <a:endParaRPr lang="en-US" sz="2700"/>
          </a:p>
          <a:p>
            <a:pPr marL="0" indent="0">
              <a:buNone/>
            </a:pPr>
            <a:r>
              <a:rPr lang="en-US" sz="2700"/>
              <a:t>4. Who is the Prime Minister and what is his job? </a:t>
            </a:r>
            <a:endParaRPr lang="en-US" sz="2700"/>
          </a:p>
          <a:p>
            <a:pPr marL="0" indent="0">
              <a:buNone/>
            </a:pPr>
            <a:r>
              <a:rPr lang="en-US" sz="2700"/>
              <a:t>5. </a:t>
            </a:r>
            <a:r>
              <a:rPr lang="en-US" sz="2700">
                <a:sym typeface="+mn-ea"/>
              </a:rPr>
              <a:t>Where does the British Prime Minister live?</a:t>
            </a:r>
            <a:endParaRPr lang="en-US" sz="2700"/>
          </a:p>
          <a:p>
            <a:pPr marL="0" indent="0">
              <a:buNone/>
            </a:pPr>
            <a:r>
              <a:rPr lang="en-US" sz="2700"/>
              <a:t>6. Where does the British Parliament work? </a:t>
            </a:r>
            <a:endParaRPr lang="en-US" sz="2700"/>
          </a:p>
          <a:p>
            <a:pPr marL="0" indent="0">
              <a:buNone/>
            </a:pPr>
            <a:r>
              <a:rPr lang="en-US" sz="2700"/>
              <a:t>7. How many row of benches are there inside the meeting room of the House of Commons?</a:t>
            </a:r>
            <a:endParaRPr lang="en-US" sz="2700"/>
          </a:p>
          <a:p>
            <a:pPr marL="0" indent="0">
              <a:buNone/>
            </a:pPr>
            <a:r>
              <a:rPr lang="en-US" sz="2700"/>
              <a:t>8. How many members are there in the </a:t>
            </a:r>
            <a:r>
              <a:rPr lang="en-US" sz="2700">
                <a:sym typeface="+mn-ea"/>
              </a:rPr>
              <a:t>House of Commons? Who chairs and controls discussion in the House of Commons?</a:t>
            </a:r>
            <a:endParaRPr lang="en-US" sz="2700">
              <a:sym typeface="+mn-ea"/>
            </a:endParaRPr>
          </a:p>
          <a:p>
            <a:pPr marL="0" indent="0">
              <a:buNone/>
            </a:pPr>
            <a:r>
              <a:rPr lang="en-US" sz="2700">
                <a:sym typeface="+mn-ea"/>
              </a:rPr>
              <a:t>9. Who are frontbenchers and backbenchers?</a:t>
            </a:r>
            <a:endParaRPr lang="en-US" sz="2700">
              <a:sym typeface="+mn-ea"/>
            </a:endParaRPr>
          </a:p>
          <a:p>
            <a:pPr marL="0" indent="0">
              <a:buNone/>
            </a:pPr>
            <a:r>
              <a:rPr lang="en-US" sz="2700"/>
              <a:t>10. How does Parliament make new laws?</a:t>
            </a:r>
            <a:endParaRPr lang="en-US" sz="27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solidFill>
                  <a:srgbClr val="FF0000"/>
                </a:solidFill>
              </a:rPr>
              <a:t>EXERCISE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763885" cy="4953000"/>
          </a:xfrm>
        </p:spPr>
        <p:txBody>
          <a:bodyPr/>
          <a:p>
            <a:pPr marL="0" indent="0">
              <a:buNone/>
            </a:pPr>
            <a:r>
              <a:rPr lang="en-US"/>
              <a:t>1. Who does the monarch normally choose as Prime Minister?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a. the leader of the strongest party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b. the leader of parliament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c. anybody he or she likes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601325" cy="4953000"/>
          </a:xfrm>
        </p:spPr>
        <p:txBody>
          <a:bodyPr/>
          <a:p>
            <a:pPr marL="0" indent="0">
              <a:buNone/>
            </a:pPr>
            <a:r>
              <a:rPr lang="en-US"/>
              <a:t>2. Where does the Prime Minister live?</a:t>
            </a:r>
            <a:endParaRPr lang="en-US"/>
          </a:p>
          <a:p>
            <a:pPr marL="0" indent="0">
              <a:buNone/>
            </a:pPr>
            <a:r>
              <a:rPr lang="en-US"/>
              <a:t>a. 10  </a:t>
            </a:r>
            <a:r>
              <a:rPr lang="en-US">
                <a:sym typeface="+mn-ea"/>
              </a:rPr>
              <a:t>Trafalgar </a:t>
            </a:r>
            <a:r>
              <a:rPr lang="en-US"/>
              <a:t>Street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b. 10 </a:t>
            </a:r>
            <a:r>
              <a:rPr lang="en-US">
                <a:sym typeface="+mn-ea"/>
              </a:rPr>
              <a:t>Downing</a:t>
            </a:r>
            <a:r>
              <a:rPr lang="en-US"/>
              <a:t> </a:t>
            </a:r>
            <a:r>
              <a:rPr lang="en-US">
                <a:sym typeface="+mn-ea"/>
              </a:rPr>
              <a:t>Street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c. 10 Balmoral Castle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972165" cy="4953000"/>
          </a:xfrm>
        </p:spPr>
        <p:txBody>
          <a:bodyPr/>
          <a:p>
            <a:pPr marL="0" indent="0">
              <a:buNone/>
            </a:pPr>
            <a:r>
              <a:rPr lang="en-US"/>
              <a:t>3. By what  name is the Palace of Westminster generally known?</a:t>
            </a:r>
            <a:endParaRPr lang="en-US"/>
          </a:p>
          <a:p>
            <a:pPr marL="0" indent="0">
              <a:buNone/>
            </a:pPr>
            <a:r>
              <a:rPr lang="en-US"/>
              <a:t>a. The Houses of Parliament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b. The House of Commons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c. The House of Lords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687685" cy="4953000"/>
          </a:xfrm>
        </p:spPr>
        <p:txBody>
          <a:bodyPr/>
          <a:p>
            <a:pPr marL="0" indent="0">
              <a:buNone/>
            </a:pPr>
            <a:r>
              <a:rPr lang="en-US"/>
              <a:t>4. Which pronoun must a MP never use when speaking in Parliament? </a:t>
            </a:r>
            <a:endParaRPr lang="en-US"/>
          </a:p>
          <a:p>
            <a:pPr marL="0" indent="0">
              <a:buNone/>
            </a:pPr>
            <a:r>
              <a:rPr lang="en-US"/>
              <a:t>a. She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b. I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c. You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1194415" cy="4953000"/>
          </a:xfrm>
        </p:spPr>
        <p:txBody>
          <a:bodyPr/>
          <a:p>
            <a:pPr marL="0" indent="0">
              <a:buNone/>
            </a:pPr>
            <a:r>
              <a:rPr lang="en-US"/>
              <a:t>5. Which 'House' will you NOT find in Parliament?</a:t>
            </a:r>
            <a:endParaRPr lang="en-US"/>
          </a:p>
          <a:p>
            <a:pPr marL="0" indent="0">
              <a:buNone/>
            </a:pPr>
            <a:r>
              <a:rPr lang="en-US"/>
              <a:t>a. House of Lords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b. House of Tudor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c. House of Commons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1140440" cy="4953000"/>
          </a:xfrm>
        </p:spPr>
        <p:txBody>
          <a:bodyPr/>
          <a:p>
            <a:pPr marL="0" indent="0">
              <a:buNone/>
            </a:pPr>
            <a:r>
              <a:rPr lang="en-US"/>
              <a:t>6. MP stands for member of politics.</a:t>
            </a:r>
            <a:endParaRPr lang="en-US"/>
          </a:p>
          <a:p>
            <a:pPr marL="0" indent="0">
              <a:buNone/>
            </a:pPr>
            <a:r>
              <a:rPr lang="en-US"/>
              <a:t>a. True</a:t>
            </a:r>
            <a:endParaRPr lang="en-US"/>
          </a:p>
          <a:p>
            <a:pPr marL="0" indent="0">
              <a:buNone/>
            </a:pPr>
            <a:r>
              <a:rPr lang="en-US"/>
              <a:t>b. False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1227435" cy="4953000"/>
          </a:xfrm>
        </p:spPr>
        <p:txBody>
          <a:bodyPr/>
          <a:p>
            <a:pPr marL="0" indent="0">
              <a:buNone/>
            </a:pPr>
            <a:r>
              <a:rPr lang="en-US"/>
              <a:t>7. Which of the two bodies is considered the “upper chamber”?</a:t>
            </a:r>
            <a:endParaRPr lang="en-US"/>
          </a:p>
          <a:p>
            <a:pPr marL="0" indent="0">
              <a:buNone/>
            </a:pPr>
            <a:r>
              <a:rPr lang="en-US"/>
              <a:t>a. The House of Burgesses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b. The House of Lords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c. The House of Commons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estminb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0"/>
            <a:ext cx="12007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17006" y="836712"/>
            <a:ext cx="6757987" cy="1143000"/>
          </a:xfrm>
        </p:spPr>
        <p:txBody>
          <a:bodyPr/>
          <a:lstStyle/>
          <a:p>
            <a:r>
              <a:rPr lang="en-US" altLang="zh-CN" dirty="0" smtClean="0">
                <a:ea typeface="SimSun" panose="02010600030101010101" pitchFamily="2" charset="-122"/>
              </a:rPr>
              <a:t>Politics in Britain</a:t>
            </a:r>
            <a:endParaRPr lang="en-US" altLang="zh-CN" dirty="0" smtClean="0">
              <a:ea typeface="SimSun" panose="02010600030101010101" pitchFamily="2" charset="-122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23592" y="1988840"/>
            <a:ext cx="6400800" cy="1752600"/>
          </a:xfrm>
        </p:spPr>
        <p:txBody>
          <a:bodyPr/>
          <a:lstStyle/>
          <a:p>
            <a:r>
              <a:rPr lang="en-US" altLang="zh-CN" dirty="0" smtClean="0">
                <a:ea typeface="SimSun" panose="02010600030101010101" pitchFamily="2" charset="-122"/>
              </a:rPr>
              <a:t>The </a:t>
            </a:r>
            <a:r>
              <a:rPr lang="en-US" altLang="zh-CN" dirty="0" smtClean="0">
                <a:ea typeface="SimSun" panose="02010600030101010101" pitchFamily="2" charset="-122"/>
              </a:rPr>
              <a:t>Government and Parliament  </a:t>
            </a:r>
            <a:endParaRPr lang="en-US" altLang="zh-CN" dirty="0" smtClean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advTm="3766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591165" cy="4953000"/>
          </a:xfrm>
        </p:spPr>
        <p:txBody>
          <a:bodyPr/>
          <a:p>
            <a:pPr marL="0" indent="0">
              <a:buNone/>
            </a:pPr>
            <a:r>
              <a:rPr lang="en-US"/>
              <a:t>8. After both Houses have reached agreement, the bill receives the ______________and thus becomes an Act of Parliament. </a:t>
            </a:r>
            <a:endParaRPr lang="en-US"/>
          </a:p>
          <a:p>
            <a:pPr marL="0" indent="0">
              <a:buNone/>
            </a:pPr>
            <a:r>
              <a:rPr lang="en-US"/>
              <a:t>a. the royal assent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b. the royal agreement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c. the royal assignment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1313795" cy="4953000"/>
          </a:xfrm>
        </p:spPr>
        <p:txBody>
          <a:bodyPr/>
          <a:p>
            <a:pPr marL="0" indent="0">
              <a:buNone/>
            </a:pPr>
            <a:r>
              <a:rPr lang="en-US"/>
              <a:t>9. What is the name given to the leader of the UK government?</a:t>
            </a:r>
            <a:endParaRPr lang="en-US"/>
          </a:p>
          <a:p>
            <a:pPr marL="0" indent="0">
              <a:buNone/>
            </a:pPr>
            <a:r>
              <a:rPr lang="en-US"/>
              <a:t>a. The First Minister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b. The Monarch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c. The Prime Minister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709275" cy="4953000"/>
          </a:xfrm>
        </p:spPr>
        <p:txBody>
          <a:bodyPr/>
          <a:p>
            <a:pPr marL="0" indent="0">
              <a:buNone/>
            </a:pPr>
            <a:r>
              <a:rPr lang="en-US"/>
              <a:t>10. How often are members of the UK Parliament elected?</a:t>
            </a:r>
            <a:endParaRPr lang="en-US"/>
          </a:p>
          <a:p>
            <a:pPr marL="0" indent="0">
              <a:buNone/>
            </a:pPr>
            <a:r>
              <a:rPr lang="en-US"/>
              <a:t>a. Every five years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b. Every year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c. Every four years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lang="en-US" altLang="zh-CN"/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/>
          <a:p>
            <a:endParaRPr lang="en-US" altLang="zh-CN"/>
          </a:p>
        </p:txBody>
      </p:sp>
      <p:pic>
        <p:nvPicPr>
          <p:cNvPr id="62467" name="Picture 2" descr="Thank You Cards – dunkirkdesign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150" y="0"/>
            <a:ext cx="1141095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ChangeArrowheads="1"/>
          </p:cNvSpPr>
          <p:nvPr/>
        </p:nvSpPr>
        <p:spPr bwMode="auto">
          <a:xfrm>
            <a:off x="2063750" y="1052353"/>
            <a:ext cx="8208963" cy="46691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342900" indent="-342900" algn="justLow">
              <a:lnSpc>
                <a:spcPct val="100000"/>
              </a:lnSpc>
              <a:spcBef>
                <a:spcPct val="40000"/>
              </a:spcBef>
            </a:pPr>
            <a:r>
              <a:rPr lang="en-US" sz="4800" b="0" dirty="0">
                <a:solidFill>
                  <a:prstClr val="black"/>
                </a:solidFill>
              </a:rPr>
              <a:t>British </a:t>
            </a:r>
            <a:r>
              <a:rPr lang="en-US" sz="4800" b="0" i="1" dirty="0">
                <a:solidFill>
                  <a:prstClr val="black"/>
                </a:solidFill>
              </a:rPr>
              <a:t>sovereignty</a:t>
            </a:r>
            <a:r>
              <a:rPr lang="en-US" sz="4800" b="0" dirty="0">
                <a:solidFill>
                  <a:prstClr val="black"/>
                </a:solidFill>
              </a:rPr>
              <a:t> consists in 3 elements: </a:t>
            </a:r>
            <a:endParaRPr lang="en-US" sz="4800" b="0" dirty="0">
              <a:solidFill>
                <a:prstClr val="black"/>
              </a:solidFill>
            </a:endParaRPr>
          </a:p>
          <a:p>
            <a:pPr marL="342900" indent="-342900" algn="justLow">
              <a:lnSpc>
                <a:spcPct val="100000"/>
              </a:lnSpc>
              <a:spcBef>
                <a:spcPct val="40000"/>
              </a:spcBef>
              <a:buFontTx/>
              <a:buChar char="•"/>
            </a:pPr>
            <a:r>
              <a:rPr lang="en-US" sz="4800" dirty="0">
                <a:solidFill>
                  <a:prstClr val="black"/>
                </a:solidFill>
              </a:rPr>
              <a:t> the </a:t>
            </a:r>
            <a:r>
              <a:rPr lang="en-US" sz="4800" dirty="0" smtClean="0">
                <a:solidFill>
                  <a:prstClr val="black"/>
                </a:solidFill>
              </a:rPr>
              <a:t>Crown</a:t>
            </a:r>
            <a:endParaRPr lang="en-US" sz="4800" b="0" dirty="0" smtClean="0">
              <a:solidFill>
                <a:prstClr val="black"/>
              </a:solidFill>
            </a:endParaRPr>
          </a:p>
          <a:p>
            <a:pPr marL="342900" indent="-342900" algn="justLow">
              <a:lnSpc>
                <a:spcPct val="100000"/>
              </a:lnSpc>
              <a:spcBef>
                <a:spcPct val="40000"/>
              </a:spcBef>
              <a:buFontTx/>
              <a:buChar char="•"/>
            </a:pPr>
            <a:r>
              <a:rPr lang="en-US" sz="4800" dirty="0" smtClean="0">
                <a:solidFill>
                  <a:prstClr val="black"/>
                </a:solidFill>
              </a:rPr>
              <a:t>Government</a:t>
            </a:r>
            <a:r>
              <a:rPr lang="en-US" sz="4800" b="0" dirty="0" smtClean="0">
                <a:solidFill>
                  <a:prstClr val="black"/>
                </a:solidFill>
              </a:rPr>
              <a:t> </a:t>
            </a:r>
            <a:endParaRPr lang="en-US" sz="4800" b="0" dirty="0">
              <a:solidFill>
                <a:prstClr val="black"/>
              </a:solidFill>
            </a:endParaRPr>
          </a:p>
          <a:p>
            <a:pPr marL="342900" indent="-342900" algn="justLow">
              <a:lnSpc>
                <a:spcPct val="100000"/>
              </a:lnSpc>
              <a:spcBef>
                <a:spcPct val="40000"/>
              </a:spcBef>
              <a:buFontTx/>
              <a:buChar char="•"/>
            </a:pP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Parliament</a:t>
            </a:r>
            <a:endParaRPr lang="en-US" sz="48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4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4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4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4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4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4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145415"/>
            <a:ext cx="10972800" cy="593725"/>
          </a:xfrm>
        </p:spPr>
        <p:txBody>
          <a:bodyPr/>
          <a:p>
            <a:pPr algn="ctr"/>
            <a:r>
              <a:rPr lang="en-US">
                <a:solidFill>
                  <a:srgbClr val="FF0000"/>
                </a:solidFill>
              </a:rPr>
              <a:t>Group work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40" y="567055"/>
            <a:ext cx="11939905" cy="4526280"/>
          </a:xfrm>
        </p:spPr>
        <p:txBody>
          <a:bodyPr/>
          <a:p>
            <a:pPr marL="0" indent="0">
              <a:buNone/>
            </a:pPr>
            <a:r>
              <a:rPr lang="en-US" sz="2700"/>
              <a:t>1. Who runs the UK?</a:t>
            </a:r>
            <a:endParaRPr lang="en-US" sz="2700"/>
          </a:p>
          <a:p>
            <a:pPr marL="0" indent="0">
              <a:buNone/>
            </a:pPr>
            <a:r>
              <a:rPr lang="en-US" sz="2700"/>
              <a:t>2. What are the most important ministers called? </a:t>
            </a:r>
            <a:endParaRPr lang="en-US" sz="2700"/>
          </a:p>
          <a:p>
            <a:pPr marL="0" indent="0">
              <a:buNone/>
            </a:pPr>
            <a:r>
              <a:rPr lang="en-US" sz="2700"/>
              <a:t>3. Who are in the Cabinet of the UK?</a:t>
            </a:r>
            <a:endParaRPr lang="en-US" sz="2700"/>
          </a:p>
          <a:p>
            <a:pPr marL="0" indent="0">
              <a:buNone/>
            </a:pPr>
            <a:r>
              <a:rPr lang="en-US" sz="2700"/>
              <a:t>4. Who is the Prime Minister? </a:t>
            </a:r>
            <a:endParaRPr lang="en-US" sz="2700"/>
          </a:p>
          <a:p>
            <a:pPr marL="0" indent="0">
              <a:buNone/>
            </a:pPr>
            <a:r>
              <a:rPr lang="en-US" sz="2700"/>
              <a:t>5. </a:t>
            </a:r>
            <a:r>
              <a:rPr lang="en-US" sz="2700">
                <a:sym typeface="+mn-ea"/>
              </a:rPr>
              <a:t>Where does the British Prime Minister live?</a:t>
            </a:r>
            <a:endParaRPr lang="en-US" sz="2700"/>
          </a:p>
          <a:p>
            <a:pPr marL="0" indent="0">
              <a:buNone/>
            </a:pPr>
            <a:r>
              <a:rPr lang="en-US" sz="2700"/>
              <a:t>6. Where does the British Parliament work? </a:t>
            </a:r>
            <a:endParaRPr lang="en-US" sz="2700"/>
          </a:p>
          <a:p>
            <a:pPr marL="0" indent="0">
              <a:buNone/>
            </a:pPr>
            <a:r>
              <a:rPr lang="en-US" sz="2700"/>
              <a:t>7. How many row of benches are there inside the meeting room of the House of Commons?</a:t>
            </a:r>
            <a:endParaRPr lang="en-US" sz="2700"/>
          </a:p>
          <a:p>
            <a:pPr marL="0" indent="0">
              <a:buNone/>
            </a:pPr>
            <a:r>
              <a:rPr lang="en-US" sz="2700"/>
              <a:t>8. How many members are there in the </a:t>
            </a:r>
            <a:r>
              <a:rPr lang="en-US" sz="2700">
                <a:sym typeface="+mn-ea"/>
              </a:rPr>
              <a:t>House of Commons?</a:t>
            </a:r>
            <a:endParaRPr lang="en-US" sz="2700">
              <a:sym typeface="+mn-ea"/>
            </a:endParaRPr>
          </a:p>
          <a:p>
            <a:pPr marL="0" indent="0">
              <a:buNone/>
            </a:pPr>
            <a:r>
              <a:rPr lang="en-US" sz="2700">
                <a:sym typeface="+mn-ea"/>
              </a:rPr>
              <a:t>9.Who chairs and controls discussion in the House of Commons?</a:t>
            </a:r>
            <a:endParaRPr lang="en-US" sz="2700">
              <a:sym typeface="+mn-ea"/>
            </a:endParaRPr>
          </a:p>
          <a:p>
            <a:pPr marL="0" indent="0">
              <a:buNone/>
            </a:pPr>
            <a:r>
              <a:rPr lang="en-US" sz="2700">
                <a:sym typeface="+mn-ea"/>
              </a:rPr>
              <a:t>10. Who are frontbenchers and backbenchers?</a:t>
            </a:r>
            <a:endParaRPr lang="en-US" sz="2700">
              <a:sym typeface="+mn-ea"/>
            </a:endParaRPr>
          </a:p>
          <a:p>
            <a:pPr marL="0" indent="0">
              <a:buNone/>
            </a:pPr>
            <a:endParaRPr lang="en-US" sz="2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Prime Minister (PM)</a:t>
            </a:r>
            <a:r>
              <a:rPr lang="en-US" sz="3600" dirty="0" smtClean="0">
                <a:solidFill>
                  <a:schemeClr val="tx2"/>
                </a:solidFill>
              </a:rPr>
              <a:t>: leader of the </a:t>
            </a:r>
            <a:r>
              <a:rPr lang="en-US" sz="3600" dirty="0" smtClean="0">
                <a:solidFill>
                  <a:schemeClr val="tx2"/>
                </a:solidFill>
              </a:rPr>
              <a:t>party which has won the majority in the Parliament (largest numbers of MPs)</a:t>
            </a:r>
            <a:endParaRPr lang="en-US" sz="3600" dirty="0" smtClean="0">
              <a:solidFill>
                <a:schemeClr val="tx2"/>
              </a:solidFill>
            </a:endParaRPr>
          </a:p>
          <a:p>
            <a:r>
              <a:rPr lang="en-US" sz="3600" b="1" dirty="0" smtClean="0">
                <a:solidFill>
                  <a:schemeClr val="tx2"/>
                </a:solidFill>
              </a:rPr>
              <a:t>The Cabinet</a:t>
            </a:r>
            <a:r>
              <a:rPr lang="en-US" sz="3600" dirty="0" smtClean="0">
                <a:solidFill>
                  <a:schemeClr val="tx2"/>
                </a:solidFill>
              </a:rPr>
              <a:t>: Prime Minister appoints a team of main ministers as the Cabinet (about 20 people). </a:t>
            </a:r>
            <a:endParaRPr lang="en-US" sz="3600" dirty="0" smtClean="0">
              <a:solidFill>
                <a:schemeClr val="tx2"/>
              </a:solidFill>
            </a:endParaRPr>
          </a:p>
          <a:p>
            <a:r>
              <a:rPr lang="en-US" sz="3600" dirty="0" smtClean="0">
                <a:solidFill>
                  <a:schemeClr val="tx2"/>
                </a:solidFill>
              </a:rPr>
              <a:t>Most heads of the government departments have the title </a:t>
            </a:r>
            <a:r>
              <a:rPr lang="en-US" sz="3600" dirty="0" smtClean="0">
                <a:solidFill>
                  <a:srgbClr val="FF0000"/>
                </a:solidFill>
              </a:rPr>
              <a:t>Secretary of State </a:t>
            </a:r>
            <a:endParaRPr lang="ru-RU" sz="3600" dirty="0" smtClean="0">
              <a:solidFill>
                <a:srgbClr val="FF0000"/>
              </a:solidFill>
            </a:endParaRPr>
          </a:p>
          <a:p>
            <a:endParaRPr lang="ru-RU" sz="3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1952625" y="107156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sz="4800" dirty="0" smtClean="0"/>
              <a:t>  The Cabinet meets at the Prime Minister’s house (official residence) – number </a:t>
            </a:r>
            <a:r>
              <a:rPr lang="en-US" sz="6000" b="1" dirty="0" smtClean="0">
                <a:solidFill>
                  <a:srgbClr val="FF0000"/>
                </a:solidFill>
              </a:rPr>
              <a:t>10 Downing street</a:t>
            </a:r>
            <a:r>
              <a:rPr lang="en-US" sz="4800" dirty="0" smtClean="0"/>
              <a:t>. </a:t>
            </a:r>
            <a:endParaRPr lang="en-US" sz="4800" dirty="0" smtClean="0"/>
          </a:p>
          <a:p>
            <a:endParaRPr lang="ru-RU" dirty="0" smtClean="0"/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415" y="3915023"/>
            <a:ext cx="21780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The Parliament</a:t>
            </a:r>
            <a:endParaRPr lang="en-US" altLang="zh-CN" dirty="0" smtClean="0"/>
          </a:p>
        </p:txBody>
      </p:sp>
      <p:sp>
        <p:nvSpPr>
          <p:cNvPr id="2" name="Text Placeholder 1"/>
          <p:cNvSpPr/>
          <p:nvPr>
            <p:ph type="body" idx="1"/>
          </p:nvPr>
        </p:nvSpPr>
        <p:spPr/>
        <p:txBody>
          <a:bodyPr/>
          <a:p>
            <a:r>
              <a:rPr lang="en-US" altLang="zh-CN" dirty="0" smtClean="0">
                <a:sym typeface="+mn-ea"/>
              </a:rPr>
              <a:t>British Parliament works in a large building called the Palace of </a:t>
            </a:r>
            <a:r>
              <a:rPr lang="en-US" altLang="zh-CN" dirty="0" err="1" smtClean="0">
                <a:sym typeface="+mn-ea"/>
              </a:rPr>
              <a:t>Westminster</a:t>
            </a:r>
            <a:r>
              <a:rPr lang="en-US" altLang="zh-CN" dirty="0" smtClean="0">
                <a:sym typeface="+mn-ea"/>
              </a:rPr>
              <a:t> or The Houses of Parliament</a:t>
            </a:r>
            <a:br>
              <a:rPr lang="en-US" altLang="zh-CN" dirty="0" smtClean="0">
                <a:sym typeface="+mn-ea"/>
              </a:rPr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The Houses of Parliament</a:t>
            </a:r>
            <a:endParaRPr lang="en-US" altLang="zh-CN" smtClean="0"/>
          </a:p>
        </p:txBody>
      </p:sp>
      <p:pic>
        <p:nvPicPr>
          <p:cNvPr id="27651" name="Picture 1028"/>
          <p:cNvPicPr>
            <a:picLocks noChangeAspect="1" noChangeArrowheads="1"/>
          </p:cNvPicPr>
          <p:nvPr>
            <p:ph type="body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648" y="1556792"/>
            <a:ext cx="6151563" cy="41132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4544</Words>
  <Application>WPS Presentation</Application>
  <PresentationFormat>Widescreen</PresentationFormat>
  <Paragraphs>211</Paragraphs>
  <Slides>33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6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50" baseType="lpstr">
      <vt:lpstr>Arial</vt:lpstr>
      <vt:lpstr>SimSun</vt:lpstr>
      <vt:lpstr>Wingdings</vt:lpstr>
      <vt:lpstr>Wingdings 2</vt:lpstr>
      <vt:lpstr>Wingdings</vt:lpstr>
      <vt:lpstr>Times New Roman</vt:lpstr>
      <vt:lpstr>Microsoft YaHei</vt:lpstr>
      <vt:lpstr>Arial Unicode MS</vt:lpstr>
      <vt:lpstr>Calibri</vt:lpstr>
      <vt:lpstr>Constantia</vt:lpstr>
      <vt:lpstr>1_Оформление по умолчанию</vt:lpstr>
      <vt:lpstr>3_Оформление по умолчанию</vt:lpstr>
      <vt:lpstr>Blue Waves</vt:lpstr>
      <vt:lpstr>Поток</vt:lpstr>
      <vt:lpstr>Orange Waves</vt:lpstr>
      <vt:lpstr>1_Blue Waves</vt:lpstr>
      <vt:lpstr>OrgPlusWOPX.4</vt:lpstr>
      <vt:lpstr>PowerPoint 演示文稿</vt:lpstr>
      <vt:lpstr>BRITISH CULTURE 1</vt:lpstr>
      <vt:lpstr>Politics in Britain</vt:lpstr>
      <vt:lpstr>PowerPoint 演示文稿</vt:lpstr>
      <vt:lpstr>Group work</vt:lpstr>
      <vt:lpstr>The Government</vt:lpstr>
      <vt:lpstr>PowerPoint 演示文稿</vt:lpstr>
      <vt:lpstr>The Parliament</vt:lpstr>
      <vt:lpstr>The Houses of Parliament</vt:lpstr>
      <vt:lpstr>PowerPoint 演示文稿</vt:lpstr>
      <vt:lpstr>PowerPoint 演示文稿</vt:lpstr>
      <vt:lpstr>The House of Commons</vt:lpstr>
      <vt:lpstr>PowerPoint 演示文稿</vt:lpstr>
      <vt:lpstr>The Speaker</vt:lpstr>
      <vt:lpstr>House of Lords</vt:lpstr>
      <vt:lpstr>The atmosphere of the Parliament</vt:lpstr>
      <vt:lpstr>The atmosphere of the Parliament</vt:lpstr>
      <vt:lpstr>Atmosphere? </vt:lpstr>
      <vt:lpstr>Hansard </vt:lpstr>
      <vt:lpstr>Frontbenchers and Backbenchers</vt:lpstr>
      <vt:lpstr>How a bill become a law</vt:lpstr>
      <vt:lpstr>Discussion</vt:lpstr>
      <vt:lpstr>EXERCISE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Politics in Britain</dc:title>
  <dc:creator>Home</dc:creator>
  <cp:lastModifiedBy>Home</cp:lastModifiedBy>
  <cp:revision>49</cp:revision>
  <dcterms:created xsi:type="dcterms:W3CDTF">2020-05-11T09:40:00Z</dcterms:created>
  <dcterms:modified xsi:type="dcterms:W3CDTF">2023-03-14T11:47:29Z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1033-11.2.0.11486</vt:lpwstr>
  </property>
  <property fmtid="{D5CDD505-2E9C-101B-9397-08002B2CF9AE}" pid="3" name="ICV">
    <vt:lpwstr>460F4C64CF7D476A960E7313607E16D6</vt:lpwstr>
  </property>
</Properties>
</file>