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2" r:id="rId3"/>
    <p:sldId id="283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73" r:id="rId13"/>
    <p:sldId id="272" r:id="rId14"/>
    <p:sldId id="265" r:id="rId15"/>
    <p:sldId id="266" r:id="rId16"/>
    <p:sldId id="267" r:id="rId17"/>
    <p:sldId id="268" r:id="rId18"/>
    <p:sldId id="269" r:id="rId19"/>
    <p:sldId id="27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28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commentAuthors" Target="commentAuthors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notesMaster" Target="notesMasters/notesMaster1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00" y="-3175"/>
            <a:ext cx="12204700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125538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351088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8351" cy="6861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t" anchorCtr="0"/>
          <a:p>
            <a:pPr defTabSz="457200">
              <a:buNone/>
            </a:pPr>
            <a:endParaRPr lang="en-US" altLang="zh-CN" kern="1200">
              <a:latin typeface="+mj-lt"/>
              <a:ea typeface="+mj-ea"/>
              <a:cs typeface="+mj-cs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 anchorCtr="0"/>
          <a:p>
            <a:endParaRPr lang="en-US" altLang="zh-CN"/>
          </a:p>
        </p:txBody>
      </p:sp>
      <p:pic>
        <p:nvPicPr>
          <p:cNvPr id="14339" name="Picture 2" descr="Cách viết email welcome hiệu quả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English anti-intellectualism vocabulary</a:t>
            </a:r>
            <a:endParaRPr lang="en-US" altLang="x-none" dirty="0"/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anchor="t" anchorCtr="0"/>
          <a:p>
            <a:r>
              <a:rPr lang="en-US" altLang="x-none" dirty="0"/>
              <a:t>Swot: someone who worked hard and did well academically  </a:t>
            </a:r>
            <a:endParaRPr lang="en-US" altLang="x-none" dirty="0"/>
          </a:p>
          <a:p>
            <a:r>
              <a:rPr lang="en-US" altLang="x-none" dirty="0"/>
              <a:t>Teacher’s pet: students show desire to learn </a:t>
            </a:r>
            <a:endParaRPr lang="en-US" altLang="x-none" dirty="0"/>
          </a:p>
          <a:p>
            <a:r>
              <a:rPr lang="en-US" altLang="x-none" dirty="0"/>
              <a:t>Clever: a person who cannot quite be trusted/ somebody who “get all ideas from books” </a:t>
            </a:r>
            <a:endParaRPr lang="en-US" altLang="x-none" dirty="0"/>
          </a:p>
          <a:p>
            <a:r>
              <a:rPr lang="en-US" altLang="x-none" dirty="0"/>
              <a:t>intellectual </a:t>
            </a:r>
            <a:endParaRPr lang="en-US" altLang="x-none" dirty="0"/>
          </a:p>
        </p:txBody>
      </p:sp>
      <p:sp>
        <p:nvSpPr>
          <p:cNvPr id="2" name="Text Box 1"/>
          <p:cNvSpPr txBox="1"/>
          <p:nvPr/>
        </p:nvSpPr>
        <p:spPr>
          <a:xfrm>
            <a:off x="2995930" y="4911090"/>
            <a:ext cx="70389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5400">
                <a:highlight>
                  <a:srgbClr val="FFFF00"/>
                </a:highlight>
              </a:rPr>
              <a:t>Negative meaning</a:t>
            </a:r>
            <a:endParaRPr lang="en-US" sz="54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 multicultural society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035" y="952500"/>
            <a:ext cx="10972800" cy="4953000"/>
          </a:xfrm>
        </p:spPr>
        <p:txBody>
          <a:bodyPr/>
          <a:p>
            <a:r>
              <a:rPr lang="en-US"/>
              <a:t>It’s made up of four different nations - England, Scotland, Wales, and Northern Ireland are all different countries with different dialects, customs, music, and languages.</a:t>
            </a:r>
            <a:endParaRPr lang="en-US"/>
          </a:p>
          <a:p>
            <a:r>
              <a:rPr lang="en-US"/>
              <a:t>Different cities in the UK also have different proportions of various ethnic groups.  </a:t>
            </a:r>
            <a:endParaRPr lang="en-US"/>
          </a:p>
          <a:p>
            <a:pPr marL="0" indent="0">
              <a:buNone/>
            </a:pPr>
            <a:r>
              <a:rPr lang="en-US" i="1" u="sng"/>
              <a:t>For example: </a:t>
            </a:r>
            <a:endParaRPr lang="en-US" i="1" u="sng"/>
          </a:p>
          <a:p>
            <a:pPr marL="0" indent="0">
              <a:buNone/>
            </a:pPr>
            <a:r>
              <a:rPr lang="en-US"/>
              <a:t>London has Indian community</a:t>
            </a:r>
            <a:endParaRPr lang="en-US" i="1" u="sng"/>
          </a:p>
          <a:p>
            <a:pPr marL="0" indent="0">
              <a:buNone/>
            </a:pPr>
            <a:r>
              <a:rPr lang="en-US"/>
              <a:t>Liverpool has an old Black community. Liverpool is also home to the oldest Chinese community. 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Conservatism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855" y="1035050"/>
            <a:ext cx="10972800" cy="4953000"/>
          </a:xfrm>
        </p:spPr>
        <p:txBody>
          <a:bodyPr/>
          <a:p>
            <a:r>
              <a:rPr lang="en-US"/>
              <a:t>British people like symbols of tradition </a:t>
            </a:r>
            <a:endParaRPr lang="en-US"/>
          </a:p>
          <a:p>
            <a:pPr marL="0" indent="0">
              <a:buNone/>
            </a:pPr>
            <a:r>
              <a:rPr lang="en-US" i="1" u="sng"/>
              <a:t>For example</a:t>
            </a:r>
            <a:r>
              <a:rPr lang="en-US"/>
              <a:t>: </a:t>
            </a:r>
            <a:endParaRPr lang="en-US"/>
          </a:p>
          <a:p>
            <a:pPr>
              <a:buFont typeface="Wingdings" panose="05000000000000000000" charset="0"/>
              <a:buChar char="v"/>
            </a:pPr>
            <a:r>
              <a:rPr lang="en-US"/>
              <a:t>Like traditional family values (both parents married and living together, parents as the main source of authority for children, etc)</a:t>
            </a:r>
            <a:endParaRPr lang="en-US"/>
          </a:p>
          <a:p>
            <a:pPr>
              <a:buFont typeface="Wingdings" panose="05000000000000000000" charset="0"/>
              <a:buChar char="v"/>
            </a:pPr>
            <a:r>
              <a:rPr lang="en-US"/>
              <a:t>Enjoy living the the old houses </a:t>
            </a:r>
            <a:endParaRPr lang="en-US"/>
          </a:p>
          <a:p>
            <a:pPr>
              <a:buFont typeface="Wingdings" panose="05000000000000000000" charset="0"/>
              <a:buChar char="v"/>
            </a:pPr>
            <a:r>
              <a:rPr lang="en-US"/>
              <a:t>Like Christmas cards to depict scenes from past centuries</a:t>
            </a:r>
            <a:endParaRPr lang="en-US"/>
          </a:p>
          <a:p>
            <a:pPr>
              <a:buFont typeface="Wingdings" panose="05000000000000000000" charset="0"/>
              <a:buChar char="v"/>
            </a:pPr>
            <a:r>
              <a:rPr lang="en-US"/>
              <a:t>Like pubs to look old</a:t>
            </a:r>
            <a:endParaRPr lang="en-US"/>
          </a:p>
          <a:p>
            <a:pPr>
              <a:buFont typeface="Wingdings" panose="05000000000000000000" charset="0"/>
              <a:buChar char="v"/>
            </a:pPr>
            <a:r>
              <a:rPr lang="en-US"/>
              <a:t>Complain bitterly when system of currency was changed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 Being different</a:t>
            </a:r>
            <a:endParaRPr lang="en-US" altLang="x-none" dirty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anchor="t" anchorCtr="0"/>
          <a:p>
            <a:r>
              <a:rPr lang="en-US" altLang="x-none" dirty="0"/>
              <a:t>Driving on left- hand side</a:t>
            </a:r>
            <a:endParaRPr lang="en-US" altLang="x-none" dirty="0"/>
          </a:p>
          <a:p>
            <a:r>
              <a:rPr lang="en-US" altLang="x-none" dirty="0"/>
              <a:t>Remaining 1 hour behind Central European Time</a:t>
            </a:r>
            <a:endParaRPr lang="en-US" altLang="x-none" dirty="0"/>
          </a:p>
          <a:p>
            <a:r>
              <a:rPr lang="en-US" altLang="x-none" dirty="0"/>
              <a:t>Start its financial year at the beginning of April </a:t>
            </a:r>
            <a:endParaRPr lang="en-US" altLang="x-none" dirty="0"/>
          </a:p>
          <a:p>
            <a:r>
              <a:rPr lang="en-US" altLang="x-none" dirty="0"/>
              <a:t>System of measurement is metric system (feet/mile/stone...)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  <p:bldP spid="44034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Love of nature </a:t>
            </a:r>
            <a:endParaRPr lang="en-US" altLang="x-none" dirty="0"/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anchor="t" anchorCtr="0"/>
          <a:p>
            <a:r>
              <a:rPr lang="en-US" altLang="x-none" dirty="0"/>
              <a:t>The first country in the world appoint a government-sponsored conservation body (1949) and the first large green pressure group was founded (1961)</a:t>
            </a:r>
            <a:endParaRPr lang="en-US" altLang="x-none" dirty="0"/>
          </a:p>
          <a:p>
            <a:r>
              <a:rPr lang="en-US" altLang="x-none" dirty="0"/>
              <a:t>Ideal vision of the countryside: </a:t>
            </a:r>
            <a:r>
              <a:rPr lang="en-US" altLang="x-none" i="1" dirty="0">
                <a:solidFill>
                  <a:srgbClr val="FF0000"/>
                </a:solidFill>
              </a:rPr>
              <a:t>Countryside means peace and quiet, beauty, health, and no crime.</a:t>
            </a:r>
            <a:endParaRPr lang="en-US" altLang="x-none" i="1" dirty="0">
              <a:solidFill>
                <a:srgbClr val="FF0000"/>
              </a:solidFill>
            </a:endParaRPr>
          </a:p>
          <a:p>
            <a:r>
              <a:rPr lang="en-US" altLang="x-none" dirty="0"/>
              <a:t>Gardening is one of the most popular hobbies in the country and gardening programmes on radio and TV are very popular.</a:t>
            </a:r>
            <a:endParaRPr lang="en-US" altLang="x-non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Love of animals</a:t>
            </a:r>
            <a:endParaRPr lang="en-US" altLang="x-none" dirty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anchor="t" anchorCtr="0"/>
          <a:p>
            <a:r>
              <a:rPr lang="en-US" altLang="x-none" dirty="0"/>
              <a:t>British tend to have a sentimental attitude to animals</a:t>
            </a:r>
            <a:endParaRPr lang="en-US" altLang="x-none" dirty="0"/>
          </a:p>
          <a:p>
            <a:r>
              <a:rPr lang="en-US" altLang="x-none" dirty="0"/>
              <a:t>Half of households (50%) in Britain keep at least one domestic pet</a:t>
            </a:r>
            <a:endParaRPr lang="en-US" altLang="x-none" dirty="0"/>
          </a:p>
          <a:p>
            <a:r>
              <a:rPr lang="en-US" altLang="x-none" dirty="0"/>
              <a:t>“Bird-tables” in the garden: </a:t>
            </a:r>
            <a:r>
              <a:rPr lang="vi-VN" altLang="x-none" b="1" dirty="0">
                <a:latin typeface="Arial" panose="020B0604020202020204" pitchFamily="34" charset="0"/>
              </a:rPr>
              <a:t>a raised platform on which birds can feed</a:t>
            </a:r>
            <a:endParaRPr lang="en-US" altLang="x-none" dirty="0"/>
          </a:p>
          <a:p>
            <a:endParaRPr lang="en-US" altLang="x-non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Formality vs Informality</a:t>
            </a:r>
            <a:endParaRPr lang="en-US" altLang="x-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31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5486400"/>
              </a:tblGrid>
              <a:tr h="4876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Formal</a:t>
                      </a:r>
                      <a:endParaRPr lang="en-US" sz="2400" dirty="0"/>
                    </a:p>
                  </a:txBody>
                  <a:tcPr marL="121920" marR="121920" marT="60953" marB="6095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Informal</a:t>
                      </a:r>
                      <a:endParaRPr lang="en-US" sz="2400" dirty="0"/>
                    </a:p>
                  </a:txBody>
                  <a:tcPr marL="121920" marR="121920" marT="60953" marB="60953"/>
                </a:tc>
              </a:tr>
              <a:tr h="382397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Clothes Public role (On duty)</a:t>
                      </a:r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Shake</a:t>
                      </a:r>
                      <a:r>
                        <a:rPr lang="en-US" sz="2400" baseline="0" dirty="0" smtClean="0"/>
                        <a:t> hand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Address someone by his or her titles (</a:t>
                      </a:r>
                      <a:r>
                        <a:rPr lang="en-US" sz="2400" baseline="0" dirty="0" err="1" smtClean="0"/>
                        <a:t>Mr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Mrs</a:t>
                      </a:r>
                      <a:r>
                        <a:rPr lang="en-US" sz="2400" baseline="0" dirty="0" smtClean="0"/>
                        <a:t>…)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Dressing smartly when entertaining guests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Saying ‘please’ when making a request </a:t>
                      </a:r>
                      <a:endParaRPr lang="en-US" sz="2400" baseline="0" dirty="0" smtClean="0"/>
                    </a:p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Strangers/ Acquaintance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 marT="60953" marB="6095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Clothes Private role (being themselves)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Not</a:t>
                      </a:r>
                      <a:r>
                        <a:rPr lang="en-US" sz="2400" baseline="0" dirty="0" smtClean="0"/>
                        <a:t> s</a:t>
                      </a:r>
                      <a:r>
                        <a:rPr lang="en-US" sz="2400" dirty="0" smtClean="0"/>
                        <a:t>hake</a:t>
                      </a:r>
                      <a:r>
                        <a:rPr lang="en-US" sz="2400" baseline="0" dirty="0" smtClean="0"/>
                        <a:t> hand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Not address someone by his or her titles (</a:t>
                      </a:r>
                      <a:r>
                        <a:rPr lang="en-US" sz="2400" baseline="0" dirty="0" err="1" smtClean="0"/>
                        <a:t>Mr</a:t>
                      </a:r>
                      <a:r>
                        <a:rPr lang="en-US" sz="2400" baseline="0" dirty="0" smtClean="0"/>
                        <a:t>, </a:t>
                      </a:r>
                      <a:r>
                        <a:rPr lang="en-US" sz="2400" baseline="0" dirty="0" err="1" smtClean="0"/>
                        <a:t>Mrs</a:t>
                      </a:r>
                      <a:r>
                        <a:rPr lang="en-US" sz="2400" baseline="0" dirty="0" smtClean="0"/>
                        <a:t>…)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Not dressing smartly when entertaining guests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Not saying ‘please’ when making a request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Friends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 marT="60953" marB="60953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endParaRPr lang="en-US" altLang="x-none" dirty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Kiss when meeting friends (both women and women, men and women, </a:t>
            </a: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rarely men and men</a:t>
            </a: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42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42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Privacy and sex</a:t>
            </a:r>
            <a:endParaRPr lang="en-US" altLang="x-none" dirty="0"/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anchor="t" anchorCtr="0"/>
          <a:p>
            <a:r>
              <a:rPr lang="en-US" altLang="x-none" dirty="0"/>
              <a:t>Rude to ask personal questions (salary, family, sex life) or keep silent </a:t>
            </a:r>
            <a:endParaRPr lang="en-US" altLang="x-none" dirty="0"/>
          </a:p>
          <a:p>
            <a:r>
              <a:rPr lang="vi-VN" altLang="x-none" dirty="0">
                <a:latin typeface="Arial" panose="020B0604020202020204" pitchFamily="34" charset="0"/>
              </a:rPr>
              <a:t>In passing, casual conversation, British  people talk about the weather because</a:t>
            </a:r>
            <a:r>
              <a:rPr lang="en-US" altLang="x-none" dirty="0"/>
              <a:t> they want to fill the gap (</a:t>
            </a:r>
            <a:r>
              <a:rPr lang="vi-VN" altLang="x-none" dirty="0">
                <a:latin typeface="Arial" panose="020B0604020202020204" pitchFamily="34" charset="0"/>
              </a:rPr>
              <a:t>They  don't  like silence</a:t>
            </a:r>
            <a:r>
              <a:rPr lang="en-US" altLang="x-none" dirty="0">
                <a:sym typeface="Wingdings" panose="05000000000000000000" pitchFamily="2" charset="2"/>
              </a:rPr>
              <a:t>)</a:t>
            </a:r>
            <a:endParaRPr lang="en-US" altLang="x-none" dirty="0"/>
          </a:p>
          <a:p>
            <a:endParaRPr lang="en-US" altLang="x-none" dirty="0"/>
          </a:p>
          <a:p>
            <a:endParaRPr lang="en-US" altLang="x-non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EXERCISE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1. Why do the British  normally form queues when they are waiting for something?</a:t>
            </a:r>
            <a:endParaRPr lang="en-US"/>
          </a:p>
          <a:p>
            <a:pPr marL="0" indent="0">
              <a:buNone/>
            </a:pPr>
            <a:r>
              <a:rPr lang="en-US"/>
              <a:t>a. they are patient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b. they want things to be fair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c. they like good order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23888" y="620713"/>
            <a:ext cx="10944225" cy="1082675"/>
          </a:xfrm>
        </p:spPr>
        <p:txBody>
          <a:bodyPr vert="horz" wrap="square" lIns="91440" tIns="45720" rIns="91440" bIns="45720" anchor="b" anchorCtr="0"/>
          <a:p>
            <a:pPr algn="ctr">
              <a:buClrTx/>
              <a:buSzTx/>
              <a:buFontTx/>
            </a:pPr>
            <a:r>
              <a:rPr lang="en-US" altLang="zh-CN" b="1" kern="1200" dirty="0">
                <a:latin typeface="Times New Roman" panose="02020603050405020304" pitchFamily="18" charset="0"/>
                <a:ea typeface="+mj-ea"/>
                <a:cs typeface="+mj-cs"/>
              </a:rPr>
              <a:t>BRITISH CULTURE 2</a:t>
            </a:r>
            <a:endParaRPr lang="en-US" altLang="zh-CN" b="1" kern="1200" dirty="0"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2" name="Subtitle 1"/>
          <p:cNvSpPr/>
          <p:nvPr>
            <p:ph type="subTitle" idx="1"/>
          </p:nvPr>
        </p:nvSpPr>
        <p:spPr>
          <a:xfrm>
            <a:off x="4859020" y="2480945"/>
            <a:ext cx="7010400" cy="1600200"/>
          </a:xfrm>
        </p:spPr>
        <p:txBody>
          <a:bodyPr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kumimoji="0" lang="en-US" sz="2800" b="0" i="0" u="none" strike="noStrike" kern="0" cap="none" spc="0" normalizeH="0" baseline="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Lecturer: Cam Lien, M.A</a:t>
            </a:r>
            <a:endParaRPr kumimoji="0" lang="en-US" sz="2800" b="0" i="0" u="none" strike="noStrike" kern="0" cap="none" spc="0" normalizeH="0" baseline="0" noProof="1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kumimoji="0" lang="en-US" sz="2800" b="0" i="0" u="none" strike="noStrike" kern="0" cap="none" spc="0" normalizeH="0" baseline="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Email: camlien0104@gmail.com</a:t>
            </a:r>
            <a:endParaRPr kumimoji="0" lang="en-US" sz="2800" b="0" i="0" u="none" strike="noStrike" kern="0" cap="none" spc="0" normalizeH="0" baseline="0" noProof="1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kumimoji="0" lang="en-US" sz="2800" b="0" i="0" u="none" strike="noStrike" kern="0" cap="none" spc="0" normalizeH="0" baseline="0" noProof="1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Phone: 0947320041</a:t>
            </a:r>
            <a:endParaRPr kumimoji="0" lang="en-US" sz="2800" b="0" i="0" u="none" strike="noStrike" kern="0" cap="none" spc="0" normalizeH="0" baseline="0" noProof="1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2. What proportion of British households keep an animal as a pet?</a:t>
            </a:r>
            <a:endParaRPr lang="en-US"/>
          </a:p>
          <a:p>
            <a:pPr marL="0" indent="0">
              <a:buNone/>
            </a:pPr>
            <a:r>
              <a:rPr lang="en-US"/>
              <a:t>a. About 10%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b. About 30%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c. About 50%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3. What  is a bird  table?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a. a dish made with turkey and chicken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b. a specially designed garden cable with thin legs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c. a raised platform on which birds can feed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4. In Britain, which two people are LEAST likely to kiss when meeting each other?</a:t>
            </a:r>
            <a:endParaRPr lang="en-US"/>
          </a:p>
          <a:p>
            <a:pPr marL="0" indent="0">
              <a:buNone/>
            </a:pPr>
            <a:r>
              <a:rPr lang="en-US"/>
              <a:t>a. a man and woman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b. two men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c. two women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5. In passing, casual conversation, British   people  talk about the weather because .........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a. It is correct behaviour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b.  They don't like silence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c. They are fascinated by it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6. British people feel comfortable when somebody asks them about personal information. 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a. True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b. False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7. To British people, countryside means peace and quiet, beauty, health and no _________.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a. crime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b. job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c. money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8. What system of measurement is used in the UK?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a. International System of Units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b. customary system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c. metric system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9. Which unit is used to talk about distance in Britain?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a. feet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b. stone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c. mile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10. Which of the following descriptions is not negative?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a. s/he's a teacher's pet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b. s/he's a swot</a:t>
            </a:r>
            <a:endParaRPr lang="en-US"/>
          </a:p>
          <a:p>
            <a:endParaRPr lang="en-US"/>
          </a:p>
          <a:p>
            <a:pPr marL="0" indent="0">
              <a:buNone/>
            </a:pPr>
            <a:r>
              <a:rPr lang="en-US"/>
              <a:t>c. s/he's got common sense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endParaRPr lang="en-US" altLang="zh-CN"/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/>
        <p:txBody>
          <a:bodyPr anchor="t" anchorCtr="0"/>
          <a:p>
            <a:endParaRPr lang="en-US" altLang="zh-CN"/>
          </a:p>
        </p:txBody>
      </p:sp>
      <p:pic>
        <p:nvPicPr>
          <p:cNvPr id="62467" name="Picture 2" descr="Thank You Cards – dunkirkdesign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151" y="0"/>
            <a:ext cx="11410951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361" y="1060768"/>
            <a:ext cx="9211733" cy="1082675"/>
          </a:xfrm>
        </p:spPr>
        <p:txBody>
          <a:bodyPr/>
          <a:lstStyle/>
          <a:p>
            <a:pPr algn="ctr"/>
            <a:r>
              <a:rPr lang="en-US" altLang="x-none" sz="6000" b="1" dirty="0">
                <a:solidFill>
                  <a:srgbClr val="FF0000"/>
                </a:solidFill>
                <a:sym typeface="+mn-ea"/>
              </a:rPr>
              <a:t>CHAPTER 2: ATTITUDES</a:t>
            </a:r>
            <a:br>
              <a:rPr lang="en-US" altLang="x-none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Stereotypes and Change</a:t>
            </a:r>
            <a:endParaRPr lang="en-US" alt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14730"/>
            <a:ext cx="10972800" cy="4953000"/>
          </a:xfrm>
        </p:spPr>
        <p:txBody>
          <a:bodyPr vert="horz" wrap="square" lIns="121920" tIns="60960" rIns="121920" bIns="60960" numCol="1" anchor="t" anchorCtr="0" compatLnSpc="1">
            <a:normAutofit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life </a:t>
            </a:r>
            <a:endParaRPr kumimoji="0" lang="en-US" sz="4265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annual ceremony of the state opening of the Parliament </a:t>
            </a: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 follow the customs carefully</a:t>
            </a:r>
            <a:endParaRPr kumimoji="0" lang="en-US" sz="42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Military ceremony of “trooping the </a:t>
            </a:r>
            <a:r>
              <a:rPr kumimoji="0" lang="en-US" sz="4265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colour</a:t>
            </a: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”</a:t>
            </a:r>
            <a:endParaRPr kumimoji="0" lang="en-US" sz="42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Changing of the guard outside Buckingham palace </a:t>
            </a:r>
            <a:endParaRPr kumimoji="0" lang="en-US" sz="426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955415" y="6032500"/>
            <a:ext cx="499110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r>
              <a:rPr lang="en-US" sz="4000">
                <a:highlight>
                  <a:srgbClr val="FFFF00"/>
                </a:highlight>
              </a:rPr>
              <a:t>NEVER CHANGE </a:t>
            </a:r>
            <a:endParaRPr lang="en-US" sz="4000">
              <a:highlight>
                <a:srgbClr val="FFFF00"/>
              </a:highlight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518785" y="5248910"/>
            <a:ext cx="453390" cy="635635"/>
          </a:xfrm>
          <a:prstGeom prst="down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none" lIns="91440" tIns="45720" rIns="91440" bIns="45720" numCol="1" anchor="ctr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609600" y="340995"/>
            <a:ext cx="10972800" cy="582613"/>
          </a:xfrm>
        </p:spPr>
        <p:txBody>
          <a:bodyPr vert="horz" wrap="square" lIns="121920" tIns="60960" rIns="121920" bIns="60960" anchor="ctr" anchorCtr="0"/>
          <a:p>
            <a:r>
              <a:rPr lang="en-US" altLang="x-none" dirty="0">
                <a:sym typeface="+mn-ea"/>
              </a:rPr>
              <a:t>Stereotypes and Change</a:t>
            </a:r>
            <a:br>
              <a:rPr lang="en-US" altLang="x-none" dirty="0"/>
            </a:br>
            <a:endParaRPr lang="en-US" altLang="x-none" dirty="0"/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anchor="t" anchorCtr="0"/>
          <a:p>
            <a:r>
              <a:rPr lang="en-US" altLang="x-none" dirty="0"/>
              <a:t>Private everyday life </a:t>
            </a:r>
            <a:endParaRPr lang="en-US" altLang="x-none" dirty="0"/>
          </a:p>
          <a:p>
            <a:r>
              <a:rPr lang="en-US" altLang="x-none" dirty="0"/>
              <a:t>British are probably less inclined to follow tradition</a:t>
            </a:r>
            <a:endParaRPr lang="en-US" altLang="x-none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altLang="x-none" dirty="0">
                <a:sym typeface="Wingdings" panose="05000000000000000000" pitchFamily="2" charset="2"/>
              </a:rPr>
              <a:t>There are few age-old customs </a:t>
            </a:r>
            <a:endParaRPr lang="en-US" altLang="x-none" dirty="0">
              <a:sym typeface="Wingdings" panose="05000000000000000000" pitchFamily="2" charset="2"/>
            </a:endParaRPr>
          </a:p>
          <a:p>
            <a:r>
              <a:rPr lang="en-US" altLang="x-none" dirty="0">
                <a:sym typeface="Wingdings" panose="05000000000000000000" pitchFamily="2" charset="2"/>
              </a:rPr>
              <a:t>English language has </a:t>
            </a:r>
            <a:r>
              <a:rPr lang="en-US" altLang="x-none" dirty="0">
                <a:highlight>
                  <a:srgbClr val="FFFF00"/>
                </a:highlight>
                <a:sym typeface="Wingdings" panose="05000000000000000000" pitchFamily="2" charset="2"/>
              </a:rPr>
              <a:t>fewe</a:t>
            </a:r>
            <a:r>
              <a:rPr lang="en-US" altLang="x-none" dirty="0">
                <a:sym typeface="Wingdings" panose="05000000000000000000" pitchFamily="2" charset="2"/>
              </a:rPr>
              <a:t>r sayings or proverbs in common everyday use than other languages</a:t>
            </a:r>
            <a:endParaRPr lang="en-US" altLang="x-non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Stereotypes and Change</a:t>
            </a:r>
            <a:endParaRPr lang="en-US" altLang="x-none" dirty="0"/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anchor="t" anchorCtr="0"/>
          <a:p>
            <a:r>
              <a:rPr lang="en-US" altLang="x-none" dirty="0"/>
              <a:t>Stereotyped image of London “city gent” wearing </a:t>
            </a:r>
            <a:r>
              <a:rPr lang="en-US" altLang="x-none" b="1" dirty="0"/>
              <a:t>bowler hat </a:t>
            </a:r>
            <a:r>
              <a:rPr lang="en-US" altLang="x-none" dirty="0">
                <a:sym typeface="Wingdings" panose="05000000000000000000" pitchFamily="2" charset="2"/>
              </a:rPr>
              <a:t> not typical any more</a:t>
            </a:r>
            <a:endParaRPr lang="en-US" altLang="x-none" dirty="0">
              <a:sym typeface="Wingdings" panose="05000000000000000000" pitchFamily="2" charset="2"/>
            </a:endParaRPr>
          </a:p>
          <a:p>
            <a:r>
              <a:rPr lang="en-US" altLang="x-none" dirty="0">
                <a:sym typeface="Wingdings" panose="05000000000000000000" pitchFamily="2" charset="2"/>
              </a:rPr>
              <a:t>Traditional British breakfast is large “fry-up”  not typical any more</a:t>
            </a:r>
            <a:endParaRPr lang="en-US" altLang="x-none" dirty="0">
              <a:sym typeface="Wingdings" panose="05000000000000000000" pitchFamily="2" charset="2"/>
            </a:endParaRPr>
          </a:p>
          <a:p>
            <a:r>
              <a:rPr lang="en-US" altLang="x-none" dirty="0">
                <a:sym typeface="Wingdings" panose="05000000000000000000" pitchFamily="2" charset="2"/>
              </a:rPr>
              <a:t>The tradition of afternoon tea  minority activity (retired people, leisured upper –middle class)</a:t>
            </a:r>
            <a:endParaRPr lang="en-US" altLang="x-non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 Queuing </a:t>
            </a:r>
            <a:endParaRPr lang="en-US" altLang="x-none" dirty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anchor="t" anchorCtr="0"/>
          <a:p>
            <a:r>
              <a:rPr lang="en-US" altLang="x-none" dirty="0"/>
              <a:t>Why? </a:t>
            </a:r>
            <a:endParaRPr lang="en-US" altLang="x-none" dirty="0"/>
          </a:p>
          <a:p>
            <a:r>
              <a:rPr lang="en-US" altLang="x-none" dirty="0">
                <a:highlight>
                  <a:srgbClr val="FFFF00"/>
                </a:highlight>
              </a:rPr>
              <a:t>Fairness/ they want everything to be fair</a:t>
            </a:r>
            <a:endParaRPr lang="en-US" altLang="x-non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r>
              <a:rPr lang="en-US" altLang="x-none" dirty="0"/>
              <a:t>Anti-intellectualism</a:t>
            </a:r>
            <a:endParaRPr lang="en-US" altLang="x-none" dirty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anchor="t" anchorCtr="0"/>
          <a:p>
            <a:r>
              <a:rPr lang="en-US" altLang="x-none" dirty="0"/>
              <a:t>Teacher and academic staff although respected, do not have as high status in society as they do in most other countries</a:t>
            </a:r>
            <a:endParaRPr lang="en-US" altLang="x-none" dirty="0"/>
          </a:p>
          <a:p>
            <a:r>
              <a:rPr lang="en-US" altLang="x-none" dirty="0"/>
              <a:t>Traditionally, large sections of both upper and working class were not interested in their children getting to university</a:t>
            </a:r>
            <a:endParaRPr lang="en-US" altLang="x-non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121920" tIns="60960" rIns="121920" bIns="60960" anchor="ctr" anchorCtr="0"/>
          <a:p>
            <a:endParaRPr lang="en-US" alt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121920" tIns="60960" rIns="121920" bIns="6096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still unusual for parents to arrange extra private tuition for their children</a:t>
            </a:r>
            <a:endParaRPr kumimoji="0" lang="en-US" sz="42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 Small proportion of population holds such attitudes. (</a:t>
            </a:r>
            <a:r>
              <a:rPr kumimoji="0" lang="en-US" sz="426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E</a:t>
            </a: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ngland)</a:t>
            </a:r>
            <a:endParaRPr kumimoji="0" lang="en-US" sz="42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426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British people like to know things especially </a:t>
            </a:r>
            <a:r>
              <a:rPr kumimoji="0" 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anose="05000000000000000000" pitchFamily="2" charset="2"/>
              </a:rPr>
              <a:t>quizzes</a:t>
            </a:r>
            <a:endParaRPr kumimoji="0" lang="en-US" sz="426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ta Pie Charts">
  <a:themeElements>
    <a:clrScheme name="Data Pie Chart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Data Pie Chart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Data Pie Char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ta Pie Char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ta Pie Chart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5120</Words>
  <Application>WPS Presentation</Application>
  <PresentationFormat>Widescreen</PresentationFormat>
  <Paragraphs>200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8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Wingdings</vt:lpstr>
      <vt:lpstr>Data Pie Charts</vt:lpstr>
      <vt:lpstr>PowerPoint 演示文稿</vt:lpstr>
      <vt:lpstr>BRITISH CULTURE 2</vt:lpstr>
      <vt:lpstr>CHAPTER 2: ATTITUDES </vt:lpstr>
      <vt:lpstr>Stereotypes and Change</vt:lpstr>
      <vt:lpstr>Stereotypes and Change </vt:lpstr>
      <vt:lpstr>Stereotypes and Change</vt:lpstr>
      <vt:lpstr> Queuing </vt:lpstr>
      <vt:lpstr>Anti-intellectualism</vt:lpstr>
      <vt:lpstr>PowerPoint 演示文稿</vt:lpstr>
      <vt:lpstr>English anti-intellectualism vocabulary</vt:lpstr>
      <vt:lpstr>A multicultural society </vt:lpstr>
      <vt:lpstr>Conservatism </vt:lpstr>
      <vt:lpstr> Being different</vt:lpstr>
      <vt:lpstr>Love of nature </vt:lpstr>
      <vt:lpstr>Love of animals</vt:lpstr>
      <vt:lpstr>Formality vs Informality</vt:lpstr>
      <vt:lpstr>PowerPoint 演示文稿</vt:lpstr>
      <vt:lpstr>Privacy and sex</vt:lpstr>
      <vt:lpstr>EXERCISE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5: ATTITUDES </dc:title>
  <dc:creator/>
  <cp:lastModifiedBy>Home</cp:lastModifiedBy>
  <cp:revision>27</cp:revision>
  <dcterms:created xsi:type="dcterms:W3CDTF">2021-12-22T14:52:00Z</dcterms:created>
  <dcterms:modified xsi:type="dcterms:W3CDTF">2023-03-07T14:34:09Z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24DFFB134F7A403EA96AA66E14D919EA</vt:lpwstr>
  </property>
  <property fmtid="{D5CDD505-2E9C-101B-9397-08002B2CF9AE}" pid="3" name="KSOProductBuildVer">
    <vt:lpwstr>1033-11.2.0.11486</vt:lpwstr>
  </property>
</Properties>
</file>