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Lst>
  <p:notesMasterIdLst>
    <p:notesMasterId r:id="rId18"/>
  </p:notesMasterIdLst>
  <p:sldIdLst>
    <p:sldId id="257" r:id="rId3"/>
    <p:sldId id="271" r:id="rId4"/>
    <p:sldId id="258" r:id="rId5"/>
    <p:sldId id="262" r:id="rId6"/>
    <p:sldId id="263" r:id="rId7"/>
    <p:sldId id="259" r:id="rId8"/>
    <p:sldId id="276" r:id="rId9"/>
    <p:sldId id="272" r:id="rId10"/>
    <p:sldId id="269" r:id="rId11"/>
    <p:sldId id="260" r:id="rId12"/>
    <p:sldId id="277" r:id="rId13"/>
    <p:sldId id="265" r:id="rId14"/>
    <p:sldId id="270"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E75E2-E1A1-47BB-BC5E-1492B4D0A59E}" type="datetimeFigureOut">
              <a:rPr lang="en-US" smtClean="0"/>
              <a:t>6/19/2022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6E3A7-BA7B-4919-8F10-3386705626E6}" type="slidenum">
              <a:rPr lang="en-US" smtClean="0"/>
              <a:t>‹#›</a:t>
            </a:fld>
            <a:endParaRPr lang="en-US"/>
          </a:p>
        </p:txBody>
      </p:sp>
    </p:spTree>
    <p:extLst>
      <p:ext uri="{BB962C8B-B14F-4D97-AF65-F5344CB8AC3E}">
        <p14:creationId xmlns:p14="http://schemas.microsoft.com/office/powerpoint/2010/main" val="130011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1</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20211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10</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673436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11</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766939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12</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115135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13</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31876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14</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40708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2</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41118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3</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35466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18184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56034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33864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95024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8</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3506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69766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81" y="1123161"/>
            <a:ext cx="9143040" cy="2386476"/>
          </a:xfrm>
        </p:spPr>
        <p:txBody>
          <a:bodyPr anchor="b"/>
          <a:lstStyle>
            <a:lvl1pPr algn="ctr">
              <a:defRPr sz="7256"/>
            </a:lvl1pPr>
          </a:lstStyle>
          <a:p>
            <a:r>
              <a:rPr lang="en-US" smtClean="0"/>
              <a:t>Click to edit Master title style</a:t>
            </a:r>
            <a:endParaRPr lang="en-US"/>
          </a:p>
        </p:txBody>
      </p:sp>
      <p:sp>
        <p:nvSpPr>
          <p:cNvPr id="3" name="Subtitle 2"/>
          <p:cNvSpPr>
            <a:spLocks noGrp="1"/>
          </p:cNvSpPr>
          <p:nvPr>
            <p:ph type="subTitle" idx="1"/>
          </p:nvPr>
        </p:nvSpPr>
        <p:spPr>
          <a:xfrm>
            <a:off x="1524481" y="3601794"/>
            <a:ext cx="9143040" cy="1656903"/>
          </a:xfrm>
        </p:spPr>
        <p:txBody>
          <a:bodyPr/>
          <a:lstStyle>
            <a:lvl1pPr marL="0" indent="0" algn="ctr">
              <a:buNone/>
              <a:defRPr sz="2903"/>
            </a:lvl1pPr>
            <a:lvl2pPr marL="552938" indent="0" algn="ctr">
              <a:buNone/>
              <a:defRPr sz="2419"/>
            </a:lvl2pPr>
            <a:lvl3pPr marL="1105875" indent="0" algn="ctr">
              <a:buNone/>
              <a:defRPr sz="2177"/>
            </a:lvl3pPr>
            <a:lvl4pPr marL="1658813" indent="0" algn="ctr">
              <a:buNone/>
              <a:defRPr sz="1935"/>
            </a:lvl4pPr>
            <a:lvl5pPr marL="2211751" indent="0" algn="ctr">
              <a:buNone/>
              <a:defRPr sz="1935"/>
            </a:lvl5pPr>
            <a:lvl6pPr marL="2764688" indent="0" algn="ctr">
              <a:buNone/>
              <a:defRPr sz="1935"/>
            </a:lvl6pPr>
            <a:lvl7pPr marL="3317626" indent="0" algn="ctr">
              <a:buNone/>
              <a:defRPr sz="1935"/>
            </a:lvl7pPr>
            <a:lvl8pPr marL="3870564" indent="0" algn="ctr">
              <a:buNone/>
              <a:defRPr sz="1935"/>
            </a:lvl8pPr>
            <a:lvl9pPr marL="4423501" indent="0" algn="ctr">
              <a:buNone/>
              <a:defRPr sz="1935"/>
            </a:lvl9pPr>
          </a:lstStyle>
          <a:p>
            <a:r>
              <a:rPr lang="en-US" smtClean="0"/>
              <a:t>Click to edit Master subtitle style</a:t>
            </a:r>
            <a:endParaRPr lang="en-US"/>
          </a:p>
        </p:txBody>
      </p:sp>
    </p:spTree>
    <p:extLst>
      <p:ext uri="{BB962C8B-B14F-4D97-AF65-F5344CB8AC3E}">
        <p14:creationId xmlns:p14="http://schemas.microsoft.com/office/powerpoint/2010/main" val="359138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775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881" y="1958332"/>
            <a:ext cx="2718720" cy="456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800" y="1958332"/>
            <a:ext cx="7973761" cy="456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723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2801" y="1958332"/>
            <a:ext cx="9135360" cy="1190358"/>
          </a:xfrm>
        </p:spPr>
        <p:txBody>
          <a:bodyPr/>
          <a:lstStyle/>
          <a:p>
            <a:r>
              <a:rPr lang="en-US" smtClean="0"/>
              <a:t>Click to edit Master title style</a:t>
            </a:r>
            <a:endParaRPr lang="en-US"/>
          </a:p>
        </p:txBody>
      </p:sp>
    </p:spTree>
    <p:extLst>
      <p:ext uri="{BB962C8B-B14F-4D97-AF65-F5344CB8AC3E}">
        <p14:creationId xmlns:p14="http://schemas.microsoft.com/office/powerpoint/2010/main" val="324414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81" y="1123161"/>
            <a:ext cx="9143040" cy="2386476"/>
          </a:xfrm>
        </p:spPr>
        <p:txBody>
          <a:bodyPr anchor="b"/>
          <a:lstStyle>
            <a:lvl1pPr algn="ctr">
              <a:defRPr sz="7256"/>
            </a:lvl1pPr>
          </a:lstStyle>
          <a:p>
            <a:r>
              <a:rPr lang="en-US" smtClean="0"/>
              <a:t>Click to edit Master title style</a:t>
            </a:r>
            <a:endParaRPr lang="en-US"/>
          </a:p>
        </p:txBody>
      </p:sp>
      <p:sp>
        <p:nvSpPr>
          <p:cNvPr id="3" name="Subtitle 2"/>
          <p:cNvSpPr>
            <a:spLocks noGrp="1"/>
          </p:cNvSpPr>
          <p:nvPr>
            <p:ph type="subTitle" idx="1"/>
          </p:nvPr>
        </p:nvSpPr>
        <p:spPr>
          <a:xfrm>
            <a:off x="1524481" y="3601794"/>
            <a:ext cx="9143040" cy="1656903"/>
          </a:xfrm>
        </p:spPr>
        <p:txBody>
          <a:bodyPr/>
          <a:lstStyle>
            <a:lvl1pPr marL="0" indent="0" algn="ctr">
              <a:buNone/>
              <a:defRPr sz="2903"/>
            </a:lvl1pPr>
            <a:lvl2pPr marL="552938" indent="0" algn="ctr">
              <a:buNone/>
              <a:defRPr sz="2419"/>
            </a:lvl2pPr>
            <a:lvl3pPr marL="1105875" indent="0" algn="ctr">
              <a:buNone/>
              <a:defRPr sz="2177"/>
            </a:lvl3pPr>
            <a:lvl4pPr marL="1658813" indent="0" algn="ctr">
              <a:buNone/>
              <a:defRPr sz="1935"/>
            </a:lvl4pPr>
            <a:lvl5pPr marL="2211751" indent="0" algn="ctr">
              <a:buNone/>
              <a:defRPr sz="1935"/>
            </a:lvl5pPr>
            <a:lvl6pPr marL="2764688" indent="0" algn="ctr">
              <a:buNone/>
              <a:defRPr sz="1935"/>
            </a:lvl6pPr>
            <a:lvl7pPr marL="3317626" indent="0" algn="ctr">
              <a:buNone/>
              <a:defRPr sz="1935"/>
            </a:lvl7pPr>
            <a:lvl8pPr marL="3870564" indent="0" algn="ctr">
              <a:buNone/>
              <a:defRPr sz="1935"/>
            </a:lvl8pPr>
            <a:lvl9pPr marL="4423501" indent="0" algn="ctr">
              <a:buNone/>
              <a:defRPr sz="1935"/>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11AB532E-1A0D-41CA-9F4D-4024A579E8BD}" type="slidenum">
              <a:rPr lang="en-US" altLang="en-US"/>
              <a:pPr>
                <a:defRPr/>
              </a:pPr>
              <a:t>‹#›</a:t>
            </a:fld>
            <a:endParaRPr lang="en-US" altLang="en-US"/>
          </a:p>
        </p:txBody>
      </p:sp>
    </p:spTree>
    <p:extLst>
      <p:ext uri="{BB962C8B-B14F-4D97-AF65-F5344CB8AC3E}">
        <p14:creationId xmlns:p14="http://schemas.microsoft.com/office/powerpoint/2010/main" val="137797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294D8542-931D-4290-AAEA-471C28D414BF}" type="slidenum">
              <a:rPr lang="en-US" altLang="en-US"/>
              <a:pPr>
                <a:defRPr/>
              </a:pPr>
              <a:t>‹#›</a:t>
            </a:fld>
            <a:endParaRPr lang="en-US" altLang="en-US"/>
          </a:p>
        </p:txBody>
      </p:sp>
    </p:spTree>
    <p:extLst>
      <p:ext uri="{BB962C8B-B14F-4D97-AF65-F5344CB8AC3E}">
        <p14:creationId xmlns:p14="http://schemas.microsoft.com/office/powerpoint/2010/main" val="196103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361" y="1710661"/>
            <a:ext cx="10515839" cy="2851100"/>
          </a:xfrm>
        </p:spPr>
        <p:txBody>
          <a:bodyPr anchor="b"/>
          <a:lstStyle>
            <a:lvl1pPr>
              <a:defRPr sz="7256"/>
            </a:lvl1pPr>
          </a:lstStyle>
          <a:p>
            <a:r>
              <a:rPr lang="en-US" smtClean="0"/>
              <a:t>Click to edit Master title style</a:t>
            </a:r>
            <a:endParaRPr lang="en-US"/>
          </a:p>
        </p:txBody>
      </p:sp>
      <p:sp>
        <p:nvSpPr>
          <p:cNvPr id="3" name="Text Placeholder 2"/>
          <p:cNvSpPr>
            <a:spLocks noGrp="1"/>
          </p:cNvSpPr>
          <p:nvPr>
            <p:ph type="body" idx="1"/>
          </p:nvPr>
        </p:nvSpPr>
        <p:spPr>
          <a:xfrm>
            <a:off x="831361" y="4588640"/>
            <a:ext cx="10515839" cy="1501387"/>
          </a:xfrm>
        </p:spPr>
        <p:txBody>
          <a:bodyPr/>
          <a:lstStyle>
            <a:lvl1pPr marL="0" indent="0">
              <a:buNone/>
              <a:defRPr sz="2903"/>
            </a:lvl1pPr>
            <a:lvl2pPr marL="552938" indent="0">
              <a:buNone/>
              <a:defRPr sz="2419"/>
            </a:lvl2pPr>
            <a:lvl3pPr marL="1105875" indent="0">
              <a:buNone/>
              <a:defRPr sz="2177"/>
            </a:lvl3pPr>
            <a:lvl4pPr marL="1658813" indent="0">
              <a:buNone/>
              <a:defRPr sz="1935"/>
            </a:lvl4pPr>
            <a:lvl5pPr marL="2211751" indent="0">
              <a:buNone/>
              <a:defRPr sz="1935"/>
            </a:lvl5pPr>
            <a:lvl6pPr marL="2764688" indent="0">
              <a:buNone/>
              <a:defRPr sz="1935"/>
            </a:lvl6pPr>
            <a:lvl7pPr marL="3317626" indent="0">
              <a:buNone/>
              <a:defRPr sz="1935"/>
            </a:lvl7pPr>
            <a:lvl8pPr marL="3870564" indent="0">
              <a:buNone/>
              <a:defRPr sz="1935"/>
            </a:lvl8pPr>
            <a:lvl9pPr marL="4423501" indent="0">
              <a:buNone/>
              <a:defRPr sz="1935"/>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AA771A77-B1C6-4807-83E4-24EF22A150F9}" type="slidenum">
              <a:rPr lang="en-US" altLang="en-US"/>
              <a:pPr>
                <a:defRPr/>
              </a:pPr>
              <a:t>‹#›</a:t>
            </a:fld>
            <a:endParaRPr lang="en-US" altLang="en-US"/>
          </a:p>
        </p:txBody>
      </p:sp>
    </p:spTree>
    <p:extLst>
      <p:ext uri="{BB962C8B-B14F-4D97-AF65-F5344CB8AC3E}">
        <p14:creationId xmlns:p14="http://schemas.microsoft.com/office/powerpoint/2010/main" val="3073457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800" y="1524427"/>
            <a:ext cx="5345280" cy="47806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400" y="1524427"/>
            <a:ext cx="5347201" cy="47806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8513F9B6-092C-499A-9A5C-978608927BEF}" type="slidenum">
              <a:rPr lang="en-US" altLang="en-US"/>
              <a:pPr>
                <a:defRPr/>
              </a:pPr>
              <a:t>‹#›</a:t>
            </a:fld>
            <a:endParaRPr lang="en-US" altLang="en-US"/>
          </a:p>
        </p:txBody>
      </p:sp>
    </p:spTree>
    <p:extLst>
      <p:ext uri="{BB962C8B-B14F-4D97-AF65-F5344CB8AC3E}">
        <p14:creationId xmlns:p14="http://schemas.microsoft.com/office/powerpoint/2010/main" val="432010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041" y="364788"/>
            <a:ext cx="10515839" cy="132667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041" y="1681861"/>
            <a:ext cx="515903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smtClean="0"/>
              <a:t>Click to edit Master text styles</a:t>
            </a:r>
          </a:p>
        </p:txBody>
      </p:sp>
      <p:sp>
        <p:nvSpPr>
          <p:cNvPr id="4" name="Content Placeholder 3"/>
          <p:cNvSpPr>
            <a:spLocks noGrp="1"/>
          </p:cNvSpPr>
          <p:nvPr>
            <p:ph sz="half" idx="2"/>
          </p:nvPr>
        </p:nvSpPr>
        <p:spPr>
          <a:xfrm>
            <a:off x="839041" y="2505513"/>
            <a:ext cx="5159039" cy="368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801" y="1681861"/>
            <a:ext cx="518207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smtClean="0"/>
              <a:t>Click to edit Master text styles</a:t>
            </a:r>
          </a:p>
        </p:txBody>
      </p:sp>
      <p:sp>
        <p:nvSpPr>
          <p:cNvPr id="6" name="Content Placeholder 5"/>
          <p:cNvSpPr>
            <a:spLocks noGrp="1"/>
          </p:cNvSpPr>
          <p:nvPr>
            <p:ph sz="quarter" idx="4"/>
          </p:nvPr>
        </p:nvSpPr>
        <p:spPr>
          <a:xfrm>
            <a:off x="6172801" y="2505513"/>
            <a:ext cx="5182079" cy="368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ltLang="en-US"/>
          </a:p>
        </p:txBody>
      </p:sp>
      <p:sp>
        <p:nvSpPr>
          <p:cNvPr id="8" name="Rectangle 5"/>
          <p:cNvSpPr>
            <a:spLocks noGrp="1" noChangeArrowheads="1"/>
          </p:cNvSpPr>
          <p:nvPr>
            <p:ph type="ft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idx="12"/>
          </p:nvPr>
        </p:nvSpPr>
        <p:spPr>
          <a:ln/>
        </p:spPr>
        <p:txBody>
          <a:bodyPr/>
          <a:lstStyle>
            <a:lvl1pPr>
              <a:defRPr/>
            </a:lvl1pPr>
          </a:lstStyle>
          <a:p>
            <a:pPr>
              <a:defRPr/>
            </a:pPr>
            <a:fld id="{0ED02CC2-3808-4F47-A37F-057922B04B6F}" type="slidenum">
              <a:rPr lang="en-US" altLang="en-US"/>
              <a:pPr>
                <a:defRPr/>
              </a:pPr>
              <a:t>‹#›</a:t>
            </a:fld>
            <a:endParaRPr lang="en-US" altLang="en-US"/>
          </a:p>
        </p:txBody>
      </p:sp>
    </p:spTree>
    <p:extLst>
      <p:ext uri="{BB962C8B-B14F-4D97-AF65-F5344CB8AC3E}">
        <p14:creationId xmlns:p14="http://schemas.microsoft.com/office/powerpoint/2010/main" val="1802534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ltLang="en-US"/>
          </a:p>
        </p:txBody>
      </p:sp>
      <p:sp>
        <p:nvSpPr>
          <p:cNvPr id="4" name="Rectangle 5"/>
          <p:cNvSpPr>
            <a:spLocks noGrp="1" noChangeArrowheads="1"/>
          </p:cNvSpPr>
          <p:nvPr>
            <p:ph type="ft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idx="12"/>
          </p:nvPr>
        </p:nvSpPr>
        <p:spPr>
          <a:ln/>
        </p:spPr>
        <p:txBody>
          <a:bodyPr/>
          <a:lstStyle>
            <a:lvl1pPr>
              <a:defRPr/>
            </a:lvl1pPr>
          </a:lstStyle>
          <a:p>
            <a:pPr>
              <a:defRPr/>
            </a:pPr>
            <a:fld id="{B229423F-FFA7-4B7D-B972-DC796A803E8D}" type="slidenum">
              <a:rPr lang="en-US" altLang="en-US"/>
              <a:pPr>
                <a:defRPr/>
              </a:pPr>
              <a:t>‹#›</a:t>
            </a:fld>
            <a:endParaRPr lang="en-US" altLang="en-US"/>
          </a:p>
        </p:txBody>
      </p:sp>
    </p:spTree>
    <p:extLst>
      <p:ext uri="{BB962C8B-B14F-4D97-AF65-F5344CB8AC3E}">
        <p14:creationId xmlns:p14="http://schemas.microsoft.com/office/powerpoint/2010/main" val="301500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ltLang="en-US"/>
          </a:p>
        </p:txBody>
      </p:sp>
      <p:sp>
        <p:nvSpPr>
          <p:cNvPr id="3" name="Rectangle 5"/>
          <p:cNvSpPr>
            <a:spLocks noGrp="1" noChangeArrowheads="1"/>
          </p:cNvSpPr>
          <p:nvPr>
            <p:ph type="ft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idx="12"/>
          </p:nvPr>
        </p:nvSpPr>
        <p:spPr>
          <a:ln/>
        </p:spPr>
        <p:txBody>
          <a:bodyPr/>
          <a:lstStyle>
            <a:lvl1pPr>
              <a:defRPr/>
            </a:lvl1pPr>
          </a:lstStyle>
          <a:p>
            <a:pPr>
              <a:defRPr/>
            </a:pPr>
            <a:fld id="{1806263C-4563-4DB7-8B8B-154963FC21A8}" type="slidenum">
              <a:rPr lang="en-US" altLang="en-US"/>
              <a:pPr>
                <a:defRPr/>
              </a:pPr>
              <a:t>‹#›</a:t>
            </a:fld>
            <a:endParaRPr lang="en-US" altLang="en-US"/>
          </a:p>
        </p:txBody>
      </p:sp>
    </p:spTree>
    <p:extLst>
      <p:ext uri="{BB962C8B-B14F-4D97-AF65-F5344CB8AC3E}">
        <p14:creationId xmlns:p14="http://schemas.microsoft.com/office/powerpoint/2010/main" val="382999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761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smtClean="0"/>
              <a:t>Click to edit Master title style</a:t>
            </a:r>
            <a:endParaRPr lang="en-US"/>
          </a:p>
        </p:txBody>
      </p:sp>
      <p:sp>
        <p:nvSpPr>
          <p:cNvPr id="3" name="Content Placeholder 2"/>
          <p:cNvSpPr>
            <a:spLocks noGrp="1"/>
          </p:cNvSpPr>
          <p:nvPr>
            <p:ph idx="1"/>
          </p:nvPr>
        </p:nvSpPr>
        <p:spPr>
          <a:xfrm>
            <a:off x="5184001" y="986846"/>
            <a:ext cx="6170880" cy="4874710"/>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A6996669-9376-4674-9BEB-EA390CF86C27}" type="slidenum">
              <a:rPr lang="en-US" altLang="en-US"/>
              <a:pPr>
                <a:defRPr/>
              </a:pPr>
              <a:t>‹#›</a:t>
            </a:fld>
            <a:endParaRPr lang="en-US" altLang="en-US"/>
          </a:p>
        </p:txBody>
      </p:sp>
    </p:spTree>
    <p:extLst>
      <p:ext uri="{BB962C8B-B14F-4D97-AF65-F5344CB8AC3E}">
        <p14:creationId xmlns:p14="http://schemas.microsoft.com/office/powerpoint/2010/main" val="977161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smtClean="0"/>
              <a:t>Click to edit Master title style</a:t>
            </a:r>
            <a:endParaRPr lang="en-US"/>
          </a:p>
        </p:txBody>
      </p:sp>
      <p:sp>
        <p:nvSpPr>
          <p:cNvPr id="3" name="Picture Placeholder 2"/>
          <p:cNvSpPr>
            <a:spLocks noGrp="1"/>
          </p:cNvSpPr>
          <p:nvPr>
            <p:ph type="pic" idx="1"/>
          </p:nvPr>
        </p:nvSpPr>
        <p:spPr>
          <a:xfrm>
            <a:off x="5184001" y="986846"/>
            <a:ext cx="6170880" cy="4874710"/>
          </a:xfrm>
        </p:spPr>
        <p:txBody>
          <a:bodyPr/>
          <a:lstStyle>
            <a:lvl1pPr marL="0" indent="0">
              <a:buNone/>
              <a:defRPr sz="3870"/>
            </a:lvl1pPr>
            <a:lvl2pPr marL="552938" indent="0">
              <a:buNone/>
              <a:defRPr sz="3386"/>
            </a:lvl2pPr>
            <a:lvl3pPr marL="1105875" indent="0">
              <a:buNone/>
              <a:defRPr sz="2903"/>
            </a:lvl3pPr>
            <a:lvl4pPr marL="1658813" indent="0">
              <a:buNone/>
              <a:defRPr sz="2419"/>
            </a:lvl4pPr>
            <a:lvl5pPr marL="2211751" indent="0">
              <a:buNone/>
              <a:defRPr sz="2419"/>
            </a:lvl5pPr>
            <a:lvl6pPr marL="2764688" indent="0">
              <a:buNone/>
              <a:defRPr sz="2419"/>
            </a:lvl6pPr>
            <a:lvl7pPr marL="3317626" indent="0">
              <a:buNone/>
              <a:defRPr sz="2419"/>
            </a:lvl7pPr>
            <a:lvl8pPr marL="3870564" indent="0">
              <a:buNone/>
              <a:defRPr sz="2419"/>
            </a:lvl8pPr>
            <a:lvl9pPr marL="4423501" indent="0">
              <a:buNone/>
              <a:defRPr sz="2419"/>
            </a:lvl9pPr>
          </a:lstStyle>
          <a:p>
            <a:pPr lvl="0"/>
            <a:endParaRPr lang="en-US" noProof="0" smtClean="0"/>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ltLang="en-US"/>
          </a:p>
        </p:txBody>
      </p:sp>
      <p:sp>
        <p:nvSpPr>
          <p:cNvPr id="6" name="Rectangle 5"/>
          <p:cNvSpPr>
            <a:spLocks noGrp="1" noChangeArrowheads="1"/>
          </p:cNvSpPr>
          <p:nvPr>
            <p:ph type="ft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idx="12"/>
          </p:nvPr>
        </p:nvSpPr>
        <p:spPr>
          <a:ln/>
        </p:spPr>
        <p:txBody>
          <a:bodyPr/>
          <a:lstStyle>
            <a:lvl1pPr>
              <a:defRPr/>
            </a:lvl1pPr>
          </a:lstStyle>
          <a:p>
            <a:pPr>
              <a:defRPr/>
            </a:pPr>
            <a:fld id="{A176B124-8C1C-4A2D-BD0C-D16B610FFFC9}" type="slidenum">
              <a:rPr lang="en-US" altLang="en-US"/>
              <a:pPr>
                <a:defRPr/>
              </a:pPr>
              <a:t>‹#›</a:t>
            </a:fld>
            <a:endParaRPr lang="en-US" altLang="en-US"/>
          </a:p>
        </p:txBody>
      </p:sp>
    </p:spTree>
    <p:extLst>
      <p:ext uri="{BB962C8B-B14F-4D97-AF65-F5344CB8AC3E}">
        <p14:creationId xmlns:p14="http://schemas.microsoft.com/office/powerpoint/2010/main" val="1507122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3A3B3B25-CB35-43C0-8EA4-8A4B414021D6}" type="slidenum">
              <a:rPr lang="en-US" altLang="en-US"/>
              <a:pPr>
                <a:defRPr/>
              </a:pPr>
              <a:t>‹#›</a:t>
            </a:fld>
            <a:endParaRPr lang="en-US" altLang="en-US"/>
          </a:p>
        </p:txBody>
      </p:sp>
    </p:spTree>
    <p:extLst>
      <p:ext uri="{BB962C8B-B14F-4D97-AF65-F5344CB8AC3E}">
        <p14:creationId xmlns:p14="http://schemas.microsoft.com/office/powerpoint/2010/main" val="3937663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881" y="216953"/>
            <a:ext cx="2718720" cy="60881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800" y="216953"/>
            <a:ext cx="7973761" cy="60881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ltLang="en-US"/>
          </a:p>
        </p:txBody>
      </p:sp>
      <p:sp>
        <p:nvSpPr>
          <p:cNvPr id="5" name="Rectangle 5"/>
          <p:cNvSpPr>
            <a:spLocks noGrp="1" noChangeArrowheads="1"/>
          </p:cNvSpPr>
          <p:nvPr>
            <p:ph type="ft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idx="12"/>
          </p:nvPr>
        </p:nvSpPr>
        <p:spPr>
          <a:ln/>
        </p:spPr>
        <p:txBody>
          <a:bodyPr/>
          <a:lstStyle>
            <a:lvl1pPr>
              <a:defRPr/>
            </a:lvl1pPr>
          </a:lstStyle>
          <a:p>
            <a:pPr>
              <a:defRPr/>
            </a:pPr>
            <a:fld id="{6FB242F3-C22B-4287-8F6D-6BE167A37110}" type="slidenum">
              <a:rPr lang="en-US" altLang="en-US"/>
              <a:pPr>
                <a:defRPr/>
              </a:pPr>
              <a:t>‹#›</a:t>
            </a:fld>
            <a:endParaRPr lang="en-US" altLang="en-US"/>
          </a:p>
        </p:txBody>
      </p:sp>
    </p:spTree>
    <p:extLst>
      <p:ext uri="{BB962C8B-B14F-4D97-AF65-F5344CB8AC3E}">
        <p14:creationId xmlns:p14="http://schemas.microsoft.com/office/powerpoint/2010/main" val="205106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361" y="1710661"/>
            <a:ext cx="10515839" cy="2851100"/>
          </a:xfrm>
        </p:spPr>
        <p:txBody>
          <a:bodyPr anchor="b"/>
          <a:lstStyle>
            <a:lvl1pPr>
              <a:defRPr sz="7256"/>
            </a:lvl1pPr>
          </a:lstStyle>
          <a:p>
            <a:r>
              <a:rPr lang="en-US" smtClean="0"/>
              <a:t>Click to edit Master title style</a:t>
            </a:r>
            <a:endParaRPr lang="en-US"/>
          </a:p>
        </p:txBody>
      </p:sp>
      <p:sp>
        <p:nvSpPr>
          <p:cNvPr id="3" name="Text Placeholder 2"/>
          <p:cNvSpPr>
            <a:spLocks noGrp="1"/>
          </p:cNvSpPr>
          <p:nvPr>
            <p:ph type="body" idx="1"/>
          </p:nvPr>
        </p:nvSpPr>
        <p:spPr>
          <a:xfrm>
            <a:off x="831361" y="4588640"/>
            <a:ext cx="10515839" cy="1501387"/>
          </a:xfrm>
        </p:spPr>
        <p:txBody>
          <a:bodyPr/>
          <a:lstStyle>
            <a:lvl1pPr marL="0" indent="0">
              <a:buNone/>
              <a:defRPr sz="2903"/>
            </a:lvl1pPr>
            <a:lvl2pPr marL="552938" indent="0">
              <a:buNone/>
              <a:defRPr sz="2419"/>
            </a:lvl2pPr>
            <a:lvl3pPr marL="1105875" indent="0">
              <a:buNone/>
              <a:defRPr sz="2177"/>
            </a:lvl3pPr>
            <a:lvl4pPr marL="1658813" indent="0">
              <a:buNone/>
              <a:defRPr sz="1935"/>
            </a:lvl4pPr>
            <a:lvl5pPr marL="2211751" indent="0">
              <a:buNone/>
              <a:defRPr sz="1935"/>
            </a:lvl5pPr>
            <a:lvl6pPr marL="2764688" indent="0">
              <a:buNone/>
              <a:defRPr sz="1935"/>
            </a:lvl6pPr>
            <a:lvl7pPr marL="3317626" indent="0">
              <a:buNone/>
              <a:defRPr sz="1935"/>
            </a:lvl7pPr>
            <a:lvl8pPr marL="3870564" indent="0">
              <a:buNone/>
              <a:defRPr sz="1935"/>
            </a:lvl8pPr>
            <a:lvl9pPr marL="4423501" indent="0">
              <a:buNone/>
              <a:defRPr sz="1935"/>
            </a:lvl9pPr>
          </a:lstStyle>
          <a:p>
            <a:pPr lvl="0"/>
            <a:r>
              <a:rPr lang="en-US" smtClean="0"/>
              <a:t>Click to edit Master text styles</a:t>
            </a:r>
          </a:p>
        </p:txBody>
      </p:sp>
    </p:spTree>
    <p:extLst>
      <p:ext uri="{BB962C8B-B14F-4D97-AF65-F5344CB8AC3E}">
        <p14:creationId xmlns:p14="http://schemas.microsoft.com/office/powerpoint/2010/main" val="157040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800" y="3701631"/>
            <a:ext cx="5345280" cy="28223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400" y="3701631"/>
            <a:ext cx="5347201" cy="28223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676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041" y="364788"/>
            <a:ext cx="10515839" cy="132667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041" y="1681861"/>
            <a:ext cx="515903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smtClean="0"/>
              <a:t>Click to edit Master text styles</a:t>
            </a:r>
          </a:p>
        </p:txBody>
      </p:sp>
      <p:sp>
        <p:nvSpPr>
          <p:cNvPr id="4" name="Content Placeholder 3"/>
          <p:cNvSpPr>
            <a:spLocks noGrp="1"/>
          </p:cNvSpPr>
          <p:nvPr>
            <p:ph sz="half" idx="2"/>
          </p:nvPr>
        </p:nvSpPr>
        <p:spPr>
          <a:xfrm>
            <a:off x="839041" y="2505513"/>
            <a:ext cx="5159039" cy="368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801" y="1681861"/>
            <a:ext cx="518207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smtClean="0"/>
              <a:t>Click to edit Master text styles</a:t>
            </a:r>
          </a:p>
        </p:txBody>
      </p:sp>
      <p:sp>
        <p:nvSpPr>
          <p:cNvPr id="6" name="Content Placeholder 5"/>
          <p:cNvSpPr>
            <a:spLocks noGrp="1"/>
          </p:cNvSpPr>
          <p:nvPr>
            <p:ph sz="quarter" idx="4"/>
          </p:nvPr>
        </p:nvSpPr>
        <p:spPr>
          <a:xfrm>
            <a:off x="6172801" y="2505513"/>
            <a:ext cx="5182079" cy="368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13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005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32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smtClean="0"/>
              <a:t>Click to edit Master title style</a:t>
            </a:r>
            <a:endParaRPr lang="en-US"/>
          </a:p>
        </p:txBody>
      </p:sp>
      <p:sp>
        <p:nvSpPr>
          <p:cNvPr id="3" name="Content Placeholder 2"/>
          <p:cNvSpPr>
            <a:spLocks noGrp="1"/>
          </p:cNvSpPr>
          <p:nvPr>
            <p:ph idx="1"/>
          </p:nvPr>
        </p:nvSpPr>
        <p:spPr>
          <a:xfrm>
            <a:off x="5184001" y="986846"/>
            <a:ext cx="6170880" cy="4874710"/>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smtClean="0"/>
              <a:t>Click to edit Master text styles</a:t>
            </a:r>
          </a:p>
        </p:txBody>
      </p:sp>
    </p:spTree>
    <p:extLst>
      <p:ext uri="{BB962C8B-B14F-4D97-AF65-F5344CB8AC3E}">
        <p14:creationId xmlns:p14="http://schemas.microsoft.com/office/powerpoint/2010/main" val="48876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smtClean="0"/>
              <a:t>Click to edit Master title style</a:t>
            </a:r>
            <a:endParaRPr lang="en-US"/>
          </a:p>
        </p:txBody>
      </p:sp>
      <p:sp>
        <p:nvSpPr>
          <p:cNvPr id="3" name="Picture Placeholder 2"/>
          <p:cNvSpPr>
            <a:spLocks noGrp="1"/>
          </p:cNvSpPr>
          <p:nvPr>
            <p:ph type="pic" idx="1"/>
          </p:nvPr>
        </p:nvSpPr>
        <p:spPr>
          <a:xfrm>
            <a:off x="5184001" y="986846"/>
            <a:ext cx="6170880" cy="4874710"/>
          </a:xfrm>
        </p:spPr>
        <p:txBody>
          <a:bodyPr/>
          <a:lstStyle>
            <a:lvl1pPr marL="0" indent="0">
              <a:buNone/>
              <a:defRPr sz="3870"/>
            </a:lvl1pPr>
            <a:lvl2pPr marL="552938" indent="0">
              <a:buNone/>
              <a:defRPr sz="3386"/>
            </a:lvl2pPr>
            <a:lvl3pPr marL="1105875" indent="0">
              <a:buNone/>
              <a:defRPr sz="2903"/>
            </a:lvl3pPr>
            <a:lvl4pPr marL="1658813" indent="0">
              <a:buNone/>
              <a:defRPr sz="2419"/>
            </a:lvl4pPr>
            <a:lvl5pPr marL="2211751" indent="0">
              <a:buNone/>
              <a:defRPr sz="2419"/>
            </a:lvl5pPr>
            <a:lvl6pPr marL="2764688" indent="0">
              <a:buNone/>
              <a:defRPr sz="2419"/>
            </a:lvl6pPr>
            <a:lvl7pPr marL="3317626" indent="0">
              <a:buNone/>
              <a:defRPr sz="2419"/>
            </a:lvl7pPr>
            <a:lvl8pPr marL="3870564" indent="0">
              <a:buNone/>
              <a:defRPr sz="2419"/>
            </a:lvl8pPr>
            <a:lvl9pPr marL="4423501" indent="0">
              <a:buNone/>
              <a:defRPr sz="2419"/>
            </a:lvl9pPr>
          </a:lstStyle>
          <a:p>
            <a:pPr lvl="0"/>
            <a:endParaRPr lang="en-US" noProof="0" smtClean="0"/>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smtClean="0"/>
              <a:t>Click to edit Master text styles</a:t>
            </a:r>
          </a:p>
        </p:txBody>
      </p:sp>
    </p:spTree>
    <p:extLst>
      <p:ext uri="{BB962C8B-B14F-4D97-AF65-F5344CB8AC3E}">
        <p14:creationId xmlns:p14="http://schemas.microsoft.com/office/powerpoint/2010/main" val="284273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52801" y="1958332"/>
            <a:ext cx="9135360" cy="1190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652800" y="3701631"/>
            <a:ext cx="10876801" cy="2822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pic>
        <p:nvPicPr>
          <p:cNvPr id="102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841" y="1741380"/>
            <a:ext cx="11032320" cy="17413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951345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kern="1200">
          <a:solidFill>
            <a:srgbClr val="FF8000"/>
          </a:solidFill>
          <a:latin typeface="+mj-lt"/>
          <a:ea typeface="+mj-ea"/>
          <a:cs typeface="+mj-cs"/>
        </a:defRPr>
      </a:lvl1pPr>
      <a:lvl2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2pPr>
      <a:lvl3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3pPr>
      <a:lvl4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4pPr>
      <a:lvl5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5pPr>
      <a:lvl6pPr marL="3041157"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6pPr>
      <a:lvl7pPr marL="3594095"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7pPr>
      <a:lvl8pPr marL="4147033"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8pPr>
      <a:lvl9pPr marL="4699970"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9pPr>
    </p:titleStyle>
    <p:bodyStyle>
      <a:lvl1pPr marL="414703" indent="-414703" algn="l" defTabSz="552938" rtl="0" eaLnBrk="0" fontAlgn="base" hangingPunct="0">
        <a:lnSpc>
          <a:spcPct val="93000"/>
        </a:lnSpc>
        <a:spcBef>
          <a:spcPts val="1346"/>
        </a:spcBef>
        <a:spcAft>
          <a:spcPts val="60"/>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898524" indent="-345586" algn="l" defTabSz="552938" rtl="0" eaLnBrk="0" fontAlgn="base" hangingPunct="0">
        <a:lnSpc>
          <a:spcPct val="93000"/>
        </a:lnSpc>
        <a:spcBef>
          <a:spcPts val="1088"/>
        </a:spcBef>
        <a:spcAft>
          <a:spcPts val="60"/>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382344" indent="-276469" algn="l" defTabSz="552938" rtl="0" eaLnBrk="0" fontAlgn="base" hangingPunct="0">
        <a:lnSpc>
          <a:spcPct val="93000"/>
        </a:lnSpc>
        <a:spcBef>
          <a:spcPts val="832"/>
        </a:spcBef>
        <a:spcAft>
          <a:spcPts val="6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935282" indent="-276469" algn="l" defTabSz="552938" rtl="0" eaLnBrk="0" fontAlgn="base" hangingPunct="0">
        <a:lnSpc>
          <a:spcPct val="93000"/>
        </a:lnSpc>
        <a:spcBef>
          <a:spcPts val="574"/>
        </a:spcBef>
        <a:spcAft>
          <a:spcPts val="60"/>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2488220" indent="-276469" algn="l" defTabSz="552938" rtl="0" eaLnBrk="0" fontAlgn="base" hangingPunct="0">
        <a:lnSpc>
          <a:spcPct val="93000"/>
        </a:lnSpc>
        <a:spcBef>
          <a:spcPts val="318"/>
        </a:spcBef>
        <a:spcAft>
          <a:spcPts val="60"/>
        </a:spcAft>
        <a:buClr>
          <a:srgbClr val="000000"/>
        </a:buClr>
        <a:buSzPct val="100000"/>
        <a:buFont typeface="Times New Roman" panose="02020603050405020304" pitchFamily="18" charset="0"/>
        <a:defRPr sz="2419" kern="1200">
          <a:solidFill>
            <a:srgbClr val="000000"/>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1" y="-9600"/>
            <a:ext cx="12192000" cy="1096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552938" fontAlgn="base" hangingPunct="0">
              <a:lnSpc>
                <a:spcPct val="93000"/>
              </a:lnSpc>
              <a:spcBef>
                <a:spcPts val="60"/>
              </a:spcBef>
              <a:spcAft>
                <a:spcPts val="60"/>
              </a:spcAft>
              <a:buClr>
                <a:srgbClr val="000000"/>
              </a:buClr>
              <a:buSzPct val="100000"/>
              <a:buFont typeface="Times New Roman" panose="02020603050405020304" pitchFamily="18" charset="0"/>
              <a:buNone/>
            </a:pPr>
            <a:endParaRPr lang="en-US" altLang="en-US" sz="2177">
              <a:solidFill>
                <a:srgbClr val="FFFFFF"/>
              </a:solidFill>
            </a:endParaRPr>
          </a:p>
        </p:txBody>
      </p:sp>
      <p:sp>
        <p:nvSpPr>
          <p:cNvPr id="2051" name="Rectangle 2"/>
          <p:cNvSpPr>
            <a:spLocks noGrp="1" noChangeArrowheads="1"/>
          </p:cNvSpPr>
          <p:nvPr>
            <p:ph type="title"/>
          </p:nvPr>
        </p:nvSpPr>
        <p:spPr bwMode="auto">
          <a:xfrm>
            <a:off x="652800" y="216954"/>
            <a:ext cx="10007040" cy="754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2" name="Rectangle 3"/>
          <p:cNvSpPr>
            <a:spLocks noGrp="1" noChangeArrowheads="1"/>
          </p:cNvSpPr>
          <p:nvPr>
            <p:ph type="body" idx="1"/>
          </p:nvPr>
        </p:nvSpPr>
        <p:spPr bwMode="auto">
          <a:xfrm>
            <a:off x="652800" y="1524427"/>
            <a:ext cx="10876801" cy="47806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652801" y="6531612"/>
            <a:ext cx="2822400" cy="3187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spcBef>
                <a:spcPts val="60"/>
              </a:spcBef>
              <a:spcAft>
                <a:spcPts val="60"/>
              </a:spcAft>
              <a:buClrTx/>
              <a:buSzPct val="100000"/>
              <a:buFontTx/>
              <a:buNone/>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sz="1693" smtClean="0">
                <a:solidFill>
                  <a:srgbClr val="000000"/>
                </a:solidFill>
                <a:latin typeface="Times New Roman" panose="02020603050405020304" pitchFamily="18" charset="0"/>
              </a:defRPr>
            </a:lvl1pPr>
          </a:lstStyle>
          <a:p>
            <a:pPr defTabSz="552938" fontAlgn="base" hangingPunct="0">
              <a:defRPr/>
            </a:pPr>
            <a:endParaRPr lang="en-US" altLang="en-US"/>
          </a:p>
        </p:txBody>
      </p:sp>
      <p:sp>
        <p:nvSpPr>
          <p:cNvPr id="2053" name="Rectangle 5"/>
          <p:cNvSpPr>
            <a:spLocks noGrp="1" noChangeArrowheads="1"/>
          </p:cNvSpPr>
          <p:nvPr>
            <p:ph type="ftr"/>
          </p:nvPr>
        </p:nvSpPr>
        <p:spPr bwMode="auto">
          <a:xfrm>
            <a:off x="4135680" y="6531612"/>
            <a:ext cx="3911041" cy="3187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3000"/>
              </a:lnSpc>
              <a:spcBef>
                <a:spcPts val="60"/>
              </a:spcBef>
              <a:spcAft>
                <a:spcPts val="60"/>
              </a:spcAft>
              <a:buClrTx/>
              <a:buSzPct val="100000"/>
              <a:buFontTx/>
              <a:buNone/>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sz="1693" smtClean="0">
                <a:solidFill>
                  <a:srgbClr val="000000"/>
                </a:solidFill>
                <a:latin typeface="Times New Roman" panose="02020603050405020304" pitchFamily="18" charset="0"/>
              </a:defRPr>
            </a:lvl1pPr>
          </a:lstStyle>
          <a:p>
            <a:pPr defTabSz="552938" fontAlgn="base" hangingPunct="0">
              <a:defRPr/>
            </a:pPr>
            <a:endParaRPr lang="en-US" altLang="en-US"/>
          </a:p>
        </p:txBody>
      </p:sp>
      <p:sp>
        <p:nvSpPr>
          <p:cNvPr id="2054" name="Rectangle 6"/>
          <p:cNvSpPr>
            <a:spLocks noGrp="1" noChangeArrowheads="1"/>
          </p:cNvSpPr>
          <p:nvPr>
            <p:ph type="sldNum"/>
          </p:nvPr>
        </p:nvSpPr>
        <p:spPr bwMode="auto">
          <a:xfrm>
            <a:off x="8707201" y="6531612"/>
            <a:ext cx="2822400" cy="3187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spcBef>
                <a:spcPts val="60"/>
              </a:spcBef>
              <a:spcAft>
                <a:spcPts val="60"/>
              </a:spcAft>
              <a:buClrTx/>
              <a:buSzPct val="100000"/>
              <a:buFontTx/>
              <a:buNone/>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sz="1693" smtClean="0">
                <a:solidFill>
                  <a:srgbClr val="000000"/>
                </a:solidFill>
                <a:latin typeface="Times New Roman" panose="02020603050405020304" pitchFamily="18" charset="0"/>
              </a:defRPr>
            </a:lvl1pPr>
          </a:lstStyle>
          <a:p>
            <a:pPr defTabSz="552938" fontAlgn="base" hangingPunct="0">
              <a:defRPr/>
            </a:pPr>
            <a:fld id="{BE630CFA-2A06-4F24-A074-0F0CDA4BE64F}" type="slidenum">
              <a:rPr lang="en-US" altLang="en-US" smtClean="0"/>
              <a:pPr defTabSz="552938" fontAlgn="base" hangingPunct="0">
                <a:defRPr/>
              </a:pPr>
              <a:t>‹#›</a:t>
            </a:fld>
            <a:endParaRPr lang="en-US" altLang="en-US"/>
          </a:p>
        </p:txBody>
      </p:sp>
      <p:pic>
        <p:nvPicPr>
          <p:cNvPr id="205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7520" y="109438"/>
            <a:ext cx="913920" cy="8716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7"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6961" y="6312739"/>
            <a:ext cx="11756159" cy="2169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176258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kern="1200">
          <a:solidFill>
            <a:srgbClr val="FF6600"/>
          </a:solidFill>
          <a:latin typeface="+mj-lt"/>
          <a:ea typeface="+mj-ea"/>
          <a:cs typeface="+mj-cs"/>
        </a:defRPr>
      </a:lvl1pPr>
      <a:lvl2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2pPr>
      <a:lvl3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3pPr>
      <a:lvl4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4pPr>
      <a:lvl5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5pPr>
      <a:lvl6pPr marL="3041157"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6pPr>
      <a:lvl7pPr marL="3594095"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7pPr>
      <a:lvl8pPr marL="4147033"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8pPr>
      <a:lvl9pPr marL="4699970"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265">
          <a:solidFill>
            <a:srgbClr val="FF6600"/>
          </a:solidFill>
          <a:latin typeface="Arial" panose="020B0604020202020204" pitchFamily="34" charset="0"/>
          <a:cs typeface="Tahoma" panose="020B0604030504040204" pitchFamily="34" charset="0"/>
        </a:defRPr>
      </a:lvl9pPr>
    </p:titleStyle>
    <p:bodyStyle>
      <a:lvl1pPr marL="414703" indent="-414703" algn="l" defTabSz="552938" rtl="0" eaLnBrk="0" fontAlgn="base" hangingPunct="0">
        <a:lnSpc>
          <a:spcPct val="93000"/>
        </a:lnSpc>
        <a:spcBef>
          <a:spcPts val="1330"/>
        </a:spcBef>
        <a:spcAft>
          <a:spcPts val="60"/>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898524" indent="-345586" algn="l" defTabSz="552938" rtl="0" eaLnBrk="0" fontAlgn="base" hangingPunct="0">
        <a:lnSpc>
          <a:spcPct val="93000"/>
        </a:lnSpc>
        <a:spcBef>
          <a:spcPts val="1088"/>
        </a:spcBef>
        <a:spcAft>
          <a:spcPts val="60"/>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382344" indent="-276469" algn="l" defTabSz="552938" rtl="0" eaLnBrk="0" fontAlgn="base" hangingPunct="0">
        <a:lnSpc>
          <a:spcPct val="93000"/>
        </a:lnSpc>
        <a:spcBef>
          <a:spcPts val="832"/>
        </a:spcBef>
        <a:spcAft>
          <a:spcPts val="6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935282" indent="-276469" algn="l" defTabSz="552938" rtl="0" eaLnBrk="0" fontAlgn="base" hangingPunct="0">
        <a:lnSpc>
          <a:spcPct val="93000"/>
        </a:lnSpc>
        <a:spcBef>
          <a:spcPts val="574"/>
        </a:spcBef>
        <a:spcAft>
          <a:spcPts val="60"/>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2488220" indent="-276469" algn="l" defTabSz="552938" rtl="0" eaLnBrk="0" fontAlgn="base" hangingPunct="0">
        <a:lnSpc>
          <a:spcPct val="93000"/>
        </a:lnSpc>
        <a:spcBef>
          <a:spcPts val="318"/>
        </a:spcBef>
        <a:spcAft>
          <a:spcPts val="60"/>
        </a:spcAft>
        <a:buClr>
          <a:srgbClr val="000000"/>
        </a:buClr>
        <a:buSzPct val="100000"/>
        <a:buFont typeface="Times New Roman" panose="02020603050405020304" pitchFamily="18" charset="0"/>
        <a:defRPr sz="2419" kern="1200">
          <a:solidFill>
            <a:srgbClr val="000000"/>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652992" y="1958332"/>
            <a:ext cx="9142720" cy="1198038"/>
          </a:xfrm>
        </p:spPr>
        <p:txBody>
          <a:bodyPr vert="horz" wrap="square" lIns="0" tIns="35266" rIns="0" bIns="0" numCol="1" anchor="ctr" anchorCtr="0" compatLnSpc="1">
            <a:prstTxWarp prst="textNoShape">
              <a:avLst/>
            </a:prstTxWarp>
          </a:bodyPr>
          <a:lstStyle/>
          <a:p>
            <a:pPr eaLnBrk="1">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t>Session 4</a:t>
            </a:r>
          </a:p>
        </p:txBody>
      </p:sp>
      <p:sp>
        <p:nvSpPr>
          <p:cNvPr id="20483" name="Rectangle 2"/>
          <p:cNvSpPr>
            <a:spLocks noGrp="1" noChangeArrowheads="1"/>
          </p:cNvSpPr>
          <p:nvPr>
            <p:ph type="body" idx="4294967295"/>
          </p:nvPr>
        </p:nvSpPr>
        <p:spPr>
          <a:xfrm>
            <a:off x="652991" y="3701631"/>
            <a:ext cx="10884100" cy="2829981"/>
          </a:xfrm>
        </p:spPr>
        <p:txBody>
          <a:bodyPr/>
          <a:lstStyle/>
          <a:p>
            <a:pPr marL="130555" indent="0" algn="ct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solidFill>
                  <a:srgbClr val="0070C0"/>
                </a:solidFill>
                <a:latin typeface="Lucida Handwriting" panose="03010101010101010101" pitchFamily="66" charset="0"/>
              </a:rPr>
              <a:t>Unit 7: Finding a Spouse</a:t>
            </a:r>
          </a:p>
          <a:p>
            <a:pPr marL="130555" indent="0" algn="ct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solidFill>
                  <a:srgbClr val="0070C0"/>
                </a:solidFill>
                <a:latin typeface="Lucida Handwriting" panose="03010101010101010101" pitchFamily="66" charset="0"/>
              </a:rPr>
              <a:t>Unit 8: Is Our Climate Changing?</a:t>
            </a:r>
          </a:p>
        </p:txBody>
      </p:sp>
    </p:spTree>
    <p:extLst>
      <p:ext uri="{BB962C8B-B14F-4D97-AF65-F5344CB8AC3E}">
        <p14:creationId xmlns:p14="http://schemas.microsoft.com/office/powerpoint/2010/main" val="49703975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10</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2471737"/>
          </a:xfrm>
        </p:spPr>
        <p:txBody>
          <a:bodyPr/>
          <a:lstStyle/>
          <a:p>
            <a:pPr algn="l" eaLnBrk="1"/>
            <a:r>
              <a:rPr lang="en-US" altLang="en-US" sz="1800" dirty="0" smtClean="0">
                <a:solidFill>
                  <a:srgbClr val="00B0F0"/>
                </a:solidFill>
                <a:latin typeface="Calibri" panose="020F0502020204030204" pitchFamily="34" charset="0"/>
                <a:cs typeface="Calibri" panose="020F0502020204030204" pitchFamily="34" charset="0"/>
              </a:rPr>
              <a:t>Preview: You are going to read an article from a New Zealand government brochure. </a:t>
            </a:r>
            <a:br>
              <a:rPr lang="en-US" altLang="en-US" sz="1800" dirty="0" smtClean="0">
                <a:solidFill>
                  <a:srgbClr val="00B0F0"/>
                </a:solidFill>
                <a:latin typeface="Calibri" panose="020F0502020204030204" pitchFamily="34" charset="0"/>
                <a:cs typeface="Calibri" panose="020F0502020204030204" pitchFamily="34" charset="0"/>
              </a:rPr>
            </a:br>
            <a:r>
              <a:rPr lang="en-US" altLang="en-US" sz="1800" dirty="0" smtClean="0">
                <a:solidFill>
                  <a:srgbClr val="00B0F0"/>
                </a:solidFill>
                <a:latin typeface="Calibri" panose="020F0502020204030204" pitchFamily="34" charset="0"/>
                <a:cs typeface="Calibri" panose="020F0502020204030204" pitchFamily="34" charset="0"/>
              </a:rPr>
              <a:t>Read the title and the subtitles. Why do you think the New Zealand government made this brochure?</a:t>
            </a:r>
            <a:br>
              <a:rPr lang="en-US" altLang="en-US" sz="1800" dirty="0" smtClean="0">
                <a:solidFill>
                  <a:srgbClr val="00B0F0"/>
                </a:solidFill>
                <a:latin typeface="Calibri" panose="020F0502020204030204" pitchFamily="34" charset="0"/>
                <a:cs typeface="Calibri" panose="020F0502020204030204" pitchFamily="34" charset="0"/>
              </a:rPr>
            </a:br>
            <a:r>
              <a:rPr lang="en-US" altLang="en-US" sz="1800" dirty="0" smtClean="0">
                <a:solidFill>
                  <a:srgbClr val="00B0F0"/>
                </a:solidFill>
                <a:latin typeface="Calibri" panose="020F0502020204030204" pitchFamily="34" charset="0"/>
                <a:cs typeface="Calibri" panose="020F0502020204030204" pitchFamily="34" charset="0"/>
              </a:rPr>
              <a:t>Check one of the answer.</a:t>
            </a:r>
            <a:br>
              <a:rPr lang="en-US" altLang="en-US" sz="1800" dirty="0" smtClean="0">
                <a:solidFill>
                  <a:srgbClr val="00B0F0"/>
                </a:solidFill>
                <a:latin typeface="Calibri" panose="020F0502020204030204" pitchFamily="34" charset="0"/>
                <a:cs typeface="Calibri" panose="020F0502020204030204" pitchFamily="34" charset="0"/>
              </a:rPr>
            </a:br>
            <a:r>
              <a:rPr lang="en-US" altLang="en-US" sz="1800" dirty="0" smtClean="0">
                <a:solidFill>
                  <a:srgbClr val="00B0F0"/>
                </a:solidFill>
                <a:latin typeface="Calibri" panose="020F0502020204030204" pitchFamily="34" charset="0"/>
                <a:cs typeface="Calibri" panose="020F0502020204030204" pitchFamily="34" charset="0"/>
              </a:rPr>
              <a:t>	a. To explain what causes climate change.</a:t>
            </a:r>
            <a:br>
              <a:rPr lang="en-US" altLang="en-US" sz="1800" dirty="0" smtClean="0">
                <a:solidFill>
                  <a:srgbClr val="00B0F0"/>
                </a:solidFill>
                <a:latin typeface="Calibri" panose="020F0502020204030204" pitchFamily="34" charset="0"/>
                <a:cs typeface="Calibri" panose="020F0502020204030204" pitchFamily="34" charset="0"/>
              </a:rPr>
            </a:br>
            <a:r>
              <a:rPr lang="en-US" altLang="en-US" sz="1800" dirty="0" smtClean="0">
                <a:solidFill>
                  <a:srgbClr val="00B0F0"/>
                </a:solidFill>
                <a:latin typeface="Calibri" panose="020F0502020204030204" pitchFamily="34" charset="0"/>
                <a:cs typeface="Calibri" panose="020F0502020204030204" pitchFamily="34" charset="0"/>
              </a:rPr>
              <a:t>	b. To get people to change their lifestyle.</a:t>
            </a:r>
            <a:br>
              <a:rPr lang="en-US" altLang="en-US" sz="1800" dirty="0" smtClean="0">
                <a:solidFill>
                  <a:srgbClr val="00B0F0"/>
                </a:solidFill>
                <a:latin typeface="Calibri" panose="020F0502020204030204" pitchFamily="34" charset="0"/>
                <a:cs typeface="Calibri" panose="020F0502020204030204" pitchFamily="34" charset="0"/>
              </a:rPr>
            </a:br>
            <a:r>
              <a:rPr lang="en-US" altLang="en-US" sz="1800" dirty="0" smtClean="0">
                <a:solidFill>
                  <a:srgbClr val="00B0F0"/>
                </a:solidFill>
                <a:latin typeface="Calibri" panose="020F0502020204030204" pitchFamily="34" charset="0"/>
                <a:cs typeface="Calibri" panose="020F0502020204030204" pitchFamily="34" charset="0"/>
              </a:rPr>
              <a:t>	c. to warn us about the effects of climate change.</a:t>
            </a:r>
            <a:r>
              <a:rPr lang="en-US" altLang="en-US" sz="1800" dirty="0" smtClean="0">
                <a:latin typeface="Calibri" panose="020F0502020204030204" pitchFamily="34" charset="0"/>
                <a:cs typeface="Calibri" panose="020F0502020204030204" pitchFamily="34" charset="0"/>
              </a:rPr>
              <a:t/>
            </a:r>
            <a:br>
              <a:rPr lang="en-US" altLang="en-US" sz="1800" dirty="0" smtClean="0">
                <a:latin typeface="Calibri" panose="020F0502020204030204" pitchFamily="34" charset="0"/>
                <a:cs typeface="Calibri" panose="020F0502020204030204" pitchFamily="34" charset="0"/>
              </a:rPr>
            </a:b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1728787"/>
            <a:ext cx="5963526" cy="4583951"/>
          </a:xfrm>
        </p:spPr>
        <p:txBody>
          <a:bodyPr/>
          <a:lstStyle/>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b="1" dirty="0" smtClean="0">
                <a:latin typeface="Calibri" panose="020F0502020204030204" pitchFamily="34" charset="0"/>
                <a:cs typeface="Calibri" panose="020F0502020204030204" pitchFamily="34" charset="0"/>
              </a:rPr>
              <a:t>Our Climate Is Changing and</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b="1" dirty="0" smtClean="0">
                <a:latin typeface="Calibri" panose="020F0502020204030204" pitchFamily="34" charset="0"/>
                <a:cs typeface="Calibri" panose="020F0502020204030204" pitchFamily="34" charset="0"/>
              </a:rPr>
              <a:t>It Is Going to Keep Changing</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smtClean="0">
                <a:latin typeface="Calibri" panose="020F0502020204030204" pitchFamily="34" charset="0"/>
                <a:cs typeface="Calibri" panose="020F0502020204030204" pitchFamily="34" charset="0"/>
              </a:rPr>
              <a:t>Climate Change</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1.xxxxxxxxxxxxxxxxxxxxxxxxxxxxxxxxxxxxxxxxxxxxxxxxxxxxxxxxxxxxxxxxxxxxxxxxxxxxxxxxxxxxxxxx.</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2.xxxxxxxxxxxxxxxxxxxxxxxxxxxxxxxxxxxxxxxxxxxxxxxxxxxxxxxxxxxxxxxxxxxxxxxxxxxxxxxxxxxxxxxxxxxxxxxxxxxxxxxxxxxxxxxxxxxxxxxxxxxxxxxxxxxxxxxxxxxxxxxxxxxxxx.</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latin typeface="Calibri" panose="020F0502020204030204" pitchFamily="34" charset="0"/>
                <a:cs typeface="Calibri" panose="020F0502020204030204" pitchFamily="34" charset="0"/>
              </a:rPr>
              <a:t>Not</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Just</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Hotter</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3.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p:txBody>
      </p:sp>
      <p:sp>
        <p:nvSpPr>
          <p:cNvPr id="38917" name="Rectangle 3"/>
          <p:cNvSpPr>
            <a:spLocks noGrp="1" noChangeArrowheads="1"/>
          </p:cNvSpPr>
          <p:nvPr>
            <p:ph type="body" idx="2"/>
          </p:nvPr>
        </p:nvSpPr>
        <p:spPr>
          <a:xfrm>
            <a:off x="6230396" y="1828801"/>
            <a:ext cx="5961603" cy="4483938"/>
          </a:xfrm>
        </p:spPr>
        <p:txBody>
          <a:bodyPr/>
          <a:lstStyle/>
          <a:p>
            <a:pPr marL="522219" indent="-391664"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latin typeface="Calibri" panose="020F0502020204030204" pitchFamily="34" charset="0"/>
                <a:cs typeface="Calibri" panose="020F0502020204030204" pitchFamily="34" charset="0"/>
              </a:rPr>
              <a:t>Can</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We</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Stop</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It</a:t>
            </a:r>
            <a:r>
              <a:rPr lang="en-US" altLang="en-US" sz="1600" dirty="0" smtClean="0">
                <a:latin typeface="Calibri" panose="020F0502020204030204" pitchFamily="34" charset="0"/>
                <a:cs typeface="Calibri" panose="020F0502020204030204" pitchFamily="34" charset="0"/>
              </a:rPr>
              <a:t>?</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dirty="0" smtClean="0">
                <a:latin typeface="Calibri" panose="020F0502020204030204" pitchFamily="34" charset="0"/>
                <a:cs typeface="Calibri" panose="020F0502020204030204" pitchFamily="34" charset="0"/>
              </a:rPr>
              <a:t>4.xxxxxxxxxxxxxxxxxxxxxxxxxxxxxxxxxxxxxxxxxxxxxxxxxxxxxxxxxxxxxxxxxxxxxxxxxxxxxxxxxxxxxxxxxxxxxxxxxxxxxxxxxxxxxxxxxxxxxxxxxxxxxxxxxxxxxxxxxxxxxxxxxxxxxxxxxxxxxxxxxxxxxxxxxxxxxxxxxxxxxxxxxxxxxxxx.</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b="1" dirty="0">
                <a:latin typeface="Calibri" panose="020F0502020204030204" pitchFamily="34" charset="0"/>
                <a:cs typeface="Calibri" panose="020F0502020204030204" pitchFamily="34" charset="0"/>
              </a:rPr>
              <a:t>The</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Greenhouse</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Gases</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dirty="0" smtClean="0">
                <a:latin typeface="Calibri" panose="020F0502020204030204" pitchFamily="34" charset="0"/>
                <a:cs typeface="Calibri" panose="020F0502020204030204" pitchFamily="34" charset="0"/>
              </a:rPr>
              <a:t>5.xxxxxxxxxxxxxxxxxxxxxxxxxxxxxxxxxxxxxxxxxxxxxxxxxxxxxxxxxxxxxxxxxxxxxxxxxxxxxxxxxxxxxxxxxxxxxxxxxxxxxxxxxxxxxxxxxxxxxxxxxxxxxxxxxxxxxxxxxxxxxxxxxxxxxxxxxxxxxxxxxxxxxxxxxxxxxxxxxxxxxxxxxxxxxxxxxxxxxxxxxxxxxxxxxxxxxxxx.</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b="1" dirty="0">
                <a:latin typeface="Calibri" panose="020F0502020204030204" pitchFamily="34" charset="0"/>
                <a:cs typeface="Calibri" panose="020F0502020204030204" pitchFamily="34" charset="0"/>
              </a:rPr>
              <a:t>The</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Bottom</a:t>
            </a:r>
            <a:r>
              <a:rPr lang="en-US" altLang="en-US" sz="1600" dirty="0" smtClean="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Line</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dirty="0" smtClean="0">
                <a:latin typeface="Calibri" panose="020F0502020204030204" pitchFamily="34" charset="0"/>
                <a:cs typeface="Calibri" panose="020F0502020204030204" pitchFamily="34" charset="0"/>
              </a:rPr>
              <a:t>6.xxxxxxxxxxxxxxxxxxxxxxxxxxxxxxxxxxxxxxxxxxxxxxxxxxxxxxxxxxxxxxxxxxxxxxxxxxxxxxxxxxxxxxxxxxxxxxxxxxxxxxxxxxxxxxxxxxxxxxxxxxxxxxxxxxxxxxxxxxxxxxxxxxxxxxxxxxxxxxxxxxxxxxxxxxxxx.</a:t>
            </a:r>
          </a:p>
        </p:txBody>
      </p:sp>
      <p:pic>
        <p:nvPicPr>
          <p:cNvPr id="1026" name="Picture 2" descr="Global Warming Climate Change Clipart, HD Png Download , Transparent Png  Image - PNGi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224" y="1728787"/>
            <a:ext cx="149281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41809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11</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Reading 1: Our Climate is Changing and It Is Going to Keep Changing</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1. Climate Change</a:t>
            </a:r>
            <a:r>
              <a:rPr lang="en-US" altLang="en-US" sz="1400" dirty="0">
                <a:latin typeface="Calibri" panose="020F0502020204030204" pitchFamily="34" charset="0"/>
                <a:cs typeface="Calibri" panose="020F0502020204030204" pitchFamily="34" charset="0"/>
              </a:rPr>
              <a:t>.</a:t>
            </a:r>
            <a:r>
              <a:rPr lang="en-US" altLang="en-US" sz="1400" dirty="0" smtClean="0">
                <a:latin typeface="Calibri" panose="020F0502020204030204" pitchFamily="34" charset="0"/>
                <a:cs typeface="Calibri" panose="020F0502020204030204" pitchFamily="34" charset="0"/>
              </a:rPr>
              <a:t> It’s getting hotter. Our climate is changing, so you need to get used to it. It’s changing because of what we humans do and the gases we have put into the atmosphere. We have already put so much gas into the atmosphere, the climate will keep changing for a long time. Some of the changes may be good (at least in the short term) and some may be bad. But change is coming.</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2.We have known for 30 years that the atmosphere was changing. We knew because there was an increase in carbon dioxide (CO2), the gas we breathe out and the gas produced when we burn fossil fuels such as coal and gasoline. This is the same gas that is used by plants to make food. Before 1900 the amount of carbon dioxide in the atmosphere was 270 to 280 parts per million. Now it has grown to 394 parts per million. At the same time that carbon dioxide was increasing, something else was happening. The world was becoming hotter. It is the link, this connection between an increase in carbon dioxide and an increase in temperature, that tells us that carbon dioxide is causing the warming. This evidence is proof that humans, in addition to nature, are causing climate change.</a:t>
            </a:r>
          </a:p>
          <a:p>
            <a:pPr marL="114300" lv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3. Not</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Just</a:t>
            </a:r>
            <a:r>
              <a:rPr lang="en-US" altLang="en-US" sz="1400" dirty="0" smtClean="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Hotter. </a:t>
            </a:r>
            <a:r>
              <a:rPr lang="en-US" altLang="en-US" sz="1400" dirty="0" smtClean="0">
                <a:latin typeface="Calibri" panose="020F0502020204030204" pitchFamily="34" charset="0"/>
                <a:cs typeface="Calibri" panose="020F0502020204030204" pitchFamily="34" charset="0"/>
              </a:rPr>
              <a:t>Since the atmosphere is getting hotter, it is also getting more energetic. This means that in some places it will be windier, in some places wetter, in some places drier. In some places it may even be cooler. That’s why we talk about “climate change” rather than “Global  warming.” Although on average it will be warmer, it won’t be warmer everywhere</a:t>
            </a:r>
            <a:r>
              <a:rPr lang="en-US" altLang="en-US" sz="1600" dirty="0" smtClean="0">
                <a:latin typeface="Calibri" panose="020F0502020204030204" pitchFamily="34" charset="0"/>
                <a:cs typeface="Calibri" panose="020F0502020204030204" pitchFamily="34" charset="0"/>
              </a:rPr>
              <a:t>.</a:t>
            </a:r>
            <a:r>
              <a:rPr lang="en-US" altLang="en-US" sz="1400" b="1" dirty="0">
                <a:latin typeface="Calibri" panose="020F0502020204030204" pitchFamily="34" charset="0"/>
                <a:cs typeface="Calibri" panose="020F0502020204030204" pitchFamily="34" charset="0"/>
              </a:rPr>
              <a:t> </a:t>
            </a:r>
            <a:endParaRPr lang="en-US" altLang="en-US" sz="1400" b="1" dirty="0" smtClean="0">
              <a:latin typeface="Calibri" panose="020F0502020204030204" pitchFamily="34" charset="0"/>
              <a:cs typeface="Calibri" panose="020F0502020204030204" pitchFamily="34" charset="0"/>
            </a:endParaRPr>
          </a:p>
          <a:p>
            <a:pPr marL="114300" lvl="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4. Can</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We</a:t>
            </a:r>
            <a:r>
              <a:rPr lang="en-US" altLang="en-US" sz="1400" dirty="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Stop</a:t>
            </a:r>
            <a:r>
              <a:rPr lang="en-US" altLang="en-US" sz="1400" dirty="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It</a:t>
            </a:r>
            <a:r>
              <a:rPr lang="en-US" altLang="en-US" sz="1400" dirty="0" smtClean="0">
                <a:latin typeface="Calibri" panose="020F0502020204030204" pitchFamily="34" charset="0"/>
                <a:cs typeface="Calibri" panose="020F0502020204030204" pitchFamily="34" charset="0"/>
              </a:rPr>
              <a:t>? No</a:t>
            </a:r>
            <a:r>
              <a:rPr lang="en-US" altLang="en-US" sz="1400" dirty="0">
                <a:latin typeface="Calibri" panose="020F0502020204030204" pitchFamily="34" charset="0"/>
                <a:cs typeface="Calibri" panose="020F0502020204030204" pitchFamily="34" charset="0"/>
              </a:rPr>
              <a:t>. We can slow it, but we can’t stop it for a long, long time. We have already made the greenhouse gas emissions that will keep the atmosphere changing for decades to come. Even if we could stop the world’s greenhouse gas emissions from growing, the temperature would keep growing as fast as it is growing now. If we could reduce emissions by 50 percent, the world would still keep getting hotter for a hundred years or more. But if we act soon, we can make sure the changes can be managed and kept to a minimum, and we can adapt to them.</a:t>
            </a:r>
            <a:endParaRPr lang="en-US" altLang="en-US" sz="1600" dirty="0" smtClean="0">
              <a:latin typeface="Calibri" panose="020F0502020204030204" pitchFamily="34" charset="0"/>
              <a:cs typeface="Calibri" panose="020F0502020204030204" pitchFamily="34"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latin typeface="Calibri" panose="020F0502020204030204" pitchFamily="34" charset="0"/>
              <a:cs typeface="Calibri" panose="020F0502020204030204" pitchFamily="34" charset="0"/>
            </a:endParaRPr>
          </a:p>
          <a:p>
            <a:pPr marL="473455"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0396" y="114300"/>
            <a:ext cx="5961603" cy="6198439"/>
          </a:xfrm>
        </p:spPr>
        <p:txBody>
          <a:bodyPr/>
          <a:lstStyle/>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5. The</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Greenhouse</a:t>
            </a:r>
            <a:r>
              <a:rPr lang="en-US" altLang="en-US" sz="1400" dirty="0" smtClean="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Gases. </a:t>
            </a:r>
            <a:r>
              <a:rPr lang="en-US" altLang="en-US" sz="1400" dirty="0" smtClean="0">
                <a:latin typeface="Calibri" panose="020F0502020204030204" pitchFamily="34" charset="0"/>
                <a:cs typeface="Calibri" panose="020F0502020204030204" pitchFamily="34" charset="0"/>
              </a:rPr>
              <a:t>Our activities make gases that cause climate change; important gases are carbon dioxide, methane, and nitrous oxide. We call these gases “greenhouse gases” because they warm the atmosphere like a greenhouse keeps plants warm. Carbon dioxide is released when we burn fossil fuels like coal and gasoline. Carbon dioxide has a bigger effect than all other gases put together. Consequently, it is very important to decrease carbon dioxide. All these gases – the ones we produce, and the water vapor in the atmosphere – warm the Earth because they let the sun’s heat come in but stop some of the heat from escaping out to space.</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6. The</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Bottom</a:t>
            </a:r>
            <a:r>
              <a:rPr lang="en-US" altLang="en-US" sz="1400" dirty="0" smtClean="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Line. </a:t>
            </a:r>
            <a:r>
              <a:rPr lang="en-US" altLang="en-US" sz="1400" dirty="0" smtClean="0">
                <a:latin typeface="Calibri" panose="020F0502020204030204" pitchFamily="34" charset="0"/>
                <a:cs typeface="Calibri" panose="020F0502020204030204" pitchFamily="34" charset="0"/>
              </a:rPr>
              <a:t>The climate is changing and is going to keep changing. Almost every country wants to reduce its emissions. If all the countries of the world act, and act soon, the problems of climate change can be reduced.</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solidFill>
                  <a:srgbClr val="00B0F0"/>
                </a:solidFill>
                <a:latin typeface="Calibri" panose="020F0502020204030204" pitchFamily="34" charset="0"/>
                <a:cs typeface="Calibri" panose="020F0502020204030204" pitchFamily="34" charset="0"/>
              </a:rPr>
              <a:t>MAIN IDEAS: True or False? Rewrite the false sentences to make them true.</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_____ 1. The increase in carbon dioxide is related to </a:t>
            </a:r>
            <a:r>
              <a:rPr lang="en-US" altLang="en-US" sz="1400" smtClean="0">
                <a:latin typeface="Calibri" panose="020F0502020204030204" pitchFamily="34" charset="0"/>
                <a:cs typeface="Calibri" panose="020F0502020204030204" pitchFamily="34" charset="0"/>
              </a:rPr>
              <a:t>our </a:t>
            </a:r>
            <a:r>
              <a:rPr lang="en-US" altLang="en-US" sz="1400" smtClean="0">
                <a:latin typeface="Calibri" panose="020F0502020204030204" pitchFamily="34" charset="0"/>
                <a:cs typeface="Calibri" panose="020F0502020204030204" pitchFamily="34" charset="0"/>
              </a:rPr>
              <a:t>temperature.</a:t>
            </a:r>
            <a:endParaRPr lang="en-US" altLang="en-US" sz="1400" dirty="0" smtClean="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_____2. All places on Earth are getting warmer.</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_____3. We can stop global warming if we act now.</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_____4. Human activity contributes to the warming of the Earth.</a:t>
            </a:r>
          </a:p>
        </p:txBody>
      </p:sp>
    </p:spTree>
    <p:extLst>
      <p:ext uri="{BB962C8B-B14F-4D97-AF65-F5344CB8AC3E}">
        <p14:creationId xmlns:p14="http://schemas.microsoft.com/office/powerpoint/2010/main" val="135865696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30397" y="2916754"/>
            <a:ext cx="5961602" cy="3754874"/>
          </a:xfrm>
          <a:prstGeom prst="rect">
            <a:avLst/>
          </a:prstGeom>
          <a:noFill/>
        </p:spPr>
        <p:txBody>
          <a:bodyPr wrap="square" numCol="1" rtlCol="0">
            <a:spAutoFit/>
          </a:bodyPr>
          <a:lstStyle/>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Calibri" panose="020F0502020204030204" pitchFamily="34" charset="0"/>
                <a:cs typeface="Calibri" panose="020F0502020204030204" pitchFamily="34" charset="0"/>
              </a:rPr>
              <a:t>1. An increase in CO2 showed …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Calibri" panose="020F0502020204030204" pitchFamily="34" charset="0"/>
                <a:cs typeface="Calibri" panose="020F0502020204030204" pitchFamily="34" charset="0"/>
              </a:rPr>
              <a:t>2. If we could reduce greenhouse gases by 50 percent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Calibri" panose="020F0502020204030204" pitchFamily="34" charset="0"/>
                <a:cs typeface="Calibri" panose="020F0502020204030204" pitchFamily="34" charset="0"/>
              </a:rPr>
              <a:t>3. Water vapor and greenhouse gases warm the Earth because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Calibri" panose="020F0502020204030204" pitchFamily="34" charset="0"/>
                <a:cs typeface="Calibri" panose="020F0502020204030204" pitchFamily="34" charset="0"/>
              </a:rPr>
              <a:t>4. Since 1900, </a:t>
            </a:r>
            <a:r>
              <a:rPr lang="en-US" altLang="en-US" sz="1400" dirty="0" smtClean="0">
                <a:latin typeface="Calibri" panose="020F0502020204030204" pitchFamily="34" charset="0"/>
                <a:cs typeface="Calibri" panose="020F0502020204030204" pitchFamily="34" charset="0"/>
              </a:rPr>
              <a:t>…</a:t>
            </a:r>
            <a:endParaRPr lang="en-US" altLang="en-US" sz="1400" dirty="0">
              <a:latin typeface="Calibri" panose="020F0502020204030204" pitchFamily="34" charset="0"/>
              <a:cs typeface="Calibri" panose="020F0502020204030204" pitchFamily="34"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5. Greenhouse gases are released into the atmosphere when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6. It will be warmer on average, but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smtClean="0">
              <a:latin typeface="Calibri" panose="020F0502020204030204" pitchFamily="34" charset="0"/>
              <a:cs typeface="Calibri" panose="020F0502020204030204" pitchFamily="34"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a. … they allow the heat of the sun in but stop some of the heat from escaping</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b. … we burn coal and gasoline.</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c. … that our atmosphere was changing.</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d. … it won’t be warmer everywhere.</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e. … the amount of CO2 in the atmosphere has increased.</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f. … the world would continue heating for about another 100 years.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sz="1400" dirty="0">
              <a:latin typeface="Calibri" panose="020F0502020204030204" pitchFamily="34" charset="0"/>
              <a:cs typeface="Calibri" panose="020F0502020204030204" pitchFamily="34"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sz="1400" dirty="0" smtClean="0">
              <a:latin typeface="Calibri" panose="020F0502020204030204" pitchFamily="34" charset="0"/>
              <a:cs typeface="Calibri" panose="020F0502020204030204" pitchFamily="34"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sz="1400" dirty="0"/>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12</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Reading 1: Our Climate is Changing and It Is Going to Keep Changing</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1. Climate Change</a:t>
            </a:r>
            <a:r>
              <a:rPr lang="en-US" altLang="en-US" sz="1400" dirty="0">
                <a:latin typeface="Calibri" panose="020F0502020204030204" pitchFamily="34" charset="0"/>
                <a:cs typeface="Calibri" panose="020F0502020204030204" pitchFamily="34" charset="0"/>
              </a:rPr>
              <a:t>.</a:t>
            </a:r>
            <a:r>
              <a:rPr lang="en-US" altLang="en-US" sz="1400" dirty="0" smtClean="0">
                <a:latin typeface="Calibri" panose="020F0502020204030204" pitchFamily="34" charset="0"/>
                <a:cs typeface="Calibri" panose="020F0502020204030204" pitchFamily="34" charset="0"/>
              </a:rPr>
              <a:t> It’s getting hotter. Our climate is changing, so you need to get used to it. It’s changing because of what we humans do and the gases we have put into the atmosphere. We have already put so much gas into the atmosphere, the climate will keep changing for a long time. Some of the changes may be good (at least in the short term) and some may be bad. But change is coming.</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smtClean="0">
                <a:latin typeface="Calibri" panose="020F0502020204030204" pitchFamily="34" charset="0"/>
                <a:cs typeface="Calibri" panose="020F0502020204030204" pitchFamily="34" charset="0"/>
              </a:rPr>
              <a:t>2.We have known for 30 years that the atmosphere was changing. We knew because there was an increase in carbon dioxide (CO2), the gas we breathe out and the gas produced when we burn fossil fuels such as coal and gasoline. This is the same gas that is used by plants to make food. Before 1900 the amount of carbon dioxide in the atmosphere was 270 to 280 parts per million. Now it has grown to 394 parts per million. At the same time that carbon dioxide was increasing, something else was happening. The world was becoming hotter. It is the link, this connection between an increase in carbon dioxide and an increase in temperature, that tells us that carbon dioxide is causing the warming. This evidence is proof that humans, in addition to nature, are causing climate change.</a:t>
            </a:r>
          </a:p>
          <a:p>
            <a:pPr marL="114300" lv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3. Not</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Just</a:t>
            </a:r>
            <a:r>
              <a:rPr lang="en-US" altLang="en-US" sz="1400" dirty="0" smtClean="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Hotter. </a:t>
            </a:r>
            <a:r>
              <a:rPr lang="en-US" altLang="en-US" sz="1400" dirty="0" smtClean="0">
                <a:latin typeface="Calibri" panose="020F0502020204030204" pitchFamily="34" charset="0"/>
                <a:cs typeface="Calibri" panose="020F0502020204030204" pitchFamily="34" charset="0"/>
              </a:rPr>
              <a:t>Since the atmosphere is getting hotter, it is also getting more energetic. This means that in some places it will be windier, in some places wetter, in some places drier. In some places it may even be cooler. That’s why we talk about “climate change” rather than “Global  warming.” Although on average it will be warmer, it won’t be warmer everywhere</a:t>
            </a:r>
            <a:r>
              <a:rPr lang="en-US" altLang="en-US" sz="1600" dirty="0" smtClean="0">
                <a:latin typeface="Calibri" panose="020F0502020204030204" pitchFamily="34" charset="0"/>
                <a:cs typeface="Calibri" panose="020F0502020204030204" pitchFamily="34" charset="0"/>
              </a:rPr>
              <a:t>.</a:t>
            </a:r>
            <a:r>
              <a:rPr lang="en-US" altLang="en-US" sz="1400" b="1" dirty="0">
                <a:latin typeface="Calibri" panose="020F0502020204030204" pitchFamily="34" charset="0"/>
                <a:cs typeface="Calibri" panose="020F0502020204030204" pitchFamily="34" charset="0"/>
              </a:rPr>
              <a:t> </a:t>
            </a:r>
            <a:endParaRPr lang="en-US" altLang="en-US" sz="1400" b="1" dirty="0" smtClean="0">
              <a:latin typeface="Calibri" panose="020F0502020204030204" pitchFamily="34" charset="0"/>
              <a:cs typeface="Calibri" panose="020F0502020204030204" pitchFamily="34" charset="0"/>
            </a:endParaRPr>
          </a:p>
          <a:p>
            <a:pPr marL="114300" lvl="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4. Can</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We</a:t>
            </a:r>
            <a:r>
              <a:rPr lang="en-US" altLang="en-US" sz="1400" dirty="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Stop</a:t>
            </a:r>
            <a:r>
              <a:rPr lang="en-US" altLang="en-US" sz="1400" dirty="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It</a:t>
            </a:r>
            <a:r>
              <a:rPr lang="en-US" altLang="en-US" sz="1400" dirty="0" smtClean="0">
                <a:latin typeface="Calibri" panose="020F0502020204030204" pitchFamily="34" charset="0"/>
                <a:cs typeface="Calibri" panose="020F0502020204030204" pitchFamily="34" charset="0"/>
              </a:rPr>
              <a:t>? No</a:t>
            </a:r>
            <a:r>
              <a:rPr lang="en-US" altLang="en-US" sz="1400" dirty="0">
                <a:latin typeface="Calibri" panose="020F0502020204030204" pitchFamily="34" charset="0"/>
                <a:cs typeface="Calibri" panose="020F0502020204030204" pitchFamily="34" charset="0"/>
              </a:rPr>
              <a:t>. We can slow it, but we can’t stop it for a long, long time. We have already made the greenhouse gas emissions that will keep the atmosphere changing for decades to come. Even if we could stop the world’s greenhouse gas emissions from growing, the temperature would keep growing as fast as it is growing now. If we could reduce emissions by 50 percent, the world would still keep getting hotter for a hundred years or more. But if we act soon, we can make sure the changes can be managed and kept to a minimum, and we can adapt to them.</a:t>
            </a:r>
            <a:endParaRPr lang="en-US" altLang="en-US" sz="1600" dirty="0" smtClean="0">
              <a:latin typeface="Calibri" panose="020F0502020204030204" pitchFamily="34" charset="0"/>
              <a:cs typeface="Calibri" panose="020F0502020204030204" pitchFamily="34"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latin typeface="Calibri" panose="020F0502020204030204" pitchFamily="34" charset="0"/>
              <a:cs typeface="Calibri" panose="020F0502020204030204" pitchFamily="34" charset="0"/>
            </a:endParaRPr>
          </a:p>
          <a:p>
            <a:pPr marL="473455"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0396" y="114301"/>
            <a:ext cx="5961603" cy="3043238"/>
          </a:xfrm>
        </p:spPr>
        <p:txBody>
          <a:bodyPr/>
          <a:lstStyle/>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5. The</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Greenhouse</a:t>
            </a:r>
            <a:r>
              <a:rPr lang="en-US" altLang="en-US" sz="1400" dirty="0" smtClean="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Gases. </a:t>
            </a:r>
            <a:r>
              <a:rPr lang="en-US" altLang="en-US" sz="1400" dirty="0" smtClean="0">
                <a:latin typeface="Calibri" panose="020F0502020204030204" pitchFamily="34" charset="0"/>
                <a:cs typeface="Calibri" panose="020F0502020204030204" pitchFamily="34" charset="0"/>
              </a:rPr>
              <a:t>Our activities make gases that cause climate change; important gases are carbon dioxide, methane, and nitrous oxide. We call these gases “greenhouse gases” because they warm the atmosphere like a greenhouse keeps plants warm. Carbon dioxide is released when we burn fossil fuels like coal and gasoline. Carbon dioxide has a bigger effect than all other gases put together. Consequently, it is very important to decrease carbon dioxide. All these gases – the ones we produce, and the water vapor in the atmosphere – warm the Earth because they let the sun’s heat come in but stop some of the heat from escaping out to space.</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smtClean="0">
                <a:latin typeface="Calibri" panose="020F0502020204030204" pitchFamily="34" charset="0"/>
                <a:cs typeface="Calibri" panose="020F0502020204030204" pitchFamily="34" charset="0"/>
              </a:rPr>
              <a:t>6. The</a:t>
            </a:r>
            <a:r>
              <a:rPr lang="en-US" altLang="en-US" sz="1400" dirty="0" smtClean="0">
                <a:latin typeface="Calibri" panose="020F0502020204030204" pitchFamily="34" charset="0"/>
                <a:cs typeface="Calibri" panose="020F0502020204030204" pitchFamily="34" charset="0"/>
              </a:rPr>
              <a:t> </a:t>
            </a:r>
            <a:r>
              <a:rPr lang="en-US" altLang="en-US" sz="1400" b="1" dirty="0">
                <a:latin typeface="Calibri" panose="020F0502020204030204" pitchFamily="34" charset="0"/>
                <a:cs typeface="Calibri" panose="020F0502020204030204" pitchFamily="34" charset="0"/>
              </a:rPr>
              <a:t>Bottom</a:t>
            </a:r>
            <a:r>
              <a:rPr lang="en-US" altLang="en-US" sz="1400" dirty="0" smtClean="0">
                <a:latin typeface="Calibri" panose="020F0502020204030204" pitchFamily="34" charset="0"/>
                <a:cs typeface="Calibri" panose="020F0502020204030204" pitchFamily="34" charset="0"/>
              </a:rPr>
              <a:t> </a:t>
            </a:r>
            <a:r>
              <a:rPr lang="en-US" altLang="en-US" sz="1400" b="1" dirty="0" smtClean="0">
                <a:latin typeface="Calibri" panose="020F0502020204030204" pitchFamily="34" charset="0"/>
                <a:cs typeface="Calibri" panose="020F0502020204030204" pitchFamily="34" charset="0"/>
              </a:rPr>
              <a:t>Line. </a:t>
            </a:r>
            <a:r>
              <a:rPr lang="en-US" altLang="en-US" sz="1400" dirty="0" smtClean="0">
                <a:latin typeface="Calibri" panose="020F0502020204030204" pitchFamily="34" charset="0"/>
                <a:cs typeface="Calibri" panose="020F0502020204030204" pitchFamily="34" charset="0"/>
              </a:rPr>
              <a:t>The climate is changing and is going to keep changing. Almost every country wants to reduce its emissions. If all the countries of the world act, and act soon, the problems of climate change can be reduced.</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solidFill>
                  <a:srgbClr val="00B0F0"/>
                </a:solidFill>
                <a:latin typeface="Calibri" panose="020F0502020204030204" pitchFamily="34" charset="0"/>
                <a:cs typeface="Calibri" panose="020F0502020204030204" pitchFamily="34" charset="0"/>
              </a:rPr>
              <a:t>DETAILS: Match the beginning of each sentence with the best ending.</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smtClean="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smtClean="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smtClean="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72426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13</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The Fossil Fuel Controversy</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0" indent="0" algn="just">
              <a:spcBef>
                <a:spcPts val="0"/>
              </a:spcBef>
              <a:spcAft>
                <a:spcPts val="0"/>
              </a:spcAft>
              <a:tabLst>
                <a:tab pos="57150" algn="l"/>
              </a:tabLst>
            </a:pPr>
            <a:r>
              <a:rPr lang="en-US" sz="1400" u="sng" dirty="0" smtClean="0">
                <a:solidFill>
                  <a:srgbClr val="FF0000"/>
                </a:solidFill>
                <a:latin typeface="Gill Sans"/>
              </a:rPr>
              <a:t>1</a:t>
            </a:r>
            <a:r>
              <a:rPr lang="en-US" sz="1400" b="1" dirty="0" smtClean="0">
                <a:latin typeface="Gill Sans"/>
              </a:rPr>
              <a:t> </a:t>
            </a:r>
            <a:r>
              <a:rPr lang="en-US" sz="1400" dirty="0">
                <a:latin typeface="Gill Sans"/>
              </a:rPr>
              <a:t>In the words of most scientists, global warming works something like this:</a:t>
            </a:r>
            <a:endParaRPr lang="en-US" sz="1400" dirty="0"/>
          </a:p>
          <a:p>
            <a:pPr marL="0" indent="0" algn="just">
              <a:spcBef>
                <a:spcPts val="0"/>
              </a:spcBef>
              <a:spcAft>
                <a:spcPts val="0"/>
              </a:spcAft>
              <a:tabLst>
                <a:tab pos="57150" algn="l"/>
              </a:tabLst>
            </a:pPr>
            <a:r>
              <a:rPr lang="en-US" sz="1400" dirty="0">
                <a:latin typeface="Gill Sans"/>
              </a:rPr>
              <a:t>Humans burn fossil fuels, which release greenhouse gases into the </a:t>
            </a:r>
            <a:r>
              <a:rPr lang="en-US" sz="1400" dirty="0" smtClean="0">
                <a:latin typeface="Gill Sans"/>
              </a:rPr>
              <a:t>atmosphere.</a:t>
            </a:r>
            <a:r>
              <a:rPr lang="vi-VN" sz="1400" dirty="0" smtClean="0">
                <a:latin typeface="Gill Sans"/>
              </a:rPr>
              <a:t> </a:t>
            </a:r>
            <a:r>
              <a:rPr lang="en-US" sz="1400" dirty="0" smtClean="0">
                <a:latin typeface="Gill Sans"/>
              </a:rPr>
              <a:t>As </a:t>
            </a:r>
            <a:r>
              <a:rPr lang="en-US" sz="1400" dirty="0">
                <a:latin typeface="Gill Sans"/>
              </a:rPr>
              <a:t>a result, the atmosphere becomes thicker and the sun’s energy cannot </a:t>
            </a:r>
            <a:r>
              <a:rPr lang="en-US" sz="1400" dirty="0" smtClean="0">
                <a:latin typeface="Gill Sans"/>
              </a:rPr>
              <a:t>escape.</a:t>
            </a:r>
            <a:r>
              <a:rPr lang="vi-VN" sz="1400" dirty="0" smtClean="0">
                <a:latin typeface="Gill Sans"/>
              </a:rPr>
              <a:t> </a:t>
            </a:r>
            <a:r>
              <a:rPr lang="en-US" sz="1400" dirty="0" smtClean="0">
                <a:latin typeface="Gill Sans"/>
              </a:rPr>
              <a:t>The </a:t>
            </a:r>
            <a:r>
              <a:rPr lang="en-US" sz="1400" dirty="0">
                <a:latin typeface="Gill Sans"/>
              </a:rPr>
              <a:t>earth gets warmer, and various environmental problems result. If one </a:t>
            </a:r>
            <a:r>
              <a:rPr lang="en-US" sz="1400" dirty="0" smtClean="0">
                <a:latin typeface="Gill Sans"/>
              </a:rPr>
              <a:t>accepts</a:t>
            </a:r>
            <a:r>
              <a:rPr lang="en-US" sz="1400" dirty="0" smtClean="0"/>
              <a:t> </a:t>
            </a:r>
            <a:r>
              <a:rPr lang="en-US" sz="1400" dirty="0" smtClean="0">
                <a:latin typeface="Gill Sans"/>
              </a:rPr>
              <a:t>this </a:t>
            </a:r>
            <a:r>
              <a:rPr lang="en-US" sz="1400" dirty="0">
                <a:latin typeface="Gill Sans"/>
              </a:rPr>
              <a:t>explanation, then the problem of climate change has a link to the use of </a:t>
            </a:r>
            <a:r>
              <a:rPr lang="en-US" sz="1400" dirty="0" smtClean="0">
                <a:latin typeface="Gill Sans"/>
              </a:rPr>
              <a:t>fossil</a:t>
            </a:r>
            <a:r>
              <a:rPr lang="en-US" sz="1400" dirty="0" smtClean="0"/>
              <a:t> </a:t>
            </a:r>
            <a:r>
              <a:rPr lang="en-US" sz="1400" dirty="0" smtClean="0">
                <a:latin typeface="Gill Sans"/>
              </a:rPr>
              <a:t>fuels</a:t>
            </a:r>
            <a:r>
              <a:rPr lang="en-US" sz="1400" dirty="0">
                <a:latin typeface="Gill Sans"/>
              </a:rPr>
              <a:t>. Economists, and some scientists as well, have warned that using fossil </a:t>
            </a:r>
            <a:r>
              <a:rPr lang="en-US" sz="1400" dirty="0" smtClean="0">
                <a:latin typeface="Gill Sans"/>
              </a:rPr>
              <a:t>fuels</a:t>
            </a:r>
            <a:r>
              <a:rPr lang="en-US" sz="1400" dirty="0" smtClean="0"/>
              <a:t> </a:t>
            </a:r>
            <a:r>
              <a:rPr lang="en-US" sz="1400" dirty="0" smtClean="0">
                <a:latin typeface="Gill Sans"/>
              </a:rPr>
              <a:t>is </a:t>
            </a:r>
            <a:r>
              <a:rPr lang="en-US" sz="1400" dirty="0">
                <a:latin typeface="Gill Sans"/>
              </a:rPr>
              <a:t>a necessary part of modern life. However, many scientists disagree and look </a:t>
            </a:r>
            <a:r>
              <a:rPr lang="en-US" sz="1400" dirty="0" smtClean="0">
                <a:latin typeface="Gill Sans"/>
              </a:rPr>
              <a:t>for</a:t>
            </a:r>
            <a:r>
              <a:rPr lang="en-US" sz="1400" dirty="0" smtClean="0"/>
              <a:t> </a:t>
            </a:r>
            <a:r>
              <a:rPr lang="en-US" sz="1400" dirty="0" smtClean="0">
                <a:latin typeface="Gill Sans"/>
              </a:rPr>
              <a:t>ways </a:t>
            </a:r>
            <a:r>
              <a:rPr lang="en-US" sz="1400" dirty="0">
                <a:latin typeface="Gill Sans"/>
              </a:rPr>
              <a:t>to reduce humans’ use of fossil fuels. One energetic suggestion is to </a:t>
            </a:r>
            <a:r>
              <a:rPr lang="en-US" sz="1400" dirty="0" smtClean="0">
                <a:latin typeface="Gill Sans"/>
              </a:rPr>
              <a:t>make</a:t>
            </a:r>
            <a:r>
              <a:rPr lang="en-US" sz="1400" dirty="0" smtClean="0"/>
              <a:t> </a:t>
            </a:r>
            <a:r>
              <a:rPr lang="en-US" sz="1400" dirty="0" smtClean="0">
                <a:latin typeface="Gill Sans"/>
              </a:rPr>
              <a:t>cars </a:t>
            </a:r>
            <a:r>
              <a:rPr lang="en-US" sz="1400" dirty="0">
                <a:latin typeface="Gill Sans"/>
              </a:rPr>
              <a:t>that need less fuel to operate. This idea is still under debate in the </a:t>
            </a:r>
            <a:r>
              <a:rPr lang="en-US" sz="1400" dirty="0" smtClean="0">
                <a:latin typeface="Gill Sans"/>
              </a:rPr>
              <a:t>United</a:t>
            </a:r>
            <a:r>
              <a:rPr lang="en-US" sz="1400" dirty="0" smtClean="0"/>
              <a:t> </a:t>
            </a:r>
            <a:r>
              <a:rPr lang="en-US" sz="1400" dirty="0" smtClean="0">
                <a:latin typeface="Gill Sans"/>
              </a:rPr>
              <a:t>States</a:t>
            </a:r>
            <a:r>
              <a:rPr lang="en-US" sz="1400" dirty="0">
                <a:latin typeface="Gill Sans"/>
              </a:rPr>
              <a:t>.</a:t>
            </a:r>
            <a:endParaRPr lang="en-US" sz="1400" dirty="0"/>
          </a:p>
          <a:p>
            <a:pPr marL="0" indent="0" algn="just">
              <a:spcBef>
                <a:spcPts val="0"/>
              </a:spcBef>
              <a:spcAft>
                <a:spcPts val="0"/>
              </a:spcAft>
            </a:pPr>
            <a:r>
              <a:rPr lang="en-US" sz="1400" b="1" u="sng" dirty="0">
                <a:solidFill>
                  <a:srgbClr val="FF0000"/>
                </a:solidFill>
                <a:latin typeface="Gill Sans"/>
              </a:rPr>
              <a:t>2</a:t>
            </a:r>
            <a:r>
              <a:rPr lang="en-US" sz="1400" b="1" dirty="0">
                <a:latin typeface="Gill Sans"/>
              </a:rPr>
              <a:t> </a:t>
            </a:r>
            <a:r>
              <a:rPr lang="en-US" sz="1400" dirty="0">
                <a:latin typeface="Gill Sans"/>
              </a:rPr>
              <a:t>Supporters of the idea say it would bring both environmental and </a:t>
            </a:r>
            <a:r>
              <a:rPr lang="en-US" sz="1400" dirty="0" smtClean="0">
                <a:latin typeface="Gill Sans"/>
              </a:rPr>
              <a:t>economic</a:t>
            </a:r>
            <a:r>
              <a:rPr lang="en-US" sz="1400" dirty="0" smtClean="0"/>
              <a:t> </a:t>
            </a:r>
            <a:r>
              <a:rPr lang="en-US" sz="1400" dirty="0" smtClean="0">
                <a:latin typeface="Gill Sans"/>
              </a:rPr>
              <a:t>benefits</a:t>
            </a:r>
            <a:r>
              <a:rPr lang="en-US" sz="1400" dirty="0">
                <a:latin typeface="Gill Sans"/>
              </a:rPr>
              <a:t>. If cars used less fuel, people would save money by not having to go to </a:t>
            </a:r>
            <a:r>
              <a:rPr lang="en-US" sz="1400" dirty="0" smtClean="0">
                <a:latin typeface="Gill Sans"/>
              </a:rPr>
              <a:t>the</a:t>
            </a:r>
            <a:r>
              <a:rPr lang="en-US" sz="1400" dirty="0" smtClean="0"/>
              <a:t> </a:t>
            </a:r>
            <a:r>
              <a:rPr lang="en-US" sz="1400" dirty="0" smtClean="0">
                <a:latin typeface="Gill Sans"/>
              </a:rPr>
              <a:t>gas </a:t>
            </a:r>
            <a:r>
              <a:rPr lang="en-US" sz="1400" dirty="0">
                <a:latin typeface="Gill Sans"/>
              </a:rPr>
              <a:t>station as often. Furthermore, cars would have less carbon dioxide </a:t>
            </a:r>
            <a:r>
              <a:rPr lang="en-US" sz="1400" dirty="0" smtClean="0">
                <a:latin typeface="Gill Sans"/>
              </a:rPr>
              <a:t>emissions,</a:t>
            </a:r>
            <a:r>
              <a:rPr lang="en-US" sz="1400" dirty="0" smtClean="0"/>
              <a:t> </a:t>
            </a:r>
            <a:r>
              <a:rPr lang="en-US" sz="1400" dirty="0" smtClean="0">
                <a:latin typeface="Gill Sans"/>
              </a:rPr>
              <a:t>a </a:t>
            </a:r>
            <a:r>
              <a:rPr lang="en-US" sz="1400" dirty="0">
                <a:latin typeface="Gill Sans"/>
              </a:rPr>
              <a:t>greenhouse gas. Passenger vehicles in the United States produce more than </a:t>
            </a:r>
            <a:r>
              <a:rPr lang="en-US" sz="1400" dirty="0" smtClean="0">
                <a:latin typeface="Gill Sans"/>
              </a:rPr>
              <a:t>one-</a:t>
            </a:r>
            <a:r>
              <a:rPr lang="en-US" sz="1400" dirty="0" smtClean="0"/>
              <a:t> </a:t>
            </a:r>
            <a:r>
              <a:rPr lang="en-US" sz="1400" dirty="0" smtClean="0">
                <a:latin typeface="Gill Sans"/>
              </a:rPr>
              <a:t>fifth </a:t>
            </a:r>
            <a:r>
              <a:rPr lang="en-US" sz="1400" dirty="0">
                <a:latin typeface="Gill Sans"/>
              </a:rPr>
              <a:t>of the global warming pollution in the nation. Supporters say this </a:t>
            </a:r>
            <a:r>
              <a:rPr lang="en-US" sz="1400" dirty="0" smtClean="0">
                <a:latin typeface="Gill Sans"/>
              </a:rPr>
              <a:t>number</a:t>
            </a:r>
            <a:r>
              <a:rPr lang="en-US" sz="1400" dirty="0" smtClean="0"/>
              <a:t> </a:t>
            </a:r>
            <a:r>
              <a:rPr lang="en-US" sz="1400" dirty="0" smtClean="0">
                <a:latin typeface="Gill Sans"/>
              </a:rPr>
              <a:t>could </a:t>
            </a:r>
            <a:r>
              <a:rPr lang="en-US" sz="1400" dirty="0">
                <a:latin typeface="Gill Sans"/>
              </a:rPr>
              <a:t>easily be reduced. Currently, the average car in the United States gets </a:t>
            </a:r>
            <a:r>
              <a:rPr lang="en-US" sz="1400" dirty="0" smtClean="0">
                <a:latin typeface="Gill Sans"/>
              </a:rPr>
              <a:t>about</a:t>
            </a:r>
            <a:r>
              <a:rPr lang="en-US" sz="1400" dirty="0" smtClean="0"/>
              <a:t> </a:t>
            </a:r>
            <a:r>
              <a:rPr lang="en-US" sz="1400" dirty="0" smtClean="0">
                <a:latin typeface="Gill Sans"/>
              </a:rPr>
              <a:t>24 </a:t>
            </a:r>
            <a:r>
              <a:rPr lang="en-US" sz="1400" dirty="0">
                <a:latin typeface="Gill Sans"/>
              </a:rPr>
              <a:t>miles per gallon of gas. Now, the technology exists for some cars to get up </a:t>
            </a:r>
            <a:r>
              <a:rPr lang="en-US" sz="1400" dirty="0" smtClean="0">
                <a:latin typeface="Gill Sans"/>
              </a:rPr>
              <a:t>to</a:t>
            </a:r>
            <a:r>
              <a:rPr lang="en-US" sz="1400" dirty="0" smtClean="0"/>
              <a:t> </a:t>
            </a:r>
            <a:r>
              <a:rPr lang="en-US" sz="1400" dirty="0" smtClean="0">
                <a:latin typeface="Gill Sans"/>
              </a:rPr>
              <a:t>100 </a:t>
            </a:r>
            <a:r>
              <a:rPr lang="en-US" sz="1400" dirty="0">
                <a:latin typeface="Gill Sans"/>
              </a:rPr>
              <a:t>or more miles per gallon. Some people say every car should be required </a:t>
            </a:r>
            <a:r>
              <a:rPr lang="en-US" sz="1400" dirty="0" smtClean="0">
                <a:latin typeface="Gill Sans"/>
              </a:rPr>
              <a:t>by</a:t>
            </a:r>
            <a:r>
              <a:rPr lang="en-US" sz="1400" dirty="0" smtClean="0"/>
              <a:t> </a:t>
            </a:r>
            <a:r>
              <a:rPr lang="en-US" sz="1400" dirty="0" smtClean="0">
                <a:latin typeface="Gill Sans"/>
              </a:rPr>
              <a:t>law </a:t>
            </a:r>
            <a:r>
              <a:rPr lang="en-US" sz="1400" dirty="0">
                <a:latin typeface="Gill Sans"/>
              </a:rPr>
              <a:t>to get 54.5 or more miles per gallon by the year 2025.</a:t>
            </a:r>
            <a:endParaRPr lang="en-US" sz="1400" dirty="0"/>
          </a:p>
          <a:p>
            <a:pPr marL="0" indent="0" algn="just">
              <a:spcBef>
                <a:spcPts val="0"/>
              </a:spcBef>
              <a:spcAft>
                <a:spcPts val="0"/>
              </a:spcAft>
            </a:pPr>
            <a:r>
              <a:rPr lang="en-US" sz="1400" b="1" u="sng" dirty="0">
                <a:solidFill>
                  <a:srgbClr val="FF0000"/>
                </a:solidFill>
                <a:latin typeface="Gill Sans"/>
              </a:rPr>
              <a:t>3</a:t>
            </a:r>
            <a:r>
              <a:rPr lang="en-US" sz="1400" b="1" dirty="0">
                <a:latin typeface="Gill Sans"/>
              </a:rPr>
              <a:t> </a:t>
            </a:r>
            <a:r>
              <a:rPr lang="en-US" sz="1400" dirty="0">
                <a:latin typeface="Gill Sans"/>
              </a:rPr>
              <a:t>Other people are not so sure. They believe there is no evidence that </a:t>
            </a:r>
            <a:r>
              <a:rPr lang="en-US" sz="1400" dirty="0" smtClean="0">
                <a:latin typeface="Gill Sans"/>
              </a:rPr>
              <a:t>carbon</a:t>
            </a:r>
            <a:r>
              <a:rPr lang="en-US" sz="1400" dirty="0" smtClean="0"/>
              <a:t> </a:t>
            </a:r>
            <a:r>
              <a:rPr lang="en-US" sz="1400" dirty="0" smtClean="0">
                <a:latin typeface="Gill Sans"/>
              </a:rPr>
              <a:t>dioxide </a:t>
            </a:r>
            <a:r>
              <a:rPr lang="en-US" sz="1400" dirty="0">
                <a:latin typeface="Gill Sans"/>
              </a:rPr>
              <a:t>causes global warming. They also argue such rules could greatly affect </a:t>
            </a:r>
            <a:r>
              <a:rPr lang="en-US" sz="1400" dirty="0" smtClean="0">
                <a:latin typeface="Gill Sans"/>
              </a:rPr>
              <a:t>car</a:t>
            </a:r>
            <a:r>
              <a:rPr lang="en-US" sz="1400" dirty="0" smtClean="0"/>
              <a:t> </a:t>
            </a:r>
            <a:r>
              <a:rPr lang="en-US" sz="1400" dirty="0" smtClean="0">
                <a:latin typeface="Gill Sans"/>
              </a:rPr>
              <a:t>prices </a:t>
            </a:r>
            <a:r>
              <a:rPr lang="en-US" sz="1400" dirty="0">
                <a:latin typeface="Gill Sans"/>
              </a:rPr>
              <a:t>for the average person. “Technology is an easy thing to do. What’s not </a:t>
            </a:r>
            <a:r>
              <a:rPr lang="en-US" sz="1400" dirty="0" smtClean="0">
                <a:latin typeface="Gill Sans"/>
              </a:rPr>
              <a:t>easy</a:t>
            </a:r>
            <a:r>
              <a:rPr lang="en-US" sz="1400" dirty="0" smtClean="0"/>
              <a:t> </a:t>
            </a:r>
            <a:r>
              <a:rPr lang="en-US" sz="1400" dirty="0" smtClean="0">
                <a:latin typeface="Gill Sans"/>
              </a:rPr>
              <a:t>is </a:t>
            </a:r>
            <a:r>
              <a:rPr lang="en-US" sz="1400" dirty="0">
                <a:latin typeface="Gill Sans"/>
              </a:rPr>
              <a:t>the cost,” announced former General Motors Vice Chairman Bob Lutz. </a:t>
            </a:r>
            <a:r>
              <a:rPr lang="en-US" sz="1400" dirty="0" smtClean="0">
                <a:latin typeface="Gill Sans"/>
              </a:rPr>
              <a:t>Many</a:t>
            </a:r>
            <a:r>
              <a:rPr lang="en-US" sz="1400" dirty="0" smtClean="0"/>
              <a:t> </a:t>
            </a:r>
            <a:r>
              <a:rPr lang="en-US" sz="1400" dirty="0" smtClean="0">
                <a:latin typeface="Gill Sans"/>
              </a:rPr>
              <a:t>U.S</a:t>
            </a:r>
            <a:r>
              <a:rPr lang="en-US" sz="1400" dirty="0">
                <a:latin typeface="Gill Sans"/>
              </a:rPr>
              <a:t>. carmakers already have serious financial problems, and some </a:t>
            </a:r>
            <a:r>
              <a:rPr lang="en-US" sz="1400" dirty="0" smtClean="0">
                <a:latin typeface="Gill Sans"/>
              </a:rPr>
              <a:t>economists</a:t>
            </a:r>
            <a:r>
              <a:rPr lang="en-US" sz="1400" dirty="0" smtClean="0"/>
              <a:t> </a:t>
            </a:r>
            <a:r>
              <a:rPr lang="en-US" sz="1400" dirty="0" smtClean="0">
                <a:latin typeface="Gill Sans"/>
              </a:rPr>
              <a:t>think </a:t>
            </a:r>
            <a:r>
              <a:rPr lang="en-US" sz="1400" dirty="0">
                <a:latin typeface="Gill Sans"/>
              </a:rPr>
              <a:t>they would not survive under the suggested limits.</a:t>
            </a:r>
            <a:endParaRPr lang="en-US" sz="1400" dirty="0"/>
          </a:p>
          <a:p>
            <a:pPr marL="0" indent="0" algn="just">
              <a:spcBef>
                <a:spcPts val="0"/>
              </a:spcBef>
              <a:spcAft>
                <a:spcPts val="0"/>
              </a:spcAft>
            </a:pPr>
            <a:r>
              <a:rPr lang="en-US" sz="1400" b="1" u="sng" dirty="0">
                <a:solidFill>
                  <a:srgbClr val="FF0000"/>
                </a:solidFill>
                <a:latin typeface="Gill Sans"/>
              </a:rPr>
              <a:t>4</a:t>
            </a:r>
            <a:r>
              <a:rPr lang="en-US" sz="1400" b="1" dirty="0">
                <a:latin typeface="Gill Sans"/>
              </a:rPr>
              <a:t> </a:t>
            </a:r>
            <a:r>
              <a:rPr lang="en-US" sz="1400" dirty="0">
                <a:latin typeface="Gill Sans"/>
              </a:rPr>
              <a:t>Environmentalists have been quick to disagree with Lutz’s opinion. “Everyone </a:t>
            </a:r>
            <a:r>
              <a:rPr lang="en-US" sz="1400" dirty="0" smtClean="0">
                <a:latin typeface="Gill Sans"/>
              </a:rPr>
              <a:t>has</a:t>
            </a:r>
            <a:r>
              <a:rPr lang="en-US" sz="1400" dirty="0" smtClean="0"/>
              <a:t> </a:t>
            </a:r>
            <a:r>
              <a:rPr lang="en-US" sz="1400" dirty="0" smtClean="0">
                <a:latin typeface="Gill Sans"/>
              </a:rPr>
              <a:t>to </a:t>
            </a:r>
            <a:r>
              <a:rPr lang="en-US" sz="1400" dirty="0">
                <a:latin typeface="Gill Sans"/>
              </a:rPr>
              <a:t>adapt to climate change,” declared Marie </a:t>
            </a:r>
            <a:r>
              <a:rPr lang="en-US" sz="1400" dirty="0" err="1">
                <a:latin typeface="Gill Sans"/>
              </a:rPr>
              <a:t>Lefferts</a:t>
            </a:r>
            <a:r>
              <a:rPr lang="en-US" sz="1400" dirty="0">
                <a:latin typeface="Gill Sans"/>
              </a:rPr>
              <a:t> of </a:t>
            </a:r>
            <a:r>
              <a:rPr lang="en-US" sz="1400" i="1" dirty="0">
                <a:latin typeface="Gill Sans"/>
              </a:rPr>
              <a:t>Earth First, </a:t>
            </a:r>
            <a:r>
              <a:rPr lang="en-US" sz="1400" dirty="0">
                <a:latin typeface="Gill Sans"/>
              </a:rPr>
              <a:t>an </a:t>
            </a:r>
            <a:r>
              <a:rPr lang="en-US" sz="1400" dirty="0" smtClean="0">
                <a:latin typeface="Gill Sans"/>
              </a:rPr>
              <a:t>organization</a:t>
            </a:r>
            <a:r>
              <a:rPr lang="en-US" sz="1400" dirty="0" smtClean="0"/>
              <a:t> </a:t>
            </a:r>
            <a:r>
              <a:rPr lang="en-US" sz="1400" dirty="0" smtClean="0">
                <a:latin typeface="Gill Sans"/>
              </a:rPr>
              <a:t>that </a:t>
            </a:r>
            <a:r>
              <a:rPr lang="en-US" sz="1400" dirty="0">
                <a:latin typeface="Gill Sans"/>
              </a:rPr>
              <a:t>studies climate change. “That includes the car companies.”</a:t>
            </a:r>
            <a:endParaRPr lang="en-US" sz="1400" dirty="0"/>
          </a:p>
          <a:p>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2319" y="1"/>
            <a:ext cx="5961603" cy="6198439"/>
          </a:xfrm>
        </p:spPr>
        <p:txBody>
          <a:bodyPr/>
          <a:lstStyle/>
          <a:p>
            <a:pPr marL="0" indent="0">
              <a:spcBef>
                <a:spcPts val="0"/>
              </a:spcBef>
              <a:spcAft>
                <a:spcPts val="0"/>
              </a:spcAft>
            </a:pPr>
            <a:r>
              <a:rPr lang="en-US" sz="1600" b="1" dirty="0">
                <a:solidFill>
                  <a:srgbClr val="00B0F0"/>
                </a:solidFill>
                <a:latin typeface="Calibri" panose="020F0502020204030204" pitchFamily="34" charset="0"/>
                <a:cs typeface="Calibri" panose="020F0502020204030204" pitchFamily="34" charset="0"/>
              </a:rPr>
              <a:t>A. </a:t>
            </a:r>
            <a:r>
              <a:rPr lang="en-US" sz="1600" dirty="0">
                <a:solidFill>
                  <a:srgbClr val="00B0F0"/>
                </a:solidFill>
                <a:latin typeface="Calibri" panose="020F0502020204030204" pitchFamily="34" charset="0"/>
                <a:cs typeface="Calibri" panose="020F0502020204030204" pitchFamily="34" charset="0"/>
              </a:rPr>
              <a:t>Choose the best answer.</a:t>
            </a: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1. </a:t>
            </a:r>
            <a:r>
              <a:rPr lang="en-US" sz="1600" dirty="0">
                <a:latin typeface="Calibri" panose="020F0502020204030204" pitchFamily="34" charset="0"/>
                <a:cs typeface="Calibri" panose="020F0502020204030204" pitchFamily="34" charset="0"/>
              </a:rPr>
              <a:t>Most scientists think that global warming is a result of ____.</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expensive cars</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heat from the sun</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 thin atmosphere</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the use of fossil </a:t>
            </a:r>
            <a:r>
              <a:rPr lang="en-US" sz="1600" dirty="0" smtClean="0">
                <a:latin typeface="Calibri" panose="020F0502020204030204" pitchFamily="34" charset="0"/>
                <a:cs typeface="Calibri" panose="020F0502020204030204" pitchFamily="34" charset="0"/>
              </a:rPr>
              <a:t>fuels</a:t>
            </a:r>
            <a:endParaRPr lang="vi-VN" sz="1600" dirty="0" smtClean="0">
              <a:latin typeface="Calibri" panose="020F0502020204030204" pitchFamily="34" charset="0"/>
              <a:cs typeface="Calibri" panose="020F0502020204030204" pitchFamily="34" charset="0"/>
            </a:endParaRPr>
          </a:p>
          <a:p>
            <a:pPr marL="0" indent="0">
              <a:spcBef>
                <a:spcPts val="0"/>
              </a:spcBef>
              <a:spcAft>
                <a:spcPts val="0"/>
              </a:spcAft>
            </a:pPr>
            <a:endParaRPr lang="en-US" sz="1600" dirty="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2. </a:t>
            </a:r>
            <a:r>
              <a:rPr lang="en-US" sz="1600" dirty="0">
                <a:latin typeface="Calibri" panose="020F0502020204030204" pitchFamily="34" charset="0"/>
                <a:cs typeface="Calibri" panose="020F0502020204030204" pitchFamily="34" charset="0"/>
              </a:rPr>
              <a:t>Today, most cars in the United States travel ____ miles per gallon.</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12.5</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24</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54.5</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100</a:t>
            </a: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3. </a:t>
            </a:r>
            <a:r>
              <a:rPr lang="en-US" sz="1600" dirty="0">
                <a:latin typeface="Calibri" panose="020F0502020204030204" pitchFamily="34" charset="0"/>
                <a:cs typeface="Calibri" panose="020F0502020204030204" pitchFamily="34" charset="0"/>
              </a:rPr>
              <a:t>Bob Lutz thinks that requiring a minimum miles per gallon in all cars is ____.</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too confusing</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too expensive</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good for car makers</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good for the economy</a:t>
            </a: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4. </a:t>
            </a:r>
            <a:r>
              <a:rPr lang="en-US" sz="1600" dirty="0">
                <a:latin typeface="Calibri" panose="020F0502020204030204" pitchFamily="34" charset="0"/>
                <a:cs typeface="Calibri" panose="020F0502020204030204" pitchFamily="34" charset="0"/>
              </a:rPr>
              <a:t>What is the purpose of this article?</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to compare two opinions about an important problem</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to give a personal opinion about the environment</a:t>
            </a:r>
          </a:p>
          <a:p>
            <a:pPr marL="0" indent="0">
              <a:spcBef>
                <a:spcPts val="0"/>
              </a:spcBef>
              <a:spcAft>
                <a:spcPts val="0"/>
              </a:spcAft>
            </a:pPr>
            <a:r>
              <a:rPr lang="vi-VN" sz="1600" b="1" dirty="0" smtClean="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to give a warning about certain types of </a:t>
            </a:r>
            <a:r>
              <a:rPr lang="en-US" sz="1600" dirty="0" smtClean="0">
                <a:latin typeface="Calibri" panose="020F0502020204030204" pitchFamily="34" charset="0"/>
                <a:cs typeface="Calibri" panose="020F0502020204030204" pitchFamily="34" charset="0"/>
              </a:rPr>
              <a:t>cars</a:t>
            </a:r>
            <a:endParaRPr lang="vi-VN" sz="1600" dirty="0" smtClean="0">
              <a:latin typeface="Calibri" panose="020F0502020204030204" pitchFamily="34" charset="0"/>
              <a:cs typeface="Calibri" panose="020F0502020204030204" pitchFamily="34" charset="0"/>
            </a:endParaRPr>
          </a:p>
          <a:p>
            <a:pPr marL="0" indent="0">
              <a:spcBef>
                <a:spcPts val="0"/>
              </a:spcBef>
              <a:spcAft>
                <a:spcPts val="0"/>
              </a:spcAft>
            </a:pPr>
            <a:r>
              <a:rPr lang="vi-VN" sz="1600" b="1" dirty="0">
                <a:latin typeface="Calibri" panose="020F0502020204030204" pitchFamily="34" charset="0"/>
                <a:cs typeface="Calibri" panose="020F0502020204030204" pitchFamily="34" charset="0"/>
              </a:rPr>
              <a:t> </a:t>
            </a:r>
            <a:r>
              <a:rPr lang="vi-VN" sz="1600" b="1" dirty="0" smtClean="0">
                <a:latin typeface="Calibri" panose="020F0502020204030204" pitchFamily="34" charset="0"/>
                <a:cs typeface="Calibri" panose="020F0502020204030204" pitchFamily="34" charset="0"/>
              </a:rPr>
              <a:t>  D</a:t>
            </a:r>
            <a:r>
              <a:rPr lang="en-US" sz="1600" b="1"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to explain how to reduce the use of fossil fuels</a:t>
            </a:r>
            <a:endParaRPr lang="en-US" alt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104897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14</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The Fossil Fuel Controversy</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0" indent="0" algn="just">
              <a:spcBef>
                <a:spcPts val="0"/>
              </a:spcBef>
              <a:spcAft>
                <a:spcPts val="0"/>
              </a:spcAft>
              <a:tabLst>
                <a:tab pos="57150" algn="l"/>
              </a:tabLst>
            </a:pPr>
            <a:r>
              <a:rPr lang="en-US" sz="1400" b="1" dirty="0" smtClean="0">
                <a:latin typeface="Gill Sans"/>
              </a:rPr>
              <a:t>1 </a:t>
            </a:r>
            <a:r>
              <a:rPr lang="en-US" sz="1400" dirty="0">
                <a:latin typeface="Gill Sans"/>
              </a:rPr>
              <a:t>In the words of most scientists, global warming works something like this:</a:t>
            </a:r>
            <a:endParaRPr lang="en-US" sz="1400" dirty="0"/>
          </a:p>
          <a:p>
            <a:pPr marL="0" indent="0" algn="just">
              <a:spcBef>
                <a:spcPts val="0"/>
              </a:spcBef>
              <a:spcAft>
                <a:spcPts val="0"/>
              </a:spcAft>
              <a:tabLst>
                <a:tab pos="57150" algn="l"/>
              </a:tabLst>
            </a:pPr>
            <a:r>
              <a:rPr lang="en-US" sz="1400" dirty="0">
                <a:latin typeface="Gill Sans"/>
              </a:rPr>
              <a:t>Humans burn fossil fuels, which release greenhouse gases into the </a:t>
            </a:r>
            <a:r>
              <a:rPr lang="en-US" sz="1400" dirty="0" smtClean="0">
                <a:latin typeface="Gill Sans"/>
              </a:rPr>
              <a:t>atmosphere.</a:t>
            </a:r>
            <a:r>
              <a:rPr lang="vi-VN" sz="1400" dirty="0" smtClean="0">
                <a:latin typeface="Gill Sans"/>
              </a:rPr>
              <a:t> </a:t>
            </a:r>
            <a:r>
              <a:rPr lang="en-US" sz="1400" dirty="0" smtClean="0">
                <a:latin typeface="Gill Sans"/>
              </a:rPr>
              <a:t>As </a:t>
            </a:r>
            <a:r>
              <a:rPr lang="en-US" sz="1400" dirty="0">
                <a:latin typeface="Gill Sans"/>
              </a:rPr>
              <a:t>a result, the atmosphere becomes thicker and the sun’s energy cannot </a:t>
            </a:r>
            <a:r>
              <a:rPr lang="en-US" sz="1400" dirty="0" smtClean="0">
                <a:latin typeface="Gill Sans"/>
              </a:rPr>
              <a:t>escape. The </a:t>
            </a:r>
            <a:r>
              <a:rPr lang="en-US" sz="1400" dirty="0">
                <a:latin typeface="Gill Sans"/>
              </a:rPr>
              <a:t>earth gets warmer, and various environmental problems result. If one </a:t>
            </a:r>
            <a:r>
              <a:rPr lang="en-US" sz="1400" dirty="0" smtClean="0">
                <a:latin typeface="Gill Sans"/>
              </a:rPr>
              <a:t>accepts</a:t>
            </a:r>
            <a:r>
              <a:rPr lang="en-US" sz="1400" dirty="0" smtClean="0"/>
              <a:t> </a:t>
            </a:r>
            <a:r>
              <a:rPr lang="en-US" sz="1400" dirty="0" smtClean="0">
                <a:latin typeface="Gill Sans"/>
              </a:rPr>
              <a:t>this </a:t>
            </a:r>
            <a:r>
              <a:rPr lang="en-US" sz="1400" dirty="0">
                <a:latin typeface="Gill Sans"/>
              </a:rPr>
              <a:t>explanation, then the problem of climate change has a link to the use of </a:t>
            </a:r>
            <a:r>
              <a:rPr lang="en-US" sz="1400" dirty="0" smtClean="0">
                <a:latin typeface="Gill Sans"/>
              </a:rPr>
              <a:t>fossil</a:t>
            </a:r>
            <a:r>
              <a:rPr lang="en-US" sz="1400" dirty="0" smtClean="0"/>
              <a:t> </a:t>
            </a:r>
            <a:r>
              <a:rPr lang="en-US" sz="1400" dirty="0" smtClean="0">
                <a:latin typeface="Gill Sans"/>
              </a:rPr>
              <a:t>fuels</a:t>
            </a:r>
            <a:r>
              <a:rPr lang="en-US" sz="1400" dirty="0">
                <a:latin typeface="Gill Sans"/>
              </a:rPr>
              <a:t>.</a:t>
            </a:r>
            <a:r>
              <a:rPr lang="en-US" sz="1400" dirty="0">
                <a:solidFill>
                  <a:srgbClr val="00B0F0"/>
                </a:solidFill>
                <a:latin typeface="Gill Sans"/>
              </a:rPr>
              <a:t> Economists, and some scientists as well, have warned that using fossil </a:t>
            </a:r>
            <a:r>
              <a:rPr lang="en-US" sz="1400" dirty="0" smtClean="0">
                <a:solidFill>
                  <a:srgbClr val="00B0F0"/>
                </a:solidFill>
                <a:latin typeface="Gill Sans"/>
              </a:rPr>
              <a:t>fuels</a:t>
            </a:r>
            <a:r>
              <a:rPr lang="en-US" sz="1400" dirty="0" smtClean="0">
                <a:solidFill>
                  <a:srgbClr val="00B0F0"/>
                </a:solidFill>
              </a:rPr>
              <a:t> </a:t>
            </a:r>
            <a:r>
              <a:rPr lang="en-US" sz="1400" dirty="0" smtClean="0">
                <a:solidFill>
                  <a:srgbClr val="00B0F0"/>
                </a:solidFill>
                <a:latin typeface="Gill Sans"/>
              </a:rPr>
              <a:t>is </a:t>
            </a:r>
            <a:r>
              <a:rPr lang="en-US" sz="1400" dirty="0">
                <a:solidFill>
                  <a:srgbClr val="00B0F0"/>
                </a:solidFill>
                <a:latin typeface="Gill Sans"/>
              </a:rPr>
              <a:t>a necessary part of modern life. However, many scientists disagree and look </a:t>
            </a:r>
            <a:r>
              <a:rPr lang="en-US" sz="1400" dirty="0" smtClean="0">
                <a:solidFill>
                  <a:srgbClr val="00B0F0"/>
                </a:solidFill>
                <a:latin typeface="Gill Sans"/>
              </a:rPr>
              <a:t>for</a:t>
            </a:r>
            <a:r>
              <a:rPr lang="en-US" sz="1400" dirty="0" smtClean="0">
                <a:solidFill>
                  <a:srgbClr val="00B0F0"/>
                </a:solidFill>
              </a:rPr>
              <a:t> </a:t>
            </a:r>
            <a:r>
              <a:rPr lang="en-US" sz="1400" dirty="0" smtClean="0">
                <a:solidFill>
                  <a:srgbClr val="00B0F0"/>
                </a:solidFill>
                <a:latin typeface="Gill Sans"/>
              </a:rPr>
              <a:t>ways </a:t>
            </a:r>
            <a:r>
              <a:rPr lang="en-US" sz="1400" dirty="0">
                <a:solidFill>
                  <a:srgbClr val="00B0F0"/>
                </a:solidFill>
                <a:latin typeface="Gill Sans"/>
              </a:rPr>
              <a:t>to reduce humans’ use of fossil fuels</a:t>
            </a:r>
            <a:r>
              <a:rPr lang="en-US" sz="1400" dirty="0">
                <a:latin typeface="Gill Sans"/>
              </a:rPr>
              <a:t>. One energetic suggestion is to </a:t>
            </a:r>
            <a:r>
              <a:rPr lang="en-US" sz="1400" dirty="0" smtClean="0">
                <a:latin typeface="Gill Sans"/>
              </a:rPr>
              <a:t>make</a:t>
            </a:r>
            <a:r>
              <a:rPr lang="en-US" sz="1400" dirty="0" smtClean="0"/>
              <a:t> </a:t>
            </a:r>
            <a:r>
              <a:rPr lang="en-US" sz="1400" dirty="0" smtClean="0">
                <a:latin typeface="Gill Sans"/>
              </a:rPr>
              <a:t>cars </a:t>
            </a:r>
            <a:r>
              <a:rPr lang="en-US" sz="1400" dirty="0">
                <a:latin typeface="Gill Sans"/>
              </a:rPr>
              <a:t>that need less fuel to operate. This idea is still under debate in the </a:t>
            </a:r>
            <a:r>
              <a:rPr lang="en-US" sz="1400" dirty="0" smtClean="0">
                <a:latin typeface="Gill Sans"/>
              </a:rPr>
              <a:t>United</a:t>
            </a:r>
            <a:r>
              <a:rPr lang="en-US" sz="1400" dirty="0" smtClean="0"/>
              <a:t> </a:t>
            </a:r>
            <a:r>
              <a:rPr lang="en-US" sz="1400" dirty="0" smtClean="0">
                <a:latin typeface="Gill Sans"/>
              </a:rPr>
              <a:t>States</a:t>
            </a:r>
            <a:r>
              <a:rPr lang="en-US" sz="1400" dirty="0">
                <a:latin typeface="Gill Sans"/>
              </a:rPr>
              <a:t>.</a:t>
            </a:r>
            <a:endParaRPr lang="en-US" sz="1400" dirty="0"/>
          </a:p>
          <a:p>
            <a:pPr marL="0" indent="0" algn="just">
              <a:spcBef>
                <a:spcPts val="0"/>
              </a:spcBef>
              <a:spcAft>
                <a:spcPts val="0"/>
              </a:spcAft>
            </a:pPr>
            <a:r>
              <a:rPr lang="en-US" sz="1400" b="1" dirty="0">
                <a:latin typeface="Gill Sans"/>
              </a:rPr>
              <a:t>2 </a:t>
            </a:r>
            <a:r>
              <a:rPr lang="en-US" sz="1400" dirty="0">
                <a:latin typeface="Gill Sans"/>
              </a:rPr>
              <a:t>Supporters of the idea say it would bring both environmental and </a:t>
            </a:r>
            <a:r>
              <a:rPr lang="en-US" sz="1400" dirty="0" smtClean="0">
                <a:latin typeface="Gill Sans"/>
              </a:rPr>
              <a:t>economic</a:t>
            </a:r>
            <a:r>
              <a:rPr lang="en-US" sz="1400" dirty="0" smtClean="0"/>
              <a:t> </a:t>
            </a:r>
            <a:r>
              <a:rPr lang="en-US" sz="1400" dirty="0" smtClean="0">
                <a:latin typeface="Gill Sans"/>
              </a:rPr>
              <a:t>benefits</a:t>
            </a:r>
            <a:r>
              <a:rPr lang="en-US" sz="1400" dirty="0">
                <a:latin typeface="Gill Sans"/>
              </a:rPr>
              <a:t>. If cars used less fuel, people would save money by not having to go to </a:t>
            </a:r>
            <a:r>
              <a:rPr lang="en-US" sz="1400" dirty="0" smtClean="0">
                <a:latin typeface="Gill Sans"/>
              </a:rPr>
              <a:t>the</a:t>
            </a:r>
            <a:r>
              <a:rPr lang="en-US" sz="1400" dirty="0" smtClean="0"/>
              <a:t> </a:t>
            </a:r>
            <a:r>
              <a:rPr lang="en-US" sz="1400" dirty="0" smtClean="0">
                <a:latin typeface="Gill Sans"/>
              </a:rPr>
              <a:t>gas </a:t>
            </a:r>
            <a:r>
              <a:rPr lang="en-US" sz="1400" dirty="0">
                <a:latin typeface="Gill Sans"/>
              </a:rPr>
              <a:t>station as often. Furthermore, cars would have less carbon dioxide </a:t>
            </a:r>
            <a:r>
              <a:rPr lang="en-US" sz="1400" dirty="0" smtClean="0">
                <a:latin typeface="Gill Sans"/>
              </a:rPr>
              <a:t>emissions,</a:t>
            </a:r>
            <a:r>
              <a:rPr lang="en-US" sz="1400" dirty="0" smtClean="0"/>
              <a:t> </a:t>
            </a:r>
            <a:r>
              <a:rPr lang="en-US" sz="1400" dirty="0" smtClean="0">
                <a:latin typeface="Gill Sans"/>
              </a:rPr>
              <a:t>a </a:t>
            </a:r>
            <a:r>
              <a:rPr lang="en-US" sz="1400" dirty="0">
                <a:latin typeface="Gill Sans"/>
              </a:rPr>
              <a:t>greenhouse gas. Passenger vehicles in the United States produce more than </a:t>
            </a:r>
            <a:r>
              <a:rPr lang="en-US" sz="1400" dirty="0" smtClean="0">
                <a:latin typeface="Gill Sans"/>
              </a:rPr>
              <a:t>one-</a:t>
            </a:r>
            <a:r>
              <a:rPr lang="en-US" sz="1400" dirty="0" smtClean="0"/>
              <a:t> </a:t>
            </a:r>
            <a:r>
              <a:rPr lang="en-US" sz="1400" dirty="0" smtClean="0">
                <a:latin typeface="Gill Sans"/>
              </a:rPr>
              <a:t>fifth </a:t>
            </a:r>
            <a:r>
              <a:rPr lang="en-US" sz="1400" dirty="0">
                <a:latin typeface="Gill Sans"/>
              </a:rPr>
              <a:t>of the global warming pollution in the nation. Supporters say this </a:t>
            </a:r>
            <a:r>
              <a:rPr lang="en-US" sz="1400" dirty="0" smtClean="0">
                <a:latin typeface="Gill Sans"/>
              </a:rPr>
              <a:t>number</a:t>
            </a:r>
            <a:r>
              <a:rPr lang="en-US" sz="1400" dirty="0" smtClean="0"/>
              <a:t> </a:t>
            </a:r>
            <a:r>
              <a:rPr lang="en-US" sz="1400" dirty="0" smtClean="0">
                <a:latin typeface="Gill Sans"/>
              </a:rPr>
              <a:t>could </a:t>
            </a:r>
            <a:r>
              <a:rPr lang="en-US" sz="1400" dirty="0">
                <a:latin typeface="Gill Sans"/>
              </a:rPr>
              <a:t>easily be reduced. Currently, the average car in the United States gets </a:t>
            </a:r>
            <a:r>
              <a:rPr lang="en-US" sz="1400" dirty="0" smtClean="0">
                <a:latin typeface="Gill Sans"/>
              </a:rPr>
              <a:t>about</a:t>
            </a:r>
            <a:r>
              <a:rPr lang="en-US" sz="1400" dirty="0" smtClean="0"/>
              <a:t> </a:t>
            </a:r>
            <a:r>
              <a:rPr lang="en-US" sz="1400" dirty="0" smtClean="0">
                <a:latin typeface="Gill Sans"/>
              </a:rPr>
              <a:t>24 </a:t>
            </a:r>
            <a:r>
              <a:rPr lang="en-US" sz="1400" dirty="0">
                <a:latin typeface="Gill Sans"/>
              </a:rPr>
              <a:t>miles per gallon of gas. Now, the technology exists for some cars to get up </a:t>
            </a:r>
            <a:r>
              <a:rPr lang="en-US" sz="1400" dirty="0" smtClean="0">
                <a:latin typeface="Gill Sans"/>
              </a:rPr>
              <a:t>to</a:t>
            </a:r>
            <a:r>
              <a:rPr lang="en-US" sz="1400" dirty="0" smtClean="0"/>
              <a:t> </a:t>
            </a:r>
            <a:r>
              <a:rPr lang="en-US" sz="1400" dirty="0" smtClean="0">
                <a:latin typeface="Gill Sans"/>
              </a:rPr>
              <a:t>100 </a:t>
            </a:r>
            <a:r>
              <a:rPr lang="en-US" sz="1400" dirty="0">
                <a:latin typeface="Gill Sans"/>
              </a:rPr>
              <a:t>or more miles per gallon. Some people say every car should be required </a:t>
            </a:r>
            <a:r>
              <a:rPr lang="en-US" sz="1400" dirty="0" smtClean="0">
                <a:latin typeface="Gill Sans"/>
              </a:rPr>
              <a:t>by</a:t>
            </a:r>
            <a:r>
              <a:rPr lang="en-US" sz="1400" dirty="0" smtClean="0"/>
              <a:t> </a:t>
            </a:r>
            <a:r>
              <a:rPr lang="en-US" sz="1400" dirty="0" smtClean="0">
                <a:latin typeface="Gill Sans"/>
              </a:rPr>
              <a:t>law </a:t>
            </a:r>
            <a:r>
              <a:rPr lang="en-US" sz="1400" dirty="0">
                <a:latin typeface="Gill Sans"/>
              </a:rPr>
              <a:t>to get 54.5 or more miles per gallon by the year 2025.</a:t>
            </a:r>
            <a:endParaRPr lang="en-US" sz="1400" dirty="0"/>
          </a:p>
          <a:p>
            <a:pPr marL="0" indent="0" algn="just">
              <a:spcBef>
                <a:spcPts val="0"/>
              </a:spcBef>
              <a:spcAft>
                <a:spcPts val="0"/>
              </a:spcAft>
            </a:pPr>
            <a:r>
              <a:rPr lang="en-US" sz="1400" b="1" dirty="0">
                <a:latin typeface="Gill Sans"/>
              </a:rPr>
              <a:t>3 </a:t>
            </a:r>
            <a:r>
              <a:rPr lang="en-US" sz="1400" dirty="0">
                <a:latin typeface="Gill Sans"/>
              </a:rPr>
              <a:t>Other people are not so sure. They believe there is no evidence that </a:t>
            </a:r>
            <a:r>
              <a:rPr lang="en-US" sz="1400" dirty="0" smtClean="0">
                <a:latin typeface="Gill Sans"/>
              </a:rPr>
              <a:t>carbon</a:t>
            </a:r>
            <a:r>
              <a:rPr lang="en-US" sz="1400" dirty="0" smtClean="0"/>
              <a:t> </a:t>
            </a:r>
            <a:r>
              <a:rPr lang="en-US" sz="1400" dirty="0" smtClean="0">
                <a:latin typeface="Gill Sans"/>
              </a:rPr>
              <a:t>dioxide </a:t>
            </a:r>
            <a:r>
              <a:rPr lang="en-US" sz="1400" dirty="0">
                <a:latin typeface="Gill Sans"/>
              </a:rPr>
              <a:t>causes global warming. They also argue such rules could greatly affect </a:t>
            </a:r>
            <a:r>
              <a:rPr lang="en-US" sz="1400" dirty="0" smtClean="0">
                <a:latin typeface="Gill Sans"/>
              </a:rPr>
              <a:t>car</a:t>
            </a:r>
            <a:r>
              <a:rPr lang="en-US" sz="1400" dirty="0" smtClean="0"/>
              <a:t> </a:t>
            </a:r>
            <a:r>
              <a:rPr lang="en-US" sz="1400" dirty="0" smtClean="0">
                <a:latin typeface="Gill Sans"/>
              </a:rPr>
              <a:t>prices </a:t>
            </a:r>
            <a:r>
              <a:rPr lang="en-US" sz="1400" dirty="0">
                <a:latin typeface="Gill Sans"/>
              </a:rPr>
              <a:t>for the average person. “Technology is an easy thing to do. What’s not </a:t>
            </a:r>
            <a:r>
              <a:rPr lang="en-US" sz="1400" dirty="0" smtClean="0">
                <a:latin typeface="Gill Sans"/>
              </a:rPr>
              <a:t>easy</a:t>
            </a:r>
            <a:r>
              <a:rPr lang="en-US" sz="1400" dirty="0" smtClean="0"/>
              <a:t> </a:t>
            </a:r>
            <a:r>
              <a:rPr lang="en-US" sz="1400" dirty="0" smtClean="0">
                <a:latin typeface="Gill Sans"/>
              </a:rPr>
              <a:t>is </a:t>
            </a:r>
            <a:r>
              <a:rPr lang="en-US" sz="1400" dirty="0">
                <a:latin typeface="Gill Sans"/>
              </a:rPr>
              <a:t>the cost,” announced former General Motors Vice Chairman Bob Lutz. </a:t>
            </a:r>
            <a:r>
              <a:rPr lang="en-US" sz="1400" dirty="0" smtClean="0">
                <a:latin typeface="Gill Sans"/>
              </a:rPr>
              <a:t>Many</a:t>
            </a:r>
            <a:r>
              <a:rPr lang="en-US" sz="1400" dirty="0" smtClean="0"/>
              <a:t> </a:t>
            </a:r>
            <a:r>
              <a:rPr lang="en-US" sz="1400" dirty="0" smtClean="0">
                <a:latin typeface="Gill Sans"/>
              </a:rPr>
              <a:t>U.S</a:t>
            </a:r>
            <a:r>
              <a:rPr lang="en-US" sz="1400" dirty="0">
                <a:latin typeface="Gill Sans"/>
              </a:rPr>
              <a:t>. carmakers already have serious financial problems, and some </a:t>
            </a:r>
            <a:r>
              <a:rPr lang="en-US" sz="1400" dirty="0" smtClean="0">
                <a:latin typeface="Gill Sans"/>
              </a:rPr>
              <a:t>economists</a:t>
            </a:r>
            <a:r>
              <a:rPr lang="en-US" sz="1400" dirty="0" smtClean="0"/>
              <a:t> </a:t>
            </a:r>
            <a:r>
              <a:rPr lang="en-US" sz="1400" dirty="0" smtClean="0">
                <a:latin typeface="Gill Sans"/>
              </a:rPr>
              <a:t>think </a:t>
            </a:r>
            <a:r>
              <a:rPr lang="en-US" sz="1400" dirty="0">
                <a:latin typeface="Gill Sans"/>
              </a:rPr>
              <a:t>they would not survive under the suggested limits.</a:t>
            </a:r>
            <a:endParaRPr lang="en-US" sz="1400" dirty="0"/>
          </a:p>
          <a:p>
            <a:pPr marL="0" indent="0" algn="just">
              <a:spcBef>
                <a:spcPts val="0"/>
              </a:spcBef>
              <a:spcAft>
                <a:spcPts val="0"/>
              </a:spcAft>
            </a:pPr>
            <a:r>
              <a:rPr lang="en-US" sz="1400" b="1" dirty="0">
                <a:latin typeface="Gill Sans"/>
              </a:rPr>
              <a:t>4 </a:t>
            </a:r>
            <a:r>
              <a:rPr lang="en-US" sz="1400" dirty="0">
                <a:latin typeface="Gill Sans"/>
              </a:rPr>
              <a:t>Environmentalists have been quick to disagree with Lutz’s opinion. “Everyone </a:t>
            </a:r>
            <a:r>
              <a:rPr lang="en-US" sz="1400" dirty="0" smtClean="0">
                <a:latin typeface="Gill Sans"/>
              </a:rPr>
              <a:t>has</a:t>
            </a:r>
            <a:r>
              <a:rPr lang="en-US" sz="1400" dirty="0" smtClean="0"/>
              <a:t> </a:t>
            </a:r>
            <a:r>
              <a:rPr lang="en-US" sz="1400" dirty="0" smtClean="0">
                <a:latin typeface="Gill Sans"/>
              </a:rPr>
              <a:t>to </a:t>
            </a:r>
            <a:r>
              <a:rPr lang="en-US" sz="1400" dirty="0">
                <a:latin typeface="Gill Sans"/>
              </a:rPr>
              <a:t>adapt to climate change,” declared Marie </a:t>
            </a:r>
            <a:r>
              <a:rPr lang="en-US" sz="1400" dirty="0" err="1">
                <a:latin typeface="Gill Sans"/>
              </a:rPr>
              <a:t>Lefferts</a:t>
            </a:r>
            <a:r>
              <a:rPr lang="en-US" sz="1400" dirty="0">
                <a:latin typeface="Gill Sans"/>
              </a:rPr>
              <a:t> of </a:t>
            </a:r>
            <a:r>
              <a:rPr lang="en-US" sz="1400" i="1" dirty="0">
                <a:latin typeface="Gill Sans"/>
              </a:rPr>
              <a:t>Earth First, </a:t>
            </a:r>
            <a:r>
              <a:rPr lang="en-US" sz="1400" dirty="0">
                <a:latin typeface="Gill Sans"/>
              </a:rPr>
              <a:t>an </a:t>
            </a:r>
            <a:r>
              <a:rPr lang="en-US" sz="1400" dirty="0" smtClean="0">
                <a:latin typeface="Gill Sans"/>
              </a:rPr>
              <a:t>organization</a:t>
            </a:r>
            <a:r>
              <a:rPr lang="en-US" sz="1400" dirty="0" smtClean="0"/>
              <a:t> </a:t>
            </a:r>
            <a:r>
              <a:rPr lang="en-US" sz="1400" dirty="0" smtClean="0">
                <a:latin typeface="Gill Sans"/>
              </a:rPr>
              <a:t>that </a:t>
            </a:r>
            <a:r>
              <a:rPr lang="en-US" sz="1400" dirty="0">
                <a:latin typeface="Gill Sans"/>
              </a:rPr>
              <a:t>studies climate change. “That includes the car companies.”</a:t>
            </a:r>
            <a:endParaRPr lang="en-US" sz="1400" dirty="0"/>
          </a:p>
          <a:p>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0396" y="114300"/>
            <a:ext cx="5961603" cy="6198439"/>
          </a:xfrm>
        </p:spPr>
        <p:txBody>
          <a:bodyPr/>
          <a:lstStyle/>
          <a:p>
            <a:pPr marL="0" indent="0">
              <a:spcBef>
                <a:spcPts val="0"/>
              </a:spcBef>
              <a:spcAft>
                <a:spcPts val="0"/>
              </a:spcAft>
            </a:pPr>
            <a:r>
              <a:rPr lang="en-US" sz="1600" b="1" dirty="0">
                <a:solidFill>
                  <a:srgbClr val="00B0F0"/>
                </a:solidFill>
                <a:latin typeface="Calibri" panose="020F0502020204030204" pitchFamily="34" charset="0"/>
                <a:cs typeface="Calibri" panose="020F0502020204030204" pitchFamily="34" charset="0"/>
              </a:rPr>
              <a:t>B. </a:t>
            </a:r>
            <a:r>
              <a:rPr lang="en-US" sz="1600" dirty="0">
                <a:solidFill>
                  <a:srgbClr val="00B0F0"/>
                </a:solidFill>
                <a:latin typeface="Calibri" panose="020F0502020204030204" pitchFamily="34" charset="0"/>
                <a:cs typeface="Calibri" panose="020F0502020204030204" pitchFamily="34" charset="0"/>
              </a:rPr>
              <a:t>Read the </a:t>
            </a:r>
            <a:r>
              <a:rPr lang="en-US" sz="1600" dirty="0" smtClean="0">
                <a:solidFill>
                  <a:srgbClr val="00B0F0"/>
                </a:solidFill>
                <a:latin typeface="Calibri" panose="020F0502020204030204" pitchFamily="34" charset="0"/>
                <a:cs typeface="Calibri" panose="020F0502020204030204" pitchFamily="34" charset="0"/>
              </a:rPr>
              <a:t>excerpt</a:t>
            </a:r>
            <a:r>
              <a:rPr lang="vi-VN" sz="1600" dirty="0" smtClean="0">
                <a:solidFill>
                  <a:srgbClr val="00B0F0"/>
                </a:solidFill>
                <a:latin typeface="Calibri" panose="020F0502020204030204" pitchFamily="34" charset="0"/>
                <a:cs typeface="Calibri" panose="020F0502020204030204" pitchFamily="34" charset="0"/>
              </a:rPr>
              <a:t> (par.1)</a:t>
            </a:r>
            <a:r>
              <a:rPr lang="en-US" sz="1600" dirty="0" smtClean="0">
                <a:solidFill>
                  <a:srgbClr val="00B0F0"/>
                </a:solidFill>
                <a:latin typeface="Calibri" panose="020F0502020204030204" pitchFamily="34" charset="0"/>
                <a:cs typeface="Calibri" panose="020F0502020204030204" pitchFamily="34" charset="0"/>
              </a:rPr>
              <a:t>. </a:t>
            </a:r>
            <a:r>
              <a:rPr lang="en-US" sz="1600" dirty="0">
                <a:solidFill>
                  <a:srgbClr val="00B0F0"/>
                </a:solidFill>
                <a:latin typeface="Calibri" panose="020F0502020204030204" pitchFamily="34" charset="0"/>
                <a:cs typeface="Calibri" panose="020F0502020204030204" pitchFamily="34" charset="0"/>
              </a:rPr>
              <a:t>Choose the </a:t>
            </a:r>
            <a:r>
              <a:rPr lang="en-US" sz="1600" dirty="0" smtClean="0">
                <a:solidFill>
                  <a:srgbClr val="00B0F0"/>
                </a:solidFill>
                <a:latin typeface="Calibri" panose="020F0502020204030204" pitchFamily="34" charset="0"/>
                <a:cs typeface="Calibri" panose="020F0502020204030204" pitchFamily="34" charset="0"/>
              </a:rPr>
              <a:t>correct word for “</a:t>
            </a:r>
            <a:r>
              <a:rPr lang="en-US" sz="1600" i="1" dirty="0" smtClean="0">
                <a:solidFill>
                  <a:srgbClr val="00B0F0"/>
                </a:solidFill>
                <a:latin typeface="Calibri" panose="020F0502020204030204" pitchFamily="34" charset="0"/>
                <a:cs typeface="Calibri" panose="020F0502020204030204" pitchFamily="34" charset="0"/>
              </a:rPr>
              <a:t>However</a:t>
            </a:r>
            <a:r>
              <a:rPr lang="en-US" sz="1600" dirty="0" smtClean="0">
                <a:solidFill>
                  <a:srgbClr val="00B0F0"/>
                </a:solidFill>
                <a:latin typeface="Calibri" panose="020F0502020204030204" pitchFamily="34" charset="0"/>
                <a:cs typeface="Calibri" panose="020F0502020204030204" pitchFamily="34" charset="0"/>
              </a:rPr>
              <a:t>”</a:t>
            </a:r>
            <a:endParaRPr lang="en-US" sz="1600" dirty="0">
              <a:solidFill>
                <a:srgbClr val="00B0F0"/>
              </a:solidFill>
              <a:latin typeface="Calibri" panose="020F0502020204030204" pitchFamily="34" charset="0"/>
              <a:cs typeface="Calibri" panose="020F0502020204030204" pitchFamily="34" charset="0"/>
            </a:endParaRP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5. </a:t>
            </a:r>
            <a:r>
              <a:rPr lang="en-US" sz="1600" dirty="0">
                <a:latin typeface="Calibri" panose="020F0502020204030204" pitchFamily="34" charset="0"/>
                <a:cs typeface="Calibri" panose="020F0502020204030204" pitchFamily="34" charset="0"/>
              </a:rPr>
              <a:t>Economists, and some scientists as well, have warned that using fossil fuels is a necessary </a:t>
            </a:r>
            <a:r>
              <a:rPr lang="en-US" sz="1600" dirty="0" smtClean="0">
                <a:latin typeface="Calibri" panose="020F0502020204030204" pitchFamily="34" charset="0"/>
                <a:cs typeface="Calibri" panose="020F0502020204030204" pitchFamily="34" charset="0"/>
              </a:rPr>
              <a:t>part</a:t>
            </a:r>
            <a:r>
              <a:rPr lang="vi-VN" sz="16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of </a:t>
            </a:r>
            <a:r>
              <a:rPr lang="en-US" sz="1600" dirty="0">
                <a:latin typeface="Calibri" panose="020F0502020204030204" pitchFamily="34" charset="0"/>
                <a:cs typeface="Calibri" panose="020F0502020204030204" pitchFamily="34" charset="0"/>
              </a:rPr>
              <a:t>modern life. </a:t>
            </a:r>
            <a:r>
              <a:rPr lang="en-US" sz="1600" i="1" dirty="0">
                <a:solidFill>
                  <a:srgbClr val="00B0F0"/>
                </a:solidFill>
                <a:latin typeface="Calibri" panose="020F0502020204030204" pitchFamily="34" charset="0"/>
                <a:cs typeface="Calibri" panose="020F0502020204030204" pitchFamily="34" charset="0"/>
              </a:rPr>
              <a:t>However</a:t>
            </a:r>
            <a:r>
              <a:rPr lang="en-US" sz="1600" dirty="0">
                <a:latin typeface="Calibri" panose="020F0502020204030204" pitchFamily="34" charset="0"/>
                <a:cs typeface="Calibri" panose="020F0502020204030204" pitchFamily="34" charset="0"/>
              </a:rPr>
              <a:t>, many </a:t>
            </a:r>
            <a:r>
              <a:rPr lang="en-US" sz="1600" dirty="0" smtClean="0">
                <a:latin typeface="Calibri" panose="020F0502020204030204" pitchFamily="34" charset="0"/>
                <a:cs typeface="Calibri" panose="020F0502020204030204" pitchFamily="34" charset="0"/>
              </a:rPr>
              <a:t>scientists</a:t>
            </a:r>
            <a:r>
              <a:rPr lang="vi-VN" sz="16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disagree </a:t>
            </a:r>
            <a:r>
              <a:rPr lang="en-US" sz="1600" dirty="0">
                <a:latin typeface="Calibri" panose="020F0502020204030204" pitchFamily="34" charset="0"/>
                <a:cs typeface="Calibri" panose="020F0502020204030204" pitchFamily="34" charset="0"/>
              </a:rPr>
              <a:t>and look for ways to reduce humans’ use </a:t>
            </a:r>
            <a:r>
              <a:rPr lang="en-US" sz="1600" dirty="0" smtClean="0">
                <a:latin typeface="Calibri" panose="020F0502020204030204" pitchFamily="34" charset="0"/>
                <a:cs typeface="Calibri" panose="020F0502020204030204" pitchFamily="34" charset="0"/>
              </a:rPr>
              <a:t>of</a:t>
            </a:r>
            <a:r>
              <a:rPr lang="vi-VN" sz="160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fossil </a:t>
            </a:r>
            <a:r>
              <a:rPr lang="en-US" sz="1600" dirty="0">
                <a:latin typeface="Calibri" panose="020F0502020204030204" pitchFamily="34" charset="0"/>
                <a:cs typeface="Calibri" panose="020F0502020204030204" pitchFamily="34" charset="0"/>
              </a:rPr>
              <a:t>fuels.</a:t>
            </a:r>
          </a:p>
          <a:p>
            <a:pPr marL="0" indent="0">
              <a:spcBef>
                <a:spcPts val="0"/>
              </a:spcBef>
              <a:spcAft>
                <a:spcPts val="0"/>
              </a:spcAft>
            </a:pPr>
            <a:r>
              <a:rPr lang="en-US" sz="1600" b="1" dirty="0">
                <a:latin typeface="Calibri" panose="020F0502020204030204" pitchFamily="34" charset="0"/>
                <a:cs typeface="Calibri" panose="020F0502020204030204" pitchFamily="34" charset="0"/>
              </a:rPr>
              <a:t>A. </a:t>
            </a:r>
            <a:r>
              <a:rPr lang="en-US" sz="1600" dirty="0" smtClean="0">
                <a:latin typeface="Calibri" panose="020F0502020204030204" pitchFamily="34" charset="0"/>
                <a:cs typeface="Calibri" panose="020F0502020204030204" pitchFamily="34" charset="0"/>
              </a:rPr>
              <a:t>Besides</a:t>
            </a:r>
            <a:endParaRPr lang="en-US" sz="1600" dirty="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B. </a:t>
            </a:r>
            <a:r>
              <a:rPr lang="en-US" sz="1600" dirty="0" smtClean="0">
                <a:latin typeface="Calibri" panose="020F0502020204030204" pitchFamily="34" charset="0"/>
                <a:cs typeface="Calibri" panose="020F0502020204030204" pitchFamily="34" charset="0"/>
              </a:rPr>
              <a:t>Therefore</a:t>
            </a:r>
            <a:endParaRPr lang="en-US" sz="1600" dirty="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C. </a:t>
            </a:r>
            <a:r>
              <a:rPr lang="en-US" sz="1600" dirty="0" smtClean="0">
                <a:latin typeface="Calibri" panose="020F0502020204030204" pitchFamily="34" charset="0"/>
                <a:cs typeface="Calibri" panose="020F0502020204030204" pitchFamily="34" charset="0"/>
              </a:rPr>
              <a:t>In addition</a:t>
            </a:r>
            <a:endParaRPr lang="en-US" sz="1600" dirty="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D. </a:t>
            </a:r>
            <a:r>
              <a:rPr lang="en-US" sz="1600" dirty="0" smtClean="0">
                <a:latin typeface="Calibri" panose="020F0502020204030204" pitchFamily="34" charset="0"/>
                <a:cs typeface="Calibri" panose="020F0502020204030204" pitchFamily="34" charset="0"/>
              </a:rPr>
              <a:t>Nevertheless</a:t>
            </a:r>
            <a:endParaRPr lang="en-US" sz="1600" dirty="0">
              <a:latin typeface="Calibri" panose="020F0502020204030204" pitchFamily="34" charset="0"/>
              <a:cs typeface="Calibri" panose="020F0502020204030204" pitchFamily="34" charset="0"/>
            </a:endParaRP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solidFill>
                  <a:srgbClr val="00B0F0"/>
                </a:solidFill>
                <a:latin typeface="Calibri" panose="020F0502020204030204" pitchFamily="34" charset="0"/>
                <a:cs typeface="Calibri" panose="020F0502020204030204" pitchFamily="34" charset="0"/>
              </a:rPr>
              <a:t>C. </a:t>
            </a:r>
            <a:r>
              <a:rPr lang="en-US" sz="1600" dirty="0">
                <a:solidFill>
                  <a:srgbClr val="00B0F0"/>
                </a:solidFill>
                <a:latin typeface="Calibri" panose="020F0502020204030204" pitchFamily="34" charset="0"/>
                <a:cs typeface="Calibri" panose="020F0502020204030204" pitchFamily="34" charset="0"/>
              </a:rPr>
              <a:t>Read each statement. Write </a:t>
            </a:r>
            <a:r>
              <a:rPr lang="en-US" sz="1600" b="1" dirty="0">
                <a:solidFill>
                  <a:srgbClr val="00B0F0"/>
                </a:solidFill>
                <a:latin typeface="Calibri" panose="020F0502020204030204" pitchFamily="34" charset="0"/>
                <a:cs typeface="Calibri" panose="020F0502020204030204" pitchFamily="34" charset="0"/>
              </a:rPr>
              <a:t>T </a:t>
            </a:r>
            <a:r>
              <a:rPr lang="en-US" sz="1600" dirty="0">
                <a:solidFill>
                  <a:srgbClr val="00B0F0"/>
                </a:solidFill>
                <a:latin typeface="Calibri" panose="020F0502020204030204" pitchFamily="34" charset="0"/>
                <a:cs typeface="Calibri" panose="020F0502020204030204" pitchFamily="34" charset="0"/>
              </a:rPr>
              <a:t>if the statement is true or </a:t>
            </a:r>
            <a:r>
              <a:rPr lang="en-US" sz="1600" b="1" dirty="0">
                <a:solidFill>
                  <a:srgbClr val="00B0F0"/>
                </a:solidFill>
                <a:latin typeface="Calibri" panose="020F0502020204030204" pitchFamily="34" charset="0"/>
                <a:cs typeface="Calibri" panose="020F0502020204030204" pitchFamily="34" charset="0"/>
              </a:rPr>
              <a:t>F </a:t>
            </a:r>
            <a:r>
              <a:rPr lang="en-US" sz="1600" dirty="0">
                <a:solidFill>
                  <a:srgbClr val="00B0F0"/>
                </a:solidFill>
                <a:latin typeface="Calibri" panose="020F0502020204030204" pitchFamily="34" charset="0"/>
                <a:cs typeface="Calibri" panose="020F0502020204030204" pitchFamily="34" charset="0"/>
              </a:rPr>
              <a:t>if it is false. Use details from </a:t>
            </a:r>
            <a:r>
              <a:rPr lang="en-US" sz="1600" dirty="0" smtClean="0">
                <a:solidFill>
                  <a:srgbClr val="00B0F0"/>
                </a:solidFill>
                <a:latin typeface="Calibri" panose="020F0502020204030204" pitchFamily="34" charset="0"/>
                <a:cs typeface="Calibri" panose="020F0502020204030204" pitchFamily="34" charset="0"/>
              </a:rPr>
              <a:t>the</a:t>
            </a:r>
            <a:r>
              <a:rPr lang="vi-VN" sz="1600" dirty="0" smtClean="0">
                <a:solidFill>
                  <a:srgbClr val="00B0F0"/>
                </a:solidFill>
                <a:latin typeface="Calibri" panose="020F0502020204030204" pitchFamily="34" charset="0"/>
                <a:cs typeface="Calibri" panose="020F0502020204030204" pitchFamily="34" charset="0"/>
              </a:rPr>
              <a:t> </a:t>
            </a:r>
            <a:r>
              <a:rPr lang="en-US" sz="1600" dirty="0" smtClean="0">
                <a:solidFill>
                  <a:srgbClr val="00B0F0"/>
                </a:solidFill>
                <a:latin typeface="Calibri" panose="020F0502020204030204" pitchFamily="34" charset="0"/>
                <a:cs typeface="Calibri" panose="020F0502020204030204" pitchFamily="34" charset="0"/>
              </a:rPr>
              <a:t>article </a:t>
            </a:r>
            <a:r>
              <a:rPr lang="en-US" sz="1600" dirty="0">
                <a:solidFill>
                  <a:srgbClr val="00B0F0"/>
                </a:solidFill>
                <a:latin typeface="Calibri" panose="020F0502020204030204" pitchFamily="34" charset="0"/>
                <a:cs typeface="Calibri" panose="020F0502020204030204" pitchFamily="34" charset="0"/>
              </a:rPr>
              <a:t>to help you.</a:t>
            </a: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___ 6. </a:t>
            </a:r>
            <a:r>
              <a:rPr lang="en-US" sz="1600" dirty="0">
                <a:latin typeface="Calibri" panose="020F0502020204030204" pitchFamily="34" charset="0"/>
                <a:cs typeface="Calibri" panose="020F0502020204030204" pitchFamily="34" charset="0"/>
              </a:rPr>
              <a:t>In the global warming process, the sun’s energy cannot escape the atmosphere.</a:t>
            </a:r>
          </a:p>
          <a:p>
            <a:pPr marL="0" indent="0">
              <a:spcBef>
                <a:spcPts val="0"/>
              </a:spcBef>
              <a:spcAft>
                <a:spcPts val="0"/>
              </a:spcAft>
            </a:pPr>
            <a:r>
              <a:rPr lang="en-US" sz="1600" b="1" dirty="0">
                <a:latin typeface="Calibri" panose="020F0502020204030204" pitchFamily="34" charset="0"/>
                <a:cs typeface="Calibri" panose="020F0502020204030204" pitchFamily="34" charset="0"/>
              </a:rPr>
              <a:t>___ 7. </a:t>
            </a:r>
            <a:r>
              <a:rPr lang="en-US" sz="1600" dirty="0">
                <a:latin typeface="Calibri" panose="020F0502020204030204" pitchFamily="34" charset="0"/>
                <a:cs typeface="Calibri" panose="020F0502020204030204" pitchFamily="34" charset="0"/>
              </a:rPr>
              <a:t>Environmentalists worry most about a possible increase in the prices of cars.</a:t>
            </a:r>
          </a:p>
          <a:p>
            <a:pPr marL="0" indent="0"/>
            <a:r>
              <a:rPr lang="en-US" sz="1600" b="1" dirty="0">
                <a:latin typeface="Calibri" panose="020F0502020204030204" pitchFamily="34" charset="0"/>
                <a:cs typeface="Calibri" panose="020F0502020204030204" pitchFamily="34" charset="0"/>
              </a:rPr>
              <a:t>___ 8. </a:t>
            </a:r>
            <a:r>
              <a:rPr lang="en-US" sz="1600" dirty="0">
                <a:latin typeface="Calibri" panose="020F0502020204030204" pitchFamily="34" charset="0"/>
                <a:cs typeface="Calibri" panose="020F0502020204030204" pitchFamily="34" charset="0"/>
              </a:rPr>
              <a:t>People disagree about whether fossil fuels are needed in everyday life.</a:t>
            </a:r>
            <a:endParaRPr lang="en-US" alt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645720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100" y="617003"/>
            <a:ext cx="10007040" cy="3183471"/>
          </a:xfrm>
        </p:spPr>
        <p:txBody>
          <a:bodyPr/>
          <a:lstStyle/>
          <a:p>
            <a:r>
              <a:rPr lang="en-US" sz="8000" b="1" dirty="0" smtClean="0">
                <a:solidFill>
                  <a:srgbClr val="00B0F0"/>
                </a:solidFill>
                <a:latin typeface="Bradley Hand ITC" panose="03070402050302030203" pitchFamily="66" charset="0"/>
              </a:rPr>
              <a:t>Thank you </a:t>
            </a:r>
            <a:br>
              <a:rPr lang="en-US" sz="8000" b="1" dirty="0" smtClean="0">
                <a:solidFill>
                  <a:srgbClr val="00B0F0"/>
                </a:solidFill>
                <a:latin typeface="Bradley Hand ITC" panose="03070402050302030203" pitchFamily="66" charset="0"/>
              </a:rPr>
            </a:br>
            <a:r>
              <a:rPr lang="en-US" sz="8000" b="1" dirty="0" smtClean="0">
                <a:solidFill>
                  <a:srgbClr val="00B0F0"/>
                </a:solidFill>
                <a:latin typeface="Bradley Hand ITC" panose="03070402050302030203" pitchFamily="66" charset="0"/>
              </a:rPr>
              <a:t>for your attention !</a:t>
            </a:r>
            <a:endParaRPr lang="en-US" sz="8000" b="1" dirty="0">
              <a:solidFill>
                <a:srgbClr val="00B0F0"/>
              </a:solidFill>
              <a:latin typeface="Bradley Hand ITC" panose="03070402050302030203" pitchFamily="66" charset="0"/>
            </a:endParaRPr>
          </a:p>
        </p:txBody>
      </p:sp>
      <p:sp>
        <p:nvSpPr>
          <p:cNvPr id="3" name="Content Placeholder 2"/>
          <p:cNvSpPr>
            <a:spLocks noGrp="1"/>
          </p:cNvSpPr>
          <p:nvPr>
            <p:ph sz="half" idx="1"/>
          </p:nvPr>
        </p:nvSpPr>
        <p:spPr>
          <a:xfrm>
            <a:off x="652800" y="4467683"/>
            <a:ext cx="5345280" cy="4780633"/>
          </a:xfrm>
        </p:spPr>
        <p:txBody>
          <a:bodyPr/>
          <a:lstStyle/>
          <a:p>
            <a:endParaRPr lang="en-US"/>
          </a:p>
        </p:txBody>
      </p:sp>
      <p:sp>
        <p:nvSpPr>
          <p:cNvPr id="4" name="Content Placeholder 3"/>
          <p:cNvSpPr>
            <a:spLocks noGrp="1"/>
          </p:cNvSpPr>
          <p:nvPr>
            <p:ph sz="half" idx="2"/>
          </p:nvPr>
        </p:nvSpPr>
        <p:spPr>
          <a:xfrm>
            <a:off x="6182400" y="4829175"/>
            <a:ext cx="5347201" cy="1475885"/>
          </a:xfrm>
        </p:spPr>
        <p:txBody>
          <a:bodyPr/>
          <a:lstStyle/>
          <a:p>
            <a:endParaRPr lang="en-US" dirty="0"/>
          </a:p>
        </p:txBody>
      </p:sp>
    </p:spTree>
    <p:extLst>
      <p:ext uri="{BB962C8B-B14F-4D97-AF65-F5344CB8AC3E}">
        <p14:creationId xmlns:p14="http://schemas.microsoft.com/office/powerpoint/2010/main" val="419249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652992" y="1958332"/>
            <a:ext cx="9142720" cy="1198038"/>
          </a:xfrm>
        </p:spPr>
        <p:txBody>
          <a:bodyPr vert="horz" wrap="square" lIns="0" tIns="35266" rIns="0" bIns="0" numCol="1" anchor="ctr" anchorCtr="0" compatLnSpc="1">
            <a:prstTxWarp prst="textNoShape">
              <a:avLst/>
            </a:prstTxWarp>
          </a:bodyPr>
          <a:lstStyle/>
          <a:p>
            <a:pPr eaLnBrk="1">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t>Unit 7</a:t>
            </a:r>
          </a:p>
        </p:txBody>
      </p:sp>
      <p:sp>
        <p:nvSpPr>
          <p:cNvPr id="20483" name="Rectangle 2"/>
          <p:cNvSpPr>
            <a:spLocks noGrp="1" noChangeArrowheads="1"/>
          </p:cNvSpPr>
          <p:nvPr>
            <p:ph type="body" idx="4294967295"/>
          </p:nvPr>
        </p:nvSpPr>
        <p:spPr>
          <a:xfrm>
            <a:off x="652991" y="3701631"/>
            <a:ext cx="10884100" cy="2829981"/>
          </a:xfrm>
        </p:spPr>
        <p:txBody>
          <a:bodyPr/>
          <a:lstStyle/>
          <a:p>
            <a:pPr marL="130555" indent="0" algn="ct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solidFill>
                  <a:srgbClr val="0070C0"/>
                </a:solidFill>
                <a:latin typeface="Lucida Handwriting" panose="03010101010101010101" pitchFamily="66" charset="0"/>
              </a:rPr>
              <a:t>Finding a Spouse</a:t>
            </a:r>
          </a:p>
          <a:p>
            <a:pPr marL="130555" indent="0" algn="ct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dirty="0" smtClean="0">
              <a:solidFill>
                <a:srgbClr val="0070C0"/>
              </a:solidFill>
              <a:latin typeface="Lucida Handwriting" panose="03010101010101010101" pitchFamily="66" charset="0"/>
            </a:endParaRPr>
          </a:p>
        </p:txBody>
      </p:sp>
      <p:pic>
        <p:nvPicPr>
          <p:cNvPr id="2050" name="Picture 2" descr="Wedding Vietnam by quynhlt57 on Deviant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1" y="2145349"/>
            <a:ext cx="307435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3576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3</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Reading 2: “What’s Wrong with Tradition?”</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a:spcBef>
                <a:spcPts val="0"/>
              </a:spcBef>
              <a:spcAft>
                <a:spcPts val="0"/>
              </a:spcAft>
            </a:pPr>
            <a:r>
              <a:rPr lang="en-US" sz="1600" dirty="0" smtClean="0">
                <a:latin typeface="Gill Sans"/>
              </a:rPr>
              <a:t> </a:t>
            </a:r>
            <a:r>
              <a:rPr lang="en-US" sz="1600" dirty="0" smtClean="0">
                <a:solidFill>
                  <a:srgbClr val="00B0F0"/>
                </a:solidFill>
                <a:latin typeface="Calibri" panose="020F0502020204030204" pitchFamily="34" charset="0"/>
                <a:cs typeface="Calibri" panose="020F0502020204030204" pitchFamily="34" charset="0"/>
              </a:rPr>
              <a:t>Vocabulary Review</a:t>
            </a:r>
          </a:p>
          <a:p>
            <a:pPr>
              <a:spcBef>
                <a:spcPts val="0"/>
              </a:spcBef>
              <a:spcAft>
                <a:spcPts val="0"/>
              </a:spcAft>
            </a:pPr>
            <a:endParaRPr lang="en-US" sz="1600" dirty="0" smtClean="0">
              <a:solidFill>
                <a:srgbClr val="00B0F0"/>
              </a:solidFill>
              <a:latin typeface="Calibri" panose="020F0502020204030204" pitchFamily="34" charset="0"/>
              <a:cs typeface="Calibri" panose="020F0502020204030204" pitchFamily="34" charset="0"/>
            </a:endParaRPr>
          </a:p>
          <a:p>
            <a:pPr>
              <a:spcBef>
                <a:spcPts val="0"/>
              </a:spcBef>
              <a:spcAft>
                <a:spcPts val="0"/>
              </a:spcAft>
            </a:pPr>
            <a:r>
              <a:rPr lang="en-US" sz="1600" dirty="0" smtClean="0">
                <a:solidFill>
                  <a:srgbClr val="00B0F0"/>
                </a:solidFill>
                <a:latin typeface="Calibri" panose="020F0502020204030204" pitchFamily="34" charset="0"/>
                <a:cs typeface="Calibri" panose="020F0502020204030204" pitchFamily="34" charset="0"/>
              </a:rPr>
              <a:t>A. Read </a:t>
            </a:r>
            <a:r>
              <a:rPr lang="en-US" sz="1600" dirty="0">
                <a:solidFill>
                  <a:srgbClr val="00B0F0"/>
                </a:solidFill>
                <a:latin typeface="Calibri" panose="020F0502020204030204" pitchFamily="34" charset="0"/>
                <a:cs typeface="Calibri" panose="020F0502020204030204" pitchFamily="34" charset="0"/>
              </a:rPr>
              <a:t>the story. Use the words from the box to fill in the </a:t>
            </a:r>
            <a:r>
              <a:rPr lang="en-US" sz="1600" dirty="0" smtClean="0">
                <a:solidFill>
                  <a:srgbClr val="00B0F0"/>
                </a:solidFill>
                <a:latin typeface="Calibri" panose="020F0502020204030204" pitchFamily="34" charset="0"/>
                <a:cs typeface="Calibri" panose="020F0502020204030204" pitchFamily="34" charset="0"/>
              </a:rPr>
              <a:t>blanks. Not </a:t>
            </a:r>
            <a:r>
              <a:rPr lang="en-US" sz="1600" dirty="0">
                <a:solidFill>
                  <a:srgbClr val="00B0F0"/>
                </a:solidFill>
                <a:latin typeface="Calibri" panose="020F0502020204030204" pitchFamily="34" charset="0"/>
                <a:cs typeface="Calibri" panose="020F0502020204030204" pitchFamily="34" charset="0"/>
              </a:rPr>
              <a:t>all of the words will </a:t>
            </a:r>
            <a:r>
              <a:rPr lang="en-US" sz="1600" dirty="0" smtClean="0">
                <a:solidFill>
                  <a:srgbClr val="00B0F0"/>
                </a:solidFill>
                <a:latin typeface="Calibri" panose="020F0502020204030204" pitchFamily="34" charset="0"/>
                <a:cs typeface="Calibri" panose="020F0502020204030204" pitchFamily="34" charset="0"/>
              </a:rPr>
              <a:t>be used.</a:t>
            </a:r>
          </a:p>
          <a:p>
            <a:pPr>
              <a:spcBef>
                <a:spcPts val="0"/>
              </a:spcBef>
              <a:spcAft>
                <a:spcPts val="0"/>
              </a:spcAft>
            </a:pPr>
            <a:endParaRPr lang="en-US" sz="1600" dirty="0">
              <a:latin typeface="Calibri" panose="020F0502020204030204" pitchFamily="34" charset="0"/>
              <a:cs typeface="Calibri" panose="020F0502020204030204" pitchFamily="34" charset="0"/>
            </a:endParaRPr>
          </a:p>
          <a:p>
            <a:pPr>
              <a:spcBef>
                <a:spcPts val="0"/>
              </a:spcBef>
              <a:spcAft>
                <a:spcPts val="0"/>
              </a:spcAft>
            </a:pPr>
            <a:r>
              <a:rPr lang="en-US" sz="1600" dirty="0">
                <a:latin typeface="Calibri" panose="020F0502020204030204" pitchFamily="34" charset="0"/>
                <a:cs typeface="Calibri" panose="020F0502020204030204" pitchFamily="34" charset="0"/>
              </a:rPr>
              <a:t>characteristics       fertility            monogamy       pregnant      </a:t>
            </a:r>
            <a:endParaRPr lang="en-US" sz="1600" dirty="0" smtClean="0">
              <a:latin typeface="Calibri" panose="020F0502020204030204" pitchFamily="34" charset="0"/>
              <a:cs typeface="Calibri" panose="020F0502020204030204" pitchFamily="34" charset="0"/>
            </a:endParaRPr>
          </a:p>
          <a:p>
            <a:pPr>
              <a:spcBef>
                <a:spcPts val="0"/>
              </a:spcBef>
              <a:spcAft>
                <a:spcPts val="0"/>
              </a:spcAft>
            </a:pPr>
            <a:r>
              <a:rPr lang="en-US" sz="1600" dirty="0" smtClean="0">
                <a:latin typeface="Calibri" panose="020F0502020204030204" pitchFamily="34" charset="0"/>
                <a:cs typeface="Calibri" panose="020F0502020204030204" pitchFamily="34" charset="0"/>
              </a:rPr>
              <a:t>everlasting</a:t>
            </a:r>
            <a:r>
              <a:rPr lang="en-US" sz="1600" dirty="0">
                <a:latin typeface="Calibri" panose="020F0502020204030204" pitchFamily="34" charset="0"/>
                <a:cs typeface="Calibri" panose="020F0502020204030204" pitchFamily="34" charset="0"/>
              </a:rPr>
              <a:t>            leadership        polygamy         romantic       </a:t>
            </a:r>
          </a:p>
          <a:p>
            <a:pPr>
              <a:spcBef>
                <a:spcPts val="0"/>
              </a:spcBef>
              <a:spcAft>
                <a:spcPts val="0"/>
              </a:spcAft>
            </a:pPr>
            <a:r>
              <a:rPr lang="en-US" sz="1600" dirty="0">
                <a:latin typeface="Calibri" panose="020F0502020204030204" pitchFamily="34" charset="0"/>
                <a:cs typeface="Calibri" panose="020F0502020204030204" pitchFamily="34" charset="0"/>
              </a:rPr>
              <a:t>s</a:t>
            </a:r>
            <a:r>
              <a:rPr lang="en-US" sz="1600" dirty="0" smtClean="0">
                <a:latin typeface="Calibri" panose="020F0502020204030204" pitchFamily="34" charset="0"/>
                <a:cs typeface="Calibri" panose="020F0502020204030204" pitchFamily="34" charset="0"/>
              </a:rPr>
              <a:t>pouse                   shocked</a:t>
            </a:r>
          </a:p>
          <a:p>
            <a:pPr>
              <a:spcBef>
                <a:spcPts val="0"/>
              </a:spcBef>
              <a:spcAft>
                <a:spcPts val="0"/>
              </a:spcAft>
            </a:pPr>
            <a:endParaRPr lang="en-US" sz="1600" dirty="0" smtClean="0">
              <a:latin typeface="Calibri" panose="020F0502020204030204" pitchFamily="34" charset="0"/>
              <a:cs typeface="Calibri" panose="020F0502020204030204" pitchFamily="34" charset="0"/>
            </a:endParaRPr>
          </a:p>
          <a:p>
            <a:pPr marL="0" indent="0" algn="just">
              <a:spcBef>
                <a:spcPts val="0"/>
              </a:spcBef>
              <a:spcAft>
                <a:spcPts val="0"/>
              </a:spcAft>
            </a:pPr>
            <a:r>
              <a:rPr lang="en-US" sz="1800" dirty="0" smtClean="0">
                <a:latin typeface="Calibri" panose="020F0502020204030204" pitchFamily="34" charset="0"/>
                <a:cs typeface="Calibri" panose="020F0502020204030204" pitchFamily="34" charset="0"/>
              </a:rPr>
              <a:t>Tony and Linda Williamson have been married for two years. Instead of a traditional</a:t>
            </a: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ceremony</a:t>
            </a:r>
            <a:r>
              <a:rPr lang="en-US" sz="1800" dirty="0">
                <a:latin typeface="Calibri" panose="020F0502020204030204" pitchFamily="34" charset="0"/>
                <a:cs typeface="Calibri" panose="020F0502020204030204" pitchFamily="34" charset="0"/>
              </a:rPr>
              <a:t>, they had a </a:t>
            </a:r>
            <a:r>
              <a:rPr lang="en-US" sz="1800" dirty="0" smtClean="0">
                <a:latin typeface="Calibri" panose="020F0502020204030204" pitchFamily="34" charset="0"/>
                <a:cs typeface="Calibri" panose="020F0502020204030204" pitchFamily="34" charset="0"/>
              </a:rPr>
              <a:t>1. </a:t>
            </a:r>
            <a:r>
              <a:rPr lang="en-US" sz="1800" dirty="0">
                <a:latin typeface="Calibri" panose="020F0502020204030204" pitchFamily="34" charset="0"/>
                <a:cs typeface="Calibri" panose="020F0502020204030204" pitchFamily="34" charset="0"/>
              </a:rPr>
              <a:t>_____________ “Vegas Wedding.” They met at a casino in Las </a:t>
            </a:r>
            <a:r>
              <a:rPr lang="en-US" sz="1800" dirty="0" smtClean="0">
                <a:latin typeface="Calibri" panose="020F0502020204030204" pitchFamily="34" charset="0"/>
                <a:cs typeface="Calibri" panose="020F0502020204030204" pitchFamily="34" charset="0"/>
              </a:rPr>
              <a:t>Vegas and </a:t>
            </a:r>
            <a:r>
              <a:rPr lang="en-US" sz="1800" dirty="0">
                <a:latin typeface="Calibri" panose="020F0502020204030204" pitchFamily="34" charset="0"/>
                <a:cs typeface="Calibri" panose="020F0502020204030204" pitchFamily="34" charset="0"/>
              </a:rPr>
              <a:t>found that they had similar </a:t>
            </a:r>
            <a:r>
              <a:rPr lang="en-US" sz="1800" dirty="0" smtClean="0">
                <a:latin typeface="Calibri" panose="020F0502020204030204" pitchFamily="34" charset="0"/>
                <a:cs typeface="Calibri" panose="020F0502020204030204" pitchFamily="34" charset="0"/>
              </a:rPr>
              <a:t>2. </a:t>
            </a:r>
            <a:r>
              <a:rPr lang="en-US" sz="1800" dirty="0">
                <a:latin typeface="Calibri" panose="020F0502020204030204" pitchFamily="34" charset="0"/>
                <a:cs typeface="Calibri" panose="020F0502020204030204" pitchFamily="34" charset="0"/>
              </a:rPr>
              <a:t>_____________. After two days together, they decided to </a:t>
            </a:r>
            <a:r>
              <a:rPr lang="en-US" sz="1800" dirty="0" smtClean="0">
                <a:latin typeface="Calibri" panose="020F0502020204030204" pitchFamily="34" charset="0"/>
                <a:cs typeface="Calibri" panose="020F0502020204030204" pitchFamily="34" charset="0"/>
              </a:rPr>
              <a:t>get married</a:t>
            </a:r>
            <a:r>
              <a:rPr lang="en-US" sz="1800" dirty="0">
                <a:latin typeface="Calibri" panose="020F0502020204030204" pitchFamily="34" charset="0"/>
                <a:cs typeface="Calibri" panose="020F0502020204030204" pitchFamily="34" charset="0"/>
              </a:rPr>
              <a:t>. Their families were </a:t>
            </a:r>
            <a:r>
              <a:rPr lang="en-US" sz="1800" dirty="0" smtClean="0">
                <a:latin typeface="Calibri" panose="020F0502020204030204" pitchFamily="34" charset="0"/>
                <a:cs typeface="Calibri" panose="020F0502020204030204" pitchFamily="34" charset="0"/>
              </a:rPr>
              <a:t>         3. ____________ </a:t>
            </a:r>
            <a:r>
              <a:rPr lang="en-US" sz="1800" dirty="0">
                <a:latin typeface="Calibri" panose="020F0502020204030204" pitchFamily="34" charset="0"/>
                <a:cs typeface="Calibri" panose="020F0502020204030204" pitchFamily="34" charset="0"/>
              </a:rPr>
              <a:t>by the news, but happy for the new couple. </a:t>
            </a:r>
            <a:r>
              <a:rPr lang="en-US" sz="1800" dirty="0" smtClean="0">
                <a:latin typeface="Calibri" panose="020F0502020204030204" pitchFamily="34" charset="0"/>
                <a:cs typeface="Calibri" panose="020F0502020204030204" pitchFamily="34" charset="0"/>
              </a:rPr>
              <a:t>Now the </a:t>
            </a:r>
            <a:r>
              <a:rPr lang="en-US" sz="1800" dirty="0">
                <a:latin typeface="Calibri" panose="020F0502020204030204" pitchFamily="34" charset="0"/>
                <a:cs typeface="Calibri" panose="020F0502020204030204" pitchFamily="34" charset="0"/>
              </a:rPr>
              <a:t>Williamsons live together in Mesa, Arizona. Linda </a:t>
            </a:r>
            <a:r>
              <a:rPr lang="en-US" sz="1800" dirty="0" smtClean="0">
                <a:latin typeface="Calibri" panose="020F0502020204030204" pitchFamily="34" charset="0"/>
                <a:cs typeface="Calibri" panose="020F0502020204030204" pitchFamily="34" charset="0"/>
              </a:rPr>
              <a:t>is     </a:t>
            </a:r>
            <a:r>
              <a:rPr lang="en-US" sz="1800" dirty="0">
                <a:latin typeface="Calibri" panose="020F0502020204030204" pitchFamily="34" charset="0"/>
                <a:cs typeface="Calibri" panose="020F0502020204030204" pitchFamily="34" charset="0"/>
              </a:rPr>
              <a:t>4</a:t>
            </a: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_____________ with the </a:t>
            </a:r>
            <a:r>
              <a:rPr lang="en-US" sz="1800" dirty="0" smtClean="0">
                <a:latin typeface="Calibri" panose="020F0502020204030204" pitchFamily="34" charset="0"/>
                <a:cs typeface="Calibri" panose="020F0502020204030204" pitchFamily="34" charset="0"/>
              </a:rPr>
              <a:t>couple’s first </a:t>
            </a:r>
            <a:r>
              <a:rPr lang="en-US" sz="1800" dirty="0">
                <a:latin typeface="Calibri" panose="020F0502020204030204" pitchFamily="34" charset="0"/>
                <a:cs typeface="Calibri" panose="020F0502020204030204" pitchFamily="34" charset="0"/>
              </a:rPr>
              <a:t>child. “I know our wedding was different,” Linda says with a smile. “But I also know that </a:t>
            </a:r>
            <a:r>
              <a:rPr lang="en-US" sz="1800" dirty="0" smtClean="0">
                <a:latin typeface="Calibri" panose="020F0502020204030204" pitchFamily="34" charset="0"/>
                <a:cs typeface="Calibri" panose="020F0502020204030204" pitchFamily="34" charset="0"/>
              </a:rPr>
              <a:t>our marriage </a:t>
            </a:r>
            <a:r>
              <a:rPr lang="en-US" sz="1800" dirty="0">
                <a:latin typeface="Calibri" panose="020F0502020204030204" pitchFamily="34" charset="0"/>
                <a:cs typeface="Calibri" panose="020F0502020204030204" pitchFamily="34" charset="0"/>
              </a:rPr>
              <a:t>will be </a:t>
            </a:r>
            <a:r>
              <a:rPr lang="en-US" sz="1800" dirty="0" smtClean="0">
                <a:latin typeface="Calibri" panose="020F0502020204030204" pitchFamily="34" charset="0"/>
                <a:cs typeface="Calibri" panose="020F0502020204030204" pitchFamily="34" charset="0"/>
              </a:rPr>
              <a:t>        5. </a:t>
            </a:r>
            <a:r>
              <a:rPr lang="en-US" sz="1800" dirty="0">
                <a:latin typeface="Calibri" panose="020F0502020204030204" pitchFamily="34" charset="0"/>
                <a:cs typeface="Calibri" panose="020F0502020204030204" pitchFamily="34" charset="0"/>
              </a:rPr>
              <a:t>_____________.”</a:t>
            </a:r>
          </a:p>
          <a:p>
            <a:r>
              <a:rPr lang="en-US" sz="1600" dirty="0"/>
              <a:t/>
            </a:r>
            <a:br>
              <a:rPr lang="en-US" sz="1600" dirty="0"/>
            </a:br>
            <a:r>
              <a:rPr lang="en-US" sz="1600" dirty="0"/>
              <a:t/>
            </a:r>
            <a:br>
              <a:rPr lang="en-US" sz="1600" dirty="0"/>
            </a:br>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0396" y="114300"/>
            <a:ext cx="5961603" cy="6198439"/>
          </a:xfrm>
        </p:spPr>
        <p:txBody>
          <a:bodyPr/>
          <a:lstStyle/>
          <a:p>
            <a:pPr>
              <a:spcBef>
                <a:spcPts val="0"/>
              </a:spcBef>
              <a:spcAft>
                <a:spcPts val="0"/>
              </a:spcAft>
            </a:pPr>
            <a:r>
              <a:rPr lang="en-US" sz="1600" b="1" dirty="0">
                <a:solidFill>
                  <a:srgbClr val="00B0F0"/>
                </a:solidFill>
                <a:latin typeface="Calibri" panose="020F0502020204030204" pitchFamily="34" charset="0"/>
                <a:cs typeface="Calibri" panose="020F0502020204030204" pitchFamily="34" charset="0"/>
              </a:rPr>
              <a:t>B. </a:t>
            </a:r>
            <a:r>
              <a:rPr lang="en-US" sz="1600" dirty="0">
                <a:solidFill>
                  <a:srgbClr val="00B0F0"/>
                </a:solidFill>
                <a:latin typeface="Calibri" panose="020F0502020204030204" pitchFamily="34" charset="0"/>
                <a:cs typeface="Calibri" panose="020F0502020204030204" pitchFamily="34" charset="0"/>
              </a:rPr>
              <a:t>Choose the word that best completes each comparison.</a:t>
            </a:r>
          </a:p>
          <a:p>
            <a:pPr>
              <a:spcBef>
                <a:spcPts val="0"/>
              </a:spcBef>
              <a:spcAft>
                <a:spcPts val="0"/>
              </a:spcAft>
            </a:pPr>
            <a:r>
              <a:rPr lang="en-US" sz="1600" dirty="0" smtClean="0">
                <a:latin typeface="Calibri" panose="020F0502020204030204" pitchFamily="34" charset="0"/>
                <a:cs typeface="Calibri" panose="020F0502020204030204" pitchFamily="34" charset="0"/>
              </a:rPr>
              <a:t>6</a:t>
            </a:r>
            <a:r>
              <a:rPr lang="en-US" sz="1600" b="1" dirty="0" smtClean="0">
                <a:latin typeface="Calibri" panose="020F0502020204030204" pitchFamily="34" charset="0"/>
                <a:cs typeface="Calibri" panose="020F0502020204030204" pitchFamily="34" charset="0"/>
              </a:rPr>
              <a:t>. </a:t>
            </a:r>
            <a:r>
              <a:rPr lang="en-US" sz="1600" i="1" dirty="0">
                <a:latin typeface="Calibri" panose="020F0502020204030204" pitchFamily="34" charset="0"/>
                <a:cs typeface="Calibri" panose="020F0502020204030204" pitchFamily="34" charset="0"/>
              </a:rPr>
              <a:t>custom : tradition </a:t>
            </a:r>
            <a:r>
              <a:rPr lang="en-US" sz="1600" dirty="0">
                <a:latin typeface="Calibri" panose="020F0502020204030204" pitchFamily="34" charset="0"/>
                <a:cs typeface="Calibri" panose="020F0502020204030204" pitchFamily="34" charset="0"/>
              </a:rPr>
              <a:t>= spouse : ____</a:t>
            </a:r>
          </a:p>
          <a:p>
            <a:pPr>
              <a:spcBef>
                <a:spcPts val="0"/>
              </a:spcBef>
              <a:spcAft>
                <a:spcPts val="0"/>
              </a:spcAft>
            </a:pPr>
            <a:r>
              <a:rPr lang="en-US" sz="1600" b="1" dirty="0" smtClean="0">
                <a:latin typeface="Calibri" panose="020F0502020204030204" pitchFamily="34" charset="0"/>
                <a:cs typeface="Calibri" panose="020F0502020204030204" pitchFamily="34" charset="0"/>
              </a:rPr>
              <a:t>	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fertility</a:t>
            </a:r>
          </a:p>
          <a:p>
            <a:pPr>
              <a:spcBef>
                <a:spcPts val="0"/>
              </a:spcBef>
              <a:spcAft>
                <a:spcPts val="0"/>
              </a:spcAft>
            </a:pPr>
            <a:r>
              <a:rPr lang="en-US" sz="1600" b="1" dirty="0" smtClean="0">
                <a:latin typeface="Calibri" panose="020F0502020204030204" pitchFamily="34" charset="0"/>
                <a:cs typeface="Calibri" panose="020F0502020204030204" pitchFamily="34" charset="0"/>
              </a:rPr>
              <a:t>	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engagement</a:t>
            </a:r>
          </a:p>
          <a:p>
            <a:pPr>
              <a:spcBef>
                <a:spcPts val="0"/>
              </a:spcBef>
              <a:spcAft>
                <a:spcPts val="0"/>
              </a:spcAft>
            </a:pPr>
            <a:r>
              <a:rPr lang="en-US" sz="1600" b="1" dirty="0" smtClean="0">
                <a:latin typeface="Calibri" panose="020F0502020204030204" pitchFamily="34" charset="0"/>
                <a:cs typeface="Calibri" panose="020F0502020204030204" pitchFamily="34" charset="0"/>
              </a:rPr>
              <a:t>	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partner</a:t>
            </a:r>
          </a:p>
          <a:p>
            <a:pPr>
              <a:spcBef>
                <a:spcPts val="0"/>
              </a:spcBef>
              <a:spcAft>
                <a:spcPts val="0"/>
              </a:spcAft>
            </a:pPr>
            <a:r>
              <a:rPr lang="en-US" sz="1600" b="1" dirty="0" smtClean="0">
                <a:latin typeface="Calibri" panose="020F0502020204030204" pitchFamily="34" charset="0"/>
                <a:cs typeface="Calibri" panose="020F0502020204030204" pitchFamily="34" charset="0"/>
              </a:rPr>
              <a:t>	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wedding</a:t>
            </a:r>
          </a:p>
          <a:p>
            <a:pPr>
              <a:spcBef>
                <a:spcPts val="0"/>
              </a:spcBef>
              <a:spcAft>
                <a:spcPts val="0"/>
              </a:spcAft>
            </a:pPr>
            <a:endParaRPr lang="en-US" sz="1600" dirty="0" smtClean="0">
              <a:latin typeface="Calibri" panose="020F0502020204030204" pitchFamily="34" charset="0"/>
              <a:cs typeface="Calibri" panose="020F0502020204030204" pitchFamily="34" charset="0"/>
            </a:endParaRPr>
          </a:p>
          <a:p>
            <a:pPr>
              <a:spcBef>
                <a:spcPts val="0"/>
              </a:spcBef>
              <a:spcAft>
                <a:spcPts val="0"/>
              </a:spcAft>
            </a:pPr>
            <a:r>
              <a:rPr lang="en-US" sz="1600" b="1" dirty="0">
                <a:latin typeface="Calibri" panose="020F0502020204030204" pitchFamily="34" charset="0"/>
                <a:cs typeface="Calibri" panose="020F0502020204030204" pitchFamily="34" charset="0"/>
              </a:rPr>
              <a:t>7</a:t>
            </a:r>
            <a:r>
              <a:rPr lang="en-US" sz="1600" b="1" dirty="0" smtClean="0">
                <a:latin typeface="Calibri" panose="020F0502020204030204" pitchFamily="34" charset="0"/>
                <a:cs typeface="Calibri" panose="020F0502020204030204" pitchFamily="34" charset="0"/>
              </a:rPr>
              <a:t>. </a:t>
            </a:r>
            <a:r>
              <a:rPr lang="en-US" sz="1600" i="1" dirty="0">
                <a:latin typeface="Calibri" panose="020F0502020204030204" pitchFamily="34" charset="0"/>
                <a:cs typeface="Calibri" panose="020F0502020204030204" pitchFamily="34" charset="0"/>
              </a:rPr>
              <a:t>engagement : marriage </a:t>
            </a:r>
            <a:r>
              <a:rPr lang="en-US" sz="1600" dirty="0">
                <a:latin typeface="Calibri" panose="020F0502020204030204" pitchFamily="34" charset="0"/>
                <a:cs typeface="Calibri" panose="020F0502020204030204" pitchFamily="34" charset="0"/>
              </a:rPr>
              <a:t>= fertility : ____</a:t>
            </a:r>
          </a:p>
          <a:p>
            <a:pPr>
              <a:spcBef>
                <a:spcPts val="0"/>
              </a:spcBef>
              <a:spcAft>
                <a:spcPts val="0"/>
              </a:spcAft>
            </a:pPr>
            <a:r>
              <a:rPr lang="en-US" sz="1600" b="1" dirty="0" smtClean="0">
                <a:latin typeface="Calibri" panose="020F0502020204030204" pitchFamily="34" charset="0"/>
                <a:cs typeface="Calibri" panose="020F0502020204030204" pitchFamily="34" charset="0"/>
              </a:rPr>
              <a:t>	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polygamy</a:t>
            </a:r>
          </a:p>
          <a:p>
            <a:pPr>
              <a:spcBef>
                <a:spcPts val="0"/>
              </a:spcBef>
              <a:spcAft>
                <a:spcPts val="0"/>
              </a:spcAft>
            </a:pPr>
            <a:r>
              <a:rPr lang="en-US" sz="1600" b="1" dirty="0" smtClean="0">
                <a:latin typeface="Calibri" panose="020F0502020204030204" pitchFamily="34" charset="0"/>
                <a:cs typeface="Calibri" panose="020F0502020204030204" pitchFamily="34" charset="0"/>
              </a:rPr>
              <a:t>	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romance</a:t>
            </a:r>
          </a:p>
          <a:p>
            <a:pPr>
              <a:spcBef>
                <a:spcPts val="0"/>
              </a:spcBef>
              <a:spcAft>
                <a:spcPts val="0"/>
              </a:spcAft>
            </a:pPr>
            <a:r>
              <a:rPr lang="en-US" sz="1600" b="1" dirty="0" smtClean="0">
                <a:latin typeface="Calibri" panose="020F0502020204030204" pitchFamily="34" charset="0"/>
                <a:cs typeface="Calibri" panose="020F0502020204030204" pitchFamily="34" charset="0"/>
              </a:rPr>
              <a:t>	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attraction</a:t>
            </a:r>
          </a:p>
          <a:p>
            <a:pPr>
              <a:spcBef>
                <a:spcPts val="0"/>
              </a:spcBef>
              <a:spcAft>
                <a:spcPts val="0"/>
              </a:spcAft>
            </a:pPr>
            <a:r>
              <a:rPr lang="en-US" sz="1600" b="1" dirty="0" smtClean="0">
                <a:latin typeface="Calibri" panose="020F0502020204030204" pitchFamily="34" charset="0"/>
                <a:cs typeface="Calibri" panose="020F0502020204030204" pitchFamily="34" charset="0"/>
              </a:rPr>
              <a:t>	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pregnancy</a:t>
            </a:r>
          </a:p>
          <a:p>
            <a:pPr>
              <a:spcBef>
                <a:spcPts val="0"/>
              </a:spcBef>
              <a:spcAft>
                <a:spcPts val="0"/>
              </a:spcAft>
            </a:pPr>
            <a:endParaRPr lang="en-US" sz="1600" dirty="0" smtClean="0">
              <a:latin typeface="Calibri" panose="020F0502020204030204" pitchFamily="34" charset="0"/>
              <a:cs typeface="Calibri" panose="020F0502020204030204" pitchFamily="34" charset="0"/>
            </a:endParaRPr>
          </a:p>
          <a:p>
            <a:pPr>
              <a:spcBef>
                <a:spcPts val="0"/>
              </a:spcBef>
              <a:spcAft>
                <a:spcPts val="0"/>
              </a:spcAft>
            </a:pPr>
            <a:r>
              <a:rPr lang="en-US" sz="1600" b="1" dirty="0">
                <a:latin typeface="Calibri" panose="020F0502020204030204" pitchFamily="34" charset="0"/>
                <a:cs typeface="Calibri" panose="020F0502020204030204" pitchFamily="34" charset="0"/>
              </a:rPr>
              <a:t>8</a:t>
            </a:r>
            <a:r>
              <a:rPr lang="en-US" sz="1600" b="1" dirty="0" smtClean="0">
                <a:latin typeface="Calibri" panose="020F0502020204030204" pitchFamily="34" charset="0"/>
                <a:cs typeface="Calibri" panose="020F0502020204030204" pitchFamily="34" charset="0"/>
              </a:rPr>
              <a:t>. </a:t>
            </a:r>
            <a:r>
              <a:rPr lang="en-US" sz="1600" i="1" dirty="0">
                <a:latin typeface="Calibri" panose="020F0502020204030204" pitchFamily="34" charset="0"/>
                <a:cs typeface="Calibri" panose="020F0502020204030204" pitchFamily="34" charset="0"/>
              </a:rPr>
              <a:t>leader : follower </a:t>
            </a:r>
            <a:r>
              <a:rPr lang="en-US" sz="1600" dirty="0">
                <a:latin typeface="Calibri" panose="020F0502020204030204" pitchFamily="34" charset="0"/>
                <a:cs typeface="Calibri" panose="020F0502020204030204" pitchFamily="34" charset="0"/>
              </a:rPr>
              <a:t>= everlasting : ____</a:t>
            </a:r>
          </a:p>
          <a:p>
            <a:pPr>
              <a:spcBef>
                <a:spcPts val="0"/>
              </a:spcBef>
              <a:spcAft>
                <a:spcPts val="0"/>
              </a:spcAft>
            </a:pPr>
            <a:r>
              <a:rPr lang="en-US" sz="1600" b="1" dirty="0" smtClean="0">
                <a:latin typeface="Calibri" panose="020F0502020204030204" pitchFamily="34" charset="0"/>
                <a:cs typeface="Calibri" panose="020F0502020204030204" pitchFamily="34" charset="0"/>
              </a:rPr>
              <a:t>	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huge</a:t>
            </a:r>
          </a:p>
          <a:p>
            <a:pPr>
              <a:spcBef>
                <a:spcPts val="0"/>
              </a:spcBef>
              <a:spcAft>
                <a:spcPts val="0"/>
              </a:spcAft>
            </a:pPr>
            <a:r>
              <a:rPr lang="en-US" sz="1600" b="1" dirty="0" smtClean="0">
                <a:latin typeface="Calibri" panose="020F0502020204030204" pitchFamily="34" charset="0"/>
                <a:cs typeface="Calibri" panose="020F0502020204030204" pitchFamily="34" charset="0"/>
              </a:rPr>
              <a:t>	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short</a:t>
            </a:r>
          </a:p>
          <a:p>
            <a:pPr>
              <a:spcBef>
                <a:spcPts val="0"/>
              </a:spcBef>
              <a:spcAft>
                <a:spcPts val="0"/>
              </a:spcAft>
            </a:pPr>
            <a:r>
              <a:rPr lang="en-US" sz="1600" b="1" dirty="0" smtClean="0">
                <a:latin typeface="Calibri" panose="020F0502020204030204" pitchFamily="34" charset="0"/>
                <a:cs typeface="Calibri" panose="020F0502020204030204" pitchFamily="34" charset="0"/>
              </a:rPr>
              <a:t>	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true</a:t>
            </a:r>
          </a:p>
          <a:p>
            <a:pPr>
              <a:spcBef>
                <a:spcPts val="0"/>
              </a:spcBef>
              <a:spcAft>
                <a:spcPts val="0"/>
              </a:spcAft>
            </a:pPr>
            <a:r>
              <a:rPr lang="en-US" sz="1600" b="1" dirty="0" smtClean="0">
                <a:latin typeface="Calibri" panose="020F0502020204030204" pitchFamily="34" charset="0"/>
                <a:cs typeface="Calibri" panose="020F0502020204030204" pitchFamily="34" charset="0"/>
              </a:rPr>
              <a:t>	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special</a:t>
            </a:r>
          </a:p>
          <a:p>
            <a:pPr>
              <a:spcBef>
                <a:spcPts val="0"/>
              </a:spcBef>
              <a:spcAft>
                <a:spcPts val="0"/>
              </a:spcAft>
            </a:pPr>
            <a:endParaRPr lang="en-US" sz="1600" dirty="0" smtClean="0">
              <a:latin typeface="Calibri" panose="020F0502020204030204" pitchFamily="34" charset="0"/>
              <a:cs typeface="Calibri" panose="020F0502020204030204" pitchFamily="34" charset="0"/>
            </a:endParaRPr>
          </a:p>
          <a:p>
            <a:pPr>
              <a:spcBef>
                <a:spcPts val="0"/>
              </a:spcBef>
              <a:spcAft>
                <a:spcPts val="0"/>
              </a:spcAft>
            </a:pPr>
            <a:r>
              <a:rPr lang="en-US" sz="1600" b="1" dirty="0" smtClean="0">
                <a:latin typeface="Calibri" panose="020F0502020204030204" pitchFamily="34" charset="0"/>
                <a:cs typeface="Calibri" panose="020F0502020204030204" pitchFamily="34" charset="0"/>
              </a:rPr>
              <a:t>9. </a:t>
            </a:r>
            <a:r>
              <a:rPr lang="en-US" sz="1600" i="1" dirty="0">
                <a:latin typeface="Calibri" panose="020F0502020204030204" pitchFamily="34" charset="0"/>
                <a:cs typeface="Calibri" panose="020F0502020204030204" pitchFamily="34" charset="0"/>
              </a:rPr>
              <a:t>features : characteristics </a:t>
            </a:r>
            <a:r>
              <a:rPr lang="en-US" sz="1600" dirty="0">
                <a:latin typeface="Calibri" panose="020F0502020204030204" pitchFamily="34" charset="0"/>
                <a:cs typeface="Calibri" panose="020F0502020204030204" pitchFamily="34" charset="0"/>
              </a:rPr>
              <a:t>= produce : ____</a:t>
            </a:r>
          </a:p>
          <a:p>
            <a:pPr>
              <a:spcBef>
                <a:spcPts val="0"/>
              </a:spcBef>
              <a:spcAft>
                <a:spcPts val="0"/>
              </a:spcAft>
            </a:pPr>
            <a:r>
              <a:rPr lang="en-US" sz="1600" b="1" dirty="0" smtClean="0">
                <a:latin typeface="Calibri" panose="020F0502020204030204" pitchFamily="34" charset="0"/>
                <a:cs typeface="Calibri" panose="020F0502020204030204" pitchFamily="34" charset="0"/>
              </a:rPr>
              <a:t>	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make</a:t>
            </a:r>
          </a:p>
          <a:p>
            <a:pPr>
              <a:spcBef>
                <a:spcPts val="0"/>
              </a:spcBef>
              <a:spcAft>
                <a:spcPts val="0"/>
              </a:spcAft>
            </a:pPr>
            <a:r>
              <a:rPr lang="en-US" sz="1600" b="1" dirty="0" smtClean="0">
                <a:latin typeface="Calibri" panose="020F0502020204030204" pitchFamily="34" charset="0"/>
                <a:cs typeface="Calibri" panose="020F0502020204030204" pitchFamily="34" charset="0"/>
              </a:rPr>
              <a:t>	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raise</a:t>
            </a:r>
          </a:p>
          <a:p>
            <a:pPr>
              <a:spcBef>
                <a:spcPts val="0"/>
              </a:spcBef>
              <a:spcAft>
                <a:spcPts val="0"/>
              </a:spcAft>
            </a:pPr>
            <a:r>
              <a:rPr lang="en-US" sz="1600" b="1" dirty="0" smtClean="0">
                <a:latin typeface="Calibri" panose="020F0502020204030204" pitchFamily="34" charset="0"/>
                <a:cs typeface="Calibri" panose="020F0502020204030204" pitchFamily="34" charset="0"/>
              </a:rPr>
              <a:t>	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stop</a:t>
            </a:r>
          </a:p>
          <a:p>
            <a:pPr>
              <a:spcBef>
                <a:spcPts val="0"/>
              </a:spcBef>
              <a:spcAft>
                <a:spcPts val="0"/>
              </a:spcAft>
            </a:pPr>
            <a:r>
              <a:rPr lang="en-US" sz="1600" b="1" dirty="0" smtClean="0">
                <a:latin typeface="Calibri" panose="020F0502020204030204" pitchFamily="34" charset="0"/>
                <a:cs typeface="Calibri" panose="020F0502020204030204" pitchFamily="34" charset="0"/>
              </a:rPr>
              <a:t>	D</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reduce</a:t>
            </a:r>
          </a:p>
          <a:p>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177377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Reading 2: </a:t>
            </a:r>
            <a:r>
              <a:rPr lang="en-US" altLang="en-US" sz="1800" b="1" i="1" dirty="0" smtClean="0">
                <a:latin typeface="Calibri" panose="020F0502020204030204" pitchFamily="34" charset="0"/>
                <a:cs typeface="Calibri" panose="020F0502020204030204" pitchFamily="34" charset="0"/>
              </a:rPr>
              <a:t>“What’s Wrong with Tradition?”  by Paul Nguyen</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Dear Editor:</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1. I am a 27-year-old student from Vietnam. My purpose in coming here is to get a business degree. I am extremely grateful to have the chance to get an education in a country of such great business leadership. However, I am tired of the questions that people ask me about my personal life. American students seem to think that their way of dating romantically before marriage is the only way, but I disagree. Let me give you an example from my own life.</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2. My parents have been married for 35 years. Their marriage has all the characteristics of a happy one: deep friendship, love, and trust. They have six children, and I am the second son. Because of their help, I am able to study in the United States. They have always worked hard to raise their children in the right way and help them to become good people. When I finish my degree, I will go back to my country to help my parents, just like they have helped me. This makes me think of our family life as a golden ring, something I am proud of. Because of my parents’ example, I believe in monogamy for life.</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3. American people always shocked when I tell them that my parents met for the first time on their wedding day. Americans can’t believe that an arranged marriage could be happy, but I have seen my parents with my own eyes. They love each other faithfully, and they are proud of the children that their marriage has produced. They learned to love each other slowly, as time passed. I believe they share a true and lasting love.</a:t>
            </a:r>
          </a:p>
        </p:txBody>
      </p:sp>
      <p:sp>
        <p:nvSpPr>
          <p:cNvPr id="38917" name="Rectangle 3"/>
          <p:cNvSpPr>
            <a:spLocks noGrp="1" noChangeArrowheads="1"/>
          </p:cNvSpPr>
          <p:nvPr>
            <p:ph type="body" idx="2"/>
          </p:nvPr>
        </p:nvSpPr>
        <p:spPr>
          <a:xfrm>
            <a:off x="6230396" y="114300"/>
            <a:ext cx="5961603" cy="6198439"/>
          </a:xfrm>
        </p:spPr>
        <p:txBody>
          <a:bodyPr/>
          <a:lstStyle/>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4. When people ask, “Are you looking for a girlfriend?” I tell them no. For me, studying comes first. When I go back to my country and start working, my parents will help me find a good wife. She </a:t>
            </a:r>
            <a:r>
              <a:rPr lang="en-US" altLang="en-US" sz="1600" dirty="0" err="1" smtClean="0">
                <a:latin typeface="Calibri" panose="020F0502020204030204" pitchFamily="34" charset="0"/>
                <a:cs typeface="Calibri" panose="020F0502020204030204" pitchFamily="34" charset="0"/>
              </a:rPr>
              <a:t>wil</a:t>
            </a:r>
            <a:r>
              <a:rPr lang="en-US" altLang="en-US" sz="1600" dirty="0" smtClean="0">
                <a:latin typeface="Calibri" panose="020F0502020204030204" pitchFamily="34" charset="0"/>
                <a:cs typeface="Calibri" panose="020F0502020204030204" pitchFamily="34" charset="0"/>
              </a:rPr>
              <a:t> be someone with a good family background, someone I can trust. She will be my one and only wife. Good apples come from good trees. If I marry a good apple, we can make a beautiful, growing tree together: no divorce, no AIDS, no broken heart.</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5. I want a peaceful, happy life just my parents have. Why can’t Americans understand this? </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rgbClr val="0070C0"/>
                </a:solidFill>
                <a:latin typeface="Calibri" panose="020F0502020204030204" pitchFamily="34" charset="0"/>
                <a:cs typeface="Calibri" panose="020F0502020204030204" pitchFamily="34" charset="0"/>
              </a:rPr>
              <a:t>True or </a:t>
            </a:r>
            <a:r>
              <a:rPr lang="vi-VN" altLang="en-US" sz="1600" dirty="0" smtClean="0">
                <a:solidFill>
                  <a:srgbClr val="0070C0"/>
                </a:solidFill>
                <a:latin typeface="Calibri" panose="020F0502020204030204" pitchFamily="34" charset="0"/>
                <a:cs typeface="Calibri" panose="020F0502020204030204" pitchFamily="34" charset="0"/>
              </a:rPr>
              <a:t>False?</a:t>
            </a:r>
            <a:endParaRPr lang="en-US" altLang="en-US" sz="1600" dirty="0" smtClean="0">
              <a:solidFill>
                <a:srgbClr val="0070C0"/>
              </a:solidFill>
              <a:latin typeface="Calibri" panose="020F0502020204030204" pitchFamily="34" charset="0"/>
              <a:cs typeface="Calibri" panose="020F0502020204030204" pitchFamily="34" charset="0"/>
            </a:endParaRP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chemeClr val="tx1"/>
                </a:solidFill>
                <a:latin typeface="Calibri" panose="020F0502020204030204" pitchFamily="34" charset="0"/>
                <a:cs typeface="Calibri" panose="020F0502020204030204" pitchFamily="34" charset="0"/>
              </a:rPr>
              <a:t>1.Paul Nguyen thinks dating romantically is  the best way to find a marriage partner.</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chemeClr val="tx1"/>
                </a:solidFill>
                <a:latin typeface="Calibri" panose="020F0502020204030204" pitchFamily="34" charset="0"/>
                <a:cs typeface="Calibri" panose="020F0502020204030204" pitchFamily="34" charset="0"/>
              </a:rPr>
              <a:t>2. Paul thinks a happy marriage includes deep friendship, love and trust.</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chemeClr val="tx1"/>
                </a:solidFill>
                <a:latin typeface="Calibri" panose="020F0502020204030204" pitchFamily="34" charset="0"/>
                <a:cs typeface="Calibri" panose="020F0502020204030204" pitchFamily="34" charset="0"/>
              </a:rPr>
              <a:t>3. His parents were in love with each other before the marriage.</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solidFill>
                <a:schemeClr val="tx1"/>
              </a:solidFill>
              <a:latin typeface="Calibri" panose="020F0502020204030204" pitchFamily="34" charset="0"/>
              <a:cs typeface="Calibri" panose="020F0502020204030204" pitchFamily="34" charset="0"/>
            </a:endParaRP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chemeClr val="tx1"/>
                </a:solidFill>
                <a:latin typeface="Calibri" panose="020F0502020204030204" pitchFamily="34" charset="0"/>
                <a:cs typeface="Calibri" panose="020F0502020204030204" pitchFamily="34" charset="0"/>
              </a:rPr>
              <a:t>4. Paul wants a different life from that of his parents.</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solidFill>
                <a:schemeClr val="tx1"/>
              </a:solidFill>
              <a:latin typeface="Calibri" panose="020F0502020204030204" pitchFamily="34" charset="0"/>
              <a:cs typeface="Calibri" panose="020F0502020204030204" pitchFamily="34" charset="0"/>
            </a:endParaRP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chemeClr val="tx1"/>
                </a:solidFill>
                <a:latin typeface="Calibri" panose="020F0502020204030204" pitchFamily="34" charset="0"/>
                <a:cs typeface="Calibri" panose="020F0502020204030204" pitchFamily="34" charset="0"/>
              </a:rPr>
              <a:t>5. Paul think his parents can help find him a good wife.</a:t>
            </a:r>
          </a:p>
          <a:p>
            <a:pPr marL="400050"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532153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Reading 2: </a:t>
            </a:r>
            <a:r>
              <a:rPr lang="en-US" altLang="en-US" sz="1800" b="1" i="1" dirty="0" smtClean="0">
                <a:latin typeface="Calibri" panose="020F0502020204030204" pitchFamily="34" charset="0"/>
                <a:cs typeface="Calibri" panose="020F0502020204030204" pitchFamily="34" charset="0"/>
              </a:rPr>
              <a:t>“What’s Wrong with Tradition?”  by Paul Nguyen</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Dear Editor:</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1. I am a 27-year-old student from Vietnam. My purpose in coming here is to get a business degree. I am extremely grateful to have the chance to get an education in a country of such great business leadership. However, I am tired of the questions that people ask me about my personal life. American students seem to think that their way of dating romantically before marriage is the only way, but I disagree. Let me give you an example from my own life.</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2. My parents have been married for 35 years. Their marriage has all the characteristics of a happy one: deep friendship, love, and trust. They have six children, and I am the second son. Because of their help, I am able to study in the United States. They have always worked hard to raise their children in the right way and help them to become good people. When I finish my degree, I will go back to my country to help my parents, just like they have helped me. This makes me think of our family life as </a:t>
            </a:r>
            <a:r>
              <a:rPr lang="en-US" altLang="en-US" sz="1600" dirty="0" smtClean="0">
                <a:solidFill>
                  <a:srgbClr val="0070C0"/>
                </a:solidFill>
                <a:latin typeface="Calibri" panose="020F0502020204030204" pitchFamily="34" charset="0"/>
                <a:cs typeface="Calibri" panose="020F0502020204030204" pitchFamily="34" charset="0"/>
              </a:rPr>
              <a:t>a golden ring</a:t>
            </a:r>
            <a:r>
              <a:rPr lang="en-US" altLang="en-US" sz="1600" dirty="0" smtClean="0">
                <a:latin typeface="Calibri" panose="020F0502020204030204" pitchFamily="34" charset="0"/>
                <a:cs typeface="Calibri" panose="020F0502020204030204" pitchFamily="34" charset="0"/>
              </a:rPr>
              <a:t>, something I am proud of. Because of my parents’ example, I believe in monogamy for life.</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3. American people always shocked when I tell them that my parents met for the first time on their wedding day. Americans can’t believe that an arranged marriage could be happy, but I have seen my parents with my own eyes. They love each other faithfully, and they are proud of the children that their marriage has produced. They learned to love each other slowly, as time passed. I believe they share a true and lasting love.</a:t>
            </a:r>
          </a:p>
        </p:txBody>
      </p:sp>
      <p:sp>
        <p:nvSpPr>
          <p:cNvPr id="38917" name="Rectangle 3"/>
          <p:cNvSpPr>
            <a:spLocks noGrp="1" noChangeArrowheads="1"/>
          </p:cNvSpPr>
          <p:nvPr>
            <p:ph type="body" idx="2"/>
          </p:nvPr>
        </p:nvSpPr>
        <p:spPr>
          <a:xfrm>
            <a:off x="6230396" y="114300"/>
            <a:ext cx="5961603" cy="6198439"/>
          </a:xfrm>
        </p:spPr>
        <p:txBody>
          <a:bodyPr/>
          <a:lstStyle/>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4.When people ask, “Are you looking for a girlfriend?” I tell them no. For me, studying comes first. When I go back to my country and start working, my parents will help me find a good wife. She </a:t>
            </a:r>
            <a:r>
              <a:rPr lang="en-US" altLang="en-US" sz="1600" dirty="0" err="1" smtClean="0">
                <a:latin typeface="Calibri" panose="020F0502020204030204" pitchFamily="34" charset="0"/>
                <a:cs typeface="Calibri" panose="020F0502020204030204" pitchFamily="34" charset="0"/>
              </a:rPr>
              <a:t>wil</a:t>
            </a:r>
            <a:r>
              <a:rPr lang="en-US" altLang="en-US" sz="1600" dirty="0" smtClean="0">
                <a:latin typeface="Calibri" panose="020F0502020204030204" pitchFamily="34" charset="0"/>
                <a:cs typeface="Calibri" panose="020F0502020204030204" pitchFamily="34" charset="0"/>
              </a:rPr>
              <a:t> be someone with a good family background, someone I can trust. She will be my one and only wife. </a:t>
            </a:r>
            <a:r>
              <a:rPr lang="en-US" altLang="en-US" sz="1600" dirty="0" smtClean="0">
                <a:solidFill>
                  <a:srgbClr val="0070C0"/>
                </a:solidFill>
                <a:latin typeface="Calibri" panose="020F0502020204030204" pitchFamily="34" charset="0"/>
                <a:cs typeface="Calibri" panose="020F0502020204030204" pitchFamily="34" charset="0"/>
              </a:rPr>
              <a:t>Good apples come from good trees.</a:t>
            </a:r>
            <a:r>
              <a:rPr lang="en-US" altLang="en-US" sz="1600" dirty="0" smtClean="0">
                <a:latin typeface="Calibri" panose="020F0502020204030204" pitchFamily="34" charset="0"/>
                <a:cs typeface="Calibri" panose="020F0502020204030204" pitchFamily="34" charset="0"/>
              </a:rPr>
              <a:t> If I marry a good apple, we can make a beautiful, growing tree together: no divorce, no AIDS, no broken heart.</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latin typeface="Calibri" panose="020F0502020204030204" pitchFamily="34" charset="0"/>
                <a:cs typeface="Calibri" panose="020F0502020204030204" pitchFamily="34" charset="0"/>
              </a:rPr>
              <a:t>5. I want a peaceful, happy life just my parents have. Why can’t Americans understand this? </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u="sng" dirty="0" smtClean="0">
                <a:solidFill>
                  <a:srgbClr val="0070C0"/>
                </a:solidFill>
                <a:latin typeface="Calibri" panose="020F0502020204030204" pitchFamily="34" charset="0"/>
                <a:cs typeface="Calibri" panose="020F0502020204030204" pitchFamily="34" charset="0"/>
              </a:rPr>
              <a:t>Metaphor ?</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rgbClr val="0070C0"/>
                </a:solidFill>
                <a:latin typeface="Calibri" panose="020F0502020204030204" pitchFamily="34" charset="0"/>
                <a:cs typeface="Calibri" panose="020F0502020204030204" pitchFamily="34" charset="0"/>
              </a:rPr>
              <a:t>Ex: “Good apples come from good trees.” </a:t>
            </a:r>
            <a:r>
              <a:rPr lang="vi-VN" altLang="en-US" sz="1600" dirty="0" smtClean="0">
                <a:solidFill>
                  <a:srgbClr val="0070C0"/>
                </a:solidFill>
                <a:latin typeface="Calibri" panose="020F0502020204030204" pitchFamily="34" charset="0"/>
                <a:cs typeface="Calibri" panose="020F0502020204030204" pitchFamily="34" charset="0"/>
              </a:rPr>
              <a:t>(</a:t>
            </a:r>
            <a:r>
              <a:rPr lang="en-US" altLang="en-US" sz="1600" dirty="0" smtClean="0">
                <a:solidFill>
                  <a:srgbClr val="0070C0"/>
                </a:solidFill>
                <a:latin typeface="Calibri" panose="020F0502020204030204" pitchFamily="34" charset="0"/>
                <a:cs typeface="Calibri" panose="020F0502020204030204" pitchFamily="34" charset="0"/>
              </a:rPr>
              <a:t>par. </a:t>
            </a:r>
            <a:r>
              <a:rPr lang="vi-VN" altLang="en-US" sz="1600" dirty="0" smtClean="0">
                <a:solidFill>
                  <a:srgbClr val="0070C0"/>
                </a:solidFill>
                <a:latin typeface="Calibri" panose="020F0502020204030204" pitchFamily="34" charset="0"/>
                <a:cs typeface="Calibri" panose="020F0502020204030204" pitchFamily="34" charset="0"/>
              </a:rPr>
              <a:t>4)</a:t>
            </a:r>
            <a:endParaRPr lang="en-US" altLang="en-US" sz="1600" dirty="0" smtClean="0">
              <a:solidFill>
                <a:srgbClr val="0070C0"/>
              </a:solidFill>
              <a:latin typeface="Calibri" panose="020F0502020204030204" pitchFamily="34" charset="0"/>
              <a:cs typeface="Calibri" panose="020F0502020204030204" pitchFamily="34" charset="0"/>
            </a:endParaRP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A person’s</a:t>
            </a:r>
            <a:r>
              <a:rPr lang="en-US" altLang="en-US" sz="1600" dirty="0" smtClean="0">
                <a:solidFill>
                  <a:srgbClr val="0070C0"/>
                </a:solidFill>
                <a:latin typeface="Calibri" panose="020F0502020204030204" pitchFamily="34" charset="0"/>
                <a:cs typeface="Calibri" panose="020F0502020204030204" pitchFamily="34" charset="0"/>
              </a:rPr>
              <a:t> family background = a tree. </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rgbClr val="0070C0"/>
                </a:solidFill>
                <a:latin typeface="Calibri" panose="020F0502020204030204" pitchFamily="34" charset="0"/>
                <a:cs typeface="Calibri" panose="020F0502020204030204" pitchFamily="34" charset="0"/>
              </a:rPr>
              <a:t>A good tree =&gt; good fruits</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rgbClr val="0070C0"/>
                </a:solidFill>
                <a:latin typeface="Calibri" panose="020F0502020204030204" pitchFamily="34" charset="0"/>
                <a:cs typeface="Calibri" panose="020F0502020204030204" pitchFamily="34" charset="0"/>
              </a:rPr>
              <a:t>A good family background =&gt;no divorce, no AIDS, no broken heart</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70C0"/>
                </a:solidFill>
                <a:latin typeface="Calibri" panose="020F0502020204030204" pitchFamily="34" charset="0"/>
                <a:cs typeface="Calibri" panose="020F0502020204030204" pitchFamily="34" charset="0"/>
              </a:rPr>
              <a:t>Metaphor</a:t>
            </a:r>
            <a:r>
              <a:rPr lang="en-US" altLang="en-US" sz="1600" dirty="0" smtClean="0">
                <a:solidFill>
                  <a:srgbClr val="0070C0"/>
                </a:solidFill>
                <a:latin typeface="Calibri" panose="020F0502020204030204" pitchFamily="34" charset="0"/>
                <a:cs typeface="Calibri" panose="020F0502020204030204" pitchFamily="34" charset="0"/>
              </a:rPr>
              <a:t>: a word picture that relates an idea to something in the real world.</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smtClean="0">
                <a:solidFill>
                  <a:srgbClr val="0070C0"/>
                </a:solidFill>
                <a:latin typeface="Calibri" panose="020F0502020204030204" pitchFamily="34" charset="0"/>
                <a:cs typeface="Calibri" panose="020F0502020204030204" pitchFamily="34" charset="0"/>
              </a:rPr>
              <a:t>??? What does “golden ring” metaphor (in par. 2) relate to? </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solidFill>
                <a:srgbClr val="0070C0"/>
              </a:solidFill>
              <a:latin typeface="Calibri" panose="020F0502020204030204" pitchFamily="34" charset="0"/>
              <a:cs typeface="Calibri" panose="020F0502020204030204" pitchFamily="34" charset="0"/>
            </a:endParaRPr>
          </a:p>
          <a:p>
            <a:pPr marL="400050"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987165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Why Hire a Matchmaker?</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0" indent="0" algn="just">
              <a:spcBef>
                <a:spcPts val="0"/>
              </a:spcBef>
              <a:spcAft>
                <a:spcPts val="0"/>
              </a:spcAft>
            </a:pPr>
            <a:r>
              <a:rPr lang="en-US" sz="1400" b="1" dirty="0" smtClean="0">
                <a:latin typeface="Gill Sans"/>
              </a:rPr>
              <a:t>(B1)Bride </a:t>
            </a:r>
            <a:r>
              <a:rPr lang="en-US" sz="1400" b="1" dirty="0">
                <a:latin typeface="Gill Sans"/>
              </a:rPr>
              <a:t>Magazine: </a:t>
            </a:r>
            <a:r>
              <a:rPr lang="en-US" sz="1400" dirty="0">
                <a:latin typeface="Gill Sans"/>
              </a:rPr>
              <a:t>So what is your background?</a:t>
            </a:r>
            <a:endParaRPr lang="en-US" sz="1400" dirty="0"/>
          </a:p>
          <a:p>
            <a:pPr marL="0" indent="0" algn="just">
              <a:spcBef>
                <a:spcPts val="0"/>
              </a:spcBef>
              <a:spcAft>
                <a:spcPts val="0"/>
              </a:spcAft>
            </a:pPr>
            <a:r>
              <a:rPr lang="en-US" sz="1400" b="1" dirty="0" smtClean="0">
                <a:latin typeface="Gill Sans"/>
              </a:rPr>
              <a:t>(S1)Selma </a:t>
            </a:r>
            <a:r>
              <a:rPr lang="en-US" sz="1400" b="1" dirty="0" err="1">
                <a:latin typeface="Gill Sans"/>
              </a:rPr>
              <a:t>Wilcott</a:t>
            </a:r>
            <a:r>
              <a:rPr lang="en-US" sz="1400" b="1" dirty="0">
                <a:latin typeface="Gill Sans"/>
              </a:rPr>
              <a:t>: </a:t>
            </a:r>
            <a:r>
              <a:rPr lang="en-US" sz="1400" dirty="0">
                <a:latin typeface="Gill Sans"/>
              </a:rPr>
              <a:t>I have a degree in psychology and fifteen years of </a:t>
            </a:r>
            <a:r>
              <a:rPr lang="en-US" sz="1400" dirty="0" smtClean="0">
                <a:latin typeface="Gill Sans"/>
              </a:rPr>
              <a:t>experience</a:t>
            </a:r>
            <a:r>
              <a:rPr lang="en-US" sz="1400" dirty="0" smtClean="0"/>
              <a:t> </a:t>
            </a:r>
            <a:r>
              <a:rPr lang="en-US" sz="1400" dirty="0" smtClean="0">
                <a:latin typeface="Gill Sans"/>
              </a:rPr>
              <a:t>helping </a:t>
            </a:r>
            <a:r>
              <a:rPr lang="en-US" sz="1400" dirty="0">
                <a:latin typeface="Gill Sans"/>
              </a:rPr>
              <a:t>people find a marriage partner.</a:t>
            </a:r>
            <a:endParaRPr lang="en-US" sz="1400" dirty="0"/>
          </a:p>
          <a:p>
            <a:pPr marL="0" indent="0" algn="just">
              <a:spcBef>
                <a:spcPts val="0"/>
              </a:spcBef>
              <a:spcAft>
                <a:spcPts val="0"/>
              </a:spcAft>
            </a:pPr>
            <a:r>
              <a:rPr lang="en-US" sz="1400" b="1" dirty="0" smtClean="0">
                <a:latin typeface="Gill Sans"/>
              </a:rPr>
              <a:t>(B2)Bride </a:t>
            </a:r>
            <a:r>
              <a:rPr lang="en-US" sz="1400" b="1" dirty="0">
                <a:latin typeface="Gill Sans"/>
              </a:rPr>
              <a:t>Magazine: </a:t>
            </a:r>
            <a:r>
              <a:rPr lang="en-US" sz="1400" dirty="0">
                <a:latin typeface="Gill Sans"/>
              </a:rPr>
              <a:t>Why should people pay a matchmaker to find a spouse?</a:t>
            </a:r>
            <a:endParaRPr lang="en-US" sz="1400" dirty="0"/>
          </a:p>
          <a:p>
            <a:pPr marL="0" indent="0" algn="just">
              <a:spcBef>
                <a:spcPts val="0"/>
              </a:spcBef>
              <a:spcAft>
                <a:spcPts val="0"/>
              </a:spcAft>
            </a:pPr>
            <a:r>
              <a:rPr lang="en-US" sz="1400" b="1" dirty="0" smtClean="0">
                <a:latin typeface="Gill Sans"/>
              </a:rPr>
              <a:t>(S2)Selma </a:t>
            </a:r>
            <a:r>
              <a:rPr lang="en-US" sz="1400" b="1" dirty="0" err="1">
                <a:latin typeface="Gill Sans"/>
              </a:rPr>
              <a:t>Wilcott</a:t>
            </a:r>
            <a:r>
              <a:rPr lang="en-US" sz="1400" b="1" dirty="0">
                <a:latin typeface="Gill Sans"/>
              </a:rPr>
              <a:t>: </a:t>
            </a:r>
            <a:r>
              <a:rPr lang="en-US" sz="1400" dirty="0">
                <a:latin typeface="Gill Sans"/>
              </a:rPr>
              <a:t>Well, when you meet someone at work, or at a party, often </a:t>
            </a:r>
            <a:r>
              <a:rPr lang="en-US" sz="1400" dirty="0" smtClean="0">
                <a:latin typeface="Gill Sans"/>
              </a:rPr>
              <a:t>the</a:t>
            </a:r>
            <a:r>
              <a:rPr lang="en-US" sz="1400" dirty="0" smtClean="0"/>
              <a:t> </a:t>
            </a:r>
            <a:r>
              <a:rPr lang="en-US" sz="1400" dirty="0" smtClean="0">
                <a:latin typeface="Gill Sans"/>
              </a:rPr>
              <a:t>first </a:t>
            </a:r>
            <a:r>
              <a:rPr lang="en-US" sz="1400" dirty="0">
                <a:latin typeface="Gill Sans"/>
              </a:rPr>
              <a:t>thing connecting you to that person is physical </a:t>
            </a:r>
            <a:r>
              <a:rPr lang="en-US" sz="1400" dirty="0" smtClean="0">
                <a:latin typeface="Gill Sans"/>
              </a:rPr>
              <a:t>attraction</a:t>
            </a:r>
            <a:r>
              <a:rPr lang="en-US" sz="1400" dirty="0" smtClean="0"/>
              <a:t> </a:t>
            </a:r>
            <a:r>
              <a:rPr lang="en-US" sz="1400" dirty="0" smtClean="0">
                <a:latin typeface="Gill Sans"/>
              </a:rPr>
              <a:t>or </a:t>
            </a:r>
            <a:r>
              <a:rPr lang="en-US" sz="1400" dirty="0">
                <a:latin typeface="Gill Sans"/>
              </a:rPr>
              <a:t>something simple you have in common. It is unlikely </a:t>
            </a:r>
            <a:r>
              <a:rPr lang="en-US" sz="1400" dirty="0" smtClean="0">
                <a:latin typeface="Gill Sans"/>
              </a:rPr>
              <a:t>that</a:t>
            </a:r>
            <a:r>
              <a:rPr lang="en-US" sz="1400" dirty="0" smtClean="0"/>
              <a:t> </a:t>
            </a:r>
            <a:r>
              <a:rPr lang="en-US" sz="1400" dirty="0" smtClean="0">
                <a:latin typeface="Gill Sans"/>
              </a:rPr>
              <a:t>everlasting love will </a:t>
            </a:r>
            <a:r>
              <a:rPr lang="en-US" sz="1400" dirty="0">
                <a:latin typeface="Gill Sans"/>
              </a:rPr>
              <a:t>come out of that situation. It does </a:t>
            </a:r>
            <a:r>
              <a:rPr lang="en-US" sz="1400" dirty="0" smtClean="0">
                <a:latin typeface="Gill Sans"/>
              </a:rPr>
              <a:t>sometimes,</a:t>
            </a:r>
            <a:r>
              <a:rPr lang="en-US" sz="1400" dirty="0" smtClean="0"/>
              <a:t> </a:t>
            </a:r>
            <a:r>
              <a:rPr lang="en-US" sz="1400" dirty="0" smtClean="0">
                <a:latin typeface="Gill Sans"/>
              </a:rPr>
              <a:t>but </a:t>
            </a:r>
            <a:r>
              <a:rPr lang="en-US" sz="1400" dirty="0">
                <a:latin typeface="Gill Sans"/>
              </a:rPr>
              <a:t>that is usually by chance. More often it ends with </a:t>
            </a:r>
            <a:r>
              <a:rPr lang="en-US" sz="1400" dirty="0" smtClean="0">
                <a:latin typeface="Gill Sans"/>
              </a:rPr>
              <a:t>someone</a:t>
            </a:r>
            <a:r>
              <a:rPr lang="en-US" sz="1400" dirty="0" smtClean="0"/>
              <a:t> </a:t>
            </a:r>
            <a:r>
              <a:rPr lang="en-US" sz="1400" dirty="0" smtClean="0">
                <a:latin typeface="Gill Sans"/>
              </a:rPr>
              <a:t>having </a:t>
            </a:r>
            <a:r>
              <a:rPr lang="en-US" sz="1400" dirty="0">
                <a:latin typeface="Gill Sans"/>
              </a:rPr>
              <a:t>a broken heart. When you work with a matchmaker, you </a:t>
            </a:r>
            <a:r>
              <a:rPr lang="en-US" sz="1400" dirty="0" smtClean="0">
                <a:latin typeface="Gill Sans"/>
              </a:rPr>
              <a:t>can</a:t>
            </a:r>
            <a:r>
              <a:rPr lang="en-US" sz="1400" dirty="0" smtClean="0"/>
              <a:t> </a:t>
            </a:r>
            <a:r>
              <a:rPr lang="en-US" sz="1400" dirty="0" smtClean="0">
                <a:latin typeface="Gill Sans"/>
              </a:rPr>
              <a:t>avoid </a:t>
            </a:r>
            <a:r>
              <a:rPr lang="en-US" sz="1400" dirty="0">
                <a:latin typeface="Gill Sans"/>
              </a:rPr>
              <a:t>a lot of that.</a:t>
            </a:r>
            <a:endParaRPr lang="en-US" sz="1400" dirty="0"/>
          </a:p>
          <a:p>
            <a:pPr marL="0" indent="0" algn="just">
              <a:spcBef>
                <a:spcPts val="0"/>
              </a:spcBef>
              <a:spcAft>
                <a:spcPts val="0"/>
              </a:spcAft>
            </a:pPr>
            <a:r>
              <a:rPr lang="en-US" sz="1400" b="1" dirty="0" smtClean="0">
                <a:latin typeface="Gill Sans"/>
              </a:rPr>
              <a:t>(B3)Bride </a:t>
            </a:r>
            <a:r>
              <a:rPr lang="en-US" sz="1400" b="1" dirty="0">
                <a:latin typeface="Gill Sans"/>
              </a:rPr>
              <a:t>Magazine: </a:t>
            </a:r>
            <a:r>
              <a:rPr lang="en-US" sz="1400" dirty="0">
                <a:latin typeface="Gill Sans"/>
              </a:rPr>
              <a:t>How do you help your clients?</a:t>
            </a:r>
            <a:endParaRPr lang="en-US" sz="1400" dirty="0"/>
          </a:p>
          <a:p>
            <a:pPr marL="0" indent="0" algn="just">
              <a:spcBef>
                <a:spcPts val="0"/>
              </a:spcBef>
              <a:spcAft>
                <a:spcPts val="0"/>
              </a:spcAft>
            </a:pPr>
            <a:r>
              <a:rPr lang="en-US" sz="1400" b="1" dirty="0" smtClean="0">
                <a:latin typeface="Gill Sans"/>
              </a:rPr>
              <a:t>(S3)Selma </a:t>
            </a:r>
            <a:r>
              <a:rPr lang="en-US" sz="1400" b="1" dirty="0" err="1">
                <a:latin typeface="Gill Sans"/>
              </a:rPr>
              <a:t>Wilcott</a:t>
            </a:r>
            <a:r>
              <a:rPr lang="en-US" sz="1400" b="1" dirty="0">
                <a:latin typeface="Gill Sans"/>
              </a:rPr>
              <a:t>: </a:t>
            </a:r>
            <a:r>
              <a:rPr lang="en-US" sz="1400" dirty="0">
                <a:latin typeface="Gill Sans"/>
              </a:rPr>
              <a:t>First, I interview the person and decide what characteristics he </a:t>
            </a:r>
            <a:r>
              <a:rPr lang="en-US" sz="1400" dirty="0" smtClean="0">
                <a:latin typeface="Gill Sans"/>
              </a:rPr>
              <a:t>or</a:t>
            </a:r>
            <a:r>
              <a:rPr lang="en-US" sz="1400" dirty="0" smtClean="0"/>
              <a:t> </a:t>
            </a:r>
            <a:r>
              <a:rPr lang="en-US" sz="1400" dirty="0" smtClean="0">
                <a:latin typeface="Gill Sans"/>
              </a:rPr>
              <a:t>she </a:t>
            </a:r>
            <a:r>
              <a:rPr lang="en-US" sz="1400" dirty="0">
                <a:latin typeface="Gill Sans"/>
              </a:rPr>
              <a:t>needs in a spouse. This is where my background in </a:t>
            </a:r>
            <a:r>
              <a:rPr lang="en-US" sz="1400" dirty="0" smtClean="0">
                <a:latin typeface="Gill Sans"/>
              </a:rPr>
              <a:t>psychology</a:t>
            </a:r>
            <a:r>
              <a:rPr lang="en-US" sz="1400" dirty="0" smtClean="0"/>
              <a:t> </a:t>
            </a:r>
            <a:r>
              <a:rPr lang="en-US" sz="1400" dirty="0" smtClean="0">
                <a:latin typeface="Gill Sans"/>
              </a:rPr>
              <a:t>is </a:t>
            </a:r>
            <a:r>
              <a:rPr lang="en-US" sz="1400" dirty="0">
                <a:latin typeface="Gill Sans"/>
              </a:rPr>
              <a:t>important. After that, I start looking for the perfect match, </a:t>
            </a:r>
            <a:r>
              <a:rPr lang="en-US" sz="1400" dirty="0" smtClean="0">
                <a:latin typeface="Gill Sans"/>
              </a:rPr>
              <a:t>and</a:t>
            </a:r>
            <a:r>
              <a:rPr lang="en-US" sz="1400" dirty="0" smtClean="0"/>
              <a:t> </a:t>
            </a:r>
            <a:r>
              <a:rPr lang="en-US" sz="1400" dirty="0" smtClean="0">
                <a:latin typeface="Gill Sans"/>
              </a:rPr>
              <a:t>when </a:t>
            </a:r>
            <a:r>
              <a:rPr lang="en-US" sz="1400" dirty="0">
                <a:latin typeface="Gill Sans"/>
              </a:rPr>
              <a:t>I have a good one, I introduce them.</a:t>
            </a:r>
            <a:endParaRPr lang="en-US" sz="1400" dirty="0"/>
          </a:p>
          <a:p>
            <a:pPr marL="0" indent="0" algn="just">
              <a:spcBef>
                <a:spcPts val="0"/>
              </a:spcBef>
              <a:spcAft>
                <a:spcPts val="0"/>
              </a:spcAft>
            </a:pPr>
            <a:r>
              <a:rPr lang="en-US" sz="1400" b="1" dirty="0" smtClean="0">
                <a:latin typeface="Gill Sans"/>
              </a:rPr>
              <a:t>(B4)Bride </a:t>
            </a:r>
            <a:r>
              <a:rPr lang="en-US" sz="1400" b="1" dirty="0">
                <a:latin typeface="Gill Sans"/>
              </a:rPr>
              <a:t>Magazine: </a:t>
            </a:r>
            <a:r>
              <a:rPr lang="en-US" sz="1400" dirty="0">
                <a:latin typeface="Gill Sans"/>
              </a:rPr>
              <a:t>How often are your matches successful?</a:t>
            </a:r>
            <a:endParaRPr lang="en-US" sz="1400" dirty="0"/>
          </a:p>
          <a:p>
            <a:pPr marL="0" indent="0" algn="just">
              <a:spcBef>
                <a:spcPts val="0"/>
              </a:spcBef>
              <a:spcAft>
                <a:spcPts val="0"/>
              </a:spcAft>
            </a:pPr>
            <a:r>
              <a:rPr lang="en-US" sz="1400" b="1" dirty="0" smtClean="0">
                <a:latin typeface="Gill Sans"/>
              </a:rPr>
              <a:t>(S4)Selma </a:t>
            </a:r>
            <a:r>
              <a:rPr lang="en-US" sz="1400" b="1" dirty="0" err="1">
                <a:latin typeface="Gill Sans"/>
              </a:rPr>
              <a:t>Wilcott</a:t>
            </a:r>
            <a:r>
              <a:rPr lang="en-US" sz="1400" b="1" dirty="0">
                <a:latin typeface="Gill Sans"/>
              </a:rPr>
              <a:t>: </a:t>
            </a:r>
            <a:r>
              <a:rPr lang="en-US" sz="1400" dirty="0">
                <a:latin typeface="Gill Sans"/>
              </a:rPr>
              <a:t>I’m proud of the results I produce—more than half of my </a:t>
            </a:r>
            <a:r>
              <a:rPr lang="en-US" sz="1400" dirty="0" smtClean="0">
                <a:latin typeface="Gill Sans"/>
              </a:rPr>
              <a:t>clients</a:t>
            </a:r>
            <a:r>
              <a:rPr lang="en-US" sz="1400" dirty="0" smtClean="0"/>
              <a:t> </a:t>
            </a:r>
            <a:r>
              <a:rPr lang="en-US" sz="1400" dirty="0" smtClean="0">
                <a:latin typeface="Gill Sans"/>
              </a:rPr>
              <a:t>become </a:t>
            </a:r>
            <a:r>
              <a:rPr lang="en-US" sz="1400" dirty="0">
                <a:latin typeface="Gill Sans"/>
              </a:rPr>
              <a:t>engaged after they work with me. One married couple </a:t>
            </a:r>
            <a:r>
              <a:rPr lang="en-US" sz="1400" dirty="0" smtClean="0">
                <a:latin typeface="Gill Sans"/>
              </a:rPr>
              <a:t>is</a:t>
            </a:r>
            <a:r>
              <a:rPr lang="en-US" sz="1400" dirty="0" smtClean="0"/>
              <a:t> </a:t>
            </a:r>
            <a:r>
              <a:rPr lang="en-US" sz="1400" dirty="0" smtClean="0">
                <a:latin typeface="Gill Sans"/>
              </a:rPr>
              <a:t>pregnant </a:t>
            </a:r>
            <a:r>
              <a:rPr lang="en-US" sz="1400" dirty="0">
                <a:latin typeface="Gill Sans"/>
              </a:rPr>
              <a:t>with a baby. Another is already raising two children.</a:t>
            </a:r>
            <a:endParaRPr lang="en-US" sz="1400" dirty="0"/>
          </a:p>
          <a:p>
            <a:pPr marL="0" indent="0" algn="just">
              <a:spcBef>
                <a:spcPts val="0"/>
              </a:spcBef>
              <a:spcAft>
                <a:spcPts val="0"/>
              </a:spcAft>
            </a:pPr>
            <a:r>
              <a:rPr lang="en-US" sz="1400" b="1" dirty="0" smtClean="0">
                <a:latin typeface="Gill Sans"/>
              </a:rPr>
              <a:t>(B5)Bride </a:t>
            </a:r>
            <a:r>
              <a:rPr lang="en-US" sz="1400" b="1" dirty="0">
                <a:latin typeface="Gill Sans"/>
              </a:rPr>
              <a:t>Magazine: </a:t>
            </a:r>
            <a:r>
              <a:rPr lang="en-US" sz="1400" dirty="0">
                <a:latin typeface="Gill Sans"/>
              </a:rPr>
              <a:t>Well, you certainly seem to show great leadership in your </a:t>
            </a:r>
            <a:r>
              <a:rPr lang="en-US" sz="1400" dirty="0" smtClean="0">
                <a:latin typeface="Gill Sans"/>
              </a:rPr>
              <a:t>role.</a:t>
            </a:r>
            <a:r>
              <a:rPr lang="en-US" sz="1400" dirty="0" smtClean="0"/>
              <a:t> </a:t>
            </a:r>
            <a:r>
              <a:rPr lang="en-US" sz="1400" dirty="0" smtClean="0">
                <a:latin typeface="Gill Sans"/>
              </a:rPr>
              <a:t>You’re </a:t>
            </a:r>
            <a:r>
              <a:rPr lang="en-US" sz="1400" dirty="0">
                <a:latin typeface="Gill Sans"/>
              </a:rPr>
              <a:t>a </a:t>
            </a:r>
            <a:r>
              <a:rPr lang="en-US" sz="1400" i="1" dirty="0">
                <a:solidFill>
                  <a:srgbClr val="00B0F0"/>
                </a:solidFill>
                <a:latin typeface="Gill Sans"/>
              </a:rPr>
              <a:t>master chef</a:t>
            </a:r>
            <a:r>
              <a:rPr lang="en-US" sz="1400" dirty="0">
                <a:latin typeface="Gill Sans"/>
              </a:rPr>
              <a:t> in your kitchen! But some people say going to </a:t>
            </a:r>
            <a:r>
              <a:rPr lang="en-US" sz="1400" dirty="0" smtClean="0">
                <a:latin typeface="Gill Sans"/>
              </a:rPr>
              <a:t>a</a:t>
            </a:r>
            <a:r>
              <a:rPr lang="en-US" sz="1400" dirty="0"/>
              <a:t> </a:t>
            </a:r>
            <a:r>
              <a:rPr lang="en-US" sz="1400" dirty="0" smtClean="0">
                <a:latin typeface="Gill Sans"/>
              </a:rPr>
              <a:t>matchmaker </a:t>
            </a:r>
            <a:r>
              <a:rPr lang="en-US" sz="1400" dirty="0">
                <a:latin typeface="Gill Sans"/>
              </a:rPr>
              <a:t>just isn’t romantic.</a:t>
            </a:r>
            <a:endParaRPr lang="en-US" sz="1400" dirty="0"/>
          </a:p>
          <a:p>
            <a:pPr marL="0" indent="0" algn="just">
              <a:spcBef>
                <a:spcPts val="0"/>
              </a:spcBef>
              <a:spcAft>
                <a:spcPts val="0"/>
              </a:spcAft>
            </a:pPr>
            <a:r>
              <a:rPr lang="en-US" sz="1400" b="1" dirty="0" smtClean="0">
                <a:latin typeface="Gill Sans"/>
              </a:rPr>
              <a:t>(S5)Selma </a:t>
            </a:r>
            <a:r>
              <a:rPr lang="en-US" sz="1400" b="1" dirty="0" err="1">
                <a:latin typeface="Gill Sans"/>
              </a:rPr>
              <a:t>Wilcott</a:t>
            </a:r>
            <a:r>
              <a:rPr lang="en-US" sz="1400" b="1" dirty="0">
                <a:latin typeface="Gill Sans"/>
              </a:rPr>
              <a:t>: </a:t>
            </a:r>
            <a:r>
              <a:rPr lang="en-US" sz="1400" dirty="0">
                <a:latin typeface="Gill Sans"/>
              </a:rPr>
              <a:t>Falling in love with the right person will always be romantic, </a:t>
            </a:r>
            <a:r>
              <a:rPr lang="en-US" sz="1400" dirty="0" smtClean="0">
                <a:latin typeface="Gill Sans"/>
              </a:rPr>
              <a:t>no</a:t>
            </a:r>
            <a:r>
              <a:rPr lang="en-US" sz="1400" dirty="0" smtClean="0"/>
              <a:t> </a:t>
            </a:r>
            <a:r>
              <a:rPr lang="en-US" sz="1400" dirty="0" smtClean="0">
                <a:latin typeface="Gill Sans"/>
              </a:rPr>
              <a:t>matter </a:t>
            </a:r>
            <a:r>
              <a:rPr lang="en-US" sz="1400" dirty="0">
                <a:latin typeface="Gill Sans"/>
              </a:rPr>
              <a:t>how and where you meet each other.</a:t>
            </a:r>
            <a:endParaRPr lang="en-US" sz="1400" dirty="0"/>
          </a:p>
          <a:p>
            <a:pPr marL="0" indent="0" algn="just">
              <a:spcBef>
                <a:spcPts val="0"/>
              </a:spcBef>
              <a:spcAft>
                <a:spcPts val="0"/>
              </a:spcAft>
            </a:pPr>
            <a:r>
              <a:rPr lang="en-US" sz="1400" b="1" dirty="0" smtClean="0">
                <a:latin typeface="Gill Sans"/>
              </a:rPr>
              <a:t>(B6) Bride </a:t>
            </a:r>
            <a:r>
              <a:rPr lang="en-US" sz="1400" b="1" dirty="0">
                <a:latin typeface="Gill Sans"/>
              </a:rPr>
              <a:t>Magazine: </a:t>
            </a:r>
            <a:r>
              <a:rPr lang="en-US" sz="1400" dirty="0">
                <a:latin typeface="Gill Sans"/>
              </a:rPr>
              <a:t>Last question—what is your opinion of arranged marriages?</a:t>
            </a:r>
            <a:endParaRPr lang="en-US" sz="1400" dirty="0"/>
          </a:p>
          <a:p>
            <a:pPr marL="0" indent="0" algn="just">
              <a:spcBef>
                <a:spcPts val="0"/>
              </a:spcBef>
              <a:spcAft>
                <a:spcPts val="0"/>
              </a:spcAft>
            </a:pPr>
            <a:r>
              <a:rPr lang="en-US" sz="1400" b="1" dirty="0" smtClean="0">
                <a:latin typeface="Gill Sans"/>
              </a:rPr>
              <a:t>(S6)Selma </a:t>
            </a:r>
            <a:r>
              <a:rPr lang="en-US" sz="1400" b="1" dirty="0" err="1">
                <a:latin typeface="Gill Sans"/>
              </a:rPr>
              <a:t>Wilcott</a:t>
            </a:r>
            <a:r>
              <a:rPr lang="en-US" sz="1400" b="1" dirty="0">
                <a:latin typeface="Gill Sans"/>
              </a:rPr>
              <a:t>: </a:t>
            </a:r>
            <a:r>
              <a:rPr lang="en-US" sz="1400" dirty="0">
                <a:latin typeface="Gill Sans"/>
              </a:rPr>
              <a:t>(</a:t>
            </a:r>
            <a:r>
              <a:rPr lang="en-US" sz="1400" i="1" dirty="0">
                <a:latin typeface="Gill Sans"/>
              </a:rPr>
              <a:t>laughs</a:t>
            </a:r>
            <a:r>
              <a:rPr lang="en-US" sz="1400" dirty="0">
                <a:latin typeface="Gill Sans"/>
              </a:rPr>
              <a:t>) Well, the idea shocks some people, but in truth, it </a:t>
            </a:r>
            <a:r>
              <a:rPr lang="en-US" sz="1400" dirty="0" smtClean="0">
                <a:latin typeface="Gill Sans"/>
              </a:rPr>
              <a:t>produces</a:t>
            </a:r>
            <a:r>
              <a:rPr lang="en-US" sz="1400" dirty="0" smtClean="0"/>
              <a:t> </a:t>
            </a:r>
            <a:r>
              <a:rPr lang="en-US" sz="1400" dirty="0" smtClean="0">
                <a:latin typeface="Gill Sans"/>
              </a:rPr>
              <a:t>a </a:t>
            </a:r>
            <a:r>
              <a:rPr lang="en-US" sz="1400" dirty="0">
                <a:latin typeface="Gill Sans"/>
              </a:rPr>
              <a:t>lot of happy couples. Really, it isn’t that different from what I do</a:t>
            </a:r>
            <a:endParaRPr lang="en-US" sz="1400" dirty="0"/>
          </a:p>
          <a:p>
            <a:pPr algn="just">
              <a:spcBef>
                <a:spcPts val="0"/>
              </a:spcBef>
              <a:spcAft>
                <a:spcPts val="0"/>
              </a:spcAft>
            </a:pPr>
            <a:r>
              <a:rPr lang="en-US" sz="1400" dirty="0">
                <a:latin typeface="Gill Sans"/>
              </a:rPr>
              <a:t>here.</a:t>
            </a:r>
            <a:endParaRPr lang="en-US" sz="1400" dirty="0"/>
          </a:p>
          <a:p>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0396" y="114300"/>
            <a:ext cx="5961603" cy="6198439"/>
          </a:xfrm>
        </p:spPr>
        <p:txBody>
          <a:bodyPr/>
          <a:lstStyle/>
          <a:p>
            <a:pPr>
              <a:spcBef>
                <a:spcPts val="0"/>
              </a:spcBef>
              <a:spcAft>
                <a:spcPts val="0"/>
              </a:spcAft>
            </a:pPr>
            <a:r>
              <a:rPr lang="en-US" sz="1400" b="1" dirty="0">
                <a:solidFill>
                  <a:srgbClr val="00B0F0"/>
                </a:solidFill>
                <a:latin typeface="Gill Sans"/>
              </a:rPr>
              <a:t>A. </a:t>
            </a:r>
            <a:r>
              <a:rPr lang="en-US" sz="1400" dirty="0">
                <a:solidFill>
                  <a:srgbClr val="00B0F0"/>
                </a:solidFill>
                <a:latin typeface="Gill Sans"/>
              </a:rPr>
              <a:t>Choose the best answer.</a:t>
            </a:r>
            <a:endParaRPr lang="en-US" sz="1400" dirty="0">
              <a:solidFill>
                <a:srgbClr val="00B0F0"/>
              </a:solidFill>
            </a:endParaRPr>
          </a:p>
          <a:p>
            <a:pPr>
              <a:spcBef>
                <a:spcPts val="0"/>
              </a:spcBef>
              <a:spcAft>
                <a:spcPts val="0"/>
              </a:spcAft>
            </a:pPr>
            <a:r>
              <a:rPr lang="en-US" sz="1400" b="1" dirty="0" smtClean="0">
                <a:latin typeface="Gill Sans"/>
              </a:rPr>
              <a:t>1</a:t>
            </a:r>
            <a:r>
              <a:rPr lang="en-US" sz="1400" b="1" dirty="0">
                <a:latin typeface="Gill Sans"/>
              </a:rPr>
              <a:t>. </a:t>
            </a:r>
            <a:r>
              <a:rPr lang="en-US" sz="1400" dirty="0">
                <a:latin typeface="Gill Sans"/>
              </a:rPr>
              <a:t>Selma thinks paying a matchmaker is better than ____.</a:t>
            </a:r>
            <a:endParaRPr lang="en-US" sz="1400" dirty="0"/>
          </a:p>
          <a:p>
            <a:pPr>
              <a:spcBef>
                <a:spcPts val="0"/>
              </a:spcBef>
              <a:spcAft>
                <a:spcPts val="0"/>
              </a:spcAft>
            </a:pPr>
            <a:r>
              <a:rPr lang="en-US" sz="1400" b="1" dirty="0" smtClean="0">
                <a:latin typeface="Gill Sans"/>
              </a:rPr>
              <a:t>    A. </a:t>
            </a:r>
            <a:r>
              <a:rPr lang="en-US" sz="1400" dirty="0">
                <a:latin typeface="Gill Sans"/>
              </a:rPr>
              <a:t>having an arranged marriage</a:t>
            </a:r>
            <a:endParaRPr lang="en-US" sz="1400" dirty="0"/>
          </a:p>
          <a:p>
            <a:pPr>
              <a:spcBef>
                <a:spcPts val="0"/>
              </a:spcBef>
              <a:spcAft>
                <a:spcPts val="0"/>
              </a:spcAft>
            </a:pPr>
            <a:r>
              <a:rPr lang="en-US" sz="1400" b="1" dirty="0" smtClean="0">
                <a:latin typeface="Gill Sans"/>
              </a:rPr>
              <a:t>    B</a:t>
            </a:r>
            <a:r>
              <a:rPr lang="en-US" sz="1400" b="1" dirty="0">
                <a:latin typeface="Gill Sans"/>
              </a:rPr>
              <a:t>. </a:t>
            </a:r>
            <a:r>
              <a:rPr lang="en-US" sz="1400" dirty="0">
                <a:latin typeface="Gill Sans"/>
              </a:rPr>
              <a:t>finding a spouse on the Internet</a:t>
            </a:r>
            <a:endParaRPr lang="en-US" sz="1400" dirty="0"/>
          </a:p>
          <a:p>
            <a:pPr>
              <a:spcBef>
                <a:spcPts val="0"/>
              </a:spcBef>
              <a:spcAft>
                <a:spcPts val="0"/>
              </a:spcAft>
            </a:pPr>
            <a:r>
              <a:rPr lang="en-US" sz="1400" b="1" dirty="0" smtClean="0">
                <a:latin typeface="Gill Sans"/>
              </a:rPr>
              <a:t>    C</a:t>
            </a:r>
            <a:r>
              <a:rPr lang="en-US" sz="1400" b="1" dirty="0">
                <a:latin typeface="Gill Sans"/>
              </a:rPr>
              <a:t>. </a:t>
            </a:r>
            <a:r>
              <a:rPr lang="en-US" sz="1400" dirty="0">
                <a:latin typeface="Gill Sans"/>
              </a:rPr>
              <a:t>being a romantic who falls in love easily</a:t>
            </a:r>
            <a:endParaRPr lang="en-US" sz="1400" dirty="0"/>
          </a:p>
          <a:p>
            <a:pPr>
              <a:spcBef>
                <a:spcPts val="0"/>
              </a:spcBef>
              <a:spcAft>
                <a:spcPts val="0"/>
              </a:spcAft>
            </a:pPr>
            <a:r>
              <a:rPr lang="en-US" sz="1400" b="1" dirty="0" smtClean="0">
                <a:latin typeface="Gill Sans"/>
              </a:rPr>
              <a:t>    D</a:t>
            </a:r>
            <a:r>
              <a:rPr lang="en-US" sz="1400" b="1" dirty="0">
                <a:latin typeface="Gill Sans"/>
              </a:rPr>
              <a:t>. </a:t>
            </a:r>
            <a:r>
              <a:rPr lang="en-US" sz="1400" dirty="0">
                <a:latin typeface="Gill Sans"/>
              </a:rPr>
              <a:t>meeting someone at work or at a </a:t>
            </a:r>
            <a:r>
              <a:rPr lang="en-US" sz="1400" dirty="0" smtClean="0">
                <a:latin typeface="Gill Sans"/>
              </a:rPr>
              <a:t>party</a:t>
            </a:r>
          </a:p>
          <a:p>
            <a:pPr>
              <a:spcBef>
                <a:spcPts val="0"/>
              </a:spcBef>
              <a:spcAft>
                <a:spcPts val="0"/>
              </a:spcAft>
            </a:pPr>
            <a:endParaRPr lang="en-US" sz="1400" dirty="0"/>
          </a:p>
          <a:p>
            <a:pPr>
              <a:spcBef>
                <a:spcPts val="0"/>
              </a:spcBef>
              <a:spcAft>
                <a:spcPts val="0"/>
              </a:spcAft>
            </a:pPr>
            <a:r>
              <a:rPr lang="en-US" sz="1400" b="1" dirty="0">
                <a:latin typeface="Gill Sans"/>
              </a:rPr>
              <a:t>2. </a:t>
            </a:r>
            <a:r>
              <a:rPr lang="en-US" sz="1400" dirty="0">
                <a:latin typeface="Gill Sans"/>
              </a:rPr>
              <a:t>Selma matches people based on their ____.</a:t>
            </a:r>
            <a:endParaRPr lang="en-US" sz="1400" dirty="0"/>
          </a:p>
          <a:p>
            <a:pPr>
              <a:spcBef>
                <a:spcPts val="0"/>
              </a:spcBef>
              <a:spcAft>
                <a:spcPts val="0"/>
              </a:spcAft>
            </a:pPr>
            <a:r>
              <a:rPr lang="en-US" sz="1400" b="1" dirty="0" smtClean="0">
                <a:latin typeface="Gill Sans"/>
              </a:rPr>
              <a:t>    A</a:t>
            </a:r>
            <a:r>
              <a:rPr lang="en-US" sz="1400" b="1" dirty="0">
                <a:latin typeface="Gill Sans"/>
              </a:rPr>
              <a:t>. </a:t>
            </a:r>
            <a:r>
              <a:rPr lang="en-US" sz="1400" dirty="0">
                <a:latin typeface="Gill Sans"/>
              </a:rPr>
              <a:t>attractiveness</a:t>
            </a:r>
            <a:endParaRPr lang="en-US" sz="1400" dirty="0"/>
          </a:p>
          <a:p>
            <a:pPr>
              <a:spcBef>
                <a:spcPts val="0"/>
              </a:spcBef>
              <a:spcAft>
                <a:spcPts val="0"/>
              </a:spcAft>
            </a:pPr>
            <a:r>
              <a:rPr lang="en-US" sz="1400" b="1" dirty="0" smtClean="0">
                <a:latin typeface="Gill Sans"/>
              </a:rPr>
              <a:t>    B</a:t>
            </a:r>
            <a:r>
              <a:rPr lang="en-US" sz="1400" b="1" dirty="0">
                <a:latin typeface="Gill Sans"/>
              </a:rPr>
              <a:t>. </a:t>
            </a:r>
            <a:r>
              <a:rPr lang="en-US" sz="1400" dirty="0">
                <a:latin typeface="Gill Sans"/>
              </a:rPr>
              <a:t>backgrounds</a:t>
            </a:r>
            <a:endParaRPr lang="en-US" sz="1400" dirty="0"/>
          </a:p>
          <a:p>
            <a:pPr>
              <a:spcBef>
                <a:spcPts val="0"/>
              </a:spcBef>
              <a:spcAft>
                <a:spcPts val="0"/>
              </a:spcAft>
            </a:pPr>
            <a:r>
              <a:rPr lang="en-US" sz="1400" b="1" dirty="0" smtClean="0">
                <a:latin typeface="Gill Sans"/>
              </a:rPr>
              <a:t>    C</a:t>
            </a:r>
            <a:r>
              <a:rPr lang="en-US" sz="1400" b="1" dirty="0">
                <a:latin typeface="Gill Sans"/>
              </a:rPr>
              <a:t>. </a:t>
            </a:r>
            <a:r>
              <a:rPr lang="en-US" sz="1400" dirty="0">
                <a:latin typeface="Gill Sans"/>
              </a:rPr>
              <a:t>characteristics</a:t>
            </a:r>
            <a:endParaRPr lang="en-US" sz="1400" dirty="0"/>
          </a:p>
          <a:p>
            <a:pPr>
              <a:spcBef>
                <a:spcPts val="0"/>
              </a:spcBef>
              <a:spcAft>
                <a:spcPts val="0"/>
              </a:spcAft>
            </a:pPr>
            <a:r>
              <a:rPr lang="en-US" sz="1400" b="1" dirty="0" smtClean="0">
                <a:latin typeface="Gill Sans"/>
              </a:rPr>
              <a:t>    D</a:t>
            </a:r>
            <a:r>
              <a:rPr lang="en-US" sz="1400" b="1" dirty="0">
                <a:latin typeface="Gill Sans"/>
              </a:rPr>
              <a:t>. </a:t>
            </a:r>
            <a:r>
              <a:rPr lang="en-US" sz="1400" dirty="0" smtClean="0">
                <a:latin typeface="Gill Sans"/>
              </a:rPr>
              <a:t>lifestyles</a:t>
            </a:r>
          </a:p>
          <a:p>
            <a:pPr>
              <a:spcBef>
                <a:spcPts val="0"/>
              </a:spcBef>
              <a:spcAft>
                <a:spcPts val="0"/>
              </a:spcAft>
            </a:pPr>
            <a:endParaRPr lang="en-US" sz="1400" dirty="0"/>
          </a:p>
          <a:p>
            <a:pPr>
              <a:spcBef>
                <a:spcPts val="0"/>
              </a:spcBef>
              <a:spcAft>
                <a:spcPts val="0"/>
              </a:spcAft>
            </a:pPr>
            <a:r>
              <a:rPr lang="en-US" sz="1400" b="1" dirty="0" smtClean="0">
                <a:latin typeface="Gill Sans"/>
              </a:rPr>
              <a:t>3</a:t>
            </a:r>
            <a:r>
              <a:rPr lang="en-US" sz="1400" b="1" dirty="0">
                <a:latin typeface="Gill Sans"/>
              </a:rPr>
              <a:t>. </a:t>
            </a:r>
            <a:r>
              <a:rPr lang="en-US" sz="1400" dirty="0">
                <a:latin typeface="Gill Sans"/>
              </a:rPr>
              <a:t>Selma probably thinks physical attraction is ____ for a happy marriage.</a:t>
            </a:r>
            <a:endParaRPr lang="en-US" sz="1400" dirty="0"/>
          </a:p>
          <a:p>
            <a:pPr>
              <a:spcBef>
                <a:spcPts val="0"/>
              </a:spcBef>
              <a:spcAft>
                <a:spcPts val="0"/>
              </a:spcAft>
            </a:pPr>
            <a:r>
              <a:rPr lang="en-US" sz="1400" b="1" dirty="0" smtClean="0">
                <a:latin typeface="Gill Sans"/>
              </a:rPr>
              <a:t>   A</a:t>
            </a:r>
            <a:r>
              <a:rPr lang="en-US" sz="1400" b="1" dirty="0">
                <a:latin typeface="Gill Sans"/>
              </a:rPr>
              <a:t>. </a:t>
            </a:r>
            <a:r>
              <a:rPr lang="en-US" sz="1400" dirty="0">
                <a:latin typeface="Gill Sans"/>
              </a:rPr>
              <a:t>more important than having similar lifestyles</a:t>
            </a:r>
            <a:endParaRPr lang="en-US" sz="1400" dirty="0"/>
          </a:p>
          <a:p>
            <a:pPr>
              <a:spcBef>
                <a:spcPts val="0"/>
              </a:spcBef>
              <a:spcAft>
                <a:spcPts val="0"/>
              </a:spcAft>
            </a:pPr>
            <a:r>
              <a:rPr lang="en-US" sz="1400" b="1" dirty="0" smtClean="0">
                <a:latin typeface="Gill Sans"/>
              </a:rPr>
              <a:t>   B</a:t>
            </a:r>
            <a:r>
              <a:rPr lang="en-US" sz="1400" b="1" dirty="0">
                <a:latin typeface="Gill Sans"/>
              </a:rPr>
              <a:t>. </a:t>
            </a:r>
            <a:r>
              <a:rPr lang="en-US" sz="1400" dirty="0">
                <a:latin typeface="Gill Sans"/>
              </a:rPr>
              <a:t>less important than having similar characteristics</a:t>
            </a:r>
            <a:endParaRPr lang="en-US" sz="1400" dirty="0"/>
          </a:p>
          <a:p>
            <a:pPr>
              <a:spcBef>
                <a:spcPts val="0"/>
              </a:spcBef>
              <a:spcAft>
                <a:spcPts val="0"/>
              </a:spcAft>
            </a:pPr>
            <a:r>
              <a:rPr lang="en-US" sz="1400" b="1" dirty="0" smtClean="0">
                <a:latin typeface="Gill Sans"/>
              </a:rPr>
              <a:t>   C</a:t>
            </a:r>
            <a:r>
              <a:rPr lang="en-US" sz="1400" b="1" dirty="0">
                <a:latin typeface="Gill Sans"/>
              </a:rPr>
              <a:t>. </a:t>
            </a:r>
            <a:r>
              <a:rPr lang="en-US" sz="1400" dirty="0">
                <a:latin typeface="Gill Sans"/>
              </a:rPr>
              <a:t>less important than having similar careers</a:t>
            </a:r>
            <a:endParaRPr lang="en-US" sz="1400" dirty="0"/>
          </a:p>
          <a:p>
            <a:pPr>
              <a:spcBef>
                <a:spcPts val="0"/>
              </a:spcBef>
              <a:spcAft>
                <a:spcPts val="0"/>
              </a:spcAft>
            </a:pPr>
            <a:r>
              <a:rPr lang="en-US" sz="1400" b="1" dirty="0" smtClean="0">
                <a:latin typeface="Gill Sans"/>
              </a:rPr>
              <a:t>   D</a:t>
            </a:r>
            <a:r>
              <a:rPr lang="en-US" sz="1400" b="1" dirty="0">
                <a:latin typeface="Gill Sans"/>
              </a:rPr>
              <a:t>. </a:t>
            </a:r>
            <a:r>
              <a:rPr lang="en-US" sz="1400" dirty="0">
                <a:latin typeface="Gill Sans"/>
              </a:rPr>
              <a:t>more important than having similar </a:t>
            </a:r>
            <a:r>
              <a:rPr lang="en-US" sz="1400" dirty="0" smtClean="0">
                <a:latin typeface="Gill Sans"/>
              </a:rPr>
              <a:t>backgrounds</a:t>
            </a:r>
          </a:p>
          <a:p>
            <a:pPr>
              <a:spcBef>
                <a:spcPts val="0"/>
              </a:spcBef>
              <a:spcAft>
                <a:spcPts val="0"/>
              </a:spcAft>
            </a:pPr>
            <a:endParaRPr lang="en-US" sz="1400" dirty="0"/>
          </a:p>
          <a:p>
            <a:pPr>
              <a:spcBef>
                <a:spcPts val="0"/>
              </a:spcBef>
              <a:spcAft>
                <a:spcPts val="0"/>
              </a:spcAft>
            </a:pPr>
            <a:r>
              <a:rPr lang="en-US" sz="1400" b="1" dirty="0" smtClean="0">
                <a:latin typeface="Gill Sans"/>
              </a:rPr>
              <a:t>4</a:t>
            </a:r>
            <a:r>
              <a:rPr lang="en-US" sz="1400" b="1" dirty="0">
                <a:latin typeface="Gill Sans"/>
              </a:rPr>
              <a:t>. </a:t>
            </a:r>
            <a:r>
              <a:rPr lang="en-US" sz="1400" dirty="0">
                <a:latin typeface="Gill Sans"/>
              </a:rPr>
              <a:t>Overall, Selma thinks her matchmaking service is ____.</a:t>
            </a:r>
            <a:endParaRPr lang="en-US" sz="1400" dirty="0"/>
          </a:p>
          <a:p>
            <a:pPr>
              <a:spcBef>
                <a:spcPts val="0"/>
              </a:spcBef>
              <a:spcAft>
                <a:spcPts val="0"/>
              </a:spcAft>
            </a:pPr>
            <a:r>
              <a:rPr lang="en-US" sz="1400" b="1" dirty="0" smtClean="0">
                <a:latin typeface="Gill Sans"/>
              </a:rPr>
              <a:t>   A</a:t>
            </a:r>
            <a:r>
              <a:rPr lang="en-US" sz="1400" b="1" dirty="0">
                <a:latin typeface="Gill Sans"/>
              </a:rPr>
              <a:t>. </a:t>
            </a:r>
            <a:r>
              <a:rPr lang="en-US" sz="1400" dirty="0">
                <a:latin typeface="Gill Sans"/>
              </a:rPr>
              <a:t>successful</a:t>
            </a:r>
            <a:endParaRPr lang="en-US" sz="1400" dirty="0"/>
          </a:p>
          <a:p>
            <a:pPr>
              <a:spcBef>
                <a:spcPts val="0"/>
              </a:spcBef>
              <a:spcAft>
                <a:spcPts val="0"/>
              </a:spcAft>
            </a:pPr>
            <a:r>
              <a:rPr lang="en-US" sz="1400" b="1" dirty="0" smtClean="0">
                <a:latin typeface="Gill Sans"/>
              </a:rPr>
              <a:t>   B</a:t>
            </a:r>
            <a:r>
              <a:rPr lang="en-US" sz="1400" b="1" dirty="0">
                <a:latin typeface="Gill Sans"/>
              </a:rPr>
              <a:t>. </a:t>
            </a:r>
            <a:r>
              <a:rPr lang="en-US" sz="1400" dirty="0">
                <a:latin typeface="Gill Sans"/>
              </a:rPr>
              <a:t>complicated</a:t>
            </a:r>
            <a:endParaRPr lang="en-US" sz="1400" dirty="0"/>
          </a:p>
          <a:p>
            <a:pPr>
              <a:spcBef>
                <a:spcPts val="0"/>
              </a:spcBef>
              <a:spcAft>
                <a:spcPts val="0"/>
              </a:spcAft>
            </a:pPr>
            <a:r>
              <a:rPr lang="en-US" sz="1400" b="1" dirty="0" smtClean="0">
                <a:latin typeface="Gill Sans"/>
              </a:rPr>
              <a:t>   C</a:t>
            </a:r>
            <a:r>
              <a:rPr lang="en-US" sz="1400" b="1" dirty="0">
                <a:latin typeface="Gill Sans"/>
              </a:rPr>
              <a:t>. </a:t>
            </a:r>
            <a:r>
              <a:rPr lang="en-US" sz="1400" dirty="0">
                <a:latin typeface="Gill Sans"/>
              </a:rPr>
              <a:t>traditional</a:t>
            </a:r>
            <a:endParaRPr lang="en-US" sz="1400" dirty="0"/>
          </a:p>
          <a:p>
            <a:pPr>
              <a:spcBef>
                <a:spcPts val="0"/>
              </a:spcBef>
              <a:spcAft>
                <a:spcPts val="0"/>
              </a:spcAft>
            </a:pPr>
            <a:r>
              <a:rPr lang="en-US" sz="1400" b="1" dirty="0" smtClean="0">
                <a:latin typeface="Gill Sans"/>
              </a:rPr>
              <a:t>   D</a:t>
            </a:r>
            <a:r>
              <a:rPr lang="en-US" sz="1400" b="1" dirty="0">
                <a:latin typeface="Gill Sans"/>
              </a:rPr>
              <a:t>. </a:t>
            </a:r>
            <a:r>
              <a:rPr lang="en-US" sz="1400" dirty="0" smtClean="0">
                <a:latin typeface="Gill Sans"/>
              </a:rPr>
              <a:t>Unusual</a:t>
            </a:r>
          </a:p>
          <a:p>
            <a:pPr>
              <a:spcBef>
                <a:spcPts val="0"/>
              </a:spcBef>
              <a:spcAft>
                <a:spcPts val="0"/>
              </a:spcAft>
            </a:pPr>
            <a:endParaRPr lang="en-US" sz="1400" dirty="0"/>
          </a:p>
          <a:p>
            <a:pPr>
              <a:spcBef>
                <a:spcPts val="0"/>
              </a:spcBef>
              <a:spcAft>
                <a:spcPts val="0"/>
              </a:spcAft>
            </a:pPr>
            <a:r>
              <a:rPr lang="en-US" sz="1400" b="1" dirty="0" smtClean="0">
                <a:latin typeface="Gill Sans"/>
              </a:rPr>
              <a:t>5</a:t>
            </a:r>
            <a:r>
              <a:rPr lang="en-US" sz="1400" b="1" dirty="0">
                <a:latin typeface="Gill Sans"/>
              </a:rPr>
              <a:t>. </a:t>
            </a:r>
            <a:r>
              <a:rPr lang="en-US" sz="1400" dirty="0">
                <a:latin typeface="Gill Sans"/>
              </a:rPr>
              <a:t>What does the interviewer mean when she calls Selma a “</a:t>
            </a:r>
            <a:r>
              <a:rPr lang="en-US" sz="1400" i="1" dirty="0">
                <a:solidFill>
                  <a:srgbClr val="00B0F0"/>
                </a:solidFill>
                <a:latin typeface="Gill Sans"/>
              </a:rPr>
              <a:t>master chef</a:t>
            </a:r>
            <a:r>
              <a:rPr lang="en-US" sz="1400" i="1" dirty="0">
                <a:latin typeface="Gill Sans"/>
              </a:rPr>
              <a:t> </a:t>
            </a:r>
            <a:r>
              <a:rPr lang="en-US" sz="1400" dirty="0">
                <a:latin typeface="Gill Sans"/>
              </a:rPr>
              <a:t>”?</a:t>
            </a:r>
            <a:endParaRPr lang="en-US" sz="1400" dirty="0"/>
          </a:p>
          <a:p>
            <a:pPr>
              <a:spcBef>
                <a:spcPts val="0"/>
              </a:spcBef>
              <a:spcAft>
                <a:spcPts val="0"/>
              </a:spcAft>
            </a:pPr>
            <a:r>
              <a:rPr lang="en-US" sz="1400" b="1" dirty="0" smtClean="0">
                <a:latin typeface="Gill Sans"/>
              </a:rPr>
              <a:t>   A</a:t>
            </a:r>
            <a:r>
              <a:rPr lang="en-US" sz="1400" b="1" dirty="0">
                <a:latin typeface="Gill Sans"/>
              </a:rPr>
              <a:t>. </a:t>
            </a:r>
            <a:r>
              <a:rPr lang="en-US" sz="1400" dirty="0">
                <a:latin typeface="Gill Sans"/>
              </a:rPr>
              <a:t>She believes Selma likes to cook.</a:t>
            </a:r>
            <a:endParaRPr lang="en-US" sz="1400" dirty="0"/>
          </a:p>
          <a:p>
            <a:pPr>
              <a:spcBef>
                <a:spcPts val="0"/>
              </a:spcBef>
              <a:spcAft>
                <a:spcPts val="0"/>
              </a:spcAft>
            </a:pPr>
            <a:r>
              <a:rPr lang="en-US" sz="1400" b="1" dirty="0" smtClean="0">
                <a:latin typeface="Gill Sans"/>
              </a:rPr>
              <a:t>   B</a:t>
            </a:r>
            <a:r>
              <a:rPr lang="en-US" sz="1400" b="1" dirty="0">
                <a:latin typeface="Gill Sans"/>
              </a:rPr>
              <a:t>. </a:t>
            </a:r>
            <a:r>
              <a:rPr lang="en-US" sz="1400" dirty="0">
                <a:latin typeface="Gill Sans"/>
              </a:rPr>
              <a:t>She believes Selma will change careers.</a:t>
            </a:r>
            <a:endParaRPr lang="en-US" sz="1400" dirty="0"/>
          </a:p>
          <a:p>
            <a:pPr>
              <a:spcBef>
                <a:spcPts val="0"/>
              </a:spcBef>
              <a:spcAft>
                <a:spcPts val="0"/>
              </a:spcAft>
            </a:pPr>
            <a:r>
              <a:rPr lang="en-US" sz="1400" b="1" dirty="0" smtClean="0">
                <a:latin typeface="Gill Sans"/>
              </a:rPr>
              <a:t>   C</a:t>
            </a:r>
            <a:r>
              <a:rPr lang="en-US" sz="1400" b="1" dirty="0">
                <a:latin typeface="Gill Sans"/>
              </a:rPr>
              <a:t>. </a:t>
            </a:r>
            <a:r>
              <a:rPr lang="en-US" sz="1400" dirty="0">
                <a:latin typeface="Gill Sans"/>
              </a:rPr>
              <a:t>She thinks Selma is an expert in her field.</a:t>
            </a:r>
            <a:endParaRPr lang="en-US" sz="1400" dirty="0"/>
          </a:p>
          <a:p>
            <a:pPr>
              <a:spcBef>
                <a:spcPts val="0"/>
              </a:spcBef>
              <a:spcAft>
                <a:spcPts val="0"/>
              </a:spcAft>
            </a:pPr>
            <a:r>
              <a:rPr lang="en-US" sz="1400" b="1" dirty="0" smtClean="0">
                <a:latin typeface="Gill Sans"/>
              </a:rPr>
              <a:t>   D</a:t>
            </a:r>
            <a:r>
              <a:rPr lang="en-US" sz="1400" b="1" dirty="0">
                <a:latin typeface="Gill Sans"/>
              </a:rPr>
              <a:t>. </a:t>
            </a:r>
            <a:r>
              <a:rPr lang="en-US" sz="1400" dirty="0">
                <a:latin typeface="Gill Sans"/>
              </a:rPr>
              <a:t>She thinks Selma uses food in matchmaking.</a:t>
            </a:r>
            <a:endParaRPr lang="en-US" sz="1400" dirty="0"/>
          </a:p>
          <a:p>
            <a:pPr>
              <a:spcBef>
                <a:spcPts val="0"/>
              </a:spcBef>
              <a:spcAft>
                <a:spcPts val="0"/>
              </a:spcAft>
            </a:pPr>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414035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Why Hire a Matchmaker?</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0" indent="0" algn="just">
              <a:spcBef>
                <a:spcPts val="0"/>
              </a:spcBef>
              <a:spcAft>
                <a:spcPts val="0"/>
              </a:spcAft>
            </a:pPr>
            <a:r>
              <a:rPr lang="en-US" sz="1400" b="1" dirty="0" smtClean="0">
                <a:latin typeface="Gill Sans"/>
              </a:rPr>
              <a:t>(B1)Bride </a:t>
            </a:r>
            <a:r>
              <a:rPr lang="en-US" sz="1400" b="1" dirty="0">
                <a:latin typeface="Gill Sans"/>
              </a:rPr>
              <a:t>Magazine: </a:t>
            </a:r>
            <a:r>
              <a:rPr lang="en-US" sz="1400" dirty="0">
                <a:latin typeface="Gill Sans"/>
              </a:rPr>
              <a:t>So what is your background?</a:t>
            </a:r>
            <a:endParaRPr lang="en-US" sz="1400" dirty="0"/>
          </a:p>
          <a:p>
            <a:pPr marL="0" indent="0" algn="just">
              <a:spcBef>
                <a:spcPts val="0"/>
              </a:spcBef>
              <a:spcAft>
                <a:spcPts val="0"/>
              </a:spcAft>
            </a:pPr>
            <a:r>
              <a:rPr lang="en-US" sz="1400" b="1" dirty="0" smtClean="0">
                <a:latin typeface="Gill Sans"/>
              </a:rPr>
              <a:t>(S1)Selma </a:t>
            </a:r>
            <a:r>
              <a:rPr lang="en-US" sz="1400" b="1" dirty="0" err="1">
                <a:latin typeface="Gill Sans"/>
              </a:rPr>
              <a:t>Wilcott</a:t>
            </a:r>
            <a:r>
              <a:rPr lang="en-US" sz="1400" b="1" dirty="0">
                <a:latin typeface="Gill Sans"/>
              </a:rPr>
              <a:t>: </a:t>
            </a:r>
            <a:r>
              <a:rPr lang="en-US" sz="1400" dirty="0">
                <a:latin typeface="Gill Sans"/>
              </a:rPr>
              <a:t>I have a degree in psychology and fifteen years of </a:t>
            </a:r>
            <a:r>
              <a:rPr lang="en-US" sz="1400" dirty="0" smtClean="0">
                <a:latin typeface="Gill Sans"/>
              </a:rPr>
              <a:t>experience</a:t>
            </a:r>
            <a:r>
              <a:rPr lang="en-US" sz="1400" dirty="0" smtClean="0"/>
              <a:t> </a:t>
            </a:r>
            <a:r>
              <a:rPr lang="en-US" sz="1400" dirty="0" smtClean="0">
                <a:latin typeface="Gill Sans"/>
              </a:rPr>
              <a:t>helping </a:t>
            </a:r>
            <a:r>
              <a:rPr lang="en-US" sz="1400" dirty="0">
                <a:latin typeface="Gill Sans"/>
              </a:rPr>
              <a:t>people find a marriage partner.</a:t>
            </a:r>
            <a:endParaRPr lang="en-US" sz="1400" dirty="0"/>
          </a:p>
          <a:p>
            <a:pPr marL="0" indent="0" algn="just">
              <a:spcBef>
                <a:spcPts val="0"/>
              </a:spcBef>
              <a:spcAft>
                <a:spcPts val="0"/>
              </a:spcAft>
            </a:pPr>
            <a:r>
              <a:rPr lang="en-US" sz="1400" b="1" dirty="0" smtClean="0">
                <a:latin typeface="Gill Sans"/>
              </a:rPr>
              <a:t>(B2)Bride </a:t>
            </a:r>
            <a:r>
              <a:rPr lang="en-US" sz="1400" b="1" dirty="0">
                <a:latin typeface="Gill Sans"/>
              </a:rPr>
              <a:t>Magazine: </a:t>
            </a:r>
            <a:r>
              <a:rPr lang="en-US" sz="1400" dirty="0">
                <a:latin typeface="Gill Sans"/>
              </a:rPr>
              <a:t>Why should people pay a matchmaker to find a spouse?</a:t>
            </a:r>
            <a:endParaRPr lang="en-US" sz="1400" dirty="0"/>
          </a:p>
          <a:p>
            <a:pPr marL="0" indent="0" algn="just">
              <a:spcBef>
                <a:spcPts val="0"/>
              </a:spcBef>
              <a:spcAft>
                <a:spcPts val="0"/>
              </a:spcAft>
            </a:pPr>
            <a:r>
              <a:rPr lang="en-US" sz="1400" b="1" dirty="0" smtClean="0">
                <a:latin typeface="Gill Sans"/>
              </a:rPr>
              <a:t>(S2)Selma </a:t>
            </a:r>
            <a:r>
              <a:rPr lang="en-US" sz="1400" b="1" dirty="0" err="1">
                <a:latin typeface="Gill Sans"/>
              </a:rPr>
              <a:t>Wilcott</a:t>
            </a:r>
            <a:r>
              <a:rPr lang="en-US" sz="1400" b="1" dirty="0">
                <a:latin typeface="Gill Sans"/>
              </a:rPr>
              <a:t>: </a:t>
            </a:r>
            <a:r>
              <a:rPr lang="en-US" sz="1400" dirty="0">
                <a:latin typeface="Gill Sans"/>
              </a:rPr>
              <a:t>Well, when you meet someone at work, or at a party, often </a:t>
            </a:r>
            <a:r>
              <a:rPr lang="en-US" sz="1400" dirty="0" smtClean="0">
                <a:latin typeface="Gill Sans"/>
              </a:rPr>
              <a:t>the</a:t>
            </a:r>
            <a:r>
              <a:rPr lang="en-US" sz="1400" dirty="0" smtClean="0"/>
              <a:t> </a:t>
            </a:r>
            <a:r>
              <a:rPr lang="en-US" sz="1400" dirty="0" smtClean="0">
                <a:latin typeface="Gill Sans"/>
              </a:rPr>
              <a:t>first </a:t>
            </a:r>
            <a:r>
              <a:rPr lang="en-US" sz="1400" dirty="0">
                <a:latin typeface="Gill Sans"/>
              </a:rPr>
              <a:t>thing connecting you to that person is physical </a:t>
            </a:r>
            <a:r>
              <a:rPr lang="en-US" sz="1400" dirty="0" smtClean="0">
                <a:latin typeface="Gill Sans"/>
              </a:rPr>
              <a:t>attraction</a:t>
            </a:r>
            <a:r>
              <a:rPr lang="en-US" sz="1400" dirty="0" smtClean="0"/>
              <a:t> </a:t>
            </a:r>
            <a:r>
              <a:rPr lang="en-US" sz="1400" dirty="0" smtClean="0">
                <a:latin typeface="Gill Sans"/>
              </a:rPr>
              <a:t>or </a:t>
            </a:r>
            <a:r>
              <a:rPr lang="en-US" sz="1400" dirty="0">
                <a:latin typeface="Gill Sans"/>
              </a:rPr>
              <a:t>something simple you have in common. It is unlikely </a:t>
            </a:r>
            <a:r>
              <a:rPr lang="en-US" sz="1400" dirty="0" smtClean="0">
                <a:latin typeface="Gill Sans"/>
              </a:rPr>
              <a:t>that</a:t>
            </a:r>
            <a:r>
              <a:rPr lang="en-US" sz="1400" dirty="0" smtClean="0"/>
              <a:t> </a:t>
            </a:r>
            <a:r>
              <a:rPr lang="en-US" sz="1400" dirty="0" smtClean="0">
                <a:latin typeface="Gill Sans"/>
              </a:rPr>
              <a:t>everlasting love will </a:t>
            </a:r>
            <a:r>
              <a:rPr lang="en-US" sz="1400" dirty="0">
                <a:latin typeface="Gill Sans"/>
              </a:rPr>
              <a:t>come out of that situation. It does </a:t>
            </a:r>
            <a:r>
              <a:rPr lang="en-US" sz="1400" dirty="0" smtClean="0">
                <a:latin typeface="Gill Sans"/>
              </a:rPr>
              <a:t>sometimes,</a:t>
            </a:r>
            <a:r>
              <a:rPr lang="en-US" sz="1400" dirty="0" smtClean="0"/>
              <a:t> </a:t>
            </a:r>
            <a:r>
              <a:rPr lang="en-US" sz="1400" dirty="0" smtClean="0">
                <a:latin typeface="Gill Sans"/>
              </a:rPr>
              <a:t>but </a:t>
            </a:r>
            <a:r>
              <a:rPr lang="en-US" sz="1400" dirty="0">
                <a:latin typeface="Gill Sans"/>
              </a:rPr>
              <a:t>that is usually by chance. More often it ends with </a:t>
            </a:r>
            <a:r>
              <a:rPr lang="en-US" sz="1400" dirty="0" smtClean="0">
                <a:latin typeface="Gill Sans"/>
              </a:rPr>
              <a:t>someone</a:t>
            </a:r>
            <a:r>
              <a:rPr lang="en-US" sz="1400" dirty="0" smtClean="0"/>
              <a:t> </a:t>
            </a:r>
            <a:r>
              <a:rPr lang="en-US" sz="1400" dirty="0" smtClean="0">
                <a:latin typeface="Gill Sans"/>
              </a:rPr>
              <a:t>having </a:t>
            </a:r>
            <a:r>
              <a:rPr lang="en-US" sz="1400" dirty="0">
                <a:latin typeface="Gill Sans"/>
              </a:rPr>
              <a:t>a broken heart. When you work with a matchmaker, you </a:t>
            </a:r>
            <a:r>
              <a:rPr lang="en-US" sz="1400" dirty="0" smtClean="0">
                <a:latin typeface="Gill Sans"/>
              </a:rPr>
              <a:t>can</a:t>
            </a:r>
            <a:r>
              <a:rPr lang="en-US" sz="1400" dirty="0" smtClean="0"/>
              <a:t> </a:t>
            </a:r>
            <a:r>
              <a:rPr lang="en-US" sz="1400" dirty="0" smtClean="0">
                <a:latin typeface="Gill Sans"/>
              </a:rPr>
              <a:t>avoid </a:t>
            </a:r>
            <a:r>
              <a:rPr lang="en-US" sz="1400" dirty="0">
                <a:latin typeface="Gill Sans"/>
              </a:rPr>
              <a:t>a lot of that.</a:t>
            </a:r>
            <a:endParaRPr lang="en-US" sz="1400" dirty="0"/>
          </a:p>
          <a:p>
            <a:pPr marL="0" indent="0" algn="just">
              <a:spcBef>
                <a:spcPts val="0"/>
              </a:spcBef>
              <a:spcAft>
                <a:spcPts val="0"/>
              </a:spcAft>
            </a:pPr>
            <a:r>
              <a:rPr lang="en-US" sz="1400" b="1" dirty="0" smtClean="0">
                <a:latin typeface="Gill Sans"/>
              </a:rPr>
              <a:t>(B3)Bride </a:t>
            </a:r>
            <a:r>
              <a:rPr lang="en-US" sz="1400" b="1" dirty="0">
                <a:latin typeface="Gill Sans"/>
              </a:rPr>
              <a:t>Magazine: </a:t>
            </a:r>
            <a:r>
              <a:rPr lang="en-US" sz="1400" dirty="0">
                <a:latin typeface="Gill Sans"/>
              </a:rPr>
              <a:t>How do you help your clients?</a:t>
            </a:r>
            <a:endParaRPr lang="en-US" sz="1400" dirty="0"/>
          </a:p>
          <a:p>
            <a:pPr marL="0" indent="0" algn="just">
              <a:spcBef>
                <a:spcPts val="0"/>
              </a:spcBef>
              <a:spcAft>
                <a:spcPts val="0"/>
              </a:spcAft>
            </a:pPr>
            <a:r>
              <a:rPr lang="en-US" sz="1400" b="1" dirty="0" smtClean="0">
                <a:latin typeface="Gill Sans"/>
              </a:rPr>
              <a:t>(S3)Selma </a:t>
            </a:r>
            <a:r>
              <a:rPr lang="en-US" sz="1400" b="1" dirty="0" err="1">
                <a:latin typeface="Gill Sans"/>
              </a:rPr>
              <a:t>Wilcott</a:t>
            </a:r>
            <a:r>
              <a:rPr lang="en-US" sz="1400" b="1" dirty="0">
                <a:latin typeface="Gill Sans"/>
              </a:rPr>
              <a:t>: </a:t>
            </a:r>
            <a:r>
              <a:rPr lang="en-US" sz="1400" dirty="0">
                <a:latin typeface="Gill Sans"/>
              </a:rPr>
              <a:t>First, I interview the person and decide what characteristics he </a:t>
            </a:r>
            <a:r>
              <a:rPr lang="en-US" sz="1400" dirty="0" smtClean="0">
                <a:latin typeface="Gill Sans"/>
              </a:rPr>
              <a:t>or</a:t>
            </a:r>
            <a:r>
              <a:rPr lang="en-US" sz="1400" dirty="0" smtClean="0"/>
              <a:t> </a:t>
            </a:r>
            <a:r>
              <a:rPr lang="en-US" sz="1400" dirty="0" smtClean="0">
                <a:latin typeface="Gill Sans"/>
              </a:rPr>
              <a:t>she </a:t>
            </a:r>
            <a:r>
              <a:rPr lang="en-US" sz="1400" dirty="0">
                <a:latin typeface="Gill Sans"/>
              </a:rPr>
              <a:t>needs in a spouse. This is where my background in </a:t>
            </a:r>
            <a:r>
              <a:rPr lang="en-US" sz="1400" dirty="0" smtClean="0">
                <a:latin typeface="Gill Sans"/>
              </a:rPr>
              <a:t>psychology</a:t>
            </a:r>
            <a:r>
              <a:rPr lang="en-US" sz="1400" dirty="0" smtClean="0"/>
              <a:t> </a:t>
            </a:r>
            <a:r>
              <a:rPr lang="en-US" sz="1400" dirty="0" smtClean="0">
                <a:latin typeface="Gill Sans"/>
              </a:rPr>
              <a:t>is </a:t>
            </a:r>
            <a:r>
              <a:rPr lang="en-US" sz="1400" dirty="0">
                <a:latin typeface="Gill Sans"/>
              </a:rPr>
              <a:t>important. After that, I start looking for the perfect match, </a:t>
            </a:r>
            <a:r>
              <a:rPr lang="en-US" sz="1400" dirty="0" smtClean="0">
                <a:latin typeface="Gill Sans"/>
              </a:rPr>
              <a:t>and</a:t>
            </a:r>
            <a:r>
              <a:rPr lang="en-US" sz="1400" dirty="0" smtClean="0"/>
              <a:t> </a:t>
            </a:r>
            <a:r>
              <a:rPr lang="en-US" sz="1400" dirty="0" smtClean="0">
                <a:latin typeface="Gill Sans"/>
              </a:rPr>
              <a:t>when </a:t>
            </a:r>
            <a:r>
              <a:rPr lang="en-US" sz="1400" dirty="0">
                <a:latin typeface="Gill Sans"/>
              </a:rPr>
              <a:t>I have a good one, I introduce them.</a:t>
            </a:r>
            <a:endParaRPr lang="en-US" sz="1400" dirty="0"/>
          </a:p>
          <a:p>
            <a:pPr marL="0" indent="0" algn="just">
              <a:spcBef>
                <a:spcPts val="0"/>
              </a:spcBef>
              <a:spcAft>
                <a:spcPts val="0"/>
              </a:spcAft>
            </a:pPr>
            <a:r>
              <a:rPr lang="en-US" sz="1400" b="1" dirty="0" smtClean="0">
                <a:latin typeface="Gill Sans"/>
              </a:rPr>
              <a:t>(B4)Bride </a:t>
            </a:r>
            <a:r>
              <a:rPr lang="en-US" sz="1400" b="1" dirty="0">
                <a:latin typeface="Gill Sans"/>
              </a:rPr>
              <a:t>Magazine: </a:t>
            </a:r>
            <a:r>
              <a:rPr lang="en-US" sz="1400" dirty="0">
                <a:latin typeface="Gill Sans"/>
              </a:rPr>
              <a:t>How often are your matches successful?</a:t>
            </a:r>
            <a:endParaRPr lang="en-US" sz="1400" dirty="0"/>
          </a:p>
          <a:p>
            <a:pPr marL="0" indent="0" algn="just">
              <a:spcBef>
                <a:spcPts val="0"/>
              </a:spcBef>
              <a:spcAft>
                <a:spcPts val="0"/>
              </a:spcAft>
            </a:pPr>
            <a:r>
              <a:rPr lang="en-US" sz="1400" b="1" dirty="0" smtClean="0">
                <a:latin typeface="Gill Sans"/>
              </a:rPr>
              <a:t>(S4)Selma </a:t>
            </a:r>
            <a:r>
              <a:rPr lang="en-US" sz="1400" b="1" dirty="0" err="1">
                <a:latin typeface="Gill Sans"/>
              </a:rPr>
              <a:t>Wilcott</a:t>
            </a:r>
            <a:r>
              <a:rPr lang="en-US" sz="1400" b="1" dirty="0">
                <a:latin typeface="Gill Sans"/>
              </a:rPr>
              <a:t>: </a:t>
            </a:r>
            <a:r>
              <a:rPr lang="en-US" sz="1400" dirty="0">
                <a:latin typeface="Gill Sans"/>
              </a:rPr>
              <a:t>I’m proud of the results I produce—more than half of my </a:t>
            </a:r>
            <a:r>
              <a:rPr lang="en-US" sz="1400" dirty="0" smtClean="0">
                <a:latin typeface="Gill Sans"/>
              </a:rPr>
              <a:t>clients</a:t>
            </a:r>
            <a:r>
              <a:rPr lang="en-US" sz="1400" dirty="0" smtClean="0"/>
              <a:t> </a:t>
            </a:r>
            <a:r>
              <a:rPr lang="en-US" sz="1400" dirty="0" smtClean="0">
                <a:latin typeface="Gill Sans"/>
              </a:rPr>
              <a:t>become </a:t>
            </a:r>
            <a:r>
              <a:rPr lang="en-US" sz="1400" dirty="0">
                <a:latin typeface="Gill Sans"/>
              </a:rPr>
              <a:t>engaged after they work with me. One married couple </a:t>
            </a:r>
            <a:r>
              <a:rPr lang="en-US" sz="1400" dirty="0" smtClean="0">
                <a:latin typeface="Gill Sans"/>
              </a:rPr>
              <a:t>is</a:t>
            </a:r>
            <a:r>
              <a:rPr lang="en-US" sz="1400" dirty="0" smtClean="0"/>
              <a:t> </a:t>
            </a:r>
            <a:r>
              <a:rPr lang="en-US" sz="1400" dirty="0" smtClean="0">
                <a:latin typeface="Gill Sans"/>
              </a:rPr>
              <a:t>pregnant </a:t>
            </a:r>
            <a:r>
              <a:rPr lang="en-US" sz="1400" dirty="0">
                <a:latin typeface="Gill Sans"/>
              </a:rPr>
              <a:t>with a baby. Another is already raising two children.</a:t>
            </a:r>
            <a:endParaRPr lang="en-US" sz="1400" dirty="0"/>
          </a:p>
          <a:p>
            <a:pPr marL="0" indent="0" algn="just">
              <a:spcBef>
                <a:spcPts val="0"/>
              </a:spcBef>
              <a:spcAft>
                <a:spcPts val="0"/>
              </a:spcAft>
            </a:pPr>
            <a:r>
              <a:rPr lang="en-US" sz="1400" b="1" dirty="0" smtClean="0">
                <a:latin typeface="Gill Sans"/>
              </a:rPr>
              <a:t>(B5)Bride </a:t>
            </a:r>
            <a:r>
              <a:rPr lang="en-US" sz="1400" b="1" dirty="0">
                <a:latin typeface="Gill Sans"/>
              </a:rPr>
              <a:t>Magazine: </a:t>
            </a:r>
            <a:r>
              <a:rPr lang="en-US" sz="1400" dirty="0">
                <a:latin typeface="Gill Sans"/>
              </a:rPr>
              <a:t>Well, you certainly seem to show great leadership in your </a:t>
            </a:r>
            <a:r>
              <a:rPr lang="en-US" sz="1400" dirty="0" smtClean="0">
                <a:latin typeface="Gill Sans"/>
              </a:rPr>
              <a:t>role.</a:t>
            </a:r>
            <a:r>
              <a:rPr lang="en-US" sz="1400" dirty="0" smtClean="0"/>
              <a:t> </a:t>
            </a:r>
            <a:r>
              <a:rPr lang="en-US" sz="1400" dirty="0" smtClean="0">
                <a:latin typeface="Gill Sans"/>
              </a:rPr>
              <a:t>You’re </a:t>
            </a:r>
            <a:r>
              <a:rPr lang="en-US" sz="1400" dirty="0">
                <a:latin typeface="Gill Sans"/>
              </a:rPr>
              <a:t>a </a:t>
            </a:r>
            <a:r>
              <a:rPr lang="en-US" sz="1400" i="1" dirty="0">
                <a:solidFill>
                  <a:srgbClr val="00B0F0"/>
                </a:solidFill>
                <a:latin typeface="Gill Sans"/>
              </a:rPr>
              <a:t>master chef</a:t>
            </a:r>
            <a:r>
              <a:rPr lang="en-US" sz="1400" dirty="0">
                <a:latin typeface="Gill Sans"/>
              </a:rPr>
              <a:t> in your kitchen! But some people say going to </a:t>
            </a:r>
            <a:r>
              <a:rPr lang="en-US" sz="1400" dirty="0" smtClean="0">
                <a:latin typeface="Gill Sans"/>
              </a:rPr>
              <a:t>a</a:t>
            </a:r>
            <a:r>
              <a:rPr lang="en-US" sz="1400" dirty="0"/>
              <a:t> </a:t>
            </a:r>
            <a:r>
              <a:rPr lang="en-US" sz="1400" dirty="0" smtClean="0">
                <a:latin typeface="Gill Sans"/>
              </a:rPr>
              <a:t>matchmaker </a:t>
            </a:r>
            <a:r>
              <a:rPr lang="en-US" sz="1400" dirty="0">
                <a:latin typeface="Gill Sans"/>
              </a:rPr>
              <a:t>just isn’t romantic.</a:t>
            </a:r>
            <a:endParaRPr lang="en-US" sz="1400" dirty="0"/>
          </a:p>
          <a:p>
            <a:pPr marL="0" indent="0" algn="just">
              <a:spcBef>
                <a:spcPts val="0"/>
              </a:spcBef>
              <a:spcAft>
                <a:spcPts val="0"/>
              </a:spcAft>
            </a:pPr>
            <a:r>
              <a:rPr lang="en-US" sz="1400" b="1" dirty="0" smtClean="0">
                <a:latin typeface="Gill Sans"/>
              </a:rPr>
              <a:t>(S5)Selma </a:t>
            </a:r>
            <a:r>
              <a:rPr lang="en-US" sz="1400" b="1" dirty="0" err="1">
                <a:latin typeface="Gill Sans"/>
              </a:rPr>
              <a:t>Wilcott</a:t>
            </a:r>
            <a:r>
              <a:rPr lang="en-US" sz="1400" b="1" dirty="0">
                <a:latin typeface="Gill Sans"/>
              </a:rPr>
              <a:t>: </a:t>
            </a:r>
            <a:r>
              <a:rPr lang="en-US" sz="1400" dirty="0">
                <a:latin typeface="Gill Sans"/>
              </a:rPr>
              <a:t>Falling in love with the right person will always be romantic, </a:t>
            </a:r>
            <a:r>
              <a:rPr lang="en-US" sz="1400" dirty="0" smtClean="0">
                <a:latin typeface="Gill Sans"/>
              </a:rPr>
              <a:t>no</a:t>
            </a:r>
            <a:r>
              <a:rPr lang="en-US" sz="1400" dirty="0" smtClean="0"/>
              <a:t> </a:t>
            </a:r>
            <a:r>
              <a:rPr lang="en-US" sz="1400" dirty="0" smtClean="0">
                <a:latin typeface="Gill Sans"/>
              </a:rPr>
              <a:t>matter </a:t>
            </a:r>
            <a:r>
              <a:rPr lang="en-US" sz="1400" dirty="0">
                <a:latin typeface="Gill Sans"/>
              </a:rPr>
              <a:t>how and where you meet each other.</a:t>
            </a:r>
            <a:endParaRPr lang="en-US" sz="1400" dirty="0"/>
          </a:p>
          <a:p>
            <a:pPr marL="0" indent="0" algn="just">
              <a:spcBef>
                <a:spcPts val="0"/>
              </a:spcBef>
              <a:spcAft>
                <a:spcPts val="0"/>
              </a:spcAft>
            </a:pPr>
            <a:r>
              <a:rPr lang="en-US" sz="1400" b="1" dirty="0" smtClean="0">
                <a:latin typeface="Gill Sans"/>
              </a:rPr>
              <a:t>(B6) Bride </a:t>
            </a:r>
            <a:r>
              <a:rPr lang="en-US" sz="1400" b="1" dirty="0">
                <a:latin typeface="Gill Sans"/>
              </a:rPr>
              <a:t>Magazine: </a:t>
            </a:r>
            <a:r>
              <a:rPr lang="en-US" sz="1400" dirty="0">
                <a:latin typeface="Gill Sans"/>
              </a:rPr>
              <a:t>Last question—what is your opinion of arranged marriages?</a:t>
            </a:r>
            <a:endParaRPr lang="en-US" sz="1400" dirty="0"/>
          </a:p>
          <a:p>
            <a:pPr marL="0" indent="0" algn="just">
              <a:spcBef>
                <a:spcPts val="0"/>
              </a:spcBef>
              <a:spcAft>
                <a:spcPts val="0"/>
              </a:spcAft>
            </a:pPr>
            <a:r>
              <a:rPr lang="en-US" sz="1400" b="1" dirty="0" smtClean="0">
                <a:latin typeface="Gill Sans"/>
              </a:rPr>
              <a:t>(S6)Selma </a:t>
            </a:r>
            <a:r>
              <a:rPr lang="en-US" sz="1400" b="1" dirty="0" err="1">
                <a:latin typeface="Gill Sans"/>
              </a:rPr>
              <a:t>Wilcott</a:t>
            </a:r>
            <a:r>
              <a:rPr lang="en-US" sz="1400" b="1" dirty="0">
                <a:latin typeface="Gill Sans"/>
              </a:rPr>
              <a:t>: </a:t>
            </a:r>
            <a:r>
              <a:rPr lang="en-US" sz="1400" dirty="0">
                <a:latin typeface="Gill Sans"/>
              </a:rPr>
              <a:t>(</a:t>
            </a:r>
            <a:r>
              <a:rPr lang="en-US" sz="1400" i="1" dirty="0">
                <a:latin typeface="Gill Sans"/>
              </a:rPr>
              <a:t>laughs</a:t>
            </a:r>
            <a:r>
              <a:rPr lang="en-US" sz="1400" dirty="0">
                <a:latin typeface="Gill Sans"/>
              </a:rPr>
              <a:t>) Well, the idea shocks some people, but in truth, it </a:t>
            </a:r>
            <a:r>
              <a:rPr lang="en-US" sz="1400" dirty="0" smtClean="0">
                <a:latin typeface="Gill Sans"/>
              </a:rPr>
              <a:t>produces</a:t>
            </a:r>
            <a:r>
              <a:rPr lang="en-US" sz="1400" dirty="0" smtClean="0"/>
              <a:t> </a:t>
            </a:r>
            <a:r>
              <a:rPr lang="en-US" sz="1400" dirty="0" smtClean="0">
                <a:latin typeface="Gill Sans"/>
              </a:rPr>
              <a:t>a </a:t>
            </a:r>
            <a:r>
              <a:rPr lang="en-US" sz="1400" dirty="0">
                <a:latin typeface="Gill Sans"/>
              </a:rPr>
              <a:t>lot of happy couples. Really, it isn’t that different from what I do</a:t>
            </a:r>
            <a:endParaRPr lang="en-US" sz="1400" dirty="0"/>
          </a:p>
          <a:p>
            <a:pPr algn="just">
              <a:spcBef>
                <a:spcPts val="0"/>
              </a:spcBef>
              <a:spcAft>
                <a:spcPts val="0"/>
              </a:spcAft>
            </a:pPr>
            <a:r>
              <a:rPr lang="en-US" sz="1400" dirty="0">
                <a:latin typeface="Gill Sans"/>
              </a:rPr>
              <a:t>here.</a:t>
            </a:r>
            <a:endParaRPr lang="en-US" sz="1400" dirty="0"/>
          </a:p>
          <a:p>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sp>
        <p:nvSpPr>
          <p:cNvPr id="38917" name="Rectangle 3"/>
          <p:cNvSpPr>
            <a:spLocks noGrp="1" noChangeArrowheads="1"/>
          </p:cNvSpPr>
          <p:nvPr>
            <p:ph type="body" idx="2"/>
          </p:nvPr>
        </p:nvSpPr>
        <p:spPr>
          <a:xfrm>
            <a:off x="6230396" y="114300"/>
            <a:ext cx="5961603" cy="6198439"/>
          </a:xfrm>
        </p:spPr>
        <p:txBody>
          <a:bodyPr/>
          <a:lstStyle/>
          <a:p>
            <a:pPr>
              <a:spcBef>
                <a:spcPts val="0"/>
              </a:spcBef>
              <a:spcAft>
                <a:spcPts val="0"/>
              </a:spcAft>
            </a:pPr>
            <a:endParaRPr lang="en-US" sz="1400" b="1" dirty="0">
              <a:solidFill>
                <a:srgbClr val="00B0F0"/>
              </a:solidFill>
              <a:latin typeface="Gill Sans"/>
            </a:endParaRPr>
          </a:p>
          <a:p>
            <a:pPr>
              <a:spcBef>
                <a:spcPts val="0"/>
              </a:spcBef>
              <a:spcAft>
                <a:spcPts val="0"/>
              </a:spcAft>
            </a:pPr>
            <a:endParaRPr lang="en-US" sz="1400" b="1" dirty="0" smtClean="0">
              <a:solidFill>
                <a:srgbClr val="00B0F0"/>
              </a:solidFill>
              <a:latin typeface="Gill Sans"/>
            </a:endParaRPr>
          </a:p>
          <a:p>
            <a:pPr>
              <a:spcBef>
                <a:spcPts val="0"/>
              </a:spcBef>
              <a:spcAft>
                <a:spcPts val="0"/>
              </a:spcAft>
            </a:pPr>
            <a:endParaRPr lang="en-US" sz="1400" b="1" dirty="0">
              <a:solidFill>
                <a:srgbClr val="00B0F0"/>
              </a:solidFill>
              <a:latin typeface="Gill Sans"/>
            </a:endParaRPr>
          </a:p>
          <a:p>
            <a:pPr>
              <a:spcBef>
                <a:spcPts val="0"/>
              </a:spcBef>
              <a:spcAft>
                <a:spcPts val="0"/>
              </a:spcAft>
            </a:pPr>
            <a:endParaRPr lang="en-US" sz="1400" b="1" dirty="0" smtClean="0">
              <a:solidFill>
                <a:srgbClr val="00B0F0"/>
              </a:solidFill>
              <a:latin typeface="Gill Sans"/>
            </a:endParaRPr>
          </a:p>
          <a:p>
            <a:pPr marL="0" indent="0">
              <a:spcBef>
                <a:spcPts val="0"/>
              </a:spcBef>
              <a:spcAft>
                <a:spcPts val="0"/>
              </a:spcAft>
            </a:pPr>
            <a:r>
              <a:rPr lang="en-US" sz="1600" b="1" dirty="0" smtClean="0">
                <a:solidFill>
                  <a:srgbClr val="00B0F0"/>
                </a:solidFill>
                <a:latin typeface="Calibri" panose="020F0502020204030204" pitchFamily="34" charset="0"/>
                <a:cs typeface="Calibri" panose="020F0502020204030204" pitchFamily="34" charset="0"/>
              </a:rPr>
              <a:t>B</a:t>
            </a:r>
            <a:r>
              <a:rPr lang="en-US" sz="1600" b="1" dirty="0">
                <a:solidFill>
                  <a:srgbClr val="00B0F0"/>
                </a:solidFill>
                <a:latin typeface="Calibri" panose="020F0502020204030204" pitchFamily="34" charset="0"/>
                <a:cs typeface="Calibri" panose="020F0502020204030204" pitchFamily="34" charset="0"/>
              </a:rPr>
              <a:t>. </a:t>
            </a:r>
            <a:r>
              <a:rPr lang="en-US" sz="1600" dirty="0">
                <a:solidFill>
                  <a:srgbClr val="00B0F0"/>
                </a:solidFill>
                <a:latin typeface="Calibri" panose="020F0502020204030204" pitchFamily="34" charset="0"/>
                <a:cs typeface="Calibri" panose="020F0502020204030204" pitchFamily="34" charset="0"/>
              </a:rPr>
              <a:t>Read the phrases and choose the answer that tells the degree of likelihood. Use </a:t>
            </a:r>
            <a:r>
              <a:rPr lang="en-US" sz="1600" dirty="0" smtClean="0">
                <a:solidFill>
                  <a:srgbClr val="00B0F0"/>
                </a:solidFill>
                <a:latin typeface="Calibri" panose="020F0502020204030204" pitchFamily="34" charset="0"/>
                <a:cs typeface="Calibri" panose="020F0502020204030204" pitchFamily="34" charset="0"/>
              </a:rPr>
              <a:t>the information </a:t>
            </a:r>
            <a:r>
              <a:rPr lang="en-US" sz="1600" dirty="0">
                <a:solidFill>
                  <a:srgbClr val="00B0F0"/>
                </a:solidFill>
                <a:latin typeface="Calibri" panose="020F0502020204030204" pitchFamily="34" charset="0"/>
                <a:cs typeface="Calibri" panose="020F0502020204030204" pitchFamily="34" charset="0"/>
              </a:rPr>
              <a:t>in the interview to help you make inferences.</a:t>
            </a:r>
          </a:p>
          <a:p>
            <a:pPr marL="0" indent="0">
              <a:spcBef>
                <a:spcPts val="0"/>
              </a:spcBef>
              <a:spcAft>
                <a:spcPts val="0"/>
              </a:spcAf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6. </a:t>
            </a:r>
            <a:r>
              <a:rPr lang="en-US" sz="1600" i="1" dirty="0">
                <a:latin typeface="Calibri" panose="020F0502020204030204" pitchFamily="34" charset="0"/>
                <a:cs typeface="Calibri" panose="020F0502020204030204" pitchFamily="34" charset="0"/>
              </a:rPr>
              <a:t>being matched up with someone </a:t>
            </a:r>
            <a:r>
              <a:rPr lang="en-US" sz="1600" i="1" dirty="0" smtClean="0">
                <a:latin typeface="Calibri" panose="020F0502020204030204" pitchFamily="34" charset="0"/>
                <a:cs typeface="Calibri" panose="020F0502020204030204" pitchFamily="34" charset="0"/>
              </a:rPr>
              <a:t>with Selma’s arrangement </a:t>
            </a:r>
            <a:endParaRPr lang="en-US" sz="1600" i="1" dirty="0">
              <a:latin typeface="Calibri" panose="020F0502020204030204" pitchFamily="34" charset="0"/>
              <a:cs typeface="Calibri" panose="020F0502020204030204" pitchFamily="34" charset="0"/>
            </a:endParaRPr>
          </a:p>
          <a:p>
            <a:pPr marL="0" indent="0">
              <a:spcBef>
                <a:spcPts val="0"/>
              </a:spcBef>
              <a:spcAft>
                <a:spcPts val="0"/>
              </a:spcAft>
            </a:pP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A.very</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likely </a:t>
            </a:r>
            <a:endParaRPr lang="en-US" sz="1600" dirty="0" smtClean="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somewhat likely </a:t>
            </a:r>
            <a:endParaRPr lang="en-US" sz="1600" dirty="0" smtClean="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not </a:t>
            </a:r>
            <a:r>
              <a:rPr lang="en-US" sz="1600" dirty="0" smtClean="0">
                <a:latin typeface="Calibri" panose="020F0502020204030204" pitchFamily="34" charset="0"/>
                <a:cs typeface="Calibri" panose="020F0502020204030204" pitchFamily="34" charset="0"/>
              </a:rPr>
              <a:t>likely</a:t>
            </a:r>
          </a:p>
          <a:p>
            <a:pPr marL="342900" indent="-342900">
              <a:spcBef>
                <a:spcPts val="0"/>
              </a:spcBef>
              <a:spcAft>
                <a:spcPts val="0"/>
              </a:spcAft>
              <a:buAutoNum type="alphaUcPeriod"/>
            </a:pPr>
            <a:endParaRPr lang="en-US" sz="1600" dirty="0">
              <a:latin typeface="Calibri" panose="020F0502020204030204" pitchFamily="34" charset="0"/>
              <a:cs typeface="Calibri" panose="020F0502020204030204" pitchFamily="34" charset="0"/>
            </a:endParaRPr>
          </a:p>
          <a:p>
            <a:pPr marL="0" indent="0">
              <a:spcBef>
                <a:spcPts val="0"/>
              </a:spcBef>
              <a:spcAft>
                <a:spcPts val="0"/>
              </a:spcAft>
            </a:pPr>
            <a:r>
              <a:rPr lang="en-US" sz="1600" b="1" dirty="0">
                <a:latin typeface="Calibri" panose="020F0502020204030204" pitchFamily="34" charset="0"/>
                <a:cs typeface="Calibri" panose="020F0502020204030204" pitchFamily="34" charset="0"/>
              </a:rPr>
              <a:t>7. </a:t>
            </a:r>
            <a:r>
              <a:rPr lang="en-US" sz="1600" i="1" dirty="0">
                <a:latin typeface="Calibri" panose="020F0502020204030204" pitchFamily="34" charset="0"/>
                <a:cs typeface="Calibri" panose="020F0502020204030204" pitchFamily="34" charset="0"/>
              </a:rPr>
              <a:t>getting married to the match that Selma makes for you</a:t>
            </a:r>
          </a:p>
          <a:p>
            <a:pPr marL="0" indent="0"/>
            <a:r>
              <a:rPr lang="en-US" sz="1600" b="1" dirty="0" smtClean="0">
                <a:latin typeface="Calibri" panose="020F0502020204030204" pitchFamily="34" charset="0"/>
                <a:cs typeface="Calibri" panose="020F0502020204030204" pitchFamily="34" charset="0"/>
              </a:rPr>
              <a:t>	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very likely </a:t>
            </a:r>
            <a:endParaRPr lang="en-US" sz="1600" dirty="0" smtClean="0">
              <a:latin typeface="Calibri" panose="020F0502020204030204" pitchFamily="34" charset="0"/>
              <a:cs typeface="Calibri" panose="020F0502020204030204" pitchFamily="34" charset="0"/>
            </a:endParaRPr>
          </a:p>
          <a:p>
            <a:pPr marL="0" indent="0"/>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B</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somewhat likely </a:t>
            </a:r>
            <a:endParaRPr lang="en-US" sz="1600" dirty="0" smtClean="0">
              <a:latin typeface="Calibri" panose="020F0502020204030204" pitchFamily="34" charset="0"/>
              <a:cs typeface="Calibri" panose="020F0502020204030204" pitchFamily="34" charset="0"/>
            </a:endParaRPr>
          </a:p>
          <a:p>
            <a:pPr marL="0" indent="0"/>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C</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not likely</a:t>
            </a:r>
          </a:p>
          <a:p>
            <a:pPr marL="0" indent="0">
              <a:spcBef>
                <a:spcPts val="0"/>
              </a:spcBef>
              <a:spcAft>
                <a:spcPts val="0"/>
              </a:spcAft>
            </a:pPr>
            <a:r>
              <a:rPr lang="en-US" sz="1600" dirty="0"/>
              <a:t/>
            </a:r>
            <a:br>
              <a:rPr lang="en-US" sz="1600" dirty="0"/>
            </a:br>
            <a:endParaRPr lang="en-US" altLang="en-US" sz="1600" dirty="0" smtClean="0">
              <a:latin typeface="Calibri" panose="020F0502020204030204" pitchFamily="34" charset="0"/>
              <a:cs typeface="Calibri" panose="020F0502020204030204" pitchFamily="34" charset="0"/>
            </a:endParaRPr>
          </a:p>
        </p:txBody>
      </p:sp>
      <p:pic>
        <p:nvPicPr>
          <p:cNvPr id="1026" name="Picture 2" descr="How To Choose The Best Matchmaker | Diolli.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6801" y="3356339"/>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42550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652992" y="1958332"/>
            <a:ext cx="9142720" cy="1198038"/>
          </a:xfrm>
        </p:spPr>
        <p:txBody>
          <a:bodyPr vert="horz" wrap="square" lIns="0" tIns="35266" rIns="0" bIns="0" numCol="1" anchor="ctr" anchorCtr="0" compatLnSpc="1">
            <a:prstTxWarp prst="textNoShape">
              <a:avLst/>
            </a:prstTxWarp>
          </a:bodyPr>
          <a:lstStyle/>
          <a:p>
            <a:pPr eaLnBrk="1">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t>         </a:t>
            </a:r>
            <a:r>
              <a:rPr lang="vi-VN" altLang="en-US" dirty="0" smtClean="0"/>
              <a:t>          </a:t>
            </a:r>
            <a:r>
              <a:rPr lang="en-US" altLang="en-US" dirty="0" smtClean="0"/>
              <a:t>Unit 8</a:t>
            </a:r>
          </a:p>
        </p:txBody>
      </p:sp>
      <p:sp>
        <p:nvSpPr>
          <p:cNvPr id="20483" name="Rectangle 2"/>
          <p:cNvSpPr>
            <a:spLocks noGrp="1" noChangeArrowheads="1"/>
          </p:cNvSpPr>
          <p:nvPr>
            <p:ph type="body" idx="4294967295"/>
          </p:nvPr>
        </p:nvSpPr>
        <p:spPr>
          <a:xfrm>
            <a:off x="652991" y="3701631"/>
            <a:ext cx="10884100" cy="2829981"/>
          </a:xfrm>
        </p:spPr>
        <p:txBody>
          <a:bodyPr/>
          <a:lstStyle/>
          <a:p>
            <a:pPr marL="130555" indent="0" algn="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dirty="0">
              <a:solidFill>
                <a:srgbClr val="0070C0"/>
              </a:solidFill>
              <a:latin typeface="Lucida Handwriting" panose="03010101010101010101" pitchFamily="66" charset="0"/>
            </a:endParaRPr>
          </a:p>
          <a:p>
            <a:pPr marL="130555" indent="0" algn="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dirty="0" smtClean="0">
              <a:solidFill>
                <a:srgbClr val="0070C0"/>
              </a:solidFill>
              <a:latin typeface="Lucida Handwriting" panose="03010101010101010101" pitchFamily="66" charset="0"/>
            </a:endParaRPr>
          </a:p>
          <a:p>
            <a:pPr marL="130555" indent="0" algn="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smtClean="0">
                <a:solidFill>
                  <a:srgbClr val="0070C0"/>
                </a:solidFill>
                <a:latin typeface="Lucida Handwriting" panose="03010101010101010101" pitchFamily="66" charset="0"/>
              </a:rPr>
              <a:t>Is Our Climate Changing?</a:t>
            </a:r>
          </a:p>
        </p:txBody>
      </p:sp>
      <p:pic>
        <p:nvPicPr>
          <p:cNvPr id="4098" name="Picture 2" descr="Global Warming Concept. Idea of Climate Change Stock Vector - Illustration  of disaster, environment: 149510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3200400"/>
            <a:ext cx="506242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80231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
        <p:nvSpPr>
          <p:cNvPr id="38915" name="Rectangle 1"/>
          <p:cNvSpPr>
            <a:spLocks noGrp="1" noChangeArrowheads="1"/>
          </p:cNvSpPr>
          <p:nvPr>
            <p:ph type="title"/>
          </p:nvPr>
        </p:nvSpPr>
        <p:spPr>
          <a:xfrm>
            <a:off x="652991" y="1"/>
            <a:ext cx="10887940" cy="342899"/>
          </a:xfrm>
        </p:spPr>
        <p:txBody>
          <a:bodyPr/>
          <a:lstStyle/>
          <a:p>
            <a:pPr algn="l" eaLnBrk="1"/>
            <a:r>
              <a:rPr lang="en-US" altLang="en-US" sz="1800" dirty="0" smtClean="0">
                <a:latin typeface="Calibri" panose="020F0502020204030204" pitchFamily="34" charset="0"/>
                <a:cs typeface="Calibri" panose="020F0502020204030204" pitchFamily="34" charset="0"/>
              </a:rPr>
              <a:t>Vocabulary Review</a:t>
            </a:r>
            <a:r>
              <a:rPr lang="en-US" altLang="en-US" dirty="0" smtClean="0"/>
              <a:t/>
            </a:r>
            <a:br>
              <a:rPr lang="en-US" altLang="en-US" dirty="0" smtClean="0"/>
            </a:br>
            <a:endParaRPr lang="en-US" altLang="en-US" dirty="0" smtClean="0"/>
          </a:p>
        </p:txBody>
      </p:sp>
      <p:sp>
        <p:nvSpPr>
          <p:cNvPr id="38916" name="Rectangle 2"/>
          <p:cNvSpPr>
            <a:spLocks noGrp="1" noChangeArrowheads="1"/>
          </p:cNvSpPr>
          <p:nvPr>
            <p:ph type="body" idx="1"/>
          </p:nvPr>
        </p:nvSpPr>
        <p:spPr>
          <a:xfrm>
            <a:off x="0" y="214313"/>
            <a:ext cx="5963526" cy="6098426"/>
          </a:xfrm>
        </p:spPr>
        <p:txBody>
          <a:bodyPr/>
          <a:lstStyle/>
          <a:p>
            <a:pPr marL="0" indent="0">
              <a:spcBef>
                <a:spcPts val="0"/>
              </a:spcBef>
              <a:spcAft>
                <a:spcPts val="0"/>
              </a:spcAft>
            </a:pPr>
            <a:r>
              <a:rPr lang="en-US" sz="1600" dirty="0" smtClean="0">
                <a:solidFill>
                  <a:srgbClr val="00B0F0"/>
                </a:solidFill>
                <a:latin typeface="Calibri" panose="020F0502020204030204" pitchFamily="34" charset="0"/>
                <a:cs typeface="Calibri" panose="020F0502020204030204" pitchFamily="34" charset="0"/>
              </a:rPr>
              <a:t>A. Read the text and choose the definition for the highlighted words</a:t>
            </a:r>
            <a:endParaRPr lang="en-US" altLang="en-US" sz="1600" dirty="0" smtClean="0">
              <a:latin typeface="Calibri" panose="020F0502020204030204" pitchFamily="34" charset="0"/>
              <a:cs typeface="Calibri" panose="020F0502020204030204" pitchFamily="34" charset="0"/>
            </a:endParaRPr>
          </a:p>
          <a:p>
            <a:pPr marL="0" indent="0">
              <a:spcBef>
                <a:spcPts val="0"/>
              </a:spcBef>
              <a:spcAft>
                <a:spcPts val="0"/>
              </a:spcAft>
            </a:pPr>
            <a:r>
              <a:rPr lang="en-US" altLang="en-US" sz="1600" b="1" i="1" dirty="0" smtClean="0">
                <a:latin typeface="Calibri" panose="020F0502020204030204" pitchFamily="34" charset="0"/>
                <a:cs typeface="Calibri" panose="020F0502020204030204" pitchFamily="34" charset="0"/>
              </a:rPr>
              <a:t>      How Greenhouse Gases Climate Change</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Most of the sun’s heat hits the Earth and </a:t>
            </a:r>
            <a:r>
              <a:rPr lang="en-US" altLang="en-US" sz="1600" b="1" u="sng" dirty="0" smtClean="0">
                <a:latin typeface="Calibri" panose="020F0502020204030204" pitchFamily="34" charset="0"/>
                <a:cs typeface="Calibri" panose="020F0502020204030204" pitchFamily="34" charset="0"/>
              </a:rPr>
              <a:t>escapes</a:t>
            </a:r>
            <a:r>
              <a:rPr lang="en-US" altLang="en-US" sz="1600" dirty="0" smtClean="0">
                <a:latin typeface="Calibri" panose="020F0502020204030204" pitchFamily="34" charset="0"/>
                <a:cs typeface="Calibri" panose="020F0502020204030204" pitchFamily="34" charset="0"/>
              </a:rPr>
              <a:t> back into space. Some is trapped by the </a:t>
            </a:r>
            <a:r>
              <a:rPr lang="en-US" altLang="en-US" sz="1600" b="1" u="sng" dirty="0">
                <a:latin typeface="Calibri" panose="020F0502020204030204" pitchFamily="34" charset="0"/>
                <a:cs typeface="Calibri" panose="020F0502020204030204" pitchFamily="34" charset="0"/>
              </a:rPr>
              <a:t>atmosphere</a:t>
            </a:r>
            <a:r>
              <a:rPr lang="en-US" altLang="en-US" sz="1600" dirty="0" smtClean="0">
                <a:latin typeface="Calibri" panose="020F0502020204030204" pitchFamily="34" charset="0"/>
                <a:cs typeface="Calibri" panose="020F0502020204030204" pitchFamily="34" charset="0"/>
              </a:rPr>
              <a:t> and warms the Earth. </a:t>
            </a:r>
          </a:p>
          <a:p>
            <a:pPr marL="0" indent="0">
              <a:spcBef>
                <a:spcPts val="0"/>
              </a:spcBef>
              <a:spcAft>
                <a:spcPts val="0"/>
              </a:spcAft>
            </a:pPr>
            <a:r>
              <a:rPr lang="en-US" altLang="en-US" sz="1600" b="1" u="sng" dirty="0">
                <a:latin typeface="Calibri" panose="020F0502020204030204" pitchFamily="34" charset="0"/>
                <a:cs typeface="Calibri" panose="020F0502020204030204" pitchFamily="34" charset="0"/>
              </a:rPr>
              <a:t>Fossil fuels</a:t>
            </a:r>
            <a:r>
              <a:rPr lang="en-US" altLang="en-US" sz="1600" dirty="0" smtClean="0">
                <a:latin typeface="Calibri" panose="020F0502020204030204" pitchFamily="34" charset="0"/>
                <a:cs typeface="Calibri" panose="020F0502020204030204" pitchFamily="34" charset="0"/>
              </a:rPr>
              <a:t> (coal, gasoline) are burned and </a:t>
            </a:r>
            <a:r>
              <a:rPr lang="en-US" altLang="en-US" sz="1600" b="1" u="sng" dirty="0">
                <a:latin typeface="Calibri" panose="020F0502020204030204" pitchFamily="34" charset="0"/>
                <a:cs typeface="Calibri" panose="020F0502020204030204" pitchFamily="34" charset="0"/>
              </a:rPr>
              <a:t>carbon dioxide</a:t>
            </a:r>
            <a:r>
              <a:rPr lang="en-US" altLang="en-US" sz="1600" dirty="0" smtClean="0">
                <a:latin typeface="Calibri" panose="020F0502020204030204" pitchFamily="34" charset="0"/>
                <a:cs typeface="Calibri" panose="020F0502020204030204" pitchFamily="34" charset="0"/>
              </a:rPr>
              <a:t> (CO2) is released. Released CO2 and other gases are called greenhouse </a:t>
            </a:r>
            <a:r>
              <a:rPr lang="en-US" altLang="en-US" sz="1600" b="1" u="sng" dirty="0" smtClean="0">
                <a:latin typeface="Calibri" panose="020F0502020204030204" pitchFamily="34" charset="0"/>
                <a:cs typeface="Calibri" panose="020F0502020204030204" pitchFamily="34" charset="0"/>
              </a:rPr>
              <a:t>gases</a:t>
            </a:r>
            <a:r>
              <a:rPr lang="en-US" altLang="en-US" sz="1600" dirty="0" smtClean="0">
                <a:latin typeface="Calibri" panose="020F0502020204030204" pitchFamily="34" charset="0"/>
                <a:cs typeface="Calibri" panose="020F0502020204030204" pitchFamily="34" charset="0"/>
              </a:rPr>
              <a:t> </a:t>
            </a:r>
            <a:r>
              <a:rPr lang="en-US" altLang="en-US" sz="1600" b="1" u="sng" dirty="0">
                <a:latin typeface="Calibri" panose="020F0502020204030204" pitchFamily="34" charset="0"/>
                <a:cs typeface="Calibri" panose="020F0502020204030204" pitchFamily="34" charset="0"/>
              </a:rPr>
              <a:t>emissions</a:t>
            </a:r>
            <a:r>
              <a:rPr lang="en-US" altLang="en-US" sz="1600" dirty="0" smtClean="0">
                <a:latin typeface="Calibri" panose="020F0502020204030204" pitchFamily="34" charset="0"/>
                <a:cs typeface="Calibri" panose="020F0502020204030204" pitchFamily="34" charset="0"/>
              </a:rPr>
              <a:t>.</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Greenhouse gases make the atmosphere thicker. As the sun’s heat hits the Earth, more and more of the heat is trapped  and warms the Earth. As CO2 increases, so does the temperature. This shows that there is a </a:t>
            </a:r>
            <a:r>
              <a:rPr lang="en-US" altLang="en-US" sz="1600" b="1" u="sng" dirty="0">
                <a:latin typeface="Calibri" panose="020F0502020204030204" pitchFamily="34" charset="0"/>
                <a:cs typeface="Calibri" panose="020F0502020204030204" pitchFamily="34" charset="0"/>
              </a:rPr>
              <a:t>link</a:t>
            </a:r>
            <a:r>
              <a:rPr lang="en-US" altLang="en-US" sz="1600" dirty="0" smtClean="0">
                <a:latin typeface="Calibri" panose="020F0502020204030204" pitchFamily="34" charset="0"/>
                <a:cs typeface="Calibri" panose="020F0502020204030204" pitchFamily="34" charset="0"/>
              </a:rPr>
              <a:t> between CO2 and temperature. This connection is </a:t>
            </a:r>
            <a:r>
              <a:rPr lang="en-US" altLang="en-US" sz="1600" b="1" u="sng" dirty="0">
                <a:latin typeface="Calibri" panose="020F0502020204030204" pitchFamily="34" charset="0"/>
                <a:cs typeface="Calibri" panose="020F0502020204030204" pitchFamily="34" charset="0"/>
              </a:rPr>
              <a:t>evidence</a:t>
            </a:r>
            <a:r>
              <a:rPr lang="en-US" altLang="en-US" sz="1600" dirty="0" smtClean="0">
                <a:latin typeface="Calibri" panose="020F0502020204030204" pitchFamily="34" charset="0"/>
                <a:cs typeface="Calibri" panose="020F0502020204030204" pitchFamily="34" charset="0"/>
              </a:rPr>
              <a:t> that climate change is caused by humans.</a:t>
            </a:r>
          </a:p>
          <a:p>
            <a:pPr marL="0" indent="0">
              <a:spcBef>
                <a:spcPts val="0"/>
              </a:spcBef>
              <a:spcAft>
                <a:spcPts val="0"/>
              </a:spcAft>
            </a:pPr>
            <a:r>
              <a:rPr lang="en-US" altLang="en-US" sz="1600" b="1" i="1" dirty="0" smtClean="0">
                <a:latin typeface="Calibri" panose="020F0502020204030204" pitchFamily="34" charset="0"/>
                <a:cs typeface="Calibri" panose="020F0502020204030204" pitchFamily="34" charset="0"/>
              </a:rPr>
              <a:t>     Signs of Climate Change</a:t>
            </a:r>
          </a:p>
          <a:p>
            <a:pPr marL="285750" indent="-285750">
              <a:spcBef>
                <a:spcPts val="0"/>
              </a:spcBef>
              <a:spcAft>
                <a:spcPts val="0"/>
              </a:spcAft>
              <a:buFontTx/>
              <a:buChar char="-"/>
            </a:pPr>
            <a:r>
              <a:rPr lang="en-US" altLang="en-US" sz="1600" dirty="0" smtClean="0">
                <a:latin typeface="Calibri" panose="020F0502020204030204" pitchFamily="34" charset="0"/>
                <a:cs typeface="Calibri" panose="020F0502020204030204" pitchFamily="34" charset="0"/>
              </a:rPr>
              <a:t>More </a:t>
            </a:r>
            <a:r>
              <a:rPr lang="en-US" altLang="en-US" sz="1600" b="1" u="sng" dirty="0">
                <a:latin typeface="Calibri" panose="020F0502020204030204" pitchFamily="34" charset="0"/>
                <a:cs typeface="Calibri" panose="020F0502020204030204" pitchFamily="34" charset="0"/>
              </a:rPr>
              <a:t>energetic</a:t>
            </a:r>
            <a:r>
              <a:rPr lang="en-US" altLang="en-US" sz="1600" dirty="0" smtClean="0">
                <a:latin typeface="Calibri" panose="020F0502020204030204" pitchFamily="34" charset="0"/>
                <a:cs typeface="Calibri" panose="020F0502020204030204" pitchFamily="34" charset="0"/>
              </a:rPr>
              <a:t> weather</a:t>
            </a:r>
          </a:p>
          <a:p>
            <a:pPr marL="285750" indent="-285750">
              <a:spcBef>
                <a:spcPts val="0"/>
              </a:spcBef>
              <a:spcAft>
                <a:spcPts val="0"/>
              </a:spcAft>
              <a:buFontTx/>
              <a:buChar char="-"/>
            </a:pPr>
            <a:r>
              <a:rPr lang="en-US" altLang="en-US" sz="1600" dirty="0" smtClean="0">
                <a:latin typeface="Calibri" panose="020F0502020204030204" pitchFamily="34" charset="0"/>
                <a:cs typeface="Calibri" panose="020F0502020204030204" pitchFamily="34" charset="0"/>
              </a:rPr>
              <a:t>Increasing drought</a:t>
            </a:r>
          </a:p>
          <a:p>
            <a:pPr marL="285750" indent="-285750">
              <a:spcBef>
                <a:spcPts val="0"/>
              </a:spcBef>
              <a:spcAft>
                <a:spcPts val="0"/>
              </a:spcAft>
              <a:buFontTx/>
              <a:buChar char="-"/>
            </a:pPr>
            <a:r>
              <a:rPr lang="en-US" altLang="en-US" sz="1600" dirty="0" smtClean="0">
                <a:latin typeface="Calibri" panose="020F0502020204030204" pitchFamily="34" charset="0"/>
                <a:cs typeface="Calibri" panose="020F0502020204030204" pitchFamily="34" charset="0"/>
              </a:rPr>
              <a:t>Rising sea levels and floods</a:t>
            </a:r>
          </a:p>
          <a:p>
            <a:pPr marL="0" indent="0">
              <a:spcBef>
                <a:spcPts val="0"/>
              </a:spcBef>
              <a:spcAft>
                <a:spcPts val="0"/>
              </a:spcAft>
            </a:pPr>
            <a:r>
              <a:rPr lang="en-US" altLang="en-US" sz="1600" b="1" i="1" dirty="0" smtClean="0">
                <a:latin typeface="Calibri" panose="020F0502020204030204" pitchFamily="34" charset="0"/>
                <a:cs typeface="Calibri" panose="020F0502020204030204" pitchFamily="34" charset="0"/>
              </a:rPr>
              <a:t>     Can we </a:t>
            </a:r>
            <a:r>
              <a:rPr lang="en-US" altLang="en-US" sz="1600" b="1" i="1" u="sng" dirty="0">
                <a:latin typeface="Calibri" panose="020F0502020204030204" pitchFamily="34" charset="0"/>
                <a:cs typeface="Calibri" panose="020F0502020204030204" pitchFamily="34" charset="0"/>
              </a:rPr>
              <a:t>adapt</a:t>
            </a:r>
            <a:r>
              <a:rPr lang="en-US" altLang="en-US" sz="1600" b="1" i="1" dirty="0" smtClean="0">
                <a:latin typeface="Calibri" panose="020F0502020204030204" pitchFamily="34" charset="0"/>
                <a:cs typeface="Calibri" panose="020F0502020204030204" pitchFamily="34" charset="0"/>
              </a:rPr>
              <a:t> to these changes?</a:t>
            </a:r>
          </a:p>
          <a:p>
            <a:pPr marL="0" indent="0">
              <a:spcBef>
                <a:spcPts val="0"/>
              </a:spcBef>
              <a:spcAft>
                <a:spcPts val="0"/>
              </a:spcAft>
            </a:pPr>
            <a:endParaRPr lang="en-US" altLang="en-US" sz="1600" dirty="0" smtClean="0">
              <a:latin typeface="Calibri" panose="020F0502020204030204" pitchFamily="34" charset="0"/>
              <a:cs typeface="Calibri" panose="020F0502020204030204" pitchFamily="34" charset="0"/>
            </a:endParaRP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a.  mixture of gases that surround the Earth </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b. to get out</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c. to change something to be more useful</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d. connection holding two things together</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e. </a:t>
            </a:r>
            <a:r>
              <a:rPr lang="en-US" altLang="en-US" sz="1600" dirty="0">
                <a:latin typeface="Calibri" panose="020F0502020204030204" pitchFamily="34" charset="0"/>
                <a:cs typeface="Calibri" panose="020F0502020204030204" pitchFamily="34" charset="0"/>
              </a:rPr>
              <a:t>s</a:t>
            </a:r>
            <a:r>
              <a:rPr lang="en-US" altLang="en-US" sz="1600" dirty="0" smtClean="0">
                <a:latin typeface="Calibri" panose="020F0502020204030204" pitchFamily="34" charset="0"/>
                <a:cs typeface="Calibri" panose="020F0502020204030204" pitchFamily="34" charset="0"/>
              </a:rPr>
              <a:t>ubstances that are buried in the ground and can be burned for power  </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g. colorless gas breathed out by people and animals</a:t>
            </a:r>
          </a:p>
          <a:p>
            <a:pPr marL="0" indent="0">
              <a:spcBef>
                <a:spcPts val="0"/>
              </a:spcBef>
              <a:spcAft>
                <a:spcPts val="0"/>
              </a:spcAft>
            </a:pPr>
            <a:r>
              <a:rPr lang="en-US" altLang="en-US" sz="1600" dirty="0" smtClean="0">
                <a:latin typeface="Calibri" panose="020F0502020204030204" pitchFamily="34" charset="0"/>
                <a:cs typeface="Calibri" panose="020F0502020204030204" pitchFamily="34" charset="0"/>
              </a:rPr>
              <a:t>h. information that proves something</a:t>
            </a:r>
          </a:p>
          <a:p>
            <a:pPr marL="400050" indent="-400050">
              <a:spcBef>
                <a:spcPts val="0"/>
              </a:spcBef>
              <a:spcAft>
                <a:spcPts val="0"/>
              </a:spcAft>
              <a:buAutoNum type="romanLcPeriod"/>
            </a:pPr>
            <a:r>
              <a:rPr lang="en-US" altLang="en-US" sz="1600" dirty="0" smtClean="0">
                <a:latin typeface="Calibri" panose="020F0502020204030204" pitchFamily="34" charset="0"/>
                <a:cs typeface="Calibri" panose="020F0502020204030204" pitchFamily="34" charset="0"/>
              </a:rPr>
              <a:t>air-like substances</a:t>
            </a:r>
          </a:p>
          <a:p>
            <a:pPr marL="400050" indent="-400050">
              <a:spcBef>
                <a:spcPts val="0"/>
              </a:spcBef>
              <a:spcAft>
                <a:spcPts val="0"/>
              </a:spcAft>
              <a:buAutoNum type="romanLcPeriod"/>
            </a:pPr>
            <a:r>
              <a:rPr lang="en-US" altLang="en-US" sz="1600" dirty="0">
                <a:latin typeface="Calibri" panose="020F0502020204030204" pitchFamily="34" charset="0"/>
                <a:cs typeface="Calibri" panose="020F0502020204030204" pitchFamily="34" charset="0"/>
              </a:rPr>
              <a:t>s</a:t>
            </a:r>
            <a:r>
              <a:rPr lang="en-US" altLang="en-US" sz="1600" dirty="0" smtClean="0">
                <a:latin typeface="Calibri" panose="020F0502020204030204" pitchFamily="34" charset="0"/>
                <a:cs typeface="Calibri" panose="020F0502020204030204" pitchFamily="34" charset="0"/>
              </a:rPr>
              <a:t>ending out of something</a:t>
            </a:r>
          </a:p>
        </p:txBody>
      </p:sp>
      <p:sp>
        <p:nvSpPr>
          <p:cNvPr id="38917" name="Rectangle 3"/>
          <p:cNvSpPr>
            <a:spLocks noGrp="1" noChangeArrowheads="1"/>
          </p:cNvSpPr>
          <p:nvPr>
            <p:ph type="body" idx="2"/>
          </p:nvPr>
        </p:nvSpPr>
        <p:spPr>
          <a:xfrm>
            <a:off x="6230396" y="114300"/>
            <a:ext cx="5961603" cy="6198439"/>
          </a:xfrm>
        </p:spPr>
        <p:txBody>
          <a:bodyPr/>
          <a:lstStyle/>
          <a:p>
            <a:pPr marL="0" indent="0">
              <a:spcBef>
                <a:spcPts val="0"/>
              </a:spcBef>
              <a:spcAft>
                <a:spcPts val="0"/>
              </a:spcAft>
              <a:tabLst>
                <a:tab pos="285750" algn="l"/>
              </a:tabLst>
            </a:pPr>
            <a:endParaRPr lang="en-US" sz="1600" b="1" dirty="0" smtClean="0">
              <a:latin typeface="Calibri" panose="020F0502020204030204" pitchFamily="34" charset="0"/>
              <a:cs typeface="Calibri" panose="020F0502020204030204" pitchFamily="34" charset="0"/>
            </a:endParaRPr>
          </a:p>
          <a:p>
            <a:pPr marL="0" indent="0">
              <a:spcBef>
                <a:spcPts val="0"/>
              </a:spcBef>
              <a:spcAft>
                <a:spcPts val="0"/>
              </a:spcAft>
              <a:tabLst>
                <a:tab pos="285750" algn="l"/>
              </a:tabLst>
            </a:pPr>
            <a:r>
              <a:rPr lang="en-US" sz="1600" b="1" dirty="0" smtClean="0">
                <a:solidFill>
                  <a:srgbClr val="00B0F0"/>
                </a:solidFill>
                <a:latin typeface="Calibri" panose="020F0502020204030204" pitchFamily="34" charset="0"/>
                <a:cs typeface="Calibri" panose="020F0502020204030204" pitchFamily="34" charset="0"/>
              </a:rPr>
              <a:t>B</a:t>
            </a:r>
            <a:r>
              <a:rPr lang="en-US" sz="1600" b="1" dirty="0">
                <a:solidFill>
                  <a:srgbClr val="00B0F0"/>
                </a:solidFill>
                <a:latin typeface="Calibri" panose="020F0502020204030204" pitchFamily="34" charset="0"/>
                <a:cs typeface="Calibri" panose="020F0502020204030204" pitchFamily="34" charset="0"/>
              </a:rPr>
              <a:t>. </a:t>
            </a:r>
            <a:r>
              <a:rPr lang="en-US" sz="1600" dirty="0">
                <a:solidFill>
                  <a:srgbClr val="00B0F0"/>
                </a:solidFill>
                <a:latin typeface="Calibri" panose="020F0502020204030204" pitchFamily="34" charset="0"/>
                <a:cs typeface="Calibri" panose="020F0502020204030204" pitchFamily="34" charset="0"/>
              </a:rPr>
              <a:t>Complete the sentences with words from the </a:t>
            </a:r>
            <a:r>
              <a:rPr lang="en-US" sz="1600" dirty="0" smtClean="0">
                <a:solidFill>
                  <a:srgbClr val="00B0F0"/>
                </a:solidFill>
                <a:latin typeface="Calibri" panose="020F0502020204030204" pitchFamily="34" charset="0"/>
                <a:cs typeface="Calibri" panose="020F0502020204030204" pitchFamily="34" charset="0"/>
              </a:rPr>
              <a:t>list below. </a:t>
            </a:r>
            <a:r>
              <a:rPr lang="en-US" sz="1600" dirty="0">
                <a:solidFill>
                  <a:srgbClr val="00B0F0"/>
                </a:solidFill>
                <a:latin typeface="Calibri" panose="020F0502020204030204" pitchFamily="34" charset="0"/>
                <a:cs typeface="Calibri" panose="020F0502020204030204" pitchFamily="34" charset="0"/>
              </a:rPr>
              <a:t>Use the words to make up </a:t>
            </a:r>
            <a:r>
              <a:rPr lang="en-US" sz="1600" dirty="0" smtClean="0">
                <a:solidFill>
                  <a:srgbClr val="00B0F0"/>
                </a:solidFill>
                <a:latin typeface="Calibri" panose="020F0502020204030204" pitchFamily="34" charset="0"/>
                <a:cs typeface="Calibri" panose="020F0502020204030204" pitchFamily="34" charset="0"/>
              </a:rPr>
              <a:t>common expressions </a:t>
            </a:r>
            <a:r>
              <a:rPr lang="en-US" sz="1600" dirty="0">
                <a:solidFill>
                  <a:srgbClr val="00B0F0"/>
                </a:solidFill>
                <a:latin typeface="Calibri" panose="020F0502020204030204" pitchFamily="34" charset="0"/>
                <a:cs typeface="Calibri" panose="020F0502020204030204" pitchFamily="34" charset="0"/>
              </a:rPr>
              <a:t>in English.</a:t>
            </a:r>
          </a:p>
          <a:p>
            <a:pPr marL="0" indent="0">
              <a:tabLst>
                <a:tab pos="285750" algn="l"/>
              </a:tabLst>
            </a:pP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debate      evidence      gases      </a:t>
            </a:r>
            <a:r>
              <a:rPr lang="en-US" sz="1600" dirty="0" smtClean="0">
                <a:latin typeface="Calibri" panose="020F0502020204030204" pitchFamily="34" charset="0"/>
                <a:cs typeface="Calibri" panose="020F0502020204030204" pitchFamily="34" charset="0"/>
              </a:rPr>
              <a:t>link</a:t>
            </a:r>
          </a:p>
          <a:p>
            <a:pPr marL="0" indent="0">
              <a:tabLst>
                <a:tab pos="285750" algn="l"/>
              </a:tabLst>
            </a:pPr>
            <a:endParaRPr lang="en-US" sz="1600" dirty="0" smtClean="0">
              <a:latin typeface="Calibri" panose="020F0502020204030204" pitchFamily="34" charset="0"/>
              <a:cs typeface="Calibri" panose="020F0502020204030204" pitchFamily="34" charset="0"/>
            </a:endParaRPr>
          </a:p>
          <a:p>
            <a:pPr marL="0" indent="0">
              <a:spcBef>
                <a:spcPts val="0"/>
              </a:spcBef>
              <a:spcAft>
                <a:spcPts val="0"/>
              </a:spcAft>
              <a:tabLst>
                <a:tab pos="285750" algn="l"/>
              </a:tabLst>
            </a:pPr>
            <a:r>
              <a:rPr lang="en-US" sz="1600" b="1" dirty="0" smtClean="0">
                <a:latin typeface="Calibri" panose="020F0502020204030204" pitchFamily="34" charset="0"/>
                <a:cs typeface="Calibri" panose="020F0502020204030204" pitchFamily="34" charset="0"/>
              </a:rPr>
              <a:t>1. </a:t>
            </a:r>
            <a:r>
              <a:rPr lang="en-US" sz="1600" dirty="0">
                <a:latin typeface="Calibri" panose="020F0502020204030204" pitchFamily="34" charset="0"/>
                <a:cs typeface="Calibri" panose="020F0502020204030204" pitchFamily="34" charset="0"/>
              </a:rPr>
              <a:t>The </a:t>
            </a:r>
            <a:r>
              <a:rPr lang="en-US" sz="1600" b="1" dirty="0">
                <a:latin typeface="Calibri" panose="020F0502020204030204" pitchFamily="34" charset="0"/>
                <a:cs typeface="Calibri" panose="020F0502020204030204" pitchFamily="34" charset="0"/>
              </a:rPr>
              <a:t>great ______________ </a:t>
            </a:r>
            <a:r>
              <a:rPr lang="en-US" sz="1600" dirty="0">
                <a:latin typeface="Calibri" panose="020F0502020204030204" pitchFamily="34" charset="0"/>
                <a:cs typeface="Calibri" panose="020F0502020204030204" pitchFamily="34" charset="0"/>
              </a:rPr>
              <a:t>about how to slow global warming is ongoing.</a:t>
            </a:r>
          </a:p>
          <a:p>
            <a:pPr marL="0" indent="0">
              <a:spcBef>
                <a:spcPts val="0"/>
              </a:spcBef>
              <a:spcAft>
                <a:spcPts val="0"/>
              </a:spcAft>
              <a:tabLst>
                <a:tab pos="285750" algn="l"/>
              </a:tabLst>
            </a:pPr>
            <a:r>
              <a:rPr lang="en-US" sz="1600" b="1" dirty="0">
                <a:latin typeface="Calibri" panose="020F0502020204030204" pitchFamily="34" charset="0"/>
                <a:cs typeface="Calibri" panose="020F0502020204030204" pitchFamily="34" charset="0"/>
              </a:rPr>
              <a:t>2</a:t>
            </a:r>
            <a:r>
              <a:rPr lang="en-US" sz="1600" b="1"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There is a </a:t>
            </a:r>
            <a:r>
              <a:rPr lang="en-US" sz="1600" b="1" dirty="0">
                <a:latin typeface="Calibri" panose="020F0502020204030204" pitchFamily="34" charset="0"/>
                <a:cs typeface="Calibri" panose="020F0502020204030204" pitchFamily="34" charset="0"/>
              </a:rPr>
              <a:t>common ______________ </a:t>
            </a:r>
            <a:r>
              <a:rPr lang="en-US" sz="1600" dirty="0">
                <a:latin typeface="Calibri" panose="020F0502020204030204" pitchFamily="34" charset="0"/>
                <a:cs typeface="Calibri" panose="020F0502020204030204" pitchFamily="34" charset="0"/>
              </a:rPr>
              <a:t>between fossil fuels and global warming.</a:t>
            </a:r>
          </a:p>
          <a:p>
            <a:pPr marL="0" indent="0">
              <a:spcBef>
                <a:spcPts val="0"/>
              </a:spcBef>
              <a:spcAft>
                <a:spcPts val="0"/>
              </a:spcAft>
              <a:tabLst>
                <a:tab pos="285750" algn="l"/>
              </a:tabLst>
            </a:pPr>
            <a:r>
              <a:rPr lang="en-US" sz="1600" b="1" dirty="0">
                <a:latin typeface="Calibri" panose="020F0502020204030204" pitchFamily="34" charset="0"/>
                <a:cs typeface="Calibri" panose="020F0502020204030204" pitchFamily="34" charset="0"/>
              </a:rPr>
              <a:t>3</a:t>
            </a:r>
            <a:r>
              <a:rPr lang="en-US" sz="1600" b="1"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Scientists have found </a:t>
            </a:r>
            <a:r>
              <a:rPr lang="en-US" sz="1600" b="1" dirty="0">
                <a:latin typeface="Calibri" panose="020F0502020204030204" pitchFamily="34" charset="0"/>
                <a:cs typeface="Calibri" panose="020F0502020204030204" pitchFamily="34" charset="0"/>
              </a:rPr>
              <a:t>little ______________ </a:t>
            </a:r>
            <a:r>
              <a:rPr lang="en-US" sz="1600" dirty="0">
                <a:latin typeface="Calibri" panose="020F0502020204030204" pitchFamily="34" charset="0"/>
                <a:cs typeface="Calibri" panose="020F0502020204030204" pitchFamily="34" charset="0"/>
              </a:rPr>
              <a:t>that disagrees with this idea.</a:t>
            </a:r>
          </a:p>
          <a:p>
            <a:pPr marL="0" indent="0">
              <a:tabLst>
                <a:tab pos="285750" algn="l"/>
              </a:tabLst>
            </a:pPr>
            <a:r>
              <a:rPr lang="en-US" sz="1600" b="1" dirty="0">
                <a:latin typeface="Calibri" panose="020F0502020204030204" pitchFamily="34" charset="0"/>
                <a:cs typeface="Calibri" panose="020F0502020204030204" pitchFamily="34" charset="0"/>
              </a:rPr>
              <a:t>4</a:t>
            </a:r>
            <a:r>
              <a:rPr lang="en-US" sz="1600" b="1"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They have concluded that we must find a way to reduce </a:t>
            </a:r>
            <a:r>
              <a:rPr lang="en-US" sz="1600" b="1" dirty="0">
                <a:latin typeface="Calibri" panose="020F0502020204030204" pitchFamily="34" charset="0"/>
                <a:cs typeface="Calibri" panose="020F0502020204030204" pitchFamily="34" charset="0"/>
              </a:rPr>
              <a:t>greenhouse ______________</a:t>
            </a:r>
            <a:r>
              <a:rPr lang="en-US" sz="1600" dirty="0">
                <a:latin typeface="Calibri" panose="020F0502020204030204" pitchFamily="34" charset="0"/>
                <a:cs typeface="Calibri" panose="020F0502020204030204" pitchFamily="34" charset="0"/>
              </a:rPr>
              <a:t>.</a:t>
            </a:r>
            <a:endParaRPr lang="en-US" altLang="en-US" sz="1600" dirty="0" smtClean="0">
              <a:latin typeface="Calibri" panose="020F0502020204030204" pitchFamily="34" charset="0"/>
              <a:cs typeface="Calibri" panose="020F0502020204030204" pitchFamily="34" charset="0"/>
            </a:endParaRPr>
          </a:p>
        </p:txBody>
      </p:sp>
      <p:sp>
        <p:nvSpPr>
          <p:cNvPr id="2" name="AutoShape 2" descr="Free Global Warming Cliparts, Download Free Global Warming Cliparts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Free Global Warming Cliparts, Download Free Global Warming Cliparts png  images, Free ClipArts on Clip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Free Global Warming Cliparts, Download Free Global Warming Cliparts png  images, Free ClipArts on Clipart Libra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Cartoon Earth With Thermometer Having Fever. Global Warming And Climate  Change Drawing. Environment And Ecology Vector Clip Art Illustration.  Royalty Free SVG, Cliparts, Vectors, And Stock Illustration. Image  1320346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1197" y="3788412"/>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65490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Tahoma"/>
      </a:majorFont>
      <a:minorFont>
        <a:latin typeface="Arial"/>
        <a:ea typeface=""/>
        <a:cs typeface="Taho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Tahoma"/>
      </a:majorFont>
      <a:minorFont>
        <a:latin typeface="Arial"/>
        <a:ea typeface=""/>
        <a:cs typeface="Taho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887</TotalTime>
  <Words>4795</Words>
  <Application>Microsoft Office PowerPoint</Application>
  <PresentationFormat>Widescreen</PresentationFormat>
  <Paragraphs>305</Paragraphs>
  <Slides>15</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Bradley Hand ITC</vt:lpstr>
      <vt:lpstr>Calibri</vt:lpstr>
      <vt:lpstr>Gill Sans</vt:lpstr>
      <vt:lpstr>Lucida Handwriting</vt:lpstr>
      <vt:lpstr>Tahoma</vt:lpstr>
      <vt:lpstr>Times New Roman</vt:lpstr>
      <vt:lpstr>Wingdings</vt:lpstr>
      <vt:lpstr>Office Theme</vt:lpstr>
      <vt:lpstr>1_Office Theme</vt:lpstr>
      <vt:lpstr>Session 4</vt:lpstr>
      <vt:lpstr>Unit 7</vt:lpstr>
      <vt:lpstr>Reading 2: “What’s Wrong with Tradition?” </vt:lpstr>
      <vt:lpstr>Reading 2: “What’s Wrong with Tradition?”  by Paul Nguyen </vt:lpstr>
      <vt:lpstr>Reading 2: “What’s Wrong with Tradition?”  by Paul Nguyen </vt:lpstr>
      <vt:lpstr>Why Hire a Matchmaker? </vt:lpstr>
      <vt:lpstr>Why Hire a Matchmaker? </vt:lpstr>
      <vt:lpstr>                   Unit 8</vt:lpstr>
      <vt:lpstr>Vocabulary Review </vt:lpstr>
      <vt:lpstr>Preview: You are going to read an article from a New Zealand government brochure.  Read the title and the subtitles. Why do you think the New Zealand government made this brochure? Check one of the answer.  a. To explain what causes climate change.  b. To get people to change their lifestyle.  c. to warn us about the effects of climate change.  </vt:lpstr>
      <vt:lpstr>Reading 1: Our Climate is Changing and It Is Going to Keep Changing </vt:lpstr>
      <vt:lpstr>Reading 1: Our Climate is Changing and It Is Going to Keep Changing </vt:lpstr>
      <vt:lpstr>The Fossil Fuel Controversy </vt:lpstr>
      <vt:lpstr>The Fossil Fuel Controversy </vt:lpstr>
      <vt:lpstr>Thank you  for your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dc:title>
  <dc:creator>Sa</dc:creator>
  <cp:lastModifiedBy>Sa</cp:lastModifiedBy>
  <cp:revision>43</cp:revision>
  <dcterms:created xsi:type="dcterms:W3CDTF">2022-05-21T23:00:59Z</dcterms:created>
  <dcterms:modified xsi:type="dcterms:W3CDTF">2022-06-19T22:06:07Z</dcterms:modified>
</cp:coreProperties>
</file>