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23"/>
  </p:notesMasterIdLst>
  <p:sldIdLst>
    <p:sldId id="256" r:id="rId4"/>
    <p:sldId id="261" r:id="rId5"/>
    <p:sldId id="258" r:id="rId6"/>
    <p:sldId id="257" r:id="rId7"/>
    <p:sldId id="274" r:id="rId8"/>
    <p:sldId id="259" r:id="rId9"/>
    <p:sldId id="275" r:id="rId10"/>
    <p:sldId id="276" r:id="rId11"/>
    <p:sldId id="263" r:id="rId12"/>
    <p:sldId id="268" r:id="rId13"/>
    <p:sldId id="262" r:id="rId14"/>
    <p:sldId id="269" r:id="rId15"/>
    <p:sldId id="277" r:id="rId16"/>
    <p:sldId id="278" r:id="rId17"/>
    <p:sldId id="280" r:id="rId18"/>
    <p:sldId id="279" r:id="rId19"/>
    <p:sldId id="267" r:id="rId20"/>
    <p:sldId id="270"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C4799F-7955-40F0-8A46-B41140117DD5}" type="datetimeFigureOut">
              <a:rPr lang="en-US" smtClean="0"/>
              <a:t>6/12/2022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4EA382-ED1D-4996-B080-D6F473E7E307}" type="slidenum">
              <a:rPr lang="en-US" smtClean="0"/>
              <a:t>‹#›</a:t>
            </a:fld>
            <a:endParaRPr lang="en-US"/>
          </a:p>
        </p:txBody>
      </p:sp>
    </p:spTree>
    <p:extLst>
      <p:ext uri="{BB962C8B-B14F-4D97-AF65-F5344CB8AC3E}">
        <p14:creationId xmlns:p14="http://schemas.microsoft.com/office/powerpoint/2010/main" val="883054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1</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39816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10</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360826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11</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555571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12</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4139802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13</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140574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14</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700813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15</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470978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16</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67081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17</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584232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18</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81719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2</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545782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3</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198643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4</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5620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5</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663196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6</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701536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7</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4257773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8</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202459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9</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472905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DB1CC1-4A39-4A64-9633-D7375625261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681440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B1CC1-4A39-4A64-9633-D7375625261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3466655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B1CC1-4A39-4A64-9633-D7375625261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1093492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481" y="1123161"/>
            <a:ext cx="9143040" cy="2386476"/>
          </a:xfrm>
        </p:spPr>
        <p:txBody>
          <a:bodyPr anchor="b"/>
          <a:lstStyle>
            <a:lvl1pPr algn="ctr">
              <a:defRPr sz="7256"/>
            </a:lvl1pPr>
          </a:lstStyle>
          <a:p>
            <a:r>
              <a:rPr lang="en-US" smtClean="0"/>
              <a:t>Click to edit Master title style</a:t>
            </a:r>
            <a:endParaRPr lang="en-US"/>
          </a:p>
        </p:txBody>
      </p:sp>
      <p:sp>
        <p:nvSpPr>
          <p:cNvPr id="3" name="Subtitle 2"/>
          <p:cNvSpPr>
            <a:spLocks noGrp="1"/>
          </p:cNvSpPr>
          <p:nvPr>
            <p:ph type="subTitle" idx="1"/>
          </p:nvPr>
        </p:nvSpPr>
        <p:spPr>
          <a:xfrm>
            <a:off x="1524481" y="3601794"/>
            <a:ext cx="9143040" cy="1656903"/>
          </a:xfrm>
        </p:spPr>
        <p:txBody>
          <a:bodyPr/>
          <a:lstStyle>
            <a:lvl1pPr marL="0" indent="0" algn="ctr">
              <a:buNone/>
              <a:defRPr sz="2903"/>
            </a:lvl1pPr>
            <a:lvl2pPr marL="552938" indent="0" algn="ctr">
              <a:buNone/>
              <a:defRPr sz="2419"/>
            </a:lvl2pPr>
            <a:lvl3pPr marL="1105875" indent="0" algn="ctr">
              <a:buNone/>
              <a:defRPr sz="2177"/>
            </a:lvl3pPr>
            <a:lvl4pPr marL="1658813" indent="0" algn="ctr">
              <a:buNone/>
              <a:defRPr sz="1935"/>
            </a:lvl4pPr>
            <a:lvl5pPr marL="2211751" indent="0" algn="ctr">
              <a:buNone/>
              <a:defRPr sz="1935"/>
            </a:lvl5pPr>
            <a:lvl6pPr marL="2764688" indent="0" algn="ctr">
              <a:buNone/>
              <a:defRPr sz="1935"/>
            </a:lvl6pPr>
            <a:lvl7pPr marL="3317626" indent="0" algn="ctr">
              <a:buNone/>
              <a:defRPr sz="1935"/>
            </a:lvl7pPr>
            <a:lvl8pPr marL="3870564" indent="0" algn="ctr">
              <a:buNone/>
              <a:defRPr sz="1935"/>
            </a:lvl8pPr>
            <a:lvl9pPr marL="4423501" indent="0" algn="ctr">
              <a:buNone/>
              <a:defRPr sz="1935"/>
            </a:lvl9pPr>
          </a:lstStyle>
          <a:p>
            <a:r>
              <a:rPr lang="en-US" smtClean="0"/>
              <a:t>Click to edit Master subtitle style</a:t>
            </a:r>
            <a:endParaRPr lang="en-US"/>
          </a:p>
        </p:txBody>
      </p:sp>
    </p:spTree>
    <p:extLst>
      <p:ext uri="{BB962C8B-B14F-4D97-AF65-F5344CB8AC3E}">
        <p14:creationId xmlns:p14="http://schemas.microsoft.com/office/powerpoint/2010/main" val="1371305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09526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361" y="1710661"/>
            <a:ext cx="10515839" cy="2851100"/>
          </a:xfrm>
        </p:spPr>
        <p:txBody>
          <a:bodyPr anchor="b"/>
          <a:lstStyle>
            <a:lvl1pPr>
              <a:defRPr sz="7256"/>
            </a:lvl1pPr>
          </a:lstStyle>
          <a:p>
            <a:r>
              <a:rPr lang="en-US" smtClean="0"/>
              <a:t>Click to edit Master title style</a:t>
            </a:r>
            <a:endParaRPr lang="en-US"/>
          </a:p>
        </p:txBody>
      </p:sp>
      <p:sp>
        <p:nvSpPr>
          <p:cNvPr id="3" name="Text Placeholder 2"/>
          <p:cNvSpPr>
            <a:spLocks noGrp="1"/>
          </p:cNvSpPr>
          <p:nvPr>
            <p:ph type="body" idx="1"/>
          </p:nvPr>
        </p:nvSpPr>
        <p:spPr>
          <a:xfrm>
            <a:off x="831361" y="4588640"/>
            <a:ext cx="10515839" cy="1501387"/>
          </a:xfrm>
        </p:spPr>
        <p:txBody>
          <a:bodyPr/>
          <a:lstStyle>
            <a:lvl1pPr marL="0" indent="0">
              <a:buNone/>
              <a:defRPr sz="2903"/>
            </a:lvl1pPr>
            <a:lvl2pPr marL="552938" indent="0">
              <a:buNone/>
              <a:defRPr sz="2419"/>
            </a:lvl2pPr>
            <a:lvl3pPr marL="1105875" indent="0">
              <a:buNone/>
              <a:defRPr sz="2177"/>
            </a:lvl3pPr>
            <a:lvl4pPr marL="1658813" indent="0">
              <a:buNone/>
              <a:defRPr sz="1935"/>
            </a:lvl4pPr>
            <a:lvl5pPr marL="2211751" indent="0">
              <a:buNone/>
              <a:defRPr sz="1935"/>
            </a:lvl5pPr>
            <a:lvl6pPr marL="2764688" indent="0">
              <a:buNone/>
              <a:defRPr sz="1935"/>
            </a:lvl6pPr>
            <a:lvl7pPr marL="3317626" indent="0">
              <a:buNone/>
              <a:defRPr sz="1935"/>
            </a:lvl7pPr>
            <a:lvl8pPr marL="3870564" indent="0">
              <a:buNone/>
              <a:defRPr sz="1935"/>
            </a:lvl8pPr>
            <a:lvl9pPr marL="4423501" indent="0">
              <a:buNone/>
              <a:defRPr sz="1935"/>
            </a:lvl9pPr>
          </a:lstStyle>
          <a:p>
            <a:pPr lvl="0"/>
            <a:r>
              <a:rPr lang="en-US" smtClean="0"/>
              <a:t>Click to edit Master text styles</a:t>
            </a:r>
          </a:p>
        </p:txBody>
      </p:sp>
    </p:spTree>
    <p:extLst>
      <p:ext uri="{BB962C8B-B14F-4D97-AF65-F5344CB8AC3E}">
        <p14:creationId xmlns:p14="http://schemas.microsoft.com/office/powerpoint/2010/main" val="1360490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2800" y="3701631"/>
            <a:ext cx="5345280" cy="28223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400" y="3701631"/>
            <a:ext cx="5347201" cy="28223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34748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041" y="364788"/>
            <a:ext cx="10515839" cy="1326674"/>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041" y="1681861"/>
            <a:ext cx="515903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4" name="Content Placeholder 3"/>
          <p:cNvSpPr>
            <a:spLocks noGrp="1"/>
          </p:cNvSpPr>
          <p:nvPr>
            <p:ph sz="half" idx="2"/>
          </p:nvPr>
        </p:nvSpPr>
        <p:spPr>
          <a:xfrm>
            <a:off x="839041" y="2505513"/>
            <a:ext cx="515903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801" y="1681861"/>
            <a:ext cx="518207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6" name="Content Placeholder 5"/>
          <p:cNvSpPr>
            <a:spLocks noGrp="1"/>
          </p:cNvSpPr>
          <p:nvPr>
            <p:ph sz="quarter" idx="4"/>
          </p:nvPr>
        </p:nvSpPr>
        <p:spPr>
          <a:xfrm>
            <a:off x="6172801" y="2505513"/>
            <a:ext cx="518207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2464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67672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4016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Content Placeholder 2"/>
          <p:cNvSpPr>
            <a:spLocks noGrp="1"/>
          </p:cNvSpPr>
          <p:nvPr>
            <p:ph idx="1"/>
          </p:nvPr>
        </p:nvSpPr>
        <p:spPr>
          <a:xfrm>
            <a:off x="5184001" y="986846"/>
            <a:ext cx="6170880" cy="4874710"/>
          </a:xfrm>
        </p:spPr>
        <p:txBody>
          <a:bodyPr/>
          <a:lstStyle>
            <a:lvl1pPr>
              <a:defRPr sz="3870"/>
            </a:lvl1pPr>
            <a:lvl2pPr>
              <a:defRPr sz="3386"/>
            </a:lvl2pPr>
            <a:lvl3pPr>
              <a:defRPr sz="2903"/>
            </a:lvl3pPr>
            <a:lvl4pPr>
              <a:defRPr sz="2419"/>
            </a:lvl4pPr>
            <a:lvl5pPr>
              <a:defRPr sz="2419"/>
            </a:lvl5pPr>
            <a:lvl6pPr>
              <a:defRPr sz="2419"/>
            </a:lvl6pPr>
            <a:lvl7pPr>
              <a:defRPr sz="2419"/>
            </a:lvl7pPr>
            <a:lvl8pPr>
              <a:defRPr sz="2419"/>
            </a:lvl8pPr>
            <a:lvl9pPr>
              <a:defRPr sz="241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Tree>
    <p:extLst>
      <p:ext uri="{BB962C8B-B14F-4D97-AF65-F5344CB8AC3E}">
        <p14:creationId xmlns:p14="http://schemas.microsoft.com/office/powerpoint/2010/main" val="221413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B1CC1-4A39-4A64-9633-D7375625261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16041795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Picture Placeholder 2"/>
          <p:cNvSpPr>
            <a:spLocks noGrp="1"/>
          </p:cNvSpPr>
          <p:nvPr>
            <p:ph type="pic" idx="1"/>
          </p:nvPr>
        </p:nvSpPr>
        <p:spPr>
          <a:xfrm>
            <a:off x="5184001" y="986846"/>
            <a:ext cx="6170880" cy="4874710"/>
          </a:xfrm>
        </p:spPr>
        <p:txBody>
          <a:bodyPr/>
          <a:lstStyle>
            <a:lvl1pPr marL="0" indent="0">
              <a:buNone/>
              <a:defRPr sz="3870"/>
            </a:lvl1pPr>
            <a:lvl2pPr marL="552938" indent="0">
              <a:buNone/>
              <a:defRPr sz="3386"/>
            </a:lvl2pPr>
            <a:lvl3pPr marL="1105875" indent="0">
              <a:buNone/>
              <a:defRPr sz="2903"/>
            </a:lvl3pPr>
            <a:lvl4pPr marL="1658813" indent="0">
              <a:buNone/>
              <a:defRPr sz="2419"/>
            </a:lvl4pPr>
            <a:lvl5pPr marL="2211751" indent="0">
              <a:buNone/>
              <a:defRPr sz="2419"/>
            </a:lvl5pPr>
            <a:lvl6pPr marL="2764688" indent="0">
              <a:buNone/>
              <a:defRPr sz="2419"/>
            </a:lvl6pPr>
            <a:lvl7pPr marL="3317626" indent="0">
              <a:buNone/>
              <a:defRPr sz="2419"/>
            </a:lvl7pPr>
            <a:lvl8pPr marL="3870564" indent="0">
              <a:buNone/>
              <a:defRPr sz="2419"/>
            </a:lvl8pPr>
            <a:lvl9pPr marL="4423501" indent="0">
              <a:buNone/>
              <a:defRPr sz="2419"/>
            </a:lvl9pPr>
          </a:lstStyle>
          <a:p>
            <a:pPr lvl="0"/>
            <a:endParaRPr lang="en-US" noProof="0" smtClean="0"/>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Tree>
    <p:extLst>
      <p:ext uri="{BB962C8B-B14F-4D97-AF65-F5344CB8AC3E}">
        <p14:creationId xmlns:p14="http://schemas.microsoft.com/office/powerpoint/2010/main" val="3619787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06505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0881" y="1958332"/>
            <a:ext cx="2718720" cy="456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2800" y="1958332"/>
            <a:ext cx="7973761" cy="456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99950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52801" y="1958332"/>
            <a:ext cx="9135360" cy="1190358"/>
          </a:xfrm>
        </p:spPr>
        <p:txBody>
          <a:bodyPr/>
          <a:lstStyle/>
          <a:p>
            <a:r>
              <a:rPr lang="en-US" smtClean="0"/>
              <a:t>Click to edit Master title style</a:t>
            </a:r>
            <a:endParaRPr lang="en-US"/>
          </a:p>
        </p:txBody>
      </p:sp>
    </p:spTree>
    <p:extLst>
      <p:ext uri="{BB962C8B-B14F-4D97-AF65-F5344CB8AC3E}">
        <p14:creationId xmlns:p14="http://schemas.microsoft.com/office/powerpoint/2010/main" val="32601694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481" y="1123161"/>
            <a:ext cx="9143040" cy="2386476"/>
          </a:xfrm>
        </p:spPr>
        <p:txBody>
          <a:bodyPr anchor="b"/>
          <a:lstStyle>
            <a:lvl1pPr algn="ctr">
              <a:defRPr sz="7256"/>
            </a:lvl1pPr>
          </a:lstStyle>
          <a:p>
            <a:r>
              <a:rPr lang="en-US" smtClean="0"/>
              <a:t>Click to edit Master title style</a:t>
            </a:r>
            <a:endParaRPr lang="en-US"/>
          </a:p>
        </p:txBody>
      </p:sp>
      <p:sp>
        <p:nvSpPr>
          <p:cNvPr id="3" name="Subtitle 2"/>
          <p:cNvSpPr>
            <a:spLocks noGrp="1"/>
          </p:cNvSpPr>
          <p:nvPr>
            <p:ph type="subTitle" idx="1"/>
          </p:nvPr>
        </p:nvSpPr>
        <p:spPr>
          <a:xfrm>
            <a:off x="1524481" y="3601794"/>
            <a:ext cx="9143040" cy="1656903"/>
          </a:xfrm>
        </p:spPr>
        <p:txBody>
          <a:bodyPr/>
          <a:lstStyle>
            <a:lvl1pPr marL="0" indent="0" algn="ctr">
              <a:buNone/>
              <a:defRPr sz="2903"/>
            </a:lvl1pPr>
            <a:lvl2pPr marL="552938" indent="0" algn="ctr">
              <a:buNone/>
              <a:defRPr sz="2419"/>
            </a:lvl2pPr>
            <a:lvl3pPr marL="1105875" indent="0" algn="ctr">
              <a:buNone/>
              <a:defRPr sz="2177"/>
            </a:lvl3pPr>
            <a:lvl4pPr marL="1658813" indent="0" algn="ctr">
              <a:buNone/>
              <a:defRPr sz="1935"/>
            </a:lvl4pPr>
            <a:lvl5pPr marL="2211751" indent="0" algn="ctr">
              <a:buNone/>
              <a:defRPr sz="1935"/>
            </a:lvl5pPr>
            <a:lvl6pPr marL="2764688" indent="0" algn="ctr">
              <a:buNone/>
              <a:defRPr sz="1935"/>
            </a:lvl6pPr>
            <a:lvl7pPr marL="3317626" indent="0" algn="ctr">
              <a:buNone/>
              <a:defRPr sz="1935"/>
            </a:lvl7pPr>
            <a:lvl8pPr marL="3870564" indent="0" algn="ctr">
              <a:buNone/>
              <a:defRPr sz="1935"/>
            </a:lvl8pPr>
            <a:lvl9pPr marL="4423501" indent="0" algn="ctr">
              <a:buNone/>
              <a:defRPr sz="1935"/>
            </a:lvl9pPr>
          </a:lstStyle>
          <a:p>
            <a:r>
              <a:rPr lang="en-US" smtClean="0"/>
              <a:t>Click to edit Master subtitle style</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11AB532E-1A0D-41CA-9F4D-4024A579E8BD}" type="slidenum">
              <a:rPr lang="en-US" altLang="en-US"/>
              <a:pPr>
                <a:defRPr/>
              </a:pPr>
              <a:t>‹#›</a:t>
            </a:fld>
            <a:endParaRPr lang="en-US" altLang="en-US"/>
          </a:p>
        </p:txBody>
      </p:sp>
    </p:spTree>
    <p:extLst>
      <p:ext uri="{BB962C8B-B14F-4D97-AF65-F5344CB8AC3E}">
        <p14:creationId xmlns:p14="http://schemas.microsoft.com/office/powerpoint/2010/main" val="5674352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294D8542-931D-4290-AAEA-471C28D414BF}" type="slidenum">
              <a:rPr lang="en-US" altLang="en-US"/>
              <a:pPr>
                <a:defRPr/>
              </a:pPr>
              <a:t>‹#›</a:t>
            </a:fld>
            <a:endParaRPr lang="en-US" altLang="en-US"/>
          </a:p>
        </p:txBody>
      </p:sp>
    </p:spTree>
    <p:extLst>
      <p:ext uri="{BB962C8B-B14F-4D97-AF65-F5344CB8AC3E}">
        <p14:creationId xmlns:p14="http://schemas.microsoft.com/office/powerpoint/2010/main" val="42392367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361" y="1710661"/>
            <a:ext cx="10515839" cy="2851100"/>
          </a:xfrm>
        </p:spPr>
        <p:txBody>
          <a:bodyPr anchor="b"/>
          <a:lstStyle>
            <a:lvl1pPr>
              <a:defRPr sz="7256"/>
            </a:lvl1pPr>
          </a:lstStyle>
          <a:p>
            <a:r>
              <a:rPr lang="en-US" smtClean="0"/>
              <a:t>Click to edit Master title style</a:t>
            </a:r>
            <a:endParaRPr lang="en-US"/>
          </a:p>
        </p:txBody>
      </p:sp>
      <p:sp>
        <p:nvSpPr>
          <p:cNvPr id="3" name="Text Placeholder 2"/>
          <p:cNvSpPr>
            <a:spLocks noGrp="1"/>
          </p:cNvSpPr>
          <p:nvPr>
            <p:ph type="body" idx="1"/>
          </p:nvPr>
        </p:nvSpPr>
        <p:spPr>
          <a:xfrm>
            <a:off x="831361" y="4588640"/>
            <a:ext cx="10515839" cy="1501387"/>
          </a:xfrm>
        </p:spPr>
        <p:txBody>
          <a:bodyPr/>
          <a:lstStyle>
            <a:lvl1pPr marL="0" indent="0">
              <a:buNone/>
              <a:defRPr sz="2903"/>
            </a:lvl1pPr>
            <a:lvl2pPr marL="552938" indent="0">
              <a:buNone/>
              <a:defRPr sz="2419"/>
            </a:lvl2pPr>
            <a:lvl3pPr marL="1105875" indent="0">
              <a:buNone/>
              <a:defRPr sz="2177"/>
            </a:lvl3pPr>
            <a:lvl4pPr marL="1658813" indent="0">
              <a:buNone/>
              <a:defRPr sz="1935"/>
            </a:lvl4pPr>
            <a:lvl5pPr marL="2211751" indent="0">
              <a:buNone/>
              <a:defRPr sz="1935"/>
            </a:lvl5pPr>
            <a:lvl6pPr marL="2764688" indent="0">
              <a:buNone/>
              <a:defRPr sz="1935"/>
            </a:lvl6pPr>
            <a:lvl7pPr marL="3317626" indent="0">
              <a:buNone/>
              <a:defRPr sz="1935"/>
            </a:lvl7pPr>
            <a:lvl8pPr marL="3870564" indent="0">
              <a:buNone/>
              <a:defRPr sz="1935"/>
            </a:lvl8pPr>
            <a:lvl9pPr marL="4423501" indent="0">
              <a:buNone/>
              <a:defRPr sz="1935"/>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AA771A77-B1C6-4807-83E4-24EF22A150F9}" type="slidenum">
              <a:rPr lang="en-US" altLang="en-US"/>
              <a:pPr>
                <a:defRPr/>
              </a:pPr>
              <a:t>‹#›</a:t>
            </a:fld>
            <a:endParaRPr lang="en-US" altLang="en-US"/>
          </a:p>
        </p:txBody>
      </p:sp>
    </p:spTree>
    <p:extLst>
      <p:ext uri="{BB962C8B-B14F-4D97-AF65-F5344CB8AC3E}">
        <p14:creationId xmlns:p14="http://schemas.microsoft.com/office/powerpoint/2010/main" val="2719024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2800" y="1524427"/>
            <a:ext cx="5345280" cy="47806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400" y="1524427"/>
            <a:ext cx="5347201" cy="47806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8513F9B6-092C-499A-9A5C-978608927BEF}" type="slidenum">
              <a:rPr lang="en-US" altLang="en-US"/>
              <a:pPr>
                <a:defRPr/>
              </a:pPr>
              <a:t>‹#›</a:t>
            </a:fld>
            <a:endParaRPr lang="en-US" altLang="en-US"/>
          </a:p>
        </p:txBody>
      </p:sp>
    </p:spTree>
    <p:extLst>
      <p:ext uri="{BB962C8B-B14F-4D97-AF65-F5344CB8AC3E}">
        <p14:creationId xmlns:p14="http://schemas.microsoft.com/office/powerpoint/2010/main" val="11437293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041" y="364788"/>
            <a:ext cx="10515839" cy="1326674"/>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041" y="1681861"/>
            <a:ext cx="515903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4" name="Content Placeholder 3"/>
          <p:cNvSpPr>
            <a:spLocks noGrp="1"/>
          </p:cNvSpPr>
          <p:nvPr>
            <p:ph sz="half" idx="2"/>
          </p:nvPr>
        </p:nvSpPr>
        <p:spPr>
          <a:xfrm>
            <a:off x="839041" y="2505513"/>
            <a:ext cx="515903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801" y="1681861"/>
            <a:ext cx="518207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6" name="Content Placeholder 5"/>
          <p:cNvSpPr>
            <a:spLocks noGrp="1"/>
          </p:cNvSpPr>
          <p:nvPr>
            <p:ph sz="quarter" idx="4"/>
          </p:nvPr>
        </p:nvSpPr>
        <p:spPr>
          <a:xfrm>
            <a:off x="6172801" y="2505513"/>
            <a:ext cx="518207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idx="10"/>
          </p:nvPr>
        </p:nvSpPr>
        <p:spPr>
          <a:ln/>
        </p:spPr>
        <p:txBody>
          <a:bodyPr/>
          <a:lstStyle>
            <a:lvl1pPr>
              <a:defRPr/>
            </a:lvl1pPr>
          </a:lstStyle>
          <a:p>
            <a:pPr>
              <a:defRPr/>
            </a:pPr>
            <a:endParaRPr lang="en-US" altLang="en-US"/>
          </a:p>
        </p:txBody>
      </p:sp>
      <p:sp>
        <p:nvSpPr>
          <p:cNvPr id="8" name="Rectangle 5"/>
          <p:cNvSpPr>
            <a:spLocks noGrp="1" noChangeArrowheads="1"/>
          </p:cNvSpPr>
          <p:nvPr>
            <p:ph type="ft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idx="12"/>
          </p:nvPr>
        </p:nvSpPr>
        <p:spPr>
          <a:ln/>
        </p:spPr>
        <p:txBody>
          <a:bodyPr/>
          <a:lstStyle>
            <a:lvl1pPr>
              <a:defRPr/>
            </a:lvl1pPr>
          </a:lstStyle>
          <a:p>
            <a:pPr>
              <a:defRPr/>
            </a:pPr>
            <a:fld id="{0ED02CC2-3808-4F47-A37F-057922B04B6F}" type="slidenum">
              <a:rPr lang="en-US" altLang="en-US"/>
              <a:pPr>
                <a:defRPr/>
              </a:pPr>
              <a:t>‹#›</a:t>
            </a:fld>
            <a:endParaRPr lang="en-US" altLang="en-US"/>
          </a:p>
        </p:txBody>
      </p:sp>
    </p:spTree>
    <p:extLst>
      <p:ext uri="{BB962C8B-B14F-4D97-AF65-F5344CB8AC3E}">
        <p14:creationId xmlns:p14="http://schemas.microsoft.com/office/powerpoint/2010/main" val="8536538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idx="10"/>
          </p:nvPr>
        </p:nvSpPr>
        <p:spPr>
          <a:ln/>
        </p:spPr>
        <p:txBody>
          <a:bodyPr/>
          <a:lstStyle>
            <a:lvl1pPr>
              <a:defRPr/>
            </a:lvl1pPr>
          </a:lstStyle>
          <a:p>
            <a:pPr>
              <a:defRPr/>
            </a:pPr>
            <a:endParaRPr lang="en-US" altLang="en-US"/>
          </a:p>
        </p:txBody>
      </p:sp>
      <p:sp>
        <p:nvSpPr>
          <p:cNvPr id="4" name="Rectangle 5"/>
          <p:cNvSpPr>
            <a:spLocks noGrp="1" noChangeArrowheads="1"/>
          </p:cNvSpPr>
          <p:nvPr>
            <p:ph type="ft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idx="12"/>
          </p:nvPr>
        </p:nvSpPr>
        <p:spPr>
          <a:ln/>
        </p:spPr>
        <p:txBody>
          <a:bodyPr/>
          <a:lstStyle>
            <a:lvl1pPr>
              <a:defRPr/>
            </a:lvl1pPr>
          </a:lstStyle>
          <a:p>
            <a:pPr>
              <a:defRPr/>
            </a:pPr>
            <a:fld id="{B229423F-FFA7-4B7D-B972-DC796A803E8D}" type="slidenum">
              <a:rPr lang="en-US" altLang="en-US"/>
              <a:pPr>
                <a:defRPr/>
              </a:pPr>
              <a:t>‹#›</a:t>
            </a:fld>
            <a:endParaRPr lang="en-US" altLang="en-US"/>
          </a:p>
        </p:txBody>
      </p:sp>
    </p:spTree>
    <p:extLst>
      <p:ext uri="{BB962C8B-B14F-4D97-AF65-F5344CB8AC3E}">
        <p14:creationId xmlns:p14="http://schemas.microsoft.com/office/powerpoint/2010/main" val="2372981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DB1CC1-4A39-4A64-9633-D7375625261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1395269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endParaRPr lang="en-US" altLang="en-US"/>
          </a:p>
        </p:txBody>
      </p:sp>
      <p:sp>
        <p:nvSpPr>
          <p:cNvPr id="3" name="Rectangle 5"/>
          <p:cNvSpPr>
            <a:spLocks noGrp="1" noChangeArrowheads="1"/>
          </p:cNvSpPr>
          <p:nvPr>
            <p:ph type="ft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idx="12"/>
          </p:nvPr>
        </p:nvSpPr>
        <p:spPr>
          <a:ln/>
        </p:spPr>
        <p:txBody>
          <a:bodyPr/>
          <a:lstStyle>
            <a:lvl1pPr>
              <a:defRPr/>
            </a:lvl1pPr>
          </a:lstStyle>
          <a:p>
            <a:pPr>
              <a:defRPr/>
            </a:pPr>
            <a:fld id="{1806263C-4563-4DB7-8B8B-154963FC21A8}" type="slidenum">
              <a:rPr lang="en-US" altLang="en-US"/>
              <a:pPr>
                <a:defRPr/>
              </a:pPr>
              <a:t>‹#›</a:t>
            </a:fld>
            <a:endParaRPr lang="en-US" altLang="en-US"/>
          </a:p>
        </p:txBody>
      </p:sp>
    </p:spTree>
    <p:extLst>
      <p:ext uri="{BB962C8B-B14F-4D97-AF65-F5344CB8AC3E}">
        <p14:creationId xmlns:p14="http://schemas.microsoft.com/office/powerpoint/2010/main" val="40133450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Content Placeholder 2"/>
          <p:cNvSpPr>
            <a:spLocks noGrp="1"/>
          </p:cNvSpPr>
          <p:nvPr>
            <p:ph idx="1"/>
          </p:nvPr>
        </p:nvSpPr>
        <p:spPr>
          <a:xfrm>
            <a:off x="5184001" y="986846"/>
            <a:ext cx="6170880" cy="4874710"/>
          </a:xfrm>
        </p:spPr>
        <p:txBody>
          <a:bodyPr/>
          <a:lstStyle>
            <a:lvl1pPr>
              <a:defRPr sz="3870"/>
            </a:lvl1pPr>
            <a:lvl2pPr>
              <a:defRPr sz="3386"/>
            </a:lvl2pPr>
            <a:lvl3pPr>
              <a:defRPr sz="2903"/>
            </a:lvl3pPr>
            <a:lvl4pPr>
              <a:defRPr sz="2419"/>
            </a:lvl4pPr>
            <a:lvl5pPr>
              <a:defRPr sz="2419"/>
            </a:lvl5pPr>
            <a:lvl6pPr>
              <a:defRPr sz="2419"/>
            </a:lvl6pPr>
            <a:lvl7pPr>
              <a:defRPr sz="2419"/>
            </a:lvl7pPr>
            <a:lvl8pPr>
              <a:defRPr sz="2419"/>
            </a:lvl8pPr>
            <a:lvl9pPr>
              <a:defRPr sz="241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A6996669-9376-4674-9BEB-EA390CF86C27}" type="slidenum">
              <a:rPr lang="en-US" altLang="en-US"/>
              <a:pPr>
                <a:defRPr/>
              </a:pPr>
              <a:t>‹#›</a:t>
            </a:fld>
            <a:endParaRPr lang="en-US" altLang="en-US"/>
          </a:p>
        </p:txBody>
      </p:sp>
    </p:spTree>
    <p:extLst>
      <p:ext uri="{BB962C8B-B14F-4D97-AF65-F5344CB8AC3E}">
        <p14:creationId xmlns:p14="http://schemas.microsoft.com/office/powerpoint/2010/main" val="2911540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Picture Placeholder 2"/>
          <p:cNvSpPr>
            <a:spLocks noGrp="1"/>
          </p:cNvSpPr>
          <p:nvPr>
            <p:ph type="pic" idx="1"/>
          </p:nvPr>
        </p:nvSpPr>
        <p:spPr>
          <a:xfrm>
            <a:off x="5184001" y="986846"/>
            <a:ext cx="6170880" cy="4874710"/>
          </a:xfrm>
        </p:spPr>
        <p:txBody>
          <a:bodyPr/>
          <a:lstStyle>
            <a:lvl1pPr marL="0" indent="0">
              <a:buNone/>
              <a:defRPr sz="3870"/>
            </a:lvl1pPr>
            <a:lvl2pPr marL="552938" indent="0">
              <a:buNone/>
              <a:defRPr sz="3386"/>
            </a:lvl2pPr>
            <a:lvl3pPr marL="1105875" indent="0">
              <a:buNone/>
              <a:defRPr sz="2903"/>
            </a:lvl3pPr>
            <a:lvl4pPr marL="1658813" indent="0">
              <a:buNone/>
              <a:defRPr sz="2419"/>
            </a:lvl4pPr>
            <a:lvl5pPr marL="2211751" indent="0">
              <a:buNone/>
              <a:defRPr sz="2419"/>
            </a:lvl5pPr>
            <a:lvl6pPr marL="2764688" indent="0">
              <a:buNone/>
              <a:defRPr sz="2419"/>
            </a:lvl6pPr>
            <a:lvl7pPr marL="3317626" indent="0">
              <a:buNone/>
              <a:defRPr sz="2419"/>
            </a:lvl7pPr>
            <a:lvl8pPr marL="3870564" indent="0">
              <a:buNone/>
              <a:defRPr sz="2419"/>
            </a:lvl8pPr>
            <a:lvl9pPr marL="4423501" indent="0">
              <a:buNone/>
              <a:defRPr sz="2419"/>
            </a:lvl9pPr>
          </a:lstStyle>
          <a:p>
            <a:pPr lvl="0"/>
            <a:endParaRPr lang="en-US" noProof="0" smtClean="0"/>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A176B124-8C1C-4A2D-BD0C-D16B610FFFC9}" type="slidenum">
              <a:rPr lang="en-US" altLang="en-US"/>
              <a:pPr>
                <a:defRPr/>
              </a:pPr>
              <a:t>‹#›</a:t>
            </a:fld>
            <a:endParaRPr lang="en-US" altLang="en-US"/>
          </a:p>
        </p:txBody>
      </p:sp>
    </p:spTree>
    <p:extLst>
      <p:ext uri="{BB962C8B-B14F-4D97-AF65-F5344CB8AC3E}">
        <p14:creationId xmlns:p14="http://schemas.microsoft.com/office/powerpoint/2010/main" val="37786503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3A3B3B25-CB35-43C0-8EA4-8A4B414021D6}" type="slidenum">
              <a:rPr lang="en-US" altLang="en-US"/>
              <a:pPr>
                <a:defRPr/>
              </a:pPr>
              <a:t>‹#›</a:t>
            </a:fld>
            <a:endParaRPr lang="en-US" altLang="en-US"/>
          </a:p>
        </p:txBody>
      </p:sp>
    </p:spTree>
    <p:extLst>
      <p:ext uri="{BB962C8B-B14F-4D97-AF65-F5344CB8AC3E}">
        <p14:creationId xmlns:p14="http://schemas.microsoft.com/office/powerpoint/2010/main" val="35990440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0881" y="216953"/>
            <a:ext cx="2718720" cy="608810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2800" y="216953"/>
            <a:ext cx="7973761" cy="60881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6FB242F3-C22B-4287-8F6D-6BE167A37110}" type="slidenum">
              <a:rPr lang="en-US" altLang="en-US"/>
              <a:pPr>
                <a:defRPr/>
              </a:pPr>
              <a:t>‹#›</a:t>
            </a:fld>
            <a:endParaRPr lang="en-US" altLang="en-US"/>
          </a:p>
        </p:txBody>
      </p:sp>
    </p:spTree>
    <p:extLst>
      <p:ext uri="{BB962C8B-B14F-4D97-AF65-F5344CB8AC3E}">
        <p14:creationId xmlns:p14="http://schemas.microsoft.com/office/powerpoint/2010/main" val="212806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DB1CC1-4A39-4A64-9633-D7375625261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300949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DB1CC1-4A39-4A64-9633-D7375625261B}" type="datetimeFigureOut">
              <a:rPr lang="en-US" smtClean="0"/>
              <a:t>6/12/2022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3185878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DB1CC1-4A39-4A64-9633-D7375625261B}" type="datetimeFigureOut">
              <a:rPr lang="en-US" smtClean="0"/>
              <a:t>6/12/2022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141869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B1CC1-4A39-4A64-9633-D7375625261B}" type="datetimeFigureOut">
              <a:rPr lang="en-US" smtClean="0"/>
              <a:t>6/12/2022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975675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B1CC1-4A39-4A64-9633-D7375625261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423577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B1CC1-4A39-4A64-9633-D7375625261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3CFF1-4FFB-416E-B5A3-0EFF9DE34A29}" type="slidenum">
              <a:rPr lang="en-US" smtClean="0"/>
              <a:t>‹#›</a:t>
            </a:fld>
            <a:endParaRPr lang="en-US"/>
          </a:p>
        </p:txBody>
      </p:sp>
    </p:spTree>
    <p:extLst>
      <p:ext uri="{BB962C8B-B14F-4D97-AF65-F5344CB8AC3E}">
        <p14:creationId xmlns:p14="http://schemas.microsoft.com/office/powerpoint/2010/main" val="2336928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B1CC1-4A39-4A64-9633-D7375625261B}" type="datetimeFigureOut">
              <a:rPr lang="en-US" smtClean="0"/>
              <a:t>6/12/2022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3CFF1-4FFB-416E-B5A3-0EFF9DE34A29}" type="slidenum">
              <a:rPr lang="en-US" smtClean="0"/>
              <a:t>‹#›</a:t>
            </a:fld>
            <a:endParaRPr lang="en-US"/>
          </a:p>
        </p:txBody>
      </p:sp>
    </p:spTree>
    <p:extLst>
      <p:ext uri="{BB962C8B-B14F-4D97-AF65-F5344CB8AC3E}">
        <p14:creationId xmlns:p14="http://schemas.microsoft.com/office/powerpoint/2010/main" val="760401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52801" y="1958332"/>
            <a:ext cx="9135360" cy="1190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52800" y="3701631"/>
            <a:ext cx="10876801" cy="28223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pic>
        <p:nvPicPr>
          <p:cNvPr id="1028"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5841" y="1741380"/>
            <a:ext cx="11032320" cy="174137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68442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kern="1200">
          <a:solidFill>
            <a:srgbClr val="FF8000"/>
          </a:solidFill>
          <a:latin typeface="+mj-lt"/>
          <a:ea typeface="+mj-ea"/>
          <a:cs typeface="+mj-cs"/>
        </a:defRPr>
      </a:lvl1pPr>
      <a:lvl2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2pPr>
      <a:lvl3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3pPr>
      <a:lvl4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4pPr>
      <a:lvl5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5pPr>
      <a:lvl6pPr marL="3041157"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6pPr>
      <a:lvl7pPr marL="3594095"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7pPr>
      <a:lvl8pPr marL="4147033"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8pPr>
      <a:lvl9pPr marL="4699970"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9pPr>
    </p:titleStyle>
    <p:bodyStyle>
      <a:lvl1pPr marL="414703" indent="-414703" algn="l" defTabSz="552938" rtl="0" eaLnBrk="0" fontAlgn="base" hangingPunct="0">
        <a:lnSpc>
          <a:spcPct val="93000"/>
        </a:lnSpc>
        <a:spcBef>
          <a:spcPts val="1346"/>
        </a:spcBef>
        <a:spcAft>
          <a:spcPts val="60"/>
        </a:spcAft>
        <a:buClr>
          <a:srgbClr val="000000"/>
        </a:buClr>
        <a:buSzPct val="100000"/>
        <a:buFont typeface="Times New Roman" panose="02020603050405020304" pitchFamily="18" charset="0"/>
        <a:defRPr sz="2903" kern="1200">
          <a:solidFill>
            <a:srgbClr val="000000"/>
          </a:solidFill>
          <a:latin typeface="+mn-lt"/>
          <a:ea typeface="+mn-ea"/>
          <a:cs typeface="+mn-cs"/>
        </a:defRPr>
      </a:lvl1pPr>
      <a:lvl2pPr marL="898524" indent="-345586" algn="l" defTabSz="552938" rtl="0" eaLnBrk="0" fontAlgn="base" hangingPunct="0">
        <a:lnSpc>
          <a:spcPct val="93000"/>
        </a:lnSpc>
        <a:spcBef>
          <a:spcPts val="1088"/>
        </a:spcBef>
        <a:spcAft>
          <a:spcPts val="60"/>
        </a:spcAft>
        <a:buClr>
          <a:srgbClr val="000000"/>
        </a:buClr>
        <a:buSzPct val="100000"/>
        <a:buFont typeface="Times New Roman" panose="02020603050405020304" pitchFamily="18" charset="0"/>
        <a:defRPr sz="2540" kern="1200">
          <a:solidFill>
            <a:srgbClr val="000000"/>
          </a:solidFill>
          <a:latin typeface="+mn-lt"/>
          <a:ea typeface="+mn-ea"/>
          <a:cs typeface="+mn-cs"/>
        </a:defRPr>
      </a:lvl2pPr>
      <a:lvl3pPr marL="1382344" indent="-276469" algn="l" defTabSz="552938" rtl="0" eaLnBrk="0" fontAlgn="base" hangingPunct="0">
        <a:lnSpc>
          <a:spcPct val="93000"/>
        </a:lnSpc>
        <a:spcBef>
          <a:spcPts val="832"/>
        </a:spcBef>
        <a:spcAft>
          <a:spcPts val="6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935282" indent="-276469" algn="l" defTabSz="552938" rtl="0" eaLnBrk="0" fontAlgn="base" hangingPunct="0">
        <a:lnSpc>
          <a:spcPct val="93000"/>
        </a:lnSpc>
        <a:spcBef>
          <a:spcPts val="574"/>
        </a:spcBef>
        <a:spcAft>
          <a:spcPts val="60"/>
        </a:spcAft>
        <a:buClr>
          <a:srgbClr val="000000"/>
        </a:buClr>
        <a:buSzPct val="100000"/>
        <a:buFont typeface="Times New Roman" panose="02020603050405020304" pitchFamily="18" charset="0"/>
        <a:defRPr sz="1814" kern="1200">
          <a:solidFill>
            <a:srgbClr val="000000"/>
          </a:solidFill>
          <a:latin typeface="+mn-lt"/>
          <a:ea typeface="+mn-ea"/>
          <a:cs typeface="+mn-cs"/>
        </a:defRPr>
      </a:lvl4pPr>
      <a:lvl5pPr marL="2488220" indent="-276469" algn="l" defTabSz="552938" rtl="0" eaLnBrk="0" fontAlgn="base" hangingPunct="0">
        <a:lnSpc>
          <a:spcPct val="93000"/>
        </a:lnSpc>
        <a:spcBef>
          <a:spcPts val="318"/>
        </a:spcBef>
        <a:spcAft>
          <a:spcPts val="60"/>
        </a:spcAft>
        <a:buClr>
          <a:srgbClr val="000000"/>
        </a:buClr>
        <a:buSzPct val="100000"/>
        <a:buFont typeface="Times New Roman" panose="02020603050405020304" pitchFamily="18" charset="0"/>
        <a:defRPr sz="2419" kern="1200">
          <a:solidFill>
            <a:srgbClr val="000000"/>
          </a:solidFill>
          <a:latin typeface="+mn-lt"/>
          <a:ea typeface="+mn-ea"/>
          <a:cs typeface="+mn-cs"/>
        </a:defRPr>
      </a:lvl5pPr>
      <a:lvl6pPr marL="3041157"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6pPr>
      <a:lvl7pPr marL="3594095"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7pPr>
      <a:lvl8pPr marL="4147033"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8pPr>
      <a:lvl9pPr marL="469997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9pPr>
    </p:bodyStyle>
    <p:otherStyle>
      <a:defPPr>
        <a:defRPr lang="en-US"/>
      </a:defPPr>
      <a:lvl1pPr marL="0" algn="l" defTabSz="1105875" rtl="0" eaLnBrk="1" latinLnBrk="0" hangingPunct="1">
        <a:defRPr sz="2177" kern="1200">
          <a:solidFill>
            <a:schemeClr val="tx1"/>
          </a:solidFill>
          <a:latin typeface="+mn-lt"/>
          <a:ea typeface="+mn-ea"/>
          <a:cs typeface="+mn-cs"/>
        </a:defRPr>
      </a:lvl1pPr>
      <a:lvl2pPr marL="552938" algn="l" defTabSz="1105875" rtl="0" eaLnBrk="1" latinLnBrk="0" hangingPunct="1">
        <a:defRPr sz="2177" kern="1200">
          <a:solidFill>
            <a:schemeClr val="tx1"/>
          </a:solidFill>
          <a:latin typeface="+mn-lt"/>
          <a:ea typeface="+mn-ea"/>
          <a:cs typeface="+mn-cs"/>
        </a:defRPr>
      </a:lvl2pPr>
      <a:lvl3pPr marL="1105875" algn="l" defTabSz="1105875" rtl="0" eaLnBrk="1" latinLnBrk="0" hangingPunct="1">
        <a:defRPr sz="2177" kern="1200">
          <a:solidFill>
            <a:schemeClr val="tx1"/>
          </a:solidFill>
          <a:latin typeface="+mn-lt"/>
          <a:ea typeface="+mn-ea"/>
          <a:cs typeface="+mn-cs"/>
        </a:defRPr>
      </a:lvl3pPr>
      <a:lvl4pPr marL="1658813" algn="l" defTabSz="1105875" rtl="0" eaLnBrk="1" latinLnBrk="0" hangingPunct="1">
        <a:defRPr sz="2177" kern="1200">
          <a:solidFill>
            <a:schemeClr val="tx1"/>
          </a:solidFill>
          <a:latin typeface="+mn-lt"/>
          <a:ea typeface="+mn-ea"/>
          <a:cs typeface="+mn-cs"/>
        </a:defRPr>
      </a:lvl4pPr>
      <a:lvl5pPr marL="2211751" algn="l" defTabSz="1105875" rtl="0" eaLnBrk="1" latinLnBrk="0" hangingPunct="1">
        <a:defRPr sz="2177" kern="1200">
          <a:solidFill>
            <a:schemeClr val="tx1"/>
          </a:solidFill>
          <a:latin typeface="+mn-lt"/>
          <a:ea typeface="+mn-ea"/>
          <a:cs typeface="+mn-cs"/>
        </a:defRPr>
      </a:lvl5pPr>
      <a:lvl6pPr marL="2764688" algn="l" defTabSz="1105875" rtl="0" eaLnBrk="1" latinLnBrk="0" hangingPunct="1">
        <a:defRPr sz="2177" kern="1200">
          <a:solidFill>
            <a:schemeClr val="tx1"/>
          </a:solidFill>
          <a:latin typeface="+mn-lt"/>
          <a:ea typeface="+mn-ea"/>
          <a:cs typeface="+mn-cs"/>
        </a:defRPr>
      </a:lvl6pPr>
      <a:lvl7pPr marL="3317626" algn="l" defTabSz="1105875" rtl="0" eaLnBrk="1" latinLnBrk="0" hangingPunct="1">
        <a:defRPr sz="2177" kern="1200">
          <a:solidFill>
            <a:schemeClr val="tx1"/>
          </a:solidFill>
          <a:latin typeface="+mn-lt"/>
          <a:ea typeface="+mn-ea"/>
          <a:cs typeface="+mn-cs"/>
        </a:defRPr>
      </a:lvl7pPr>
      <a:lvl8pPr marL="3870564" algn="l" defTabSz="1105875" rtl="0" eaLnBrk="1" latinLnBrk="0" hangingPunct="1">
        <a:defRPr sz="2177" kern="1200">
          <a:solidFill>
            <a:schemeClr val="tx1"/>
          </a:solidFill>
          <a:latin typeface="+mn-lt"/>
          <a:ea typeface="+mn-ea"/>
          <a:cs typeface="+mn-cs"/>
        </a:defRPr>
      </a:lvl8pPr>
      <a:lvl9pPr marL="4423501" algn="l" defTabSz="1105875" rtl="0" eaLnBrk="1" latinLnBrk="0" hangingPunct="1">
        <a:defRPr sz="217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1" y="-9600"/>
            <a:ext cx="12192000" cy="10962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552938" fontAlgn="base" hangingPunct="0">
              <a:lnSpc>
                <a:spcPct val="93000"/>
              </a:lnSpc>
              <a:spcBef>
                <a:spcPts val="60"/>
              </a:spcBef>
              <a:spcAft>
                <a:spcPts val="60"/>
              </a:spcAft>
              <a:buClr>
                <a:srgbClr val="000000"/>
              </a:buClr>
              <a:buSzPct val="100000"/>
              <a:buFont typeface="Times New Roman" panose="02020603050405020304" pitchFamily="18" charset="0"/>
              <a:buNone/>
            </a:pPr>
            <a:endParaRPr lang="en-US" altLang="en-US" sz="2177">
              <a:solidFill>
                <a:srgbClr val="FFFFFF"/>
              </a:solidFill>
            </a:endParaRPr>
          </a:p>
        </p:txBody>
      </p:sp>
      <p:sp>
        <p:nvSpPr>
          <p:cNvPr id="2051" name="Rectangle 2"/>
          <p:cNvSpPr>
            <a:spLocks noGrp="1" noChangeArrowheads="1"/>
          </p:cNvSpPr>
          <p:nvPr>
            <p:ph type="title"/>
          </p:nvPr>
        </p:nvSpPr>
        <p:spPr bwMode="auto">
          <a:xfrm>
            <a:off x="652800" y="216954"/>
            <a:ext cx="10007040" cy="7545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2052" name="Rectangle 3"/>
          <p:cNvSpPr>
            <a:spLocks noGrp="1" noChangeArrowheads="1"/>
          </p:cNvSpPr>
          <p:nvPr>
            <p:ph type="body" idx="1"/>
          </p:nvPr>
        </p:nvSpPr>
        <p:spPr bwMode="auto">
          <a:xfrm>
            <a:off x="652800" y="1524427"/>
            <a:ext cx="10876801" cy="47806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sp>
        <p:nvSpPr>
          <p:cNvPr id="2" name="Rectangle 4"/>
          <p:cNvSpPr>
            <a:spLocks noGrp="1" noChangeArrowheads="1"/>
          </p:cNvSpPr>
          <p:nvPr>
            <p:ph type="dt"/>
          </p:nvPr>
        </p:nvSpPr>
        <p:spPr bwMode="auto">
          <a:xfrm>
            <a:off x="652801" y="6531612"/>
            <a:ext cx="2822400"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endParaRPr lang="en-US" altLang="en-US"/>
          </a:p>
        </p:txBody>
      </p:sp>
      <p:sp>
        <p:nvSpPr>
          <p:cNvPr id="2053" name="Rectangle 5"/>
          <p:cNvSpPr>
            <a:spLocks noGrp="1" noChangeArrowheads="1"/>
          </p:cNvSpPr>
          <p:nvPr>
            <p:ph type="ftr"/>
          </p:nvPr>
        </p:nvSpPr>
        <p:spPr bwMode="auto">
          <a:xfrm>
            <a:off x="4135680" y="6531612"/>
            <a:ext cx="3911041"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endParaRPr lang="en-US" altLang="en-US"/>
          </a:p>
        </p:txBody>
      </p:sp>
      <p:sp>
        <p:nvSpPr>
          <p:cNvPr id="2054" name="Rectangle 6"/>
          <p:cNvSpPr>
            <a:spLocks noGrp="1" noChangeArrowheads="1"/>
          </p:cNvSpPr>
          <p:nvPr>
            <p:ph type="sldNum"/>
          </p:nvPr>
        </p:nvSpPr>
        <p:spPr bwMode="auto">
          <a:xfrm>
            <a:off x="8707201" y="6531612"/>
            <a:ext cx="2822400"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fld id="{BE630CFA-2A06-4F24-A074-0F0CDA4BE64F}" type="slidenum">
              <a:rPr lang="en-US" altLang="en-US"/>
              <a:pPr defTabSz="552938" fontAlgn="base" hangingPunct="0">
                <a:defRPr/>
              </a:pPr>
              <a:t>‹#›</a:t>
            </a:fld>
            <a:endParaRPr lang="en-US" altLang="en-US"/>
          </a:p>
        </p:txBody>
      </p:sp>
      <p:pic>
        <p:nvPicPr>
          <p:cNvPr id="2056"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667520" y="109438"/>
            <a:ext cx="913920" cy="87164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7"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6961" y="6312739"/>
            <a:ext cx="11756159" cy="21695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2850939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kern="1200">
          <a:solidFill>
            <a:srgbClr val="FF6600"/>
          </a:solidFill>
          <a:latin typeface="+mj-lt"/>
          <a:ea typeface="+mj-ea"/>
          <a:cs typeface="+mj-cs"/>
        </a:defRPr>
      </a:lvl1pPr>
      <a:lvl2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2pPr>
      <a:lvl3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3pPr>
      <a:lvl4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4pPr>
      <a:lvl5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5pPr>
      <a:lvl6pPr marL="3041157"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6pPr>
      <a:lvl7pPr marL="3594095"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7pPr>
      <a:lvl8pPr marL="4147033"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8pPr>
      <a:lvl9pPr marL="4699970"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9pPr>
    </p:titleStyle>
    <p:bodyStyle>
      <a:lvl1pPr marL="414703" indent="-414703" algn="l" defTabSz="552938" rtl="0" eaLnBrk="0" fontAlgn="base" hangingPunct="0">
        <a:lnSpc>
          <a:spcPct val="93000"/>
        </a:lnSpc>
        <a:spcBef>
          <a:spcPts val="1330"/>
        </a:spcBef>
        <a:spcAft>
          <a:spcPts val="60"/>
        </a:spcAft>
        <a:buClr>
          <a:srgbClr val="000000"/>
        </a:buClr>
        <a:buSzPct val="100000"/>
        <a:buFont typeface="Times New Roman" panose="02020603050405020304" pitchFamily="18" charset="0"/>
        <a:defRPr sz="2903" kern="1200">
          <a:solidFill>
            <a:srgbClr val="000000"/>
          </a:solidFill>
          <a:latin typeface="+mn-lt"/>
          <a:ea typeface="+mn-ea"/>
          <a:cs typeface="+mn-cs"/>
        </a:defRPr>
      </a:lvl1pPr>
      <a:lvl2pPr marL="898524" indent="-345586" algn="l" defTabSz="552938" rtl="0" eaLnBrk="0" fontAlgn="base" hangingPunct="0">
        <a:lnSpc>
          <a:spcPct val="93000"/>
        </a:lnSpc>
        <a:spcBef>
          <a:spcPts val="1088"/>
        </a:spcBef>
        <a:spcAft>
          <a:spcPts val="60"/>
        </a:spcAft>
        <a:buClr>
          <a:srgbClr val="000000"/>
        </a:buClr>
        <a:buSzPct val="100000"/>
        <a:buFont typeface="Times New Roman" panose="02020603050405020304" pitchFamily="18" charset="0"/>
        <a:defRPr sz="2540" kern="1200">
          <a:solidFill>
            <a:srgbClr val="000000"/>
          </a:solidFill>
          <a:latin typeface="+mn-lt"/>
          <a:ea typeface="+mn-ea"/>
          <a:cs typeface="+mn-cs"/>
        </a:defRPr>
      </a:lvl2pPr>
      <a:lvl3pPr marL="1382344" indent="-276469" algn="l" defTabSz="552938" rtl="0" eaLnBrk="0" fontAlgn="base" hangingPunct="0">
        <a:lnSpc>
          <a:spcPct val="93000"/>
        </a:lnSpc>
        <a:spcBef>
          <a:spcPts val="832"/>
        </a:spcBef>
        <a:spcAft>
          <a:spcPts val="6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935282" indent="-276469" algn="l" defTabSz="552938" rtl="0" eaLnBrk="0" fontAlgn="base" hangingPunct="0">
        <a:lnSpc>
          <a:spcPct val="93000"/>
        </a:lnSpc>
        <a:spcBef>
          <a:spcPts val="574"/>
        </a:spcBef>
        <a:spcAft>
          <a:spcPts val="60"/>
        </a:spcAft>
        <a:buClr>
          <a:srgbClr val="000000"/>
        </a:buClr>
        <a:buSzPct val="100000"/>
        <a:buFont typeface="Times New Roman" panose="02020603050405020304" pitchFamily="18" charset="0"/>
        <a:defRPr sz="1814" kern="1200">
          <a:solidFill>
            <a:srgbClr val="000000"/>
          </a:solidFill>
          <a:latin typeface="+mn-lt"/>
          <a:ea typeface="+mn-ea"/>
          <a:cs typeface="+mn-cs"/>
        </a:defRPr>
      </a:lvl4pPr>
      <a:lvl5pPr marL="2488220" indent="-276469" algn="l" defTabSz="552938" rtl="0" eaLnBrk="0" fontAlgn="base" hangingPunct="0">
        <a:lnSpc>
          <a:spcPct val="93000"/>
        </a:lnSpc>
        <a:spcBef>
          <a:spcPts val="318"/>
        </a:spcBef>
        <a:spcAft>
          <a:spcPts val="60"/>
        </a:spcAft>
        <a:buClr>
          <a:srgbClr val="000000"/>
        </a:buClr>
        <a:buSzPct val="100000"/>
        <a:buFont typeface="Times New Roman" panose="02020603050405020304" pitchFamily="18" charset="0"/>
        <a:defRPr sz="2419" kern="1200">
          <a:solidFill>
            <a:srgbClr val="000000"/>
          </a:solidFill>
          <a:latin typeface="+mn-lt"/>
          <a:ea typeface="+mn-ea"/>
          <a:cs typeface="+mn-cs"/>
        </a:defRPr>
      </a:lvl5pPr>
      <a:lvl6pPr marL="3041157"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6pPr>
      <a:lvl7pPr marL="3594095"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7pPr>
      <a:lvl8pPr marL="4147033"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8pPr>
      <a:lvl9pPr marL="469997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9pPr>
    </p:bodyStyle>
    <p:otherStyle>
      <a:defPPr>
        <a:defRPr lang="en-US"/>
      </a:defPPr>
      <a:lvl1pPr marL="0" algn="l" defTabSz="1105875" rtl="0" eaLnBrk="1" latinLnBrk="0" hangingPunct="1">
        <a:defRPr sz="2177" kern="1200">
          <a:solidFill>
            <a:schemeClr val="tx1"/>
          </a:solidFill>
          <a:latin typeface="+mn-lt"/>
          <a:ea typeface="+mn-ea"/>
          <a:cs typeface="+mn-cs"/>
        </a:defRPr>
      </a:lvl1pPr>
      <a:lvl2pPr marL="552938" algn="l" defTabSz="1105875" rtl="0" eaLnBrk="1" latinLnBrk="0" hangingPunct="1">
        <a:defRPr sz="2177" kern="1200">
          <a:solidFill>
            <a:schemeClr val="tx1"/>
          </a:solidFill>
          <a:latin typeface="+mn-lt"/>
          <a:ea typeface="+mn-ea"/>
          <a:cs typeface="+mn-cs"/>
        </a:defRPr>
      </a:lvl2pPr>
      <a:lvl3pPr marL="1105875" algn="l" defTabSz="1105875" rtl="0" eaLnBrk="1" latinLnBrk="0" hangingPunct="1">
        <a:defRPr sz="2177" kern="1200">
          <a:solidFill>
            <a:schemeClr val="tx1"/>
          </a:solidFill>
          <a:latin typeface="+mn-lt"/>
          <a:ea typeface="+mn-ea"/>
          <a:cs typeface="+mn-cs"/>
        </a:defRPr>
      </a:lvl3pPr>
      <a:lvl4pPr marL="1658813" algn="l" defTabSz="1105875" rtl="0" eaLnBrk="1" latinLnBrk="0" hangingPunct="1">
        <a:defRPr sz="2177" kern="1200">
          <a:solidFill>
            <a:schemeClr val="tx1"/>
          </a:solidFill>
          <a:latin typeface="+mn-lt"/>
          <a:ea typeface="+mn-ea"/>
          <a:cs typeface="+mn-cs"/>
        </a:defRPr>
      </a:lvl4pPr>
      <a:lvl5pPr marL="2211751" algn="l" defTabSz="1105875" rtl="0" eaLnBrk="1" latinLnBrk="0" hangingPunct="1">
        <a:defRPr sz="2177" kern="1200">
          <a:solidFill>
            <a:schemeClr val="tx1"/>
          </a:solidFill>
          <a:latin typeface="+mn-lt"/>
          <a:ea typeface="+mn-ea"/>
          <a:cs typeface="+mn-cs"/>
        </a:defRPr>
      </a:lvl5pPr>
      <a:lvl6pPr marL="2764688" algn="l" defTabSz="1105875" rtl="0" eaLnBrk="1" latinLnBrk="0" hangingPunct="1">
        <a:defRPr sz="2177" kern="1200">
          <a:solidFill>
            <a:schemeClr val="tx1"/>
          </a:solidFill>
          <a:latin typeface="+mn-lt"/>
          <a:ea typeface="+mn-ea"/>
          <a:cs typeface="+mn-cs"/>
        </a:defRPr>
      </a:lvl6pPr>
      <a:lvl7pPr marL="3317626" algn="l" defTabSz="1105875" rtl="0" eaLnBrk="1" latinLnBrk="0" hangingPunct="1">
        <a:defRPr sz="2177" kern="1200">
          <a:solidFill>
            <a:schemeClr val="tx1"/>
          </a:solidFill>
          <a:latin typeface="+mn-lt"/>
          <a:ea typeface="+mn-ea"/>
          <a:cs typeface="+mn-cs"/>
        </a:defRPr>
      </a:lvl7pPr>
      <a:lvl8pPr marL="3870564" algn="l" defTabSz="1105875" rtl="0" eaLnBrk="1" latinLnBrk="0" hangingPunct="1">
        <a:defRPr sz="2177" kern="1200">
          <a:solidFill>
            <a:schemeClr val="tx1"/>
          </a:solidFill>
          <a:latin typeface="+mn-lt"/>
          <a:ea typeface="+mn-ea"/>
          <a:cs typeface="+mn-cs"/>
        </a:defRPr>
      </a:lvl8pPr>
      <a:lvl9pPr marL="4423501" algn="l" defTabSz="1105875" rtl="0" eaLnBrk="1" latinLnBrk="0" hangingPunct="1">
        <a:defRPr sz="21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Session 3</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Unit </a:t>
            </a:r>
            <a:r>
              <a:rPr lang="en-US" altLang="en-US" dirty="0">
                <a:solidFill>
                  <a:srgbClr val="0070C0"/>
                </a:solidFill>
                <a:latin typeface="Lucida Handwriting" panose="03010101010101010101" pitchFamily="66" charset="0"/>
              </a:rPr>
              <a:t>5</a:t>
            </a:r>
            <a:r>
              <a:rPr lang="en-US" altLang="en-US" dirty="0" smtClean="0">
                <a:solidFill>
                  <a:srgbClr val="0070C0"/>
                </a:solidFill>
                <a:latin typeface="Lucida Handwriting" panose="03010101010101010101" pitchFamily="66" charset="0"/>
              </a:rPr>
              <a:t>: Careers of the Future</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Unit 6: What Is Ecotourism?</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 </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dirty="0" smtClean="0">
              <a:solidFill>
                <a:srgbClr val="0070C0"/>
              </a:solidFill>
              <a:latin typeface="Lucida Handwriting" panose="03010101010101010101" pitchFamily="66" charset="0"/>
            </a:endParaRPr>
          </a:p>
        </p:txBody>
      </p:sp>
    </p:spTree>
    <p:extLst>
      <p:ext uri="{BB962C8B-B14F-4D97-AF65-F5344CB8AC3E}">
        <p14:creationId xmlns:p14="http://schemas.microsoft.com/office/powerpoint/2010/main" val="2468665303"/>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10</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The Future Is Bright for Game Design</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14288" y="214313"/>
            <a:ext cx="5963526" cy="6098426"/>
          </a:xfrm>
        </p:spPr>
        <p:txBody>
          <a:bodyPr/>
          <a:lstStyle/>
          <a:p>
            <a:pPr marL="0" indent="0" algn="just">
              <a:spcBef>
                <a:spcPts val="0"/>
              </a:spcBef>
              <a:spcAft>
                <a:spcPts val="0"/>
              </a:spcAft>
            </a:pPr>
            <a:r>
              <a:rPr lang="en-US" sz="1400" b="1" dirty="0" smtClean="0">
                <a:latin typeface="Gill Sans"/>
              </a:rPr>
              <a:t>1 </a:t>
            </a:r>
            <a:r>
              <a:rPr lang="en-US" sz="1400" dirty="0">
                <a:latin typeface="Gill Sans"/>
              </a:rPr>
              <a:t>Are you a creative person who can solve problems? Do you wake up in the </a:t>
            </a:r>
            <a:r>
              <a:rPr lang="en-US" sz="1400" dirty="0" smtClean="0">
                <a:latin typeface="Gill Sans"/>
              </a:rPr>
              <a:t>middle</a:t>
            </a:r>
            <a:r>
              <a:rPr lang="en-US" sz="1400" dirty="0" smtClean="0"/>
              <a:t> </a:t>
            </a:r>
            <a:r>
              <a:rPr lang="en-US" sz="1400" dirty="0" smtClean="0">
                <a:latin typeface="Gill Sans"/>
              </a:rPr>
              <a:t>of </a:t>
            </a:r>
            <a:r>
              <a:rPr lang="en-US" sz="1400" dirty="0">
                <a:latin typeface="Gill Sans"/>
              </a:rPr>
              <a:t>the night with an interesting strategy for a new invention? Do you have </a:t>
            </a:r>
            <a:r>
              <a:rPr lang="en-US" sz="1400" dirty="0" smtClean="0">
                <a:latin typeface="Gill Sans"/>
              </a:rPr>
              <a:t>artistic</a:t>
            </a:r>
            <a:r>
              <a:rPr lang="en-US" sz="1400" dirty="0" smtClean="0"/>
              <a:t> </a:t>
            </a:r>
            <a:r>
              <a:rPr lang="en-US" sz="1400" dirty="0" smtClean="0">
                <a:latin typeface="Gill Sans"/>
              </a:rPr>
              <a:t>skills </a:t>
            </a:r>
            <a:r>
              <a:rPr lang="en-US" sz="1400" dirty="0">
                <a:latin typeface="Gill Sans"/>
              </a:rPr>
              <a:t>and feel comfortable working with a computer? If you answered yes </a:t>
            </a:r>
            <a:r>
              <a:rPr lang="en-US" sz="1400" dirty="0" smtClean="0">
                <a:latin typeface="Gill Sans"/>
              </a:rPr>
              <a:t>to</a:t>
            </a:r>
            <a:r>
              <a:rPr lang="en-US" sz="1400" dirty="0" smtClean="0"/>
              <a:t> </a:t>
            </a:r>
            <a:r>
              <a:rPr lang="en-US" sz="1400" dirty="0" smtClean="0">
                <a:latin typeface="Gill Sans"/>
              </a:rPr>
              <a:t>these </a:t>
            </a:r>
            <a:r>
              <a:rPr lang="en-US" sz="1400" dirty="0">
                <a:latin typeface="Gill Sans"/>
              </a:rPr>
              <a:t>questions, then you might have a future in game design—and the future </a:t>
            </a:r>
            <a:r>
              <a:rPr lang="en-US" sz="1400" dirty="0" smtClean="0">
                <a:latin typeface="Gill Sans"/>
              </a:rPr>
              <a:t>is</a:t>
            </a:r>
            <a:r>
              <a:rPr lang="en-US" sz="1400" dirty="0" smtClean="0"/>
              <a:t> </a:t>
            </a:r>
            <a:r>
              <a:rPr lang="en-US" sz="1400" dirty="0" smtClean="0">
                <a:latin typeface="Gill Sans"/>
              </a:rPr>
              <a:t>definitely </a:t>
            </a:r>
            <a:r>
              <a:rPr lang="en-US" sz="1400" dirty="0">
                <a:latin typeface="Gill Sans"/>
              </a:rPr>
              <a:t>bright</a:t>
            </a:r>
            <a:r>
              <a:rPr lang="en-US" sz="1400" dirty="0" smtClean="0">
                <a:latin typeface="Gill Sans"/>
              </a:rPr>
              <a:t>!</a:t>
            </a:r>
          </a:p>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2 </a:t>
            </a:r>
            <a:r>
              <a:rPr lang="en-US" sz="1400" dirty="0">
                <a:latin typeface="Gill Sans"/>
              </a:rPr>
              <a:t>Video games are far from obsolete. The video game industry is currently</a:t>
            </a:r>
            <a:endParaRPr lang="en-US" sz="1400" dirty="0"/>
          </a:p>
          <a:p>
            <a:pPr marL="0" indent="0" algn="just">
              <a:spcBef>
                <a:spcPts val="0"/>
              </a:spcBef>
              <a:spcAft>
                <a:spcPts val="0"/>
              </a:spcAft>
            </a:pPr>
            <a:r>
              <a:rPr lang="en-US" sz="1400" dirty="0">
                <a:latin typeface="Gill Sans"/>
              </a:rPr>
              <a:t>experiencing a period of high growth. In fact, consumer spending has </a:t>
            </a:r>
            <a:r>
              <a:rPr lang="en-US" sz="1400" dirty="0" smtClean="0">
                <a:latin typeface="Gill Sans"/>
              </a:rPr>
              <a:t>increased</a:t>
            </a:r>
            <a:r>
              <a:rPr lang="en-US" sz="1400" dirty="0" smtClean="0"/>
              <a:t> </a:t>
            </a:r>
            <a:r>
              <a:rPr lang="en-US" sz="1400" dirty="0" smtClean="0">
                <a:latin typeface="Gill Sans"/>
              </a:rPr>
              <a:t>by </a:t>
            </a:r>
            <a:r>
              <a:rPr lang="en-US" sz="1400" dirty="0">
                <a:latin typeface="Gill Sans"/>
              </a:rPr>
              <a:t>billions every year, according to Gartner, a technology research company. </a:t>
            </a:r>
            <a:r>
              <a:rPr lang="en-US" sz="1400" dirty="0" smtClean="0">
                <a:latin typeface="Gill Sans"/>
              </a:rPr>
              <a:t>This</a:t>
            </a:r>
            <a:r>
              <a:rPr lang="en-US" sz="1400" dirty="0" smtClean="0"/>
              <a:t> </a:t>
            </a:r>
            <a:r>
              <a:rPr lang="en-US" sz="1400" dirty="0" smtClean="0">
                <a:latin typeface="Gill Sans"/>
              </a:rPr>
              <a:t>is </a:t>
            </a:r>
            <a:r>
              <a:rPr lang="en-US" sz="1400" dirty="0">
                <a:latin typeface="Gill Sans"/>
              </a:rPr>
              <a:t>greatly due to the growth in consumer mobile devices and in social </a:t>
            </a:r>
            <a:r>
              <a:rPr lang="en-US" sz="1400" dirty="0" smtClean="0">
                <a:latin typeface="Gill Sans"/>
              </a:rPr>
              <a:t>networking</a:t>
            </a:r>
            <a:r>
              <a:rPr lang="en-US" sz="1400" dirty="0" smtClean="0"/>
              <a:t> </a:t>
            </a:r>
            <a:r>
              <a:rPr lang="en-US" sz="1400" dirty="0" smtClean="0">
                <a:latin typeface="Gill Sans"/>
              </a:rPr>
              <a:t>sites</a:t>
            </a:r>
            <a:r>
              <a:rPr lang="en-US" sz="1400" dirty="0">
                <a:latin typeface="Gill Sans"/>
              </a:rPr>
              <a:t>. Kids and adults are playing games on their smartphones, tablets, and </a:t>
            </a:r>
            <a:r>
              <a:rPr lang="en-US" sz="1400" dirty="0" smtClean="0">
                <a:latin typeface="Gill Sans"/>
              </a:rPr>
              <a:t>even</a:t>
            </a:r>
            <a:r>
              <a:rPr lang="en-US" sz="1400" dirty="0" smtClean="0"/>
              <a:t> </a:t>
            </a:r>
            <a:r>
              <a:rPr lang="en-US" sz="1400" dirty="0" smtClean="0">
                <a:latin typeface="Gill Sans"/>
              </a:rPr>
              <a:t>on </a:t>
            </a:r>
            <a:r>
              <a:rPr lang="en-US" sz="1400" dirty="0">
                <a:latin typeface="Gill Sans"/>
              </a:rPr>
              <a:t>Internet networking sites. And this type of demand is expected to only </a:t>
            </a:r>
            <a:r>
              <a:rPr lang="en-US" sz="1400" dirty="0" smtClean="0">
                <a:latin typeface="Gill Sans"/>
              </a:rPr>
              <a:t>grow,</a:t>
            </a:r>
            <a:r>
              <a:rPr lang="en-US" sz="1400" dirty="0" smtClean="0"/>
              <a:t> </a:t>
            </a:r>
            <a:r>
              <a:rPr lang="en-US" sz="1400" dirty="0" smtClean="0">
                <a:latin typeface="Gill Sans"/>
              </a:rPr>
              <a:t>ensuring </a:t>
            </a:r>
            <a:r>
              <a:rPr lang="en-US" sz="1400" dirty="0">
                <a:latin typeface="Gill Sans"/>
              </a:rPr>
              <a:t>a positive outlook for game designers</a:t>
            </a:r>
            <a:r>
              <a:rPr lang="en-US" sz="1400" dirty="0" smtClean="0">
                <a:latin typeface="Gill Sans"/>
              </a:rPr>
              <a:t>.</a:t>
            </a:r>
          </a:p>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3 </a:t>
            </a:r>
            <a:r>
              <a:rPr lang="en-US" sz="1400" dirty="0">
                <a:latin typeface="Gill Sans"/>
              </a:rPr>
              <a:t>Game designers have strong prospects with excellent job security. The demand </a:t>
            </a:r>
            <a:r>
              <a:rPr lang="en-US" sz="1400" dirty="0" smtClean="0">
                <a:latin typeface="Gill Sans"/>
              </a:rPr>
              <a:t>for</a:t>
            </a:r>
            <a:r>
              <a:rPr lang="en-US" sz="1400" dirty="0" smtClean="0"/>
              <a:t> </a:t>
            </a:r>
            <a:r>
              <a:rPr lang="en-US" sz="1400" dirty="0" smtClean="0">
                <a:latin typeface="Gill Sans"/>
              </a:rPr>
              <a:t>new </a:t>
            </a:r>
            <a:r>
              <a:rPr lang="en-US" sz="1400" dirty="0">
                <a:latin typeface="Gill Sans"/>
              </a:rPr>
              <a:t>and adapted games is growing. The industry needs designers to help </a:t>
            </a:r>
            <a:r>
              <a:rPr lang="en-US" sz="1400" dirty="0" smtClean="0">
                <a:latin typeface="Gill Sans"/>
              </a:rPr>
              <a:t>them.</a:t>
            </a:r>
            <a:r>
              <a:rPr lang="en-US" sz="1400" dirty="0" smtClean="0"/>
              <a:t> </a:t>
            </a:r>
            <a:r>
              <a:rPr lang="en-US" sz="1400" dirty="0" smtClean="0">
                <a:latin typeface="Gill Sans"/>
              </a:rPr>
              <a:t>They </a:t>
            </a:r>
            <a:r>
              <a:rPr lang="en-US" sz="1400" dirty="0">
                <a:latin typeface="Gill Sans"/>
              </a:rPr>
              <a:t>even outsource work to freelancers to help keep up with the demand. (</a:t>
            </a:r>
            <a:r>
              <a:rPr lang="en-US" sz="1400" dirty="0" smtClean="0">
                <a:latin typeface="Gill Sans"/>
              </a:rPr>
              <a:t>Good</a:t>
            </a:r>
            <a:r>
              <a:rPr lang="en-US" sz="1400" dirty="0" smtClean="0"/>
              <a:t> </a:t>
            </a:r>
            <a:r>
              <a:rPr lang="en-US" sz="1400" dirty="0" smtClean="0">
                <a:latin typeface="Gill Sans"/>
              </a:rPr>
              <a:t>news </a:t>
            </a:r>
            <a:r>
              <a:rPr lang="en-US" sz="1400" dirty="0">
                <a:latin typeface="Gill Sans"/>
              </a:rPr>
              <a:t>for entrepreneurs out there!) They need better graphics and more </a:t>
            </a:r>
            <a:r>
              <a:rPr lang="en-US" sz="1400" dirty="0" smtClean="0">
                <a:latin typeface="Gill Sans"/>
              </a:rPr>
              <a:t>game</a:t>
            </a:r>
            <a:r>
              <a:rPr lang="en-US" sz="1400" dirty="0" smtClean="0"/>
              <a:t> </a:t>
            </a:r>
            <a:r>
              <a:rPr lang="en-US" sz="1400" dirty="0" smtClean="0">
                <a:latin typeface="Gill Sans"/>
              </a:rPr>
              <a:t>features </a:t>
            </a:r>
            <a:r>
              <a:rPr lang="en-US" sz="1400" dirty="0">
                <a:latin typeface="Gill Sans"/>
              </a:rPr>
              <a:t>to keep up with the demands of their customers. For these reasons, </a:t>
            </a:r>
            <a:r>
              <a:rPr lang="en-US" sz="1400" dirty="0" smtClean="0">
                <a:latin typeface="Gill Sans"/>
              </a:rPr>
              <a:t>game</a:t>
            </a:r>
            <a:r>
              <a:rPr lang="en-US" sz="1400" dirty="0" smtClean="0"/>
              <a:t> </a:t>
            </a:r>
            <a:r>
              <a:rPr lang="en-US" sz="1400" dirty="0" smtClean="0">
                <a:latin typeface="Gill Sans"/>
              </a:rPr>
              <a:t>designers </a:t>
            </a:r>
            <a:r>
              <a:rPr lang="en-US" sz="1400" dirty="0">
                <a:latin typeface="Gill Sans"/>
              </a:rPr>
              <a:t>have a sustainable career in the industry. They also have the benefit </a:t>
            </a:r>
            <a:r>
              <a:rPr lang="en-US" sz="1400" dirty="0" smtClean="0">
                <a:latin typeface="Gill Sans"/>
              </a:rPr>
              <a:t>of</a:t>
            </a:r>
            <a:r>
              <a:rPr lang="en-US" sz="1400" dirty="0" smtClean="0"/>
              <a:t> </a:t>
            </a:r>
            <a:r>
              <a:rPr lang="en-US" sz="1400" dirty="0" smtClean="0">
                <a:latin typeface="Gill Sans"/>
              </a:rPr>
              <a:t>competitive </a:t>
            </a:r>
            <a:r>
              <a:rPr lang="en-US" sz="1400" dirty="0">
                <a:latin typeface="Gill Sans"/>
              </a:rPr>
              <a:t>salaries. Experts in the field can make money well into the </a:t>
            </a:r>
            <a:r>
              <a:rPr lang="en-US" sz="1400" dirty="0" smtClean="0">
                <a:latin typeface="Gill Sans"/>
              </a:rPr>
              <a:t>six-figure</a:t>
            </a:r>
            <a:r>
              <a:rPr lang="en-US" sz="1400" dirty="0" smtClean="0"/>
              <a:t> </a:t>
            </a:r>
            <a:r>
              <a:rPr lang="en-US" sz="1400" dirty="0" smtClean="0">
                <a:latin typeface="Gill Sans"/>
              </a:rPr>
              <a:t>range.</a:t>
            </a:r>
          </a:p>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4 </a:t>
            </a:r>
            <a:r>
              <a:rPr lang="en-US" sz="1400" dirty="0">
                <a:latin typeface="Gill Sans"/>
              </a:rPr>
              <a:t>Is this the career for you? Think about your skills and interests. If they </a:t>
            </a:r>
            <a:r>
              <a:rPr lang="en-US" sz="1400" dirty="0" smtClean="0">
                <a:latin typeface="Gill Sans"/>
              </a:rPr>
              <a:t>match</a:t>
            </a:r>
            <a:r>
              <a:rPr lang="en-US" sz="1400" dirty="0" smtClean="0"/>
              <a:t> </a:t>
            </a:r>
            <a:r>
              <a:rPr lang="en-US" sz="1400" dirty="0" smtClean="0">
                <a:latin typeface="Gill Sans"/>
              </a:rPr>
              <a:t>the </a:t>
            </a:r>
            <a:r>
              <a:rPr lang="en-US" sz="1400" dirty="0">
                <a:latin typeface="Gill Sans"/>
              </a:rPr>
              <a:t>job description, consider becoming a game designer. There was a time </a:t>
            </a:r>
            <a:r>
              <a:rPr lang="en-US" sz="1400" dirty="0" smtClean="0">
                <a:latin typeface="Gill Sans"/>
              </a:rPr>
              <a:t>when</a:t>
            </a:r>
            <a:r>
              <a:rPr lang="en-US" sz="1400" dirty="0" smtClean="0"/>
              <a:t> </a:t>
            </a:r>
            <a:r>
              <a:rPr lang="en-US" sz="1400" dirty="0" smtClean="0">
                <a:latin typeface="Gill Sans"/>
              </a:rPr>
              <a:t>parents </a:t>
            </a:r>
            <a:r>
              <a:rPr lang="en-US" sz="1400" dirty="0">
                <a:latin typeface="Gill Sans"/>
              </a:rPr>
              <a:t>told their children that video games injured their brains. Little did </a:t>
            </a:r>
            <a:r>
              <a:rPr lang="en-US" sz="1400" dirty="0" smtClean="0">
                <a:latin typeface="Gill Sans"/>
              </a:rPr>
              <a:t>they</a:t>
            </a:r>
            <a:r>
              <a:rPr lang="en-US" sz="1400" dirty="0" smtClean="0"/>
              <a:t> </a:t>
            </a:r>
            <a:r>
              <a:rPr lang="en-US" sz="1400" dirty="0" smtClean="0">
                <a:latin typeface="Gill Sans"/>
              </a:rPr>
              <a:t>know </a:t>
            </a:r>
            <a:r>
              <a:rPr lang="en-US" sz="1400" dirty="0">
                <a:latin typeface="Gill Sans"/>
              </a:rPr>
              <a:t>that gaming could be the key to an exciting and rewarding career!</a:t>
            </a:r>
            <a:endParaRPr lang="en-US" sz="14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algn="just">
              <a:spcBef>
                <a:spcPts val="0"/>
              </a:spcBef>
              <a:spcAft>
                <a:spcPts val="0"/>
              </a:spcAft>
            </a:pPr>
            <a:endParaRPr lang="en-US" sz="1400" dirty="0"/>
          </a:p>
          <a:p>
            <a:pPr marL="0" indent="0" algn="just">
              <a:spcBef>
                <a:spcPts val="0"/>
              </a:spcBef>
              <a:spcAft>
                <a:spcPts val="0"/>
              </a:spcAft>
            </a:pPr>
            <a:r>
              <a:rPr lang="en-US" sz="1400" b="1" dirty="0" smtClean="0">
                <a:solidFill>
                  <a:srgbClr val="00B0F0"/>
                </a:solidFill>
                <a:latin typeface="Gill Sans"/>
              </a:rPr>
              <a:t>B</a:t>
            </a:r>
            <a:r>
              <a:rPr lang="en-US" sz="1400" b="1" dirty="0">
                <a:solidFill>
                  <a:srgbClr val="00B0F0"/>
                </a:solidFill>
                <a:latin typeface="Gill Sans"/>
              </a:rPr>
              <a:t>. </a:t>
            </a:r>
            <a:r>
              <a:rPr lang="en-US" sz="1400" dirty="0">
                <a:solidFill>
                  <a:srgbClr val="00B0F0"/>
                </a:solidFill>
                <a:latin typeface="Gill Sans"/>
              </a:rPr>
              <a:t>Read each sentence. Write </a:t>
            </a:r>
            <a:r>
              <a:rPr lang="en-US" sz="1400" b="1" dirty="0">
                <a:solidFill>
                  <a:srgbClr val="00B0F0"/>
                </a:solidFill>
                <a:latin typeface="Gill Sans"/>
              </a:rPr>
              <a:t>MI </a:t>
            </a:r>
            <a:r>
              <a:rPr lang="en-US" sz="1400" dirty="0">
                <a:solidFill>
                  <a:srgbClr val="00B0F0"/>
                </a:solidFill>
                <a:latin typeface="Gill Sans"/>
              </a:rPr>
              <a:t>if it is a main idea in the article. Write </a:t>
            </a:r>
            <a:r>
              <a:rPr lang="en-US" sz="1400" b="1" dirty="0">
                <a:solidFill>
                  <a:srgbClr val="00B0F0"/>
                </a:solidFill>
                <a:latin typeface="Gill Sans"/>
              </a:rPr>
              <a:t>SD </a:t>
            </a:r>
            <a:r>
              <a:rPr lang="en-US" sz="1400" dirty="0">
                <a:solidFill>
                  <a:srgbClr val="00B0F0"/>
                </a:solidFill>
                <a:latin typeface="Gill Sans"/>
              </a:rPr>
              <a:t>if it is a </a:t>
            </a:r>
            <a:r>
              <a:rPr lang="en-US" sz="1400" dirty="0" smtClean="0">
                <a:solidFill>
                  <a:srgbClr val="00B0F0"/>
                </a:solidFill>
                <a:latin typeface="Gill Sans"/>
              </a:rPr>
              <a:t>supporting detail.</a:t>
            </a:r>
            <a:endParaRPr lang="en-US" sz="1400" dirty="0">
              <a:solidFill>
                <a:srgbClr val="00B0F0"/>
              </a:solidFill>
            </a:endParaRPr>
          </a:p>
          <a:p>
            <a:pPr marL="0" indent="0" algn="just">
              <a:spcBef>
                <a:spcPts val="0"/>
              </a:spcBef>
              <a:spcAft>
                <a:spcPts val="0"/>
              </a:spcAft>
            </a:pPr>
            <a:endParaRPr lang="en-US" sz="1400" dirty="0"/>
          </a:p>
          <a:p>
            <a:pPr marL="0" indent="0" algn="just">
              <a:spcBef>
                <a:spcPts val="0"/>
              </a:spcBef>
              <a:spcAft>
                <a:spcPts val="0"/>
              </a:spcAft>
            </a:pPr>
            <a:r>
              <a:rPr lang="en-US" sz="1400" b="1" dirty="0" smtClean="0">
                <a:latin typeface="Gill Sans"/>
              </a:rPr>
              <a:t>___ </a:t>
            </a:r>
            <a:r>
              <a:rPr lang="en-US" sz="1400" b="1" dirty="0">
                <a:latin typeface="Gill Sans"/>
              </a:rPr>
              <a:t>3. </a:t>
            </a:r>
            <a:r>
              <a:rPr lang="en-US" sz="1400" dirty="0">
                <a:latin typeface="Gill Sans"/>
              </a:rPr>
              <a:t>Consumers are spending billions more on video games every year.</a:t>
            </a:r>
            <a:endParaRPr lang="en-US" sz="1400" dirty="0"/>
          </a:p>
          <a:p>
            <a:pPr marL="0" indent="0" algn="just">
              <a:spcBef>
                <a:spcPts val="0"/>
              </a:spcBef>
              <a:spcAft>
                <a:spcPts val="0"/>
              </a:spcAft>
            </a:pPr>
            <a:r>
              <a:rPr lang="en-US" sz="1400" b="1" dirty="0">
                <a:latin typeface="Gill Sans"/>
              </a:rPr>
              <a:t>___ 4. </a:t>
            </a:r>
            <a:r>
              <a:rPr lang="en-US" sz="1400" dirty="0">
                <a:latin typeface="Gill Sans"/>
              </a:rPr>
              <a:t>Kids and adults are playing games on smartphones.</a:t>
            </a:r>
            <a:endParaRPr lang="en-US" sz="1400" dirty="0"/>
          </a:p>
          <a:p>
            <a:pPr marL="0" indent="0" algn="just">
              <a:spcBef>
                <a:spcPts val="0"/>
              </a:spcBef>
              <a:spcAft>
                <a:spcPts val="0"/>
              </a:spcAft>
            </a:pPr>
            <a:r>
              <a:rPr lang="en-US" sz="1400" b="1" dirty="0">
                <a:latin typeface="Gill Sans"/>
              </a:rPr>
              <a:t>___ 5. </a:t>
            </a:r>
            <a:r>
              <a:rPr lang="en-US" sz="1400" dirty="0">
                <a:latin typeface="Gill Sans"/>
              </a:rPr>
              <a:t>Game designers can have a rewarding career</a:t>
            </a:r>
            <a:r>
              <a:rPr lang="en-US" sz="1400" dirty="0" smtClean="0">
                <a:latin typeface="Gill Sans"/>
              </a:rPr>
              <a:t>.</a:t>
            </a:r>
          </a:p>
          <a:p>
            <a:pPr marL="0" indent="0" algn="just">
              <a:spcBef>
                <a:spcPts val="0"/>
              </a:spcBef>
              <a:spcAft>
                <a:spcPts val="0"/>
              </a:spcAft>
            </a:pPr>
            <a:endParaRPr lang="en-US" sz="1400" dirty="0"/>
          </a:p>
          <a:p>
            <a:pPr marL="0" indent="0" algn="just">
              <a:spcBef>
                <a:spcPts val="0"/>
              </a:spcBef>
              <a:spcAft>
                <a:spcPts val="0"/>
              </a:spcAft>
            </a:pPr>
            <a:r>
              <a:rPr lang="en-US" sz="1400" b="1" dirty="0" smtClean="0">
                <a:solidFill>
                  <a:srgbClr val="00B0F0"/>
                </a:solidFill>
                <a:latin typeface="Gill Sans"/>
              </a:rPr>
              <a:t>C</a:t>
            </a:r>
            <a:r>
              <a:rPr lang="en-US" sz="1400" b="1" dirty="0">
                <a:solidFill>
                  <a:srgbClr val="00B0F0"/>
                </a:solidFill>
                <a:latin typeface="Gill Sans"/>
              </a:rPr>
              <a:t>. </a:t>
            </a:r>
            <a:r>
              <a:rPr lang="en-US" sz="1400" dirty="0">
                <a:solidFill>
                  <a:srgbClr val="00B0F0"/>
                </a:solidFill>
                <a:latin typeface="Gill Sans"/>
              </a:rPr>
              <a:t>Read each detail from the article. Choose the best way to paraphrase the detail</a:t>
            </a:r>
            <a:r>
              <a:rPr lang="en-US" sz="1400" dirty="0" smtClean="0">
                <a:solidFill>
                  <a:srgbClr val="00B0F0"/>
                </a:solidFill>
                <a:latin typeface="Gill Sans"/>
              </a:rPr>
              <a:t>.</a:t>
            </a:r>
          </a:p>
          <a:p>
            <a:pPr marL="0" indent="0" algn="just">
              <a:spcBef>
                <a:spcPts val="0"/>
              </a:spcBef>
              <a:spcAft>
                <a:spcPts val="0"/>
              </a:spcAft>
            </a:pPr>
            <a:endParaRPr lang="en-US" sz="1400" dirty="0">
              <a:solidFill>
                <a:srgbClr val="00B0F0"/>
              </a:solidFill>
            </a:endParaRPr>
          </a:p>
          <a:p>
            <a:pPr marL="0" indent="0" algn="just">
              <a:spcBef>
                <a:spcPts val="0"/>
              </a:spcBef>
              <a:spcAft>
                <a:spcPts val="0"/>
              </a:spcAft>
            </a:pPr>
            <a:r>
              <a:rPr lang="en-US" sz="1400" b="1" dirty="0" smtClean="0">
                <a:latin typeface="Gill Sans"/>
              </a:rPr>
              <a:t>6</a:t>
            </a:r>
            <a:r>
              <a:rPr lang="en-US" sz="1400" b="1" dirty="0">
                <a:latin typeface="Gill Sans"/>
              </a:rPr>
              <a:t>. </a:t>
            </a:r>
            <a:r>
              <a:rPr lang="en-US" sz="1400" dirty="0">
                <a:latin typeface="Gill Sans"/>
              </a:rPr>
              <a:t>The demand for new and adapted games is growing.</a:t>
            </a:r>
            <a:endParaRPr lang="en-US" sz="1400" dirty="0"/>
          </a:p>
          <a:p>
            <a:pPr marL="0" indent="0" algn="just">
              <a:spcBef>
                <a:spcPts val="0"/>
              </a:spcBef>
              <a:spcAft>
                <a:spcPts val="0"/>
              </a:spcAft>
            </a:pPr>
            <a:r>
              <a:rPr lang="en-US" sz="1400" b="1" dirty="0" smtClean="0">
                <a:latin typeface="Gill Sans"/>
              </a:rPr>
              <a:t>   A</a:t>
            </a:r>
            <a:r>
              <a:rPr lang="en-US" sz="1400" b="1" dirty="0">
                <a:latin typeface="Gill Sans"/>
              </a:rPr>
              <a:t>. </a:t>
            </a:r>
            <a:r>
              <a:rPr lang="en-US" sz="1400" dirty="0">
                <a:latin typeface="Gill Sans"/>
              </a:rPr>
              <a:t>Consumers and games are getting older.</a:t>
            </a:r>
            <a:endParaRPr lang="en-US" sz="1400" dirty="0"/>
          </a:p>
          <a:p>
            <a:pPr marL="0" indent="0" algn="just">
              <a:spcBef>
                <a:spcPts val="0"/>
              </a:spcBef>
              <a:spcAft>
                <a:spcPts val="0"/>
              </a:spcAft>
            </a:pPr>
            <a:r>
              <a:rPr lang="en-US" sz="1400" b="1" dirty="0" smtClean="0">
                <a:latin typeface="Gill Sans"/>
              </a:rPr>
              <a:t>   B</a:t>
            </a:r>
            <a:r>
              <a:rPr lang="en-US" sz="1400" b="1" dirty="0">
                <a:latin typeface="Gill Sans"/>
              </a:rPr>
              <a:t>. </a:t>
            </a:r>
            <a:r>
              <a:rPr lang="en-US" sz="1400" dirty="0">
                <a:latin typeface="Gill Sans"/>
              </a:rPr>
              <a:t>Consumers like only new games.</a:t>
            </a:r>
            <a:endParaRPr lang="en-US" sz="1400" dirty="0"/>
          </a:p>
          <a:p>
            <a:pPr marL="0" indent="0" algn="just">
              <a:spcBef>
                <a:spcPts val="0"/>
              </a:spcBef>
              <a:spcAft>
                <a:spcPts val="0"/>
              </a:spcAft>
            </a:pPr>
            <a:r>
              <a:rPr lang="en-US" sz="1400" b="1" dirty="0" smtClean="0">
                <a:latin typeface="Gill Sans"/>
              </a:rPr>
              <a:t>   C</a:t>
            </a:r>
            <a:r>
              <a:rPr lang="en-US" sz="1400" b="1" dirty="0">
                <a:latin typeface="Gill Sans"/>
              </a:rPr>
              <a:t>. </a:t>
            </a:r>
            <a:r>
              <a:rPr lang="en-US" sz="1400" dirty="0">
                <a:latin typeface="Gill Sans"/>
              </a:rPr>
              <a:t>Consumers want more games</a:t>
            </a:r>
            <a:r>
              <a:rPr lang="en-US" sz="1400" dirty="0" smtClean="0">
                <a:latin typeface="Gill Sans"/>
              </a:rPr>
              <a:t>.</a:t>
            </a:r>
          </a:p>
          <a:p>
            <a:pPr marL="0" indent="0" algn="just">
              <a:spcBef>
                <a:spcPts val="0"/>
              </a:spcBef>
              <a:spcAft>
                <a:spcPts val="0"/>
              </a:spcAft>
            </a:pPr>
            <a:endParaRPr lang="en-US" sz="1400" dirty="0"/>
          </a:p>
          <a:p>
            <a:pPr marL="0" indent="0" algn="just">
              <a:spcBef>
                <a:spcPts val="0"/>
              </a:spcBef>
              <a:spcAft>
                <a:spcPts val="0"/>
              </a:spcAft>
            </a:pPr>
            <a:r>
              <a:rPr lang="en-US" sz="1400" b="1" dirty="0" smtClean="0">
                <a:latin typeface="Gill Sans"/>
              </a:rPr>
              <a:t>7</a:t>
            </a:r>
            <a:r>
              <a:rPr lang="en-US" sz="1400" b="1" dirty="0">
                <a:latin typeface="Gill Sans"/>
              </a:rPr>
              <a:t>. </a:t>
            </a:r>
            <a:r>
              <a:rPr lang="en-US" sz="1400" dirty="0">
                <a:latin typeface="Gill Sans"/>
              </a:rPr>
              <a:t>They need better graphics and more game features to keep up with the demands of their</a:t>
            </a:r>
            <a:endParaRPr lang="en-US" sz="1400" dirty="0"/>
          </a:p>
          <a:p>
            <a:pPr marL="0" indent="0" algn="just">
              <a:spcBef>
                <a:spcPts val="0"/>
              </a:spcBef>
              <a:spcAft>
                <a:spcPts val="0"/>
              </a:spcAft>
            </a:pPr>
            <a:r>
              <a:rPr lang="en-US" sz="1400" dirty="0">
                <a:latin typeface="Gill Sans"/>
              </a:rPr>
              <a:t>customers.</a:t>
            </a:r>
            <a:endParaRPr lang="en-US" sz="1400" dirty="0"/>
          </a:p>
          <a:p>
            <a:pPr marL="0" indent="0" algn="just">
              <a:spcBef>
                <a:spcPts val="0"/>
              </a:spcBef>
              <a:spcAft>
                <a:spcPts val="0"/>
              </a:spcAft>
            </a:pPr>
            <a:r>
              <a:rPr lang="en-US" sz="1400" b="1" dirty="0" smtClean="0">
                <a:latin typeface="Gill Sans"/>
              </a:rPr>
              <a:t>   A</a:t>
            </a:r>
            <a:r>
              <a:rPr lang="en-US" sz="1400" b="1" dirty="0">
                <a:latin typeface="Gill Sans"/>
              </a:rPr>
              <a:t>. </a:t>
            </a:r>
            <a:r>
              <a:rPr lang="en-US" sz="1400" dirty="0">
                <a:latin typeface="Gill Sans"/>
              </a:rPr>
              <a:t>Games must improve to keep consumers happy.</a:t>
            </a:r>
            <a:endParaRPr lang="en-US" sz="1400" dirty="0"/>
          </a:p>
          <a:p>
            <a:pPr marL="0" indent="0" algn="just">
              <a:spcBef>
                <a:spcPts val="0"/>
              </a:spcBef>
              <a:spcAft>
                <a:spcPts val="0"/>
              </a:spcAft>
            </a:pPr>
            <a:r>
              <a:rPr lang="en-US" sz="1400" b="1" dirty="0" smtClean="0">
                <a:latin typeface="Gill Sans"/>
              </a:rPr>
              <a:t>   B</a:t>
            </a:r>
            <a:r>
              <a:rPr lang="en-US" sz="1400" b="1" dirty="0">
                <a:latin typeface="Gill Sans"/>
              </a:rPr>
              <a:t>. </a:t>
            </a:r>
            <a:r>
              <a:rPr lang="en-US" sz="1400" dirty="0">
                <a:latin typeface="Gill Sans"/>
              </a:rPr>
              <a:t>Games need more graphics and features to work </a:t>
            </a:r>
            <a:r>
              <a:rPr lang="en-US" sz="1400" dirty="0" smtClean="0">
                <a:latin typeface="Gill Sans"/>
              </a:rPr>
              <a:t>correctly.</a:t>
            </a:r>
            <a:endParaRPr lang="en-US" sz="1400" dirty="0"/>
          </a:p>
          <a:p>
            <a:pPr marL="0" indent="0" algn="just">
              <a:spcBef>
                <a:spcPts val="0"/>
              </a:spcBef>
              <a:spcAft>
                <a:spcPts val="0"/>
              </a:spcAft>
            </a:pPr>
            <a:r>
              <a:rPr lang="en-US" sz="1400" b="1" dirty="0">
                <a:latin typeface="Gill Sans"/>
              </a:rPr>
              <a:t> </a:t>
            </a:r>
            <a:r>
              <a:rPr lang="en-US" sz="1400" b="1" dirty="0" smtClean="0">
                <a:latin typeface="Gill Sans"/>
              </a:rPr>
              <a:t>  C</a:t>
            </a:r>
            <a:r>
              <a:rPr lang="en-US" sz="1400" b="1" dirty="0">
                <a:latin typeface="Gill Sans"/>
              </a:rPr>
              <a:t>. </a:t>
            </a:r>
            <a:r>
              <a:rPr lang="en-US" sz="1400" dirty="0">
                <a:latin typeface="Gill Sans"/>
              </a:rPr>
              <a:t>Games have too many graphics and features for consumers.</a:t>
            </a: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0836893"/>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Unit 6</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 </a:t>
            </a:r>
            <a:r>
              <a:rPr lang="en-US" altLang="en-US" dirty="0" smtClean="0">
                <a:solidFill>
                  <a:srgbClr val="0070C0"/>
                </a:solidFill>
                <a:latin typeface="Lucida Handwriting" panose="03010101010101010101" pitchFamily="66" charset="0"/>
              </a:rPr>
              <a:t>                       </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a:solidFill>
                  <a:srgbClr val="0070C0"/>
                </a:solidFill>
                <a:latin typeface="Lucida Handwriting" panose="03010101010101010101" pitchFamily="66" charset="0"/>
              </a:rPr>
              <a:t> </a:t>
            </a:r>
            <a:r>
              <a:rPr lang="en-US" altLang="en-US" smtClean="0">
                <a:solidFill>
                  <a:srgbClr val="0070C0"/>
                </a:solidFill>
                <a:latin typeface="Lucida Handwriting" panose="03010101010101010101" pitchFamily="66" charset="0"/>
              </a:rPr>
              <a:t>                             </a:t>
            </a:r>
            <a:r>
              <a:rPr lang="en-US" altLang="en-US" smtClean="0">
                <a:solidFill>
                  <a:srgbClr val="0070C0"/>
                </a:solidFill>
                <a:latin typeface="Lucida Handwriting" panose="03010101010101010101" pitchFamily="66" charset="0"/>
              </a:rPr>
              <a:t>What </a:t>
            </a:r>
            <a:r>
              <a:rPr lang="en-US" altLang="en-US" dirty="0" smtClean="0">
                <a:solidFill>
                  <a:srgbClr val="0070C0"/>
                </a:solidFill>
                <a:latin typeface="Lucida Handwriting" panose="03010101010101010101" pitchFamily="66" charset="0"/>
              </a:rPr>
              <a:t>Is Ecotourism?</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 </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dirty="0" smtClean="0">
              <a:solidFill>
                <a:srgbClr val="0070C0"/>
              </a:solidFill>
              <a:latin typeface="Lucida Handwriting" panose="03010101010101010101" pitchFamily="66" charset="0"/>
            </a:endParaRPr>
          </a:p>
        </p:txBody>
      </p:sp>
      <p:pic>
        <p:nvPicPr>
          <p:cNvPr id="2050" name="Picture 2" descr="Antarctica 1 by Alexander Mostov on Dribb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552" y="3156370"/>
            <a:ext cx="48768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08780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12</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r>
              <a:rPr lang="en-US" sz="1600" b="1" dirty="0" smtClean="0">
                <a:solidFill>
                  <a:srgbClr val="00B0F0"/>
                </a:solidFill>
                <a:latin typeface="Calibri" panose="020F0502020204030204" pitchFamily="34" charset="0"/>
                <a:cs typeface="Calibri" panose="020F0502020204030204" pitchFamily="34" charset="0"/>
              </a:rPr>
              <a:t>A</a:t>
            </a:r>
            <a:r>
              <a:rPr lang="en-US" sz="1600" b="1" dirty="0">
                <a:solidFill>
                  <a:srgbClr val="00B0F0"/>
                </a:solidFill>
                <a:latin typeface="Calibri" panose="020F0502020204030204" pitchFamily="34" charset="0"/>
                <a:cs typeface="Calibri" panose="020F0502020204030204" pitchFamily="34" charset="0"/>
              </a:rPr>
              <a:t>. </a:t>
            </a:r>
            <a:r>
              <a:rPr lang="en-US" sz="1600" dirty="0">
                <a:solidFill>
                  <a:srgbClr val="00B0F0"/>
                </a:solidFill>
                <a:latin typeface="Calibri" panose="020F0502020204030204" pitchFamily="34" charset="0"/>
                <a:cs typeface="Calibri" panose="020F0502020204030204" pitchFamily="34" charset="0"/>
              </a:rPr>
              <a:t>Read each sentence. Choose the word or words closest in meaning to the boldfaced word.</a:t>
            </a:r>
          </a:p>
          <a:p>
            <a:pPr marL="0" indent="0" algn="just">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1</a:t>
            </a:r>
            <a:r>
              <a:rPr lang="en-US" sz="1600" b="1"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Tourists often like to visit </a:t>
            </a:r>
            <a:r>
              <a:rPr lang="en-US" sz="1600" b="1" dirty="0">
                <a:latin typeface="Calibri" panose="020F0502020204030204" pitchFamily="34" charset="0"/>
                <a:cs typeface="Calibri" panose="020F0502020204030204" pitchFamily="34" charset="0"/>
              </a:rPr>
              <a:t>remote </a:t>
            </a:r>
            <a:r>
              <a:rPr lang="en-US" sz="1600" dirty="0">
                <a:latin typeface="Calibri" panose="020F0502020204030204" pitchFamily="34" charset="0"/>
                <a:cs typeface="Calibri" panose="020F0502020204030204" pitchFamily="34" charset="0"/>
              </a:rPr>
              <a:t>areas that are difficult to get to.</a:t>
            </a:r>
          </a:p>
          <a:p>
            <a:pPr marL="0" indent="0" algn="just">
              <a:spcBef>
                <a:spcPts val="0"/>
              </a:spcBef>
              <a:spcAft>
                <a:spcPts val="0"/>
              </a:spcAft>
            </a:pPr>
            <a:r>
              <a:rPr lang="en-US" sz="1600" b="1" dirty="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distant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pretty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dangerous</a:t>
            </a:r>
          </a:p>
          <a:p>
            <a:pPr marL="0" indent="0" algn="just">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2</a:t>
            </a:r>
            <a:r>
              <a:rPr lang="en-US" sz="1600" b="1" dirty="0" smtClean="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 is a </a:t>
            </a:r>
            <a:r>
              <a:rPr lang="en-US" sz="1600" b="1" dirty="0">
                <a:latin typeface="Calibri" panose="020F0502020204030204" pitchFamily="34" charset="0"/>
                <a:cs typeface="Calibri" panose="020F0502020204030204" pitchFamily="34" charset="0"/>
              </a:rPr>
              <a:t>coastal </a:t>
            </a:r>
            <a:r>
              <a:rPr lang="en-US" sz="1600" dirty="0">
                <a:latin typeface="Calibri" panose="020F0502020204030204" pitchFamily="34" charset="0"/>
                <a:cs typeface="Calibri" panose="020F0502020204030204" pitchFamily="34" charset="0"/>
              </a:rPr>
              <a:t>town that is known for its beautiful icebergs.</a:t>
            </a:r>
          </a:p>
          <a:p>
            <a:pPr marL="0" indent="0" algn="just">
              <a:spcBef>
                <a:spcPts val="0"/>
              </a:spcBef>
              <a:spcAft>
                <a:spcPts val="0"/>
              </a:spcAft>
            </a:pPr>
            <a:r>
              <a:rPr lang="en-US" sz="1600" b="1" dirty="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made of water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without water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near water</a:t>
            </a:r>
          </a:p>
          <a:p>
            <a:pPr marL="0" indent="0" algn="just">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3</a:t>
            </a:r>
            <a:r>
              <a:rPr lang="en-US" sz="1600" b="1" dirty="0" smtClean="0">
                <a:latin typeface="Calibri" panose="020F0502020204030204" pitchFamily="34" charset="0"/>
                <a:cs typeface="Calibri" panose="020F0502020204030204" pitchFamily="34" charset="0"/>
              </a:rPr>
              <a:t>. </a:t>
            </a:r>
            <a:r>
              <a:rPr lang="en-US" sz="1600" b="1" dirty="0">
                <a:latin typeface="Calibri" panose="020F0502020204030204" pitchFamily="34" charset="0"/>
                <a:cs typeface="Calibri" panose="020F0502020204030204" pitchFamily="34" charset="0"/>
              </a:rPr>
              <a:t>Consequences </a:t>
            </a:r>
            <a:r>
              <a:rPr lang="en-US" sz="1600" dirty="0">
                <a:latin typeface="Calibri" panose="020F0502020204030204" pitchFamily="34" charset="0"/>
                <a:cs typeface="Calibri" panose="020F0502020204030204" pitchFamily="34" charset="0"/>
              </a:rPr>
              <a:t>of global warming, such as melting glaciers, are only just beginning to </a:t>
            </a:r>
            <a:r>
              <a:rPr lang="en-US" sz="1600" dirty="0" smtClean="0">
                <a:latin typeface="Calibri" panose="020F0502020204030204" pitchFamily="34" charset="0"/>
                <a:cs typeface="Calibri" panose="020F0502020204030204" pitchFamily="34" charset="0"/>
              </a:rPr>
              <a:t>be seen</a:t>
            </a:r>
            <a:r>
              <a:rPr lang="en-US" sz="1600" dirty="0">
                <a:latin typeface="Calibri" panose="020F0502020204030204" pitchFamily="34" charset="0"/>
                <a:cs typeface="Calibri" panose="020F0502020204030204" pitchFamily="34" charset="0"/>
              </a:rPr>
              <a:t>.</a:t>
            </a:r>
          </a:p>
          <a:p>
            <a:pPr marL="0" indent="0" algn="just">
              <a:spcBef>
                <a:spcPts val="0"/>
              </a:spcBef>
              <a:spcAft>
                <a:spcPts val="0"/>
              </a:spcAft>
            </a:pPr>
            <a:r>
              <a:rPr lang="en-US" sz="1600" b="1" dirty="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reasons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results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definitions</a:t>
            </a:r>
          </a:p>
          <a:p>
            <a:pPr marL="0" indent="0" algn="just">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4</a:t>
            </a:r>
            <a:r>
              <a:rPr lang="en-US" sz="1600" b="1"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Eco-tourists enjoy visiting natural </a:t>
            </a:r>
            <a:r>
              <a:rPr lang="en-US" sz="1600" b="1" dirty="0">
                <a:latin typeface="Calibri" panose="020F0502020204030204" pitchFamily="34" charset="0"/>
                <a:cs typeface="Calibri" panose="020F0502020204030204" pitchFamily="34" charset="0"/>
              </a:rPr>
              <a:t>environments</a:t>
            </a:r>
            <a:r>
              <a:rPr lang="en-US" sz="1600" dirty="0">
                <a:latin typeface="Calibri" panose="020F0502020204030204" pitchFamily="34" charset="0"/>
                <a:cs typeface="Calibri" panose="020F0502020204030204" pitchFamily="34" charset="0"/>
              </a:rPr>
              <a:t>, such as the mountains or ocean settings.</a:t>
            </a:r>
          </a:p>
          <a:p>
            <a:pPr marL="0" indent="0" algn="just">
              <a:spcBef>
                <a:spcPts val="0"/>
              </a:spcBef>
              <a:spcAft>
                <a:spcPts val="0"/>
              </a:spcAft>
            </a:pPr>
            <a:r>
              <a:rPr lang="en-US" sz="1600" b="1" dirty="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beliefs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surroundings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information</a:t>
            </a:r>
          </a:p>
          <a:p>
            <a:pPr marL="0" indent="0" algn="just">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5</a:t>
            </a:r>
            <a:r>
              <a:rPr lang="en-US" sz="1600" b="1"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Tourists often talk to the native people who </a:t>
            </a:r>
            <a:r>
              <a:rPr lang="en-US" sz="1600" b="1" dirty="0">
                <a:latin typeface="Calibri" panose="020F0502020204030204" pitchFamily="34" charset="0"/>
                <a:cs typeface="Calibri" panose="020F0502020204030204" pitchFamily="34" charset="0"/>
              </a:rPr>
              <a:t>inhabit </a:t>
            </a:r>
            <a:r>
              <a:rPr lang="en-US" sz="1600" dirty="0">
                <a:latin typeface="Calibri" panose="020F0502020204030204" pitchFamily="34" charset="0"/>
                <a:cs typeface="Calibri" panose="020F0502020204030204" pitchFamily="34" charset="0"/>
              </a:rPr>
              <a:t>the area they are visiting.</a:t>
            </a:r>
          </a:p>
          <a:p>
            <a:pPr marL="0" indent="0" algn="just">
              <a:spcBef>
                <a:spcPts val="0"/>
              </a:spcBef>
              <a:spcAft>
                <a:spcPts val="0"/>
              </a:spcAft>
            </a:pPr>
            <a:r>
              <a:rPr lang="en-US" sz="1600" b="1" dirty="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live in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travel through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leave from</a:t>
            </a:r>
          </a:p>
          <a:p>
            <a:pPr marL="0" indent="0" algn="just">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6</a:t>
            </a:r>
            <a:r>
              <a:rPr lang="en-US" sz="1600" b="1" dirty="0" smtClean="0">
                <a:latin typeface="Calibri" panose="020F0502020204030204" pitchFamily="34" charset="0"/>
                <a:cs typeface="Calibri" panose="020F0502020204030204" pitchFamily="34" charset="0"/>
              </a:rPr>
              <a:t>. </a:t>
            </a:r>
            <a:r>
              <a:rPr lang="en-US" sz="1600" b="1" dirty="0">
                <a:latin typeface="Calibri" panose="020F0502020204030204" pitchFamily="34" charset="0"/>
                <a:cs typeface="Calibri" panose="020F0502020204030204" pitchFamily="34" charset="0"/>
              </a:rPr>
              <a:t>Harsh </a:t>
            </a:r>
            <a:r>
              <a:rPr lang="en-US" sz="1600" dirty="0">
                <a:latin typeface="Calibri" panose="020F0502020204030204" pitchFamily="34" charset="0"/>
                <a:cs typeface="Calibri" panose="020F0502020204030204" pitchFamily="34" charset="0"/>
              </a:rPr>
              <a:t>locations are not as popular for tourists because of the challenging living </a:t>
            </a:r>
            <a:r>
              <a:rPr lang="en-US" sz="1600" dirty="0" smtClean="0">
                <a:latin typeface="Calibri" panose="020F0502020204030204" pitchFamily="34" charset="0"/>
                <a:cs typeface="Calibri" panose="020F0502020204030204" pitchFamily="34" charset="0"/>
              </a:rPr>
              <a:t>conditions there</a:t>
            </a:r>
            <a:r>
              <a:rPr lang="en-US" sz="1600" dirty="0">
                <a:latin typeface="Calibri" panose="020F0502020204030204" pitchFamily="34" charset="0"/>
                <a:cs typeface="Calibri" panose="020F0502020204030204" pitchFamily="34" charset="0"/>
              </a:rPr>
              <a:t>.</a:t>
            </a:r>
          </a:p>
          <a:p>
            <a:pPr marL="0" indent="0" algn="just">
              <a:spcBef>
                <a:spcPts val="0"/>
              </a:spcBef>
              <a:spcAft>
                <a:spcPts val="0"/>
              </a:spcAft>
            </a:pPr>
            <a:r>
              <a:rPr lang="en-US" sz="1600" b="1" dirty="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warm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large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difficult</a:t>
            </a:r>
          </a:p>
          <a:p>
            <a:pPr>
              <a:spcBef>
                <a:spcPts val="0"/>
              </a:spcBef>
              <a:spcAft>
                <a:spcPts val="0"/>
              </a:spcAft>
            </a:pPr>
            <a:r>
              <a:rPr lang="en-US" sz="1600" dirty="0"/>
              <a:t/>
            </a:r>
            <a:br>
              <a:rPr lang="en-US" sz="1600" dirty="0"/>
            </a:br>
            <a:endParaRPr lang="en-US" sz="16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lvl="0">
              <a:spcBef>
                <a:spcPts val="0"/>
              </a:spcBef>
              <a:spcAft>
                <a:spcPts val="0"/>
              </a:spcAft>
            </a:pPr>
            <a:endParaRPr lang="en-US" sz="1600" b="1" dirty="0" smtClean="0">
              <a:solidFill>
                <a:srgbClr val="00B0F0"/>
              </a:solidFill>
              <a:latin typeface="Calibri" panose="020F0502020204030204" pitchFamily="34" charset="0"/>
              <a:cs typeface="Calibri" panose="020F0502020204030204" pitchFamily="34" charset="0"/>
            </a:endParaRPr>
          </a:p>
          <a:p>
            <a:pPr lvl="0">
              <a:spcBef>
                <a:spcPts val="0"/>
              </a:spcBef>
              <a:spcAft>
                <a:spcPts val="0"/>
              </a:spcAft>
            </a:pPr>
            <a:endParaRPr lang="en-US" sz="1600" b="1" dirty="0">
              <a:solidFill>
                <a:srgbClr val="00B0F0"/>
              </a:solidFill>
              <a:latin typeface="Calibri" panose="020F0502020204030204" pitchFamily="34" charset="0"/>
              <a:cs typeface="Calibri" panose="020F0502020204030204" pitchFamily="34" charset="0"/>
            </a:endParaRPr>
          </a:p>
          <a:p>
            <a:pPr lvl="0">
              <a:spcBef>
                <a:spcPts val="0"/>
              </a:spcBef>
              <a:spcAft>
                <a:spcPts val="0"/>
              </a:spcAft>
            </a:pPr>
            <a:endParaRPr lang="en-US" sz="1600" b="1" dirty="0" smtClean="0">
              <a:solidFill>
                <a:srgbClr val="00B0F0"/>
              </a:solidFill>
              <a:latin typeface="Calibri" panose="020F0502020204030204" pitchFamily="34" charset="0"/>
              <a:cs typeface="Calibri" panose="020F0502020204030204" pitchFamily="34" charset="0"/>
            </a:endParaRPr>
          </a:p>
          <a:p>
            <a:pPr lvl="0">
              <a:spcBef>
                <a:spcPts val="0"/>
              </a:spcBef>
              <a:spcAft>
                <a:spcPts val="0"/>
              </a:spcAft>
            </a:pPr>
            <a:endParaRPr lang="en-US" sz="1600" b="1" dirty="0">
              <a:solidFill>
                <a:srgbClr val="00B0F0"/>
              </a:solidFill>
              <a:latin typeface="Calibri" panose="020F0502020204030204" pitchFamily="34" charset="0"/>
              <a:cs typeface="Calibri" panose="020F0502020204030204" pitchFamily="34" charset="0"/>
            </a:endParaRPr>
          </a:p>
          <a:p>
            <a:pPr lvl="0">
              <a:spcBef>
                <a:spcPts val="0"/>
              </a:spcBef>
              <a:spcAft>
                <a:spcPts val="0"/>
              </a:spcAft>
            </a:pPr>
            <a:r>
              <a:rPr lang="en-US" sz="1600" b="1" dirty="0" smtClean="0">
                <a:solidFill>
                  <a:srgbClr val="00B0F0"/>
                </a:solidFill>
                <a:latin typeface="Calibri" panose="020F0502020204030204" pitchFamily="34" charset="0"/>
                <a:cs typeface="Calibri" panose="020F0502020204030204" pitchFamily="34" charset="0"/>
              </a:rPr>
              <a:t>B</a:t>
            </a:r>
            <a:r>
              <a:rPr lang="en-US" sz="1600" b="1" dirty="0">
                <a:solidFill>
                  <a:srgbClr val="00B0F0"/>
                </a:solidFill>
                <a:latin typeface="Calibri" panose="020F0502020204030204" pitchFamily="34" charset="0"/>
                <a:cs typeface="Calibri" panose="020F0502020204030204" pitchFamily="34" charset="0"/>
              </a:rPr>
              <a:t>. </a:t>
            </a:r>
            <a:r>
              <a:rPr lang="en-US" sz="1600" dirty="0">
                <a:solidFill>
                  <a:srgbClr val="00B0F0"/>
                </a:solidFill>
                <a:latin typeface="Calibri" panose="020F0502020204030204" pitchFamily="34" charset="0"/>
                <a:cs typeface="Calibri" panose="020F0502020204030204" pitchFamily="34" charset="0"/>
              </a:rPr>
              <a:t>Write the letter of the relationship of each word pair on the left.</a:t>
            </a:r>
          </a:p>
          <a:p>
            <a:pPr lvl="0">
              <a:spcBef>
                <a:spcPts val="0"/>
              </a:spcBef>
              <a:spcAft>
                <a:spcPts val="0"/>
              </a:spcAft>
            </a:pPr>
            <a:endParaRPr lang="en-US" sz="1600" dirty="0" smtClean="0">
              <a:latin typeface="Calibri" panose="020F0502020204030204" pitchFamily="34" charset="0"/>
              <a:cs typeface="Calibri" panose="020F0502020204030204" pitchFamily="34" charset="0"/>
            </a:endParaRPr>
          </a:p>
          <a:p>
            <a:pPr lvl="0">
              <a:spcBef>
                <a:spcPts val="0"/>
              </a:spcBef>
              <a:spcAft>
                <a:spcPts val="0"/>
              </a:spcAft>
            </a:pPr>
            <a:r>
              <a:rPr lang="en-US" sz="1600" b="1" dirty="0" smtClean="0">
                <a:latin typeface="Calibri" panose="020F0502020204030204" pitchFamily="34" charset="0"/>
                <a:cs typeface="Calibri" panose="020F0502020204030204" pitchFamily="34" charset="0"/>
              </a:rPr>
              <a:t>___ </a:t>
            </a:r>
            <a:r>
              <a:rPr lang="en-US" sz="1600" b="1" dirty="0">
                <a:latin typeface="Calibri" panose="020F0502020204030204" pitchFamily="34" charset="0"/>
                <a:cs typeface="Calibri" panose="020F0502020204030204" pitchFamily="34" charset="0"/>
              </a:rPr>
              <a:t>7</a:t>
            </a:r>
            <a:r>
              <a:rPr lang="en-US" sz="1600" b="1"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preserve: save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A</a:t>
            </a:r>
            <a:r>
              <a:rPr lang="en-US" sz="1600" b="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cause/effect</a:t>
            </a:r>
          </a:p>
          <a:p>
            <a:pPr lvl="0">
              <a:spcBef>
                <a:spcPts val="0"/>
              </a:spcBef>
              <a:spcAft>
                <a:spcPts val="0"/>
              </a:spcAft>
            </a:pPr>
            <a:endParaRPr lang="en-US" sz="1600" dirty="0">
              <a:latin typeface="Calibri" panose="020F0502020204030204" pitchFamily="34" charset="0"/>
              <a:cs typeface="Calibri" panose="020F0502020204030204" pitchFamily="34" charset="0"/>
            </a:endParaRPr>
          </a:p>
          <a:p>
            <a:pPr lvl="0">
              <a:spcBef>
                <a:spcPts val="0"/>
              </a:spcBef>
              <a:spcAft>
                <a:spcPts val="0"/>
              </a:spcAft>
            </a:pPr>
            <a:r>
              <a:rPr lang="en-US" sz="1600" b="1" dirty="0">
                <a:latin typeface="Calibri" panose="020F0502020204030204" pitchFamily="34" charset="0"/>
                <a:cs typeface="Calibri" panose="020F0502020204030204" pitchFamily="34" charset="0"/>
              </a:rPr>
              <a:t>___ 8</a:t>
            </a:r>
            <a:r>
              <a:rPr lang="en-US" sz="1600" b="1"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fragile: break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degree</a:t>
            </a:r>
          </a:p>
          <a:p>
            <a:pPr lvl="0">
              <a:spcBef>
                <a:spcPts val="0"/>
              </a:spcBef>
              <a:spcAft>
                <a:spcPts val="0"/>
              </a:spcAft>
            </a:pPr>
            <a:endParaRPr lang="en-US" sz="1600" dirty="0">
              <a:latin typeface="Calibri" panose="020F0502020204030204" pitchFamily="34" charset="0"/>
              <a:cs typeface="Calibri" panose="020F0502020204030204" pitchFamily="34" charset="0"/>
            </a:endParaRPr>
          </a:p>
          <a:p>
            <a:pPr lvl="0">
              <a:spcBef>
                <a:spcPts val="0"/>
              </a:spcBef>
              <a:spcAft>
                <a:spcPts val="0"/>
              </a:spcAft>
            </a:pPr>
            <a:r>
              <a:rPr lang="en-US" sz="1600" b="1" dirty="0">
                <a:latin typeface="Calibri" panose="020F0502020204030204" pitchFamily="34" charset="0"/>
                <a:cs typeface="Calibri" panose="020F0502020204030204" pitchFamily="34" charset="0"/>
              </a:rPr>
              <a:t>___ 9</a:t>
            </a:r>
            <a:r>
              <a:rPr lang="en-US" sz="1600" b="1"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vast: limited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C</a:t>
            </a:r>
            <a:r>
              <a:rPr lang="en-US" sz="1600" b="1"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synonym</a:t>
            </a:r>
          </a:p>
          <a:p>
            <a:pPr lvl="0">
              <a:spcBef>
                <a:spcPts val="0"/>
              </a:spcBef>
              <a:spcAft>
                <a:spcPts val="0"/>
              </a:spcAft>
            </a:pPr>
            <a:endParaRPr lang="en-US" sz="1600" dirty="0">
              <a:latin typeface="Calibri" panose="020F0502020204030204" pitchFamily="34" charset="0"/>
              <a:cs typeface="Calibri" panose="020F0502020204030204" pitchFamily="34" charset="0"/>
            </a:endParaRPr>
          </a:p>
          <a:p>
            <a:pPr lvl="0">
              <a:spcBef>
                <a:spcPts val="0"/>
              </a:spcBef>
              <a:spcAft>
                <a:spcPts val="0"/>
              </a:spcAft>
            </a:pPr>
            <a:r>
              <a:rPr lang="en-US" sz="1600" b="1" dirty="0">
                <a:latin typeface="Calibri" panose="020F0502020204030204" pitchFamily="34" charset="0"/>
                <a:cs typeface="Calibri" panose="020F0502020204030204" pitchFamily="34" charset="0"/>
              </a:rPr>
              <a:t>___ </a:t>
            </a:r>
            <a:r>
              <a:rPr lang="en-US" sz="1600" b="1" dirty="0" smtClean="0">
                <a:latin typeface="Calibri" panose="020F0502020204030204" pitchFamily="34" charset="0"/>
                <a:cs typeface="Calibri" panose="020F0502020204030204" pitchFamily="34" charset="0"/>
              </a:rPr>
              <a:t>10. </a:t>
            </a:r>
            <a:r>
              <a:rPr lang="en-US" sz="1600" dirty="0">
                <a:latin typeface="Calibri" panose="020F0502020204030204" pitchFamily="34" charset="0"/>
                <a:cs typeface="Calibri" panose="020F0502020204030204" pitchFamily="34" charset="0"/>
              </a:rPr>
              <a:t>cold: frozen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D</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antonym</a:t>
            </a: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4095179"/>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13</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Tourists in a Fragile Land</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r>
              <a:rPr lang="en-US" sz="1400" dirty="0" smtClean="0"/>
              <a:t>1.</a:t>
            </a:r>
            <a:r>
              <a:rPr lang="en-US" sz="1400" dirty="0" smtClean="0">
                <a:latin typeface="Calibri" panose="020F0502020204030204" pitchFamily="34" charset="0"/>
                <a:cs typeface="Calibri" panose="020F0502020204030204" pitchFamily="34" charset="0"/>
              </a:rPr>
              <a:t>As a scientist working in Antarctica, I spend most of my time in the lab studying ice. I am trying to find out the age of Antarctica ice. All we know for certain is that it is </a:t>
            </a:r>
            <a:r>
              <a:rPr lang="vi-VN" sz="1400" dirty="0" smtClean="0">
                <a:latin typeface="Calibri" panose="020F0502020204030204" pitchFamily="34" charset="0"/>
                <a:cs typeface="Calibri" panose="020F0502020204030204" pitchFamily="34" charset="0"/>
              </a:rPr>
              <a:t>the oldest ice in the </a:t>
            </a:r>
            <a:r>
              <a:rPr lang="en-US" sz="1400" dirty="0" smtClean="0">
                <a:latin typeface="Calibri" panose="020F0502020204030204" pitchFamily="34" charset="0"/>
                <a:cs typeface="Calibri" panose="020F0502020204030204" pitchFamily="34" charset="0"/>
              </a:rPr>
              <a:t>world. The more we understand it, the more we will understand the changing weather of the Earth. Today, as with an increasing number of days, I had to leave my work to greet a group of tourists who were taking a vacation in this continent of ice. And even though I can appreciate their desire to experience this vast and beautiful landscape, I feel Antarctica should be closed to tourists.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2. Because Antarctica is the center of important scientific research, it must be preserved for this purpose. Meteorologists are now looking at the effects of the ozone hole that was discovered above Antarctica in 1984. they are also trying to understand global warming. If the Earth’s temperature continues to increase, the health and safety of every living thing on the planet will be affected. Astronomers have a unique view of space and are able to see it very clearly from Antarctica. Biologists have a chance to learn more about the animals that inhabit the coastal areas of this frozen land. Botanists study the plant life to understand how it can live in such a harsh environment, and geologists study the Earth to learn more about how it was formed. There are even psychologists who study how people behave when they live and work together in such a remote location.</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3. Tourists in Antarctica can damage scientific research and hurt the environment. When tourist groups come here, they take us away from our research. Our work is difficult, and some of our projects can be damaged by such simple mistakes as opening the wrong door or bumping into a small piece of equipment. In addition, tourists in Antarctica can also hurt the environment. Members of Greenpeace, one of the world’s leading environmental organizations, complain that tourists leave trash on beaches and disturb the plants and animals. In a place as frozen as Antarctica, it can take 100 years for a plant to grow back, and tourists can easily penguin eggs. Oil spills are another problem caused by tourism. Oil spills not only kill penguins but can also destroy scientific projects.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4. The need to protect Antarctica from tourists becomes even greater when we consider the fact that there is no government here. Antarctica belongs to no</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600" dirty="0"/>
              <a:t/>
            </a:r>
            <a:br>
              <a:rPr lang="en-US" sz="1600" dirty="0"/>
            </a:br>
            <a:endParaRPr lang="en-US" sz="16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lvl="0" indent="0" algn="just">
              <a:spcBef>
                <a:spcPts val="0"/>
              </a:spcBef>
              <a:spcAft>
                <a:spcPts val="0"/>
              </a:spcAft>
            </a:pPr>
            <a:r>
              <a:rPr lang="en-US" sz="1400" dirty="0">
                <a:latin typeface="Calibri" panose="020F0502020204030204" pitchFamily="34" charset="0"/>
                <a:cs typeface="Calibri" panose="020F0502020204030204" pitchFamily="34" charset="0"/>
              </a:rPr>
              <a:t>country. Who is making sure that the penguins, plants, and sea are safe? No one is responsible. In fact, we scientists are only temporary visitors ourselves. It is true</a:t>
            </a: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that the number of tourists who visit Antarctica each year is small compared to the number of those who visit other places. However, these other places are inhabited by local residents and controlled by local governments. They have an interest in protecting their natural environments. Who is concerned about the environment of Antarctica? The scientists, to be sure, but not necessarily the tour companies that make money from sending people south.</a:t>
            </a: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5. If we don’t protect Antarctica from tourism, there may be serious consequences for us all. We might lose the results of scientific research projects. It’s possible that these results could teach us something important about the causes and effects of climate change. Some fragile plants and animals might die and disappear forever. This could damage the balance of animal and plant life in Antarctica. We know from past experience that when things get unbalanced, harmful changes can occur. Clearly, Antarctica should remain a place for careful and controlled scientific research. We cannot allow tourism to bring possible danger to the planet. The only way to protect this fragile and important part of the planet is to stop tourists from travelling to Antarctica. </a:t>
            </a: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b="1" u="sng" dirty="0" smtClean="0">
                <a:solidFill>
                  <a:srgbClr val="00B0F0"/>
                </a:solidFill>
                <a:latin typeface="Calibri" panose="020F0502020204030204" pitchFamily="34" charset="0"/>
                <a:cs typeface="Calibri" panose="020F0502020204030204" pitchFamily="34" charset="0"/>
              </a:rPr>
              <a:t>Main Ideas</a:t>
            </a:r>
            <a:r>
              <a:rPr lang="en-US" altLang="en-US" sz="1400" dirty="0" smtClean="0">
                <a:solidFill>
                  <a:srgbClr val="00B0F0"/>
                </a:solidFill>
                <a:latin typeface="Calibri" panose="020F0502020204030204" pitchFamily="34" charset="0"/>
                <a:cs typeface="Calibri" panose="020F0502020204030204" pitchFamily="34" charset="0"/>
              </a:rPr>
              <a:t>: In the body of his essay (paragraphs 2, 3, 4), the scientist gives three main reasons why Antarctica should be closed to tourists. Number the reasons in the order in which they appear in the text.</a:t>
            </a: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______ There is no government to protect Antarctica.</a:t>
            </a:r>
          </a:p>
          <a:p>
            <a:pPr marL="0" lvl="0" indent="0" algn="just">
              <a:spcBef>
                <a:spcPts val="0"/>
              </a:spcBef>
              <a:spcAft>
                <a:spcPts val="0"/>
              </a:spcAft>
            </a:pPr>
            <a:endParaRPr lang="en-US" altLang="en-US" sz="1400" dirty="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______ Tourists can damage scientific research that can be conducted only in Antarctica.</a:t>
            </a:r>
          </a:p>
          <a:p>
            <a:pPr marL="0" lvl="0" indent="0" algn="just">
              <a:spcBef>
                <a:spcPts val="0"/>
              </a:spcBef>
              <a:spcAft>
                <a:spcPts val="0"/>
              </a:spcAft>
            </a:pPr>
            <a:endParaRPr lang="en-US" altLang="en-US" sz="1400" dirty="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______ Tourists can damage Antarctica’s environment. </a:t>
            </a:r>
            <a:endParaRPr lang="en-US" altLang="en-US" sz="1400" dirty="0">
              <a:latin typeface="Calibri" panose="020F0502020204030204" pitchFamily="34" charset="0"/>
              <a:cs typeface="Calibri" panose="020F0502020204030204" pitchFamily="34" charset="0"/>
            </a:endParaRP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1146240"/>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14</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Tourists in a Fragile Land</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r>
              <a:rPr lang="en-US" sz="1400" dirty="0" smtClean="0"/>
              <a:t>1.</a:t>
            </a:r>
            <a:r>
              <a:rPr lang="en-US" sz="1400" dirty="0" smtClean="0">
                <a:latin typeface="Calibri" panose="020F0502020204030204" pitchFamily="34" charset="0"/>
                <a:cs typeface="Calibri" panose="020F0502020204030204" pitchFamily="34" charset="0"/>
              </a:rPr>
              <a:t>As a scientist working in Antarctica, I spend most of my time in the lab studying ice. I am trying to find out the age of Antarctica ice. All we know for certain is that it is </a:t>
            </a:r>
            <a:r>
              <a:rPr lang="vi-VN" sz="1400" dirty="0" smtClean="0">
                <a:latin typeface="Calibri" panose="020F0502020204030204" pitchFamily="34" charset="0"/>
                <a:cs typeface="Calibri" panose="020F0502020204030204" pitchFamily="34" charset="0"/>
              </a:rPr>
              <a:t>the oldest ice in the </a:t>
            </a:r>
            <a:r>
              <a:rPr lang="en-US" sz="1400" dirty="0" smtClean="0">
                <a:latin typeface="Calibri" panose="020F0502020204030204" pitchFamily="34" charset="0"/>
                <a:cs typeface="Calibri" panose="020F0502020204030204" pitchFamily="34" charset="0"/>
              </a:rPr>
              <a:t>world. The more we understand it, the more we will understand the changing weather of the Earth. Today, as with an increasing number of days, I had to leave my work to greet a group of tourists who were taking a vacation in this continent of ice. And even though I can appreciate their desire to experience this vast and beautiful landscape, I feel Antarctica should be closed to tourists.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2. Because Antarctica is the center of important scientific research, it must be preserved for this purpose. Meteorologists are now looking at the effects of the ozone hole that was discovered above Antarctica in 1984. they are also trying to understand global warming. If the Earth’s temperature continues to increase, the health and safety of every living thing on the planet will be affected. Astronomers have a unique view of space and are able to see it very clearly from Antarctica. Biologists have a chance to learn more about the animals that inhabit the coastal areas of this frozen land. Botanists study the plant life to understand how it can live in such a harsh environment, and geologists study the Earth to learn more about how it was formed. There are even psychologists who study how people behave when they live and work together in such a remote location.</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3. Tourists in Antarctica can damage scientific research and hurt the environment. When tourist groups come here, they take us away from our research. Our work is difficult, and some of our projects can be damaged by such simple mistakes as opening the wrong door or bumping into a small piece of equipment. In addition, tourists in Antarctica can also hurt the environment. Members of Greenpeace, one of the world’s leading environmental organizations, complain that tourists leave trash on beaches and disturb the plants and animals. In a place as frozen as Antarctica, it can take 100 years for a plant to grow back, and tourists can easily penguin eggs. Oil spills are another problem caused by tourism. Oil spills not only kill penguins but can also destroy scientific projects.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4. The need to protect Antarctica from tourists becomes even greater when we consider the fact that there is no government here. Antarctica belongs to no</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600" dirty="0"/>
              <a:t/>
            </a:r>
            <a:br>
              <a:rPr lang="en-US" sz="1600" dirty="0"/>
            </a:br>
            <a:endParaRPr lang="en-US" sz="16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lvl="0" indent="0" algn="just">
              <a:spcBef>
                <a:spcPts val="0"/>
              </a:spcBef>
              <a:spcAft>
                <a:spcPts val="0"/>
              </a:spcAft>
            </a:pPr>
            <a:r>
              <a:rPr lang="en-US" sz="1400" dirty="0">
                <a:latin typeface="Calibri" panose="020F0502020204030204" pitchFamily="34" charset="0"/>
                <a:cs typeface="Calibri" panose="020F0502020204030204" pitchFamily="34" charset="0"/>
              </a:rPr>
              <a:t>country. Who is making sure that the penguins, plants, and sea are safe? No one is responsible. In fact, we scientists are only temporary visitors ourselves. It is true</a:t>
            </a: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that the number of tourists who visit Antarctica each year is small compared to the number of those who visit other places. However, these other places are inhabited by local residents and controlled by local governments. They have an interest in protecting their natural environments. Who is concerned about the environment of Antarctica? The scientists, to be sure, but not necessarily the tour companies that make money from sending people south.</a:t>
            </a: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5. If we don’t protect Antarctica from tourism, there may be serious consequences for us all. We might lose the results of scientific research projects. It’s possible that these results could teach us something important about the causes and effects of climate change. Some fragile plants and animals might die and disappear forever. This could damage the balance of animal and plant life in Antarctica. We know from past experience that when things get unbalanced, harmful changes can occur. Clearly, Antarctica should remain a place for careful and controlled scientific research. We cannot allow tourism to bring possible danger to the planet. The only way to protect this fragile and important part of the planet is to stop tourists from travelling to Antarctica. </a:t>
            </a: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b="1" u="sng" dirty="0" smtClean="0">
                <a:solidFill>
                  <a:srgbClr val="00B0F0"/>
                </a:solidFill>
                <a:latin typeface="Calibri" panose="020F0502020204030204" pitchFamily="34" charset="0"/>
                <a:cs typeface="Calibri" panose="020F0502020204030204" pitchFamily="34" charset="0"/>
              </a:rPr>
              <a:t>Details</a:t>
            </a:r>
            <a:r>
              <a:rPr lang="en-US" altLang="en-US" sz="1400" dirty="0" smtClean="0">
                <a:solidFill>
                  <a:srgbClr val="00B0F0"/>
                </a:solidFill>
                <a:latin typeface="Calibri" panose="020F0502020204030204" pitchFamily="34" charset="0"/>
                <a:cs typeface="Calibri" panose="020F0502020204030204" pitchFamily="34" charset="0"/>
              </a:rPr>
              <a:t>: Complete the outline with details from the text. </a:t>
            </a:r>
          </a:p>
          <a:p>
            <a:pPr marL="0" lvl="0" indent="0" algn="just">
              <a:spcBef>
                <a:spcPts val="0"/>
              </a:spcBef>
              <a:spcAft>
                <a:spcPts val="0"/>
              </a:spcAft>
            </a:pPr>
            <a:endParaRPr lang="en-US" altLang="en-US" sz="1400" dirty="0" smtClean="0">
              <a:solidFill>
                <a:srgbClr val="00B0F0"/>
              </a:solidFill>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1. Scientists learn new things in Antarctica because it is different from other places. Antarctica has:  </a:t>
            </a: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	a. _______________ ice in the world</a:t>
            </a:r>
          </a:p>
          <a:p>
            <a:pPr marL="0" lvl="0" indent="0" algn="just">
              <a:spcBef>
                <a:spcPts val="0"/>
              </a:spcBef>
              <a:spcAft>
                <a:spcPts val="0"/>
              </a:spcAft>
            </a:pPr>
            <a:r>
              <a:rPr lang="en-US" altLang="en-US" sz="1400" dirty="0">
                <a:solidFill>
                  <a:schemeClr val="tx1"/>
                </a:solidFill>
                <a:latin typeface="Calibri" panose="020F0502020204030204" pitchFamily="34" charset="0"/>
                <a:cs typeface="Calibri" panose="020F0502020204030204" pitchFamily="34" charset="0"/>
              </a:rPr>
              <a:t>	</a:t>
            </a:r>
            <a:r>
              <a:rPr lang="en-US" altLang="en-US" sz="1400" dirty="0" smtClean="0">
                <a:solidFill>
                  <a:schemeClr val="tx1"/>
                </a:solidFill>
                <a:latin typeface="Calibri" panose="020F0502020204030204" pitchFamily="34" charset="0"/>
                <a:cs typeface="Calibri" panose="020F0502020204030204" pitchFamily="34" charset="0"/>
              </a:rPr>
              <a:t>b. a unique ______________ of space</a:t>
            </a: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	c. a very ____________ environment</a:t>
            </a: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2. Problems in Antarctica may have negative effects, such as:</a:t>
            </a:r>
          </a:p>
          <a:p>
            <a:pPr marL="0" lvl="0" indent="0" algn="just">
              <a:spcBef>
                <a:spcPts val="0"/>
              </a:spcBef>
              <a:spcAft>
                <a:spcPts val="0"/>
              </a:spcAft>
            </a:pPr>
            <a:r>
              <a:rPr lang="en-US" altLang="en-US" sz="1400" dirty="0">
                <a:solidFill>
                  <a:schemeClr val="tx1"/>
                </a:solidFill>
                <a:latin typeface="Calibri" panose="020F0502020204030204" pitchFamily="34" charset="0"/>
                <a:cs typeface="Calibri" panose="020F0502020204030204" pitchFamily="34" charset="0"/>
              </a:rPr>
              <a:t>	</a:t>
            </a:r>
            <a:r>
              <a:rPr lang="en-US" altLang="en-US" sz="1400" dirty="0" smtClean="0">
                <a:solidFill>
                  <a:schemeClr val="tx1"/>
                </a:solidFill>
                <a:latin typeface="Calibri" panose="020F0502020204030204" pitchFamily="34" charset="0"/>
                <a:cs typeface="Calibri" panose="020F0502020204030204" pitchFamily="34" charset="0"/>
              </a:rPr>
              <a:t>a. loss of the results of scientific ___________</a:t>
            </a:r>
          </a:p>
          <a:p>
            <a:pPr marL="0" lvl="0" indent="0" algn="just">
              <a:spcBef>
                <a:spcPts val="0"/>
              </a:spcBef>
              <a:spcAft>
                <a:spcPts val="0"/>
              </a:spcAft>
            </a:pPr>
            <a:r>
              <a:rPr lang="en-US" altLang="en-US" sz="1400" dirty="0">
                <a:solidFill>
                  <a:schemeClr val="tx1"/>
                </a:solidFill>
                <a:latin typeface="Calibri" panose="020F0502020204030204" pitchFamily="34" charset="0"/>
                <a:cs typeface="Calibri" panose="020F0502020204030204" pitchFamily="34" charset="0"/>
              </a:rPr>
              <a:t>	</a:t>
            </a:r>
            <a:r>
              <a:rPr lang="en-US" altLang="en-US" sz="1400" dirty="0" smtClean="0">
                <a:solidFill>
                  <a:schemeClr val="tx1"/>
                </a:solidFill>
                <a:latin typeface="Calibri" panose="020F0502020204030204" pitchFamily="34" charset="0"/>
                <a:cs typeface="Calibri" panose="020F0502020204030204" pitchFamily="34" charset="0"/>
              </a:rPr>
              <a:t>b. disappearance of ____________</a:t>
            </a:r>
          </a:p>
          <a:p>
            <a:pPr marL="0" lvl="0" indent="0" algn="just">
              <a:spcBef>
                <a:spcPts val="0"/>
              </a:spcBef>
              <a:spcAft>
                <a:spcPts val="0"/>
              </a:spcAft>
            </a:pPr>
            <a:r>
              <a:rPr lang="en-US" altLang="en-US" sz="1400" dirty="0">
                <a:solidFill>
                  <a:schemeClr val="tx1"/>
                </a:solidFill>
                <a:latin typeface="Calibri" panose="020F0502020204030204" pitchFamily="34" charset="0"/>
                <a:cs typeface="Calibri" panose="020F0502020204030204" pitchFamily="34" charset="0"/>
              </a:rPr>
              <a:t>	</a:t>
            </a:r>
            <a:r>
              <a:rPr lang="en-US" altLang="en-US" sz="1400" dirty="0" smtClean="0">
                <a:solidFill>
                  <a:schemeClr val="tx1"/>
                </a:solidFill>
                <a:latin typeface="Calibri" panose="020F0502020204030204" pitchFamily="34" charset="0"/>
                <a:cs typeface="Calibri" panose="020F0502020204030204" pitchFamily="34" charset="0"/>
              </a:rPr>
              <a:t>c. damage to the balance of ___________</a:t>
            </a:r>
          </a:p>
          <a:p>
            <a:pPr marL="0" lvl="0" indent="0" algn="just">
              <a:spcBef>
                <a:spcPts val="0"/>
              </a:spcBef>
              <a:spcAft>
                <a:spcPts val="0"/>
              </a:spcAft>
            </a:pPr>
            <a:r>
              <a:rPr lang="en-US" altLang="en-US" sz="1400" dirty="0" smtClean="0">
                <a:solidFill>
                  <a:srgbClr val="00B0F0"/>
                </a:solidFill>
                <a:latin typeface="Calibri" panose="020F0502020204030204" pitchFamily="34" charset="0"/>
                <a:cs typeface="Calibri" panose="020F0502020204030204" pitchFamily="34" charset="0"/>
              </a:rPr>
              <a:t> </a:t>
            </a:r>
          </a:p>
          <a:p>
            <a:pPr marL="0" lvl="0" indent="0" algn="just">
              <a:spcBef>
                <a:spcPts val="0"/>
              </a:spcBef>
              <a:spcAft>
                <a:spcPts val="0"/>
              </a:spcAft>
            </a:pPr>
            <a:endParaRPr lang="en-US" altLang="en-US" sz="1400" dirty="0">
              <a:latin typeface="Calibri" panose="020F0502020204030204" pitchFamily="34" charset="0"/>
              <a:cs typeface="Calibri" panose="020F0502020204030204" pitchFamily="34" charset="0"/>
            </a:endParaRP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599081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15</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Tourists in a Fragile Land</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r>
              <a:rPr lang="en-US" sz="1400" dirty="0" smtClean="0"/>
              <a:t>1.</a:t>
            </a:r>
            <a:r>
              <a:rPr lang="en-US" sz="1400" dirty="0" smtClean="0">
                <a:latin typeface="Calibri" panose="020F0502020204030204" pitchFamily="34" charset="0"/>
                <a:cs typeface="Calibri" panose="020F0502020204030204" pitchFamily="34" charset="0"/>
              </a:rPr>
              <a:t>As a scientist working in Antarctica, I spend most of my time in the lab studying ice. I am trying to find out the age of Antarctica ice. All we know for certain is that it is </a:t>
            </a:r>
            <a:r>
              <a:rPr lang="vi-VN" sz="1400" dirty="0" smtClean="0">
                <a:latin typeface="Calibri" panose="020F0502020204030204" pitchFamily="34" charset="0"/>
                <a:cs typeface="Calibri" panose="020F0502020204030204" pitchFamily="34" charset="0"/>
              </a:rPr>
              <a:t>the oldest ice in the </a:t>
            </a:r>
            <a:r>
              <a:rPr lang="en-US" sz="1400" dirty="0" smtClean="0">
                <a:latin typeface="Calibri" panose="020F0502020204030204" pitchFamily="34" charset="0"/>
                <a:cs typeface="Calibri" panose="020F0502020204030204" pitchFamily="34" charset="0"/>
              </a:rPr>
              <a:t>world. The more we understand it, the more we will understand the changing weather of the Earth. Today, as with an increasing number of days, I had to leave my work to greet a group of tourists who were taking a vacation in this continent of ice. And even though I can appreciate their desire to experience this vast and beautiful landscape, I feel Antarctica should be closed to tourists.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2. Because Antarctica is the center of important scientific research, it must be preserved for this purpose. Meteorologists are now looking at the effects of the ozone hole that was discovered above Antarctica in 1984. they are also trying to understand global warming. If the Earth’s temperature continues to increase, the health and safety of every living thing on the planet will be affected. Astronomers have a unique view of space and are able to see it very clearly from Antarctica. Biologists have a chance to learn more about the animals that inhabit the coastal areas of this frozen land. Botanists study the plant life to understand how it can live in such a harsh environment, and geologists study the Earth to learn more about how it was formed. There are even psychologists who study how people behave when they live and work together in such a remote location.</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3. Tourists in Antarctica can damage scientific research and hurt the environment. When tourist groups come here, they take us away from our research. Our work is difficult, and some of our projects can be damaged by such simple mistakes as opening the wrong door or bumping into a small piece of equipment. In addition, tourists in Antarctica can also hurt the environment. Members of Greenpeace, one of the world’s leading environmental organizations, complain that tourists leave trash on beaches and disturb the plants and animals. In a place as frozen as Antarctica, it can take 100 years for a plant to grow back, and tourists can easily penguin eggs. Oil spills are another problem caused by tourism. Oil spills not only kill penguins but can also destroy scientific projects.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4. The need to protect Antarctica from tourists becomes even greater when we consider the fact that there is no government here. Antarctica belongs to no</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600" dirty="0"/>
              <a:t/>
            </a:r>
            <a:br>
              <a:rPr lang="en-US" sz="1600" dirty="0"/>
            </a:br>
            <a:endParaRPr lang="en-US" sz="16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lvl="0" indent="0" algn="just">
              <a:spcBef>
                <a:spcPts val="0"/>
              </a:spcBef>
              <a:spcAft>
                <a:spcPts val="0"/>
              </a:spcAft>
            </a:pPr>
            <a:r>
              <a:rPr lang="en-US" sz="1400" dirty="0">
                <a:latin typeface="Calibri" panose="020F0502020204030204" pitchFamily="34" charset="0"/>
                <a:cs typeface="Calibri" panose="020F0502020204030204" pitchFamily="34" charset="0"/>
              </a:rPr>
              <a:t>country. Who is making sure that the penguins, plants, and sea are safe? No one is responsible. In fact, we scientists are only temporary visitors ourselves. It is true</a:t>
            </a: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that the number of tourists who visit Antarctica each year is small compared to the number of those who visit other places. However, these other places are inhabited by local residents and controlled by local governments. They have an interest in protecting their natural environments. Who is concerned about the environment of Antarctica? The scientists, to be sure, but not necessarily the tour companies that make money from sending people south.</a:t>
            </a: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5. If we don’t protect Antarctica from tourism, there may be serious consequences for us all. We might lose the results of scientific research projects. It’s possible that these results could teach us something important about the causes and effects of climate change. Some fragile plants and animals might die and disappear forever. This could damage the balance of animal and plant life in Antarctica. We know from past experience that when things get unbalanced, harmful changes can occur. Clearly, Antarctica should remain a place for careful and controlled scientific research. We cannot allow tourism to bring possible danger to the planet. The only way to protect this fragile and important part of the planet is to stop tourists from travelling to Antarctica. </a:t>
            </a: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b="1" u="sng" dirty="0" smtClean="0">
                <a:solidFill>
                  <a:srgbClr val="00B0F0"/>
                </a:solidFill>
                <a:latin typeface="Calibri" panose="020F0502020204030204" pitchFamily="34" charset="0"/>
                <a:cs typeface="Calibri" panose="020F0502020204030204" pitchFamily="34" charset="0"/>
              </a:rPr>
              <a:t>Details</a:t>
            </a:r>
            <a:r>
              <a:rPr lang="en-US" altLang="en-US" sz="1400" dirty="0" smtClean="0">
                <a:solidFill>
                  <a:srgbClr val="00B0F0"/>
                </a:solidFill>
                <a:latin typeface="Calibri" panose="020F0502020204030204" pitchFamily="34" charset="0"/>
                <a:cs typeface="Calibri" panose="020F0502020204030204" pitchFamily="34" charset="0"/>
              </a:rPr>
              <a:t>: The statements are </a:t>
            </a:r>
            <a:r>
              <a:rPr lang="en-US" altLang="en-US" sz="1400" b="1" dirty="0" smtClean="0">
                <a:solidFill>
                  <a:srgbClr val="00B0F0"/>
                </a:solidFill>
                <a:latin typeface="Calibri" panose="020F0502020204030204" pitchFamily="34" charset="0"/>
                <a:cs typeface="Calibri" panose="020F0502020204030204" pitchFamily="34" charset="0"/>
              </a:rPr>
              <a:t>false</a:t>
            </a:r>
            <a:r>
              <a:rPr lang="en-US" altLang="en-US" sz="1400" dirty="0" smtClean="0">
                <a:solidFill>
                  <a:srgbClr val="00B0F0"/>
                </a:solidFill>
                <a:latin typeface="Calibri" panose="020F0502020204030204" pitchFamily="34" charset="0"/>
                <a:cs typeface="Calibri" panose="020F0502020204030204" pitchFamily="34" charset="0"/>
              </a:rPr>
              <a:t> or incomplete. Rewrite them so that they are </a:t>
            </a:r>
            <a:r>
              <a:rPr lang="en-US" altLang="en-US" sz="1400" b="1" dirty="0">
                <a:solidFill>
                  <a:srgbClr val="00B0F0"/>
                </a:solidFill>
                <a:latin typeface="Calibri" panose="020F0502020204030204" pitchFamily="34" charset="0"/>
                <a:cs typeface="Calibri" panose="020F0502020204030204" pitchFamily="34" charset="0"/>
              </a:rPr>
              <a:t>true</a:t>
            </a:r>
            <a:r>
              <a:rPr lang="en-US" altLang="en-US" sz="1400" dirty="0" smtClean="0">
                <a:solidFill>
                  <a:srgbClr val="00B0F0"/>
                </a:solidFill>
                <a:latin typeface="Calibri" panose="020F0502020204030204" pitchFamily="34" charset="0"/>
                <a:cs typeface="Calibri" panose="020F0502020204030204" pitchFamily="34" charset="0"/>
              </a:rPr>
              <a:t> and </a:t>
            </a:r>
            <a:r>
              <a:rPr lang="en-US" altLang="en-US" sz="1400" b="1" dirty="0">
                <a:solidFill>
                  <a:srgbClr val="00B0F0"/>
                </a:solidFill>
                <a:latin typeface="Calibri" panose="020F0502020204030204" pitchFamily="34" charset="0"/>
                <a:cs typeface="Calibri" panose="020F0502020204030204" pitchFamily="34" charset="0"/>
              </a:rPr>
              <a:t>complete</a:t>
            </a:r>
            <a:r>
              <a:rPr lang="en-US" altLang="en-US" sz="1400" dirty="0" smtClean="0">
                <a:solidFill>
                  <a:srgbClr val="00B0F0"/>
                </a:solidFill>
                <a:latin typeface="Calibri" panose="020F0502020204030204" pitchFamily="34" charset="0"/>
                <a:cs typeface="Calibri" panose="020F0502020204030204" pitchFamily="34" charset="0"/>
              </a:rPr>
              <a:t> according to the text. </a:t>
            </a:r>
          </a:p>
          <a:p>
            <a:pPr marL="0" lvl="0" indent="0" algn="just">
              <a:spcBef>
                <a:spcPts val="0"/>
              </a:spcBef>
              <a:spcAft>
                <a:spcPts val="0"/>
              </a:spcAft>
            </a:pPr>
            <a:endParaRPr lang="en-US" altLang="en-US" sz="1400" dirty="0" smtClean="0">
              <a:solidFill>
                <a:srgbClr val="00B0F0"/>
              </a:solidFill>
              <a:latin typeface="Calibri" panose="020F0502020204030204" pitchFamily="34" charset="0"/>
              <a:cs typeface="Calibri" panose="020F0502020204030204" pitchFamily="34" charset="0"/>
            </a:endParaRPr>
          </a:p>
          <a:p>
            <a:pPr marL="342900" lvl="0" indent="-342900" algn="just">
              <a:spcBef>
                <a:spcPts val="0"/>
              </a:spcBef>
              <a:spcAft>
                <a:spcPts val="0"/>
              </a:spcAft>
              <a:buAutoNum type="arabicPeriod"/>
            </a:pPr>
            <a:r>
              <a:rPr lang="en-US" altLang="en-US" sz="1400" dirty="0" smtClean="0">
                <a:solidFill>
                  <a:schemeClr val="tx1"/>
                </a:solidFill>
                <a:latin typeface="Calibri" panose="020F0502020204030204" pitchFamily="34" charset="0"/>
                <a:cs typeface="Calibri" panose="020F0502020204030204" pitchFamily="34" charset="0"/>
              </a:rPr>
              <a:t>The writer knows the age of Antarctica ice.</a:t>
            </a:r>
          </a:p>
          <a:p>
            <a:pPr marL="342900" lvl="0" indent="-342900" algn="just">
              <a:spcBef>
                <a:spcPts val="0"/>
              </a:spcBef>
              <a:spcAft>
                <a:spcPts val="0"/>
              </a:spcAft>
              <a:buAutoNum type="arabicPeriod"/>
            </a:pPr>
            <a:endParaRPr lang="en-US" altLang="en-US" sz="1400" dirty="0">
              <a:solidFill>
                <a:schemeClr val="tx1"/>
              </a:solidFill>
              <a:latin typeface="Calibri" panose="020F0502020204030204" pitchFamily="34" charset="0"/>
              <a:cs typeface="Calibri" panose="020F0502020204030204" pitchFamily="34" charset="0"/>
            </a:endParaRPr>
          </a:p>
          <a:p>
            <a:pPr marL="342900" lvl="0" indent="-342900" algn="just">
              <a:spcBef>
                <a:spcPts val="0"/>
              </a:spcBef>
              <a:spcAft>
                <a:spcPts val="0"/>
              </a:spcAft>
              <a:buAutoNum type="arabicPeriod"/>
            </a:pPr>
            <a:endParaRPr lang="en-US" altLang="en-US" sz="1400" dirty="0" smtClean="0">
              <a:solidFill>
                <a:schemeClr val="tx1"/>
              </a:solidFill>
              <a:latin typeface="Calibri" panose="020F0502020204030204" pitchFamily="34" charset="0"/>
              <a:cs typeface="Calibri" panose="020F0502020204030204" pitchFamily="34" charset="0"/>
            </a:endParaRPr>
          </a:p>
          <a:p>
            <a:pPr marL="342900" lvl="0" indent="-342900" algn="just">
              <a:spcBef>
                <a:spcPts val="0"/>
              </a:spcBef>
              <a:spcAft>
                <a:spcPts val="0"/>
              </a:spcAft>
              <a:buAutoNum type="arabicPeriod"/>
            </a:pPr>
            <a:r>
              <a:rPr lang="en-US" altLang="en-US" sz="1400" dirty="0" smtClean="0">
                <a:solidFill>
                  <a:schemeClr val="tx1"/>
                </a:solidFill>
                <a:latin typeface="Calibri" panose="020F0502020204030204" pitchFamily="34" charset="0"/>
                <a:cs typeface="Calibri" panose="020F0502020204030204" pitchFamily="34" charset="0"/>
              </a:rPr>
              <a:t>The writer wants Antarctica to be closed.</a:t>
            </a:r>
          </a:p>
          <a:p>
            <a:pPr marL="342900" lvl="0" indent="-342900" algn="just">
              <a:spcBef>
                <a:spcPts val="0"/>
              </a:spcBef>
              <a:spcAft>
                <a:spcPts val="0"/>
              </a:spcAft>
              <a:buAutoNum type="arabicPeriod"/>
            </a:pPr>
            <a:endParaRPr lang="en-US" altLang="en-US" sz="1400" dirty="0">
              <a:solidFill>
                <a:schemeClr val="tx1"/>
              </a:solidFill>
              <a:latin typeface="Calibri" panose="020F0502020204030204" pitchFamily="34" charset="0"/>
              <a:cs typeface="Calibri" panose="020F0502020204030204" pitchFamily="34" charset="0"/>
            </a:endParaRPr>
          </a:p>
          <a:p>
            <a:pPr marL="342900" lvl="0" indent="-342900" algn="just">
              <a:spcBef>
                <a:spcPts val="0"/>
              </a:spcBef>
              <a:spcAft>
                <a:spcPts val="0"/>
              </a:spcAft>
              <a:buAutoNum type="arabicPeriod"/>
            </a:pPr>
            <a:endParaRPr lang="en-US" altLang="en-US" sz="1400" dirty="0" smtClean="0">
              <a:solidFill>
                <a:schemeClr val="tx1"/>
              </a:solidFill>
              <a:latin typeface="Calibri" panose="020F0502020204030204" pitchFamily="34" charset="0"/>
              <a:cs typeface="Calibri" panose="020F0502020204030204" pitchFamily="34" charset="0"/>
            </a:endParaRPr>
          </a:p>
          <a:p>
            <a:pPr marL="342900" lvl="0" indent="-342900" algn="just">
              <a:spcBef>
                <a:spcPts val="0"/>
              </a:spcBef>
              <a:spcAft>
                <a:spcPts val="0"/>
              </a:spcAft>
              <a:buAutoNum type="arabicPeriod"/>
            </a:pPr>
            <a:r>
              <a:rPr lang="en-US" altLang="en-US" sz="1400" dirty="0" smtClean="0">
                <a:solidFill>
                  <a:schemeClr val="tx1"/>
                </a:solidFill>
                <a:latin typeface="Calibri" panose="020F0502020204030204" pitchFamily="34" charset="0"/>
                <a:cs typeface="Calibri" panose="020F0502020204030204" pitchFamily="34" charset="0"/>
              </a:rPr>
              <a:t>Psychologists study how people behave when they got lost in Antarctica.</a:t>
            </a:r>
          </a:p>
          <a:p>
            <a:pPr marL="0" lvl="0" indent="0" algn="just">
              <a:spcBef>
                <a:spcPts val="0"/>
              </a:spcBef>
              <a:spcAft>
                <a:spcPts val="0"/>
              </a:spcAft>
            </a:pPr>
            <a:r>
              <a:rPr lang="en-US" altLang="en-US" sz="1400" dirty="0" smtClean="0">
                <a:solidFill>
                  <a:srgbClr val="00B0F0"/>
                </a:solidFill>
                <a:latin typeface="Calibri" panose="020F0502020204030204" pitchFamily="34" charset="0"/>
                <a:cs typeface="Calibri" panose="020F0502020204030204" pitchFamily="34" charset="0"/>
              </a:rPr>
              <a:t> </a:t>
            </a:r>
          </a:p>
          <a:p>
            <a:pPr marL="0" lvl="0" indent="0" algn="just">
              <a:spcBef>
                <a:spcPts val="0"/>
              </a:spcBef>
              <a:spcAft>
                <a:spcPts val="0"/>
              </a:spcAft>
            </a:pPr>
            <a:endParaRPr lang="en-US" altLang="en-US" sz="1400" dirty="0">
              <a:latin typeface="Calibri" panose="020F0502020204030204" pitchFamily="34" charset="0"/>
              <a:cs typeface="Calibri" panose="020F0502020204030204" pitchFamily="34" charset="0"/>
            </a:endParaRP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9347707"/>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16</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Tourists in a Fragile Land</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r>
              <a:rPr lang="en-US" sz="1400" dirty="0" smtClean="0"/>
              <a:t>1.</a:t>
            </a:r>
            <a:r>
              <a:rPr lang="en-US" sz="1400" dirty="0" smtClean="0">
                <a:latin typeface="Calibri" panose="020F0502020204030204" pitchFamily="34" charset="0"/>
                <a:cs typeface="Calibri" panose="020F0502020204030204" pitchFamily="34" charset="0"/>
              </a:rPr>
              <a:t>As a scientist working in Antarctica, I spend most of my time in the lab studying ice. I am trying to find out the age of Antarctica ice. All we know for certain is that it is </a:t>
            </a:r>
            <a:r>
              <a:rPr lang="vi-VN" sz="1400" dirty="0" smtClean="0">
                <a:latin typeface="Calibri" panose="020F0502020204030204" pitchFamily="34" charset="0"/>
                <a:cs typeface="Calibri" panose="020F0502020204030204" pitchFamily="34" charset="0"/>
              </a:rPr>
              <a:t>the oldest ice in the </a:t>
            </a:r>
            <a:r>
              <a:rPr lang="en-US" sz="1400" dirty="0" smtClean="0">
                <a:latin typeface="Calibri" panose="020F0502020204030204" pitchFamily="34" charset="0"/>
                <a:cs typeface="Calibri" panose="020F0502020204030204" pitchFamily="34" charset="0"/>
              </a:rPr>
              <a:t>world. The more we understand it, the more we will understand the changing weather of the Earth. Today, as with an increasing number of days, I had to leave my work to greet a group of tourists who were taking a vacation in this continent of ice. And even though I can appreciate their desire to experience this vast and beautiful landscape, I feel Antarctica should be closed to tourists.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2. Because Antarctica is the center of important scientific research, it must be preserved for this purpose. Meteorologists are now looking at the effects of the ozone hole that was discovered above Antarctica in 1984. they are also trying to understand global warming. If the Earth’s temperature continues to increase, the health and safety of every living thing on the planet will be affected. Astronomers have a unique view of space and are able to see it very clearly from Antarctica. Biologists have a chance to learn more about the animals that inhabit the coastal areas of this frozen land. Botanists study the plant life to understand how it can live in such a harsh environment, and geologists study the Earth to learn more about how it was formed. There are even psychologists who study how people behave when they live and work together in such a remote location.</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3. Tourists in Antarctica can damage scientific research and hurt the environment. When tourist groups come here, they take us away from our research. Our work is difficult, and some of our projects can be damaged by such simple mistakes as opening the wrong door or bumping into a small piece of equipment. In addition, tourists in Antarctica can also hurt the environment. Members of Greenpeace, one of the world’s leading environmental organizations, complain that tourists leave trash on beaches and disturb the plants and animals. In a place as frozen as Antarctica, it can take 100 years for a plant to grow back, and tourists can easily penguin eggs. Oil spills are another problem caused by tourism. Oil spills not only kill penguins but can also destroy scientific projects.</a:t>
            </a:r>
          </a:p>
          <a:p>
            <a:pPr marL="0" indent="0" algn="just">
              <a:spcBef>
                <a:spcPts val="0"/>
              </a:spcBef>
              <a:spcAft>
                <a:spcPts val="0"/>
              </a:spcAft>
            </a:pPr>
            <a:r>
              <a:rPr lang="en-US" sz="1400" dirty="0" smtClean="0">
                <a:latin typeface="Calibri" panose="020F0502020204030204" pitchFamily="34" charset="0"/>
                <a:cs typeface="Calibri" panose="020F0502020204030204" pitchFamily="34" charset="0"/>
              </a:rPr>
              <a:t>4. The need to protect Antarctica from tourists becomes even greater when we consider the fact that there is no government here. Antarctica belongs to no</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600" dirty="0"/>
              <a:t/>
            </a:r>
            <a:br>
              <a:rPr lang="en-US" sz="1600" dirty="0"/>
            </a:br>
            <a:endParaRPr lang="en-US" sz="16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lvl="0" indent="0" algn="just">
              <a:spcBef>
                <a:spcPts val="0"/>
              </a:spcBef>
              <a:spcAft>
                <a:spcPts val="0"/>
              </a:spcAft>
            </a:pPr>
            <a:r>
              <a:rPr lang="en-US" sz="1400" dirty="0">
                <a:latin typeface="Calibri" panose="020F0502020204030204" pitchFamily="34" charset="0"/>
                <a:cs typeface="Calibri" panose="020F0502020204030204" pitchFamily="34" charset="0"/>
              </a:rPr>
              <a:t>country. Who is making sure that the penguins, plants, and sea are safe? No one is responsible. In fact, we scientists are only temporary visitors ourselves. It is true</a:t>
            </a:r>
            <a:endParaRPr lang="en-US" altLang="en-US" sz="1400" dirty="0" smtClean="0">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that the number of tourists who visit Antarctica each year is small compared to the number of those who visit other places. However, these other places are inhabited by local residents and controlled by local governments. They have an interest in protecting their natural environments. Who is concerned about the environment of Antarctica? The scientists, to be sure, but not necessarily the tour companies that make money from sending people south.</a:t>
            </a:r>
          </a:p>
          <a:p>
            <a:pPr marL="0" lvl="0" indent="0" algn="just">
              <a:spcBef>
                <a:spcPts val="0"/>
              </a:spcBef>
              <a:spcAft>
                <a:spcPts val="0"/>
              </a:spcAft>
            </a:pPr>
            <a:r>
              <a:rPr lang="en-US" altLang="en-US" sz="1400" dirty="0" smtClean="0">
                <a:latin typeface="Calibri" panose="020F0502020204030204" pitchFamily="34" charset="0"/>
                <a:cs typeface="Calibri" panose="020F0502020204030204" pitchFamily="34" charset="0"/>
              </a:rPr>
              <a:t>5. If we don’t protect Antarctica from tourism, there may be serious consequences for us all. We might lose the results of scientific research projects. It’s possible that these results could teach us something important about the causes and effects of climate change. Some fragile plants and animals might die and disappear forever. This could damage the balance of animal and plant life in Antarctica. We know from past experience that when things get unbalanced, harmful changes can occur. Clearly, Antarctica should remain a place for careful and controlled scientific research. We cannot allow tourism to bring possible danger to the planet. The only way to protect this fragile and important part of the planet is to stop tourists from travelling to Antarctica. </a:t>
            </a:r>
          </a:p>
          <a:p>
            <a:pPr marL="0" lvl="0" indent="0" algn="just">
              <a:spcBef>
                <a:spcPts val="0"/>
              </a:spcBef>
              <a:spcAft>
                <a:spcPts val="0"/>
              </a:spcAft>
            </a:pPr>
            <a:r>
              <a:rPr lang="en-US" altLang="en-US" sz="1400" dirty="0" smtClean="0">
                <a:solidFill>
                  <a:srgbClr val="00B0F0"/>
                </a:solidFill>
                <a:latin typeface="Calibri" panose="020F0502020204030204" pitchFamily="34" charset="0"/>
                <a:cs typeface="Calibri" panose="020F0502020204030204" pitchFamily="34" charset="0"/>
              </a:rPr>
              <a:t>Rewrite the sentences to make it true and complete according to the text.</a:t>
            </a:r>
            <a:endParaRPr lang="en-US" altLang="en-US" sz="1400" dirty="0" smtClean="0">
              <a:solidFill>
                <a:schemeClr val="tx1"/>
              </a:solidFill>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4. Oil spills in Antarctica have killed scientists.</a:t>
            </a:r>
          </a:p>
          <a:p>
            <a:pPr marL="0" lvl="0" indent="0" algn="just">
              <a:spcBef>
                <a:spcPts val="0"/>
              </a:spcBef>
              <a:spcAft>
                <a:spcPts val="0"/>
              </a:spcAft>
            </a:pPr>
            <a:endParaRPr lang="en-US" altLang="en-US" sz="1400" dirty="0">
              <a:solidFill>
                <a:schemeClr val="tx1"/>
              </a:solidFill>
              <a:latin typeface="Calibri" panose="020F0502020204030204" pitchFamily="34" charset="0"/>
              <a:cs typeface="Calibri" panose="020F0502020204030204" pitchFamily="34" charset="0"/>
            </a:endParaRPr>
          </a:p>
          <a:p>
            <a:pPr marL="0" lvl="0" indent="0" algn="just">
              <a:spcBef>
                <a:spcPts val="0"/>
              </a:spcBef>
              <a:spcAft>
                <a:spcPts val="0"/>
              </a:spcAft>
            </a:pPr>
            <a:endParaRPr lang="en-US" altLang="en-US" sz="1400" dirty="0" smtClean="0">
              <a:solidFill>
                <a:schemeClr val="tx1"/>
              </a:solidFill>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5. Tour companies may be concerned about the environment of Antarctica. </a:t>
            </a:r>
          </a:p>
          <a:p>
            <a:pPr marL="0" lvl="0" indent="0" algn="just">
              <a:spcBef>
                <a:spcPts val="0"/>
              </a:spcBef>
              <a:spcAft>
                <a:spcPts val="0"/>
              </a:spcAft>
            </a:pPr>
            <a:endParaRPr lang="en-US" altLang="en-US" sz="1400" dirty="0">
              <a:solidFill>
                <a:schemeClr val="tx1"/>
              </a:solidFill>
              <a:latin typeface="Calibri" panose="020F0502020204030204" pitchFamily="34" charset="0"/>
              <a:cs typeface="Calibri" panose="020F0502020204030204" pitchFamily="34" charset="0"/>
            </a:endParaRPr>
          </a:p>
          <a:p>
            <a:pPr marL="0" lvl="0" indent="0" algn="just">
              <a:spcBef>
                <a:spcPts val="0"/>
              </a:spcBef>
              <a:spcAft>
                <a:spcPts val="0"/>
              </a:spcAft>
            </a:pPr>
            <a:endParaRPr lang="en-US" altLang="en-US" sz="1400" dirty="0" smtClean="0">
              <a:solidFill>
                <a:schemeClr val="tx1"/>
              </a:solidFill>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6. If we don’t protect Antarctica from tourism, there will be serious consequences for a few scientists.  </a:t>
            </a:r>
          </a:p>
          <a:p>
            <a:pPr marL="0" lvl="0" indent="0" algn="just">
              <a:spcBef>
                <a:spcPts val="0"/>
              </a:spcBef>
              <a:spcAft>
                <a:spcPts val="0"/>
              </a:spcAft>
            </a:pPr>
            <a:endParaRPr lang="en-US" altLang="en-US" sz="1400" dirty="0">
              <a:solidFill>
                <a:schemeClr val="tx1"/>
              </a:solidFill>
              <a:latin typeface="Calibri" panose="020F0502020204030204" pitchFamily="34" charset="0"/>
              <a:cs typeface="Calibri" panose="020F0502020204030204" pitchFamily="34" charset="0"/>
            </a:endParaRPr>
          </a:p>
          <a:p>
            <a:pPr marL="0" lvl="0" indent="0" algn="just">
              <a:spcBef>
                <a:spcPts val="0"/>
              </a:spcBef>
              <a:spcAft>
                <a:spcPts val="0"/>
              </a:spcAft>
            </a:pPr>
            <a:endParaRPr lang="en-US" altLang="en-US" sz="1400" dirty="0" smtClean="0">
              <a:solidFill>
                <a:schemeClr val="tx1"/>
              </a:solidFill>
              <a:latin typeface="Calibri" panose="020F0502020204030204" pitchFamily="34" charset="0"/>
              <a:cs typeface="Calibri" panose="020F0502020204030204" pitchFamily="34" charset="0"/>
            </a:endParaRPr>
          </a:p>
          <a:p>
            <a:pPr marL="0" lvl="0" indent="0" algn="just">
              <a:spcBef>
                <a:spcPts val="0"/>
              </a:spcBef>
              <a:spcAft>
                <a:spcPts val="0"/>
              </a:spcAft>
            </a:pPr>
            <a:r>
              <a:rPr lang="en-US" altLang="en-US" sz="1400" dirty="0" smtClean="0">
                <a:solidFill>
                  <a:schemeClr val="tx1"/>
                </a:solidFill>
                <a:latin typeface="Calibri" panose="020F0502020204030204" pitchFamily="34" charset="0"/>
                <a:cs typeface="Calibri" panose="020F0502020204030204" pitchFamily="34" charset="0"/>
              </a:rPr>
              <a:t>7. We know from past experiences that when things get balanced, harmful changes can occur.</a:t>
            </a:r>
          </a:p>
          <a:p>
            <a:pPr marL="0" lvl="0" indent="0" algn="just">
              <a:spcBef>
                <a:spcPts val="0"/>
              </a:spcBef>
              <a:spcAft>
                <a:spcPts val="0"/>
              </a:spcAft>
            </a:pPr>
            <a:r>
              <a:rPr lang="en-US" altLang="en-US" sz="1400" dirty="0" smtClean="0">
                <a:solidFill>
                  <a:srgbClr val="00B0F0"/>
                </a:solidFill>
                <a:latin typeface="Calibri" panose="020F0502020204030204" pitchFamily="34" charset="0"/>
                <a:cs typeface="Calibri" panose="020F0502020204030204" pitchFamily="34" charset="0"/>
              </a:rPr>
              <a:t> </a:t>
            </a:r>
          </a:p>
          <a:p>
            <a:pPr marL="0" lvl="0" indent="0" algn="just">
              <a:spcBef>
                <a:spcPts val="0"/>
              </a:spcBef>
              <a:spcAft>
                <a:spcPts val="0"/>
              </a:spcAft>
            </a:pPr>
            <a:endParaRPr lang="en-US" altLang="en-US" sz="1400" dirty="0">
              <a:latin typeface="Calibri" panose="020F0502020204030204" pitchFamily="34" charset="0"/>
              <a:cs typeface="Calibri" panose="020F0502020204030204" pitchFamily="34" charset="0"/>
            </a:endParaRPr>
          </a:p>
          <a:p>
            <a:pPr marL="0" lv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9489115"/>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17</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Global Warming in </a:t>
            </a:r>
            <a:r>
              <a:rPr lang="en-US" altLang="en-US" sz="1800" dirty="0" err="1" smtClean="0">
                <a:latin typeface="Calibri" panose="020F0502020204030204" pitchFamily="34" charset="0"/>
                <a:cs typeface="Calibri" panose="020F0502020204030204" pitchFamily="34" charset="0"/>
              </a:rPr>
              <a:t>IIulissat</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1 </a:t>
            </a:r>
            <a:r>
              <a:rPr lang="en-US" sz="1400" dirty="0">
                <a:latin typeface="Gill Sans"/>
              </a:rPr>
              <a:t>Around the world, millions of people are worried about the harsh </a:t>
            </a:r>
            <a:r>
              <a:rPr lang="en-US" sz="1400" dirty="0" err="1" smtClean="0">
                <a:latin typeface="Gill Sans"/>
              </a:rPr>
              <a:t>consequencesof</a:t>
            </a:r>
            <a:r>
              <a:rPr lang="en-US" sz="1400" dirty="0" smtClean="0">
                <a:latin typeface="Gill Sans"/>
              </a:rPr>
              <a:t> </a:t>
            </a:r>
            <a:r>
              <a:rPr lang="en-US" sz="1400" dirty="0">
                <a:latin typeface="Gill Sans"/>
              </a:rPr>
              <a:t>global warming. For now, however, there is at least one place that is </a:t>
            </a:r>
            <a:r>
              <a:rPr lang="en-US" sz="1400" dirty="0" smtClean="0">
                <a:latin typeface="Gill Sans"/>
              </a:rPr>
              <a:t>happy</a:t>
            </a:r>
            <a:r>
              <a:rPr lang="en-US" sz="1400" dirty="0" smtClean="0"/>
              <a:t> </a:t>
            </a:r>
            <a:r>
              <a:rPr lang="en-US" sz="1400" dirty="0" smtClean="0">
                <a:latin typeface="Gill Sans"/>
              </a:rPr>
              <a:t>about </a:t>
            </a:r>
            <a:r>
              <a:rPr lang="en-US" sz="1400" dirty="0">
                <a:latin typeface="Gill Sans"/>
              </a:rPr>
              <a:t>it. Warmer weather is bringing many benefits to the remote </a:t>
            </a:r>
            <a:r>
              <a:rPr lang="en-US" sz="1400" dirty="0" smtClean="0">
                <a:latin typeface="Gill Sans"/>
              </a:rPr>
              <a:t>Greenland</a:t>
            </a:r>
            <a:r>
              <a:rPr lang="en-US" sz="1400" dirty="0" smtClean="0"/>
              <a:t> </a:t>
            </a:r>
            <a:r>
              <a:rPr lang="en-US" sz="1400" dirty="0" smtClean="0">
                <a:latin typeface="Gill Sans"/>
              </a:rPr>
              <a:t>town </a:t>
            </a:r>
            <a:r>
              <a:rPr lang="en-US" sz="1400" dirty="0">
                <a:latin typeface="Gill Sans"/>
              </a:rPr>
              <a:t>of </a:t>
            </a:r>
            <a:r>
              <a:rPr lang="en-US" sz="1400" dirty="0" err="1">
                <a:latin typeface="Gill Sans"/>
              </a:rPr>
              <a:t>Ilulissat</a:t>
            </a:r>
            <a:r>
              <a:rPr lang="en-US" sz="1400" dirty="0">
                <a:latin typeface="Gill Sans"/>
              </a:rPr>
              <a:t>.</a:t>
            </a:r>
            <a:endParaRPr lang="en-US" sz="1400" dirty="0"/>
          </a:p>
          <a:p>
            <a:pPr marL="0" indent="0" algn="just">
              <a:spcBef>
                <a:spcPts val="0"/>
              </a:spcBef>
              <a:spcAft>
                <a:spcPts val="0"/>
              </a:spcAft>
            </a:pPr>
            <a:r>
              <a:rPr lang="en-US" sz="1400" b="1" dirty="0">
                <a:latin typeface="Gill Sans"/>
              </a:rPr>
              <a:t>2 </a:t>
            </a:r>
            <a:r>
              <a:rPr lang="en-US" sz="1400" dirty="0">
                <a:latin typeface="Gill Sans"/>
              </a:rPr>
              <a:t>Only 4,500 people inhabit </a:t>
            </a:r>
            <a:r>
              <a:rPr lang="en-US" sz="1400" dirty="0" err="1">
                <a:latin typeface="Gill Sans"/>
              </a:rPr>
              <a:t>Ilulissat</a:t>
            </a:r>
            <a:r>
              <a:rPr lang="en-US" sz="1400" dirty="0">
                <a:latin typeface="Gill Sans"/>
              </a:rPr>
              <a:t>, but thousands more visit this coastal </a:t>
            </a:r>
            <a:r>
              <a:rPr lang="en-US" sz="1400" dirty="0" smtClean="0">
                <a:latin typeface="Gill Sans"/>
              </a:rPr>
              <a:t>town</a:t>
            </a:r>
            <a:r>
              <a:rPr lang="en-US" sz="1400" dirty="0" smtClean="0"/>
              <a:t> </a:t>
            </a:r>
            <a:r>
              <a:rPr lang="en-US" sz="1400" dirty="0" smtClean="0">
                <a:latin typeface="Gill Sans"/>
              </a:rPr>
              <a:t>every </a:t>
            </a:r>
            <a:r>
              <a:rPr lang="en-US" sz="1400" dirty="0">
                <a:latin typeface="Gill Sans"/>
              </a:rPr>
              <a:t>year. Many of the tourists are political leaders who come to see </a:t>
            </a:r>
            <a:r>
              <a:rPr lang="en-US" sz="1400" dirty="0" smtClean="0">
                <a:latin typeface="Gill Sans"/>
              </a:rPr>
              <a:t>global</a:t>
            </a:r>
            <a:r>
              <a:rPr lang="en-US" sz="1400" dirty="0" smtClean="0"/>
              <a:t> </a:t>
            </a:r>
            <a:r>
              <a:rPr lang="en-US" sz="1400" dirty="0" smtClean="0">
                <a:latin typeface="Gill Sans"/>
              </a:rPr>
              <a:t>warming </a:t>
            </a:r>
            <a:r>
              <a:rPr lang="en-US" sz="1400" dirty="0">
                <a:latin typeface="Gill Sans"/>
              </a:rPr>
              <a:t>occur. </a:t>
            </a:r>
            <a:r>
              <a:rPr lang="en-US" sz="1400" dirty="0" err="1">
                <a:latin typeface="Gill Sans"/>
              </a:rPr>
              <a:t>Ilulissat</a:t>
            </a:r>
            <a:r>
              <a:rPr lang="en-US" sz="1400" dirty="0">
                <a:latin typeface="Gill Sans"/>
              </a:rPr>
              <a:t> is home to frozen glaciers that are quickly </a:t>
            </a:r>
            <a:r>
              <a:rPr lang="en-US" sz="1400" dirty="0" err="1" smtClean="0">
                <a:latin typeface="Gill Sans"/>
              </a:rPr>
              <a:t>melting.Political</a:t>
            </a:r>
            <a:r>
              <a:rPr lang="en-US" sz="1400" dirty="0" smtClean="0">
                <a:latin typeface="Gill Sans"/>
              </a:rPr>
              <a:t> </a:t>
            </a:r>
            <a:r>
              <a:rPr lang="en-US" sz="1400" dirty="0">
                <a:latin typeface="Gill Sans"/>
              </a:rPr>
              <a:t>leaders from a variety of countries and continents come to see </a:t>
            </a:r>
            <a:r>
              <a:rPr lang="en-US" sz="1400" dirty="0" smtClean="0">
                <a:latin typeface="Gill Sans"/>
              </a:rPr>
              <a:t>the</a:t>
            </a:r>
            <a:r>
              <a:rPr lang="en-US" sz="1400" dirty="0" smtClean="0"/>
              <a:t> </a:t>
            </a:r>
            <a:r>
              <a:rPr lang="en-US" sz="1400" dirty="0" smtClean="0">
                <a:latin typeface="Gill Sans"/>
              </a:rPr>
              <a:t>glaciers</a:t>
            </a:r>
            <a:r>
              <a:rPr lang="en-US" sz="1400" dirty="0">
                <a:latin typeface="Gill Sans"/>
              </a:rPr>
              <a:t>. These leaders aim to send the message that they want to protect </a:t>
            </a:r>
            <a:r>
              <a:rPr lang="en-US" sz="1400" dirty="0" smtClean="0">
                <a:latin typeface="Gill Sans"/>
              </a:rPr>
              <a:t>the</a:t>
            </a:r>
            <a:r>
              <a:rPr lang="en-US" sz="1400" dirty="0" smtClean="0"/>
              <a:t> </a:t>
            </a:r>
            <a:r>
              <a:rPr lang="en-US" sz="1400" dirty="0" smtClean="0">
                <a:latin typeface="Gill Sans"/>
              </a:rPr>
              <a:t>environment</a:t>
            </a:r>
            <a:r>
              <a:rPr lang="en-US" sz="1400" dirty="0">
                <a:latin typeface="Gill Sans"/>
              </a:rPr>
              <a:t>. Recent visitors have included the prime minister of Italy and </a:t>
            </a:r>
            <a:r>
              <a:rPr lang="en-US" sz="1400" dirty="0" smtClean="0">
                <a:latin typeface="Gill Sans"/>
              </a:rPr>
              <a:t>the</a:t>
            </a:r>
            <a:r>
              <a:rPr lang="en-US" sz="1400" dirty="0" smtClean="0"/>
              <a:t> </a:t>
            </a:r>
            <a:r>
              <a:rPr lang="en-US" sz="1400" dirty="0" smtClean="0">
                <a:latin typeface="Gill Sans"/>
              </a:rPr>
              <a:t>chancellor </a:t>
            </a:r>
            <a:r>
              <a:rPr lang="en-US" sz="1400" dirty="0">
                <a:latin typeface="Gill Sans"/>
              </a:rPr>
              <a:t>of Germany. Other eco-tourists come to see beautiful blue </a:t>
            </a:r>
            <a:r>
              <a:rPr lang="en-US" sz="1400" dirty="0" smtClean="0">
                <a:latin typeface="Gill Sans"/>
              </a:rPr>
              <a:t>icebergs</a:t>
            </a:r>
            <a:r>
              <a:rPr lang="en-US" sz="1400" dirty="0" smtClean="0"/>
              <a:t> </a:t>
            </a:r>
            <a:r>
              <a:rPr lang="en-US" sz="1400" dirty="0" smtClean="0">
                <a:latin typeface="Gill Sans"/>
              </a:rPr>
              <a:t>pass </a:t>
            </a:r>
            <a:r>
              <a:rPr lang="en-US" sz="1400" dirty="0">
                <a:latin typeface="Gill Sans"/>
              </a:rPr>
              <a:t>by the coast and the vast landscape. Now, the town’s economy is </a:t>
            </a:r>
            <a:r>
              <a:rPr lang="en-US" sz="1400" dirty="0" smtClean="0">
                <a:latin typeface="Gill Sans"/>
              </a:rPr>
              <a:t>growing</a:t>
            </a:r>
            <a:r>
              <a:rPr lang="en-US" sz="1400" dirty="0" smtClean="0"/>
              <a:t> </a:t>
            </a:r>
            <a:r>
              <a:rPr lang="en-US" sz="1400" dirty="0" smtClean="0">
                <a:latin typeface="Gill Sans"/>
              </a:rPr>
              <a:t>very </a:t>
            </a:r>
            <a:r>
              <a:rPr lang="en-US" sz="1400" dirty="0">
                <a:latin typeface="Gill Sans"/>
              </a:rPr>
              <a:t>quickly. There are many new hotels and tour companies, and plenty of jobs.</a:t>
            </a:r>
            <a:endParaRPr lang="en-US" sz="1400" dirty="0"/>
          </a:p>
          <a:p>
            <a:pPr marL="0" indent="0" algn="just">
              <a:spcBef>
                <a:spcPts val="0"/>
              </a:spcBef>
              <a:spcAft>
                <a:spcPts val="0"/>
              </a:spcAft>
            </a:pPr>
            <a:r>
              <a:rPr lang="en-US" sz="1400" b="1" dirty="0">
                <a:latin typeface="Gill Sans"/>
              </a:rPr>
              <a:t>3 </a:t>
            </a:r>
            <a:r>
              <a:rPr lang="en-US" sz="1400" dirty="0">
                <a:latin typeface="Gill Sans"/>
              </a:rPr>
              <a:t>Global warming is having some positive effects on the fragile environment </a:t>
            </a:r>
            <a:r>
              <a:rPr lang="en-US" sz="1400" dirty="0" smtClean="0">
                <a:latin typeface="Gill Sans"/>
              </a:rPr>
              <a:t>as</a:t>
            </a:r>
            <a:r>
              <a:rPr lang="en-US" sz="1400" dirty="0" smtClean="0"/>
              <a:t> </a:t>
            </a:r>
            <a:r>
              <a:rPr lang="en-US" sz="1400" dirty="0" smtClean="0">
                <a:latin typeface="Gill Sans"/>
              </a:rPr>
              <a:t>well</a:t>
            </a:r>
            <a:r>
              <a:rPr lang="en-US" sz="1400" dirty="0">
                <a:latin typeface="Gill Sans"/>
              </a:rPr>
              <a:t>. As the glaciers become smaller, there is more land for people to live on. </a:t>
            </a:r>
            <a:r>
              <a:rPr lang="en-US" sz="1400" dirty="0" smtClean="0">
                <a:latin typeface="Gill Sans"/>
              </a:rPr>
              <a:t>The</a:t>
            </a:r>
            <a:r>
              <a:rPr lang="en-US" sz="1400" dirty="0" smtClean="0"/>
              <a:t> </a:t>
            </a:r>
            <a:r>
              <a:rPr lang="en-US" sz="1400" dirty="0" smtClean="0">
                <a:latin typeface="Gill Sans"/>
              </a:rPr>
              <a:t>warmer </a:t>
            </a:r>
            <a:r>
              <a:rPr lang="en-US" sz="1400" dirty="0">
                <a:latin typeface="Gill Sans"/>
              </a:rPr>
              <a:t>temperatures are making it easier to grow food as well. “The potatoes </a:t>
            </a:r>
            <a:r>
              <a:rPr lang="en-US" sz="1400" dirty="0" smtClean="0">
                <a:latin typeface="Gill Sans"/>
              </a:rPr>
              <a:t>are</a:t>
            </a:r>
            <a:r>
              <a:rPr lang="en-US" sz="1400" dirty="0" smtClean="0"/>
              <a:t> </a:t>
            </a:r>
            <a:r>
              <a:rPr lang="en-US" sz="1400" dirty="0" smtClean="0">
                <a:latin typeface="Gill Sans"/>
              </a:rPr>
              <a:t>big</a:t>
            </a:r>
            <a:r>
              <a:rPr lang="en-US" sz="1400" dirty="0">
                <a:latin typeface="Gill Sans"/>
              </a:rPr>
              <a:t>, fresh and tasty,” says </a:t>
            </a:r>
            <a:r>
              <a:rPr lang="en-US" sz="1400" dirty="0" err="1">
                <a:latin typeface="Gill Sans"/>
              </a:rPr>
              <a:t>Buuti</a:t>
            </a:r>
            <a:r>
              <a:rPr lang="en-US" sz="1400" dirty="0">
                <a:latin typeface="Gill Sans"/>
              </a:rPr>
              <a:t> Pedersen, an artist from Greenland. “I could </a:t>
            </a:r>
            <a:r>
              <a:rPr lang="en-US" sz="1400" dirty="0" smtClean="0">
                <a:latin typeface="Gill Sans"/>
              </a:rPr>
              <a:t>buy</a:t>
            </a:r>
            <a:r>
              <a:rPr lang="en-US" sz="1400" dirty="0" smtClean="0"/>
              <a:t> </a:t>
            </a:r>
            <a:r>
              <a:rPr lang="en-US" sz="1400" dirty="0" smtClean="0">
                <a:latin typeface="Gill Sans"/>
              </a:rPr>
              <a:t>broccoli </a:t>
            </a:r>
            <a:r>
              <a:rPr lang="en-US" sz="1400" dirty="0">
                <a:latin typeface="Gill Sans"/>
              </a:rPr>
              <a:t>in the shops for the first time.” The fishing industry is also benefiting, </a:t>
            </a:r>
            <a:r>
              <a:rPr lang="en-US" sz="1400" dirty="0" smtClean="0">
                <a:latin typeface="Gill Sans"/>
              </a:rPr>
              <a:t>as</a:t>
            </a:r>
            <a:r>
              <a:rPr lang="en-US" sz="1400" dirty="0" smtClean="0"/>
              <a:t> </a:t>
            </a:r>
            <a:r>
              <a:rPr lang="en-US" sz="1400" dirty="0" smtClean="0">
                <a:latin typeface="Gill Sans"/>
              </a:rPr>
              <a:t>warmer </a:t>
            </a:r>
            <a:r>
              <a:rPr lang="en-US" sz="1400" dirty="0">
                <a:latin typeface="Gill Sans"/>
              </a:rPr>
              <a:t>waters attract more and more fish. </a:t>
            </a:r>
            <a:r>
              <a:rPr lang="en-US" sz="1400" dirty="0" err="1">
                <a:latin typeface="Gill Sans"/>
              </a:rPr>
              <a:t>Ilulissat</a:t>
            </a:r>
            <a:r>
              <a:rPr lang="en-US" sz="1400" dirty="0">
                <a:latin typeface="Gill Sans"/>
              </a:rPr>
              <a:t> residents are noticing </a:t>
            </a:r>
            <a:r>
              <a:rPr lang="en-US" sz="1400" dirty="0" smtClean="0">
                <a:latin typeface="Gill Sans"/>
              </a:rPr>
              <a:t>more</a:t>
            </a:r>
            <a:r>
              <a:rPr lang="en-US" sz="1400" dirty="0" smtClean="0"/>
              <a:t> </a:t>
            </a:r>
            <a:r>
              <a:rPr lang="en-US" sz="1400" dirty="0" smtClean="0">
                <a:latin typeface="Gill Sans"/>
              </a:rPr>
              <a:t>flowers </a:t>
            </a:r>
            <a:r>
              <a:rPr lang="en-US" sz="1400" dirty="0">
                <a:latin typeface="Gill Sans"/>
              </a:rPr>
              <a:t>and new types of birds in their area.</a:t>
            </a:r>
            <a:endParaRPr lang="en-US" sz="1400" dirty="0"/>
          </a:p>
          <a:p>
            <a:pPr marL="0" indent="0" algn="just">
              <a:spcBef>
                <a:spcPts val="0"/>
              </a:spcBef>
              <a:spcAft>
                <a:spcPts val="0"/>
              </a:spcAft>
            </a:pPr>
            <a:r>
              <a:rPr lang="en-US" sz="1400" b="1" dirty="0">
                <a:latin typeface="Gill Sans"/>
              </a:rPr>
              <a:t>4 </a:t>
            </a:r>
            <a:r>
              <a:rPr lang="en-US" sz="1400" dirty="0">
                <a:latin typeface="Gill Sans"/>
              </a:rPr>
              <a:t>Not everyone is excited, however. </a:t>
            </a:r>
            <a:r>
              <a:rPr lang="en-US" sz="1400" dirty="0" err="1">
                <a:latin typeface="Gill Sans"/>
              </a:rPr>
              <a:t>Minik</a:t>
            </a:r>
            <a:r>
              <a:rPr lang="en-US" sz="1400" dirty="0">
                <a:latin typeface="Gill Sans"/>
              </a:rPr>
              <a:t> </a:t>
            </a:r>
            <a:r>
              <a:rPr lang="en-US" sz="1400" dirty="0" err="1">
                <a:latin typeface="Gill Sans"/>
              </a:rPr>
              <a:t>Rosing</a:t>
            </a:r>
            <a:r>
              <a:rPr lang="en-US" sz="1400" dirty="0">
                <a:latin typeface="Gill Sans"/>
              </a:rPr>
              <a:t> is an environmental scientist. </a:t>
            </a:r>
            <a:r>
              <a:rPr lang="en-US" sz="1400" dirty="0" smtClean="0">
                <a:latin typeface="Gill Sans"/>
              </a:rPr>
              <a:t>He</a:t>
            </a:r>
            <a:r>
              <a:rPr lang="en-US" sz="1400" dirty="0" smtClean="0"/>
              <a:t> </a:t>
            </a:r>
            <a:r>
              <a:rPr lang="en-US" sz="1400" dirty="0" smtClean="0">
                <a:latin typeface="Gill Sans"/>
              </a:rPr>
              <a:t>points </a:t>
            </a:r>
            <a:r>
              <a:rPr lang="en-US" sz="1400" dirty="0">
                <a:latin typeface="Gill Sans"/>
              </a:rPr>
              <a:t>out that more people traveling to Greenland will create more pollution </a:t>
            </a:r>
            <a:r>
              <a:rPr lang="en-US" sz="1400" dirty="0" smtClean="0">
                <a:latin typeface="Gill Sans"/>
              </a:rPr>
              <a:t>and</a:t>
            </a:r>
            <a:r>
              <a:rPr lang="en-US" sz="1400" dirty="0" smtClean="0"/>
              <a:t> </a:t>
            </a:r>
            <a:r>
              <a:rPr lang="en-US" sz="1400" dirty="0" smtClean="0">
                <a:latin typeface="Gill Sans"/>
              </a:rPr>
              <a:t>increase </a:t>
            </a:r>
            <a:r>
              <a:rPr lang="en-US" sz="1400" dirty="0">
                <a:latin typeface="Gill Sans"/>
              </a:rPr>
              <a:t>global warming. He worries that people in the north of Greenland </a:t>
            </a:r>
            <a:r>
              <a:rPr lang="en-US" sz="1400" dirty="0" smtClean="0">
                <a:latin typeface="Gill Sans"/>
              </a:rPr>
              <a:t>will</a:t>
            </a:r>
            <a:r>
              <a:rPr lang="en-US" sz="1400" dirty="0" smtClean="0"/>
              <a:t> </a:t>
            </a:r>
            <a:r>
              <a:rPr lang="en-US" sz="1400" dirty="0" smtClean="0">
                <a:latin typeface="Gill Sans"/>
              </a:rPr>
              <a:t>not </a:t>
            </a:r>
            <a:r>
              <a:rPr lang="en-US" sz="1400" dirty="0">
                <a:latin typeface="Gill Sans"/>
              </a:rPr>
              <a:t>preserve their traditional way of life as the ice disappears. “Loss of </a:t>
            </a:r>
            <a:r>
              <a:rPr lang="en-US" sz="1400" dirty="0" smtClean="0">
                <a:latin typeface="Gill Sans"/>
              </a:rPr>
              <a:t>cultural</a:t>
            </a:r>
            <a:r>
              <a:rPr lang="en-US" sz="1400" dirty="0" smtClean="0"/>
              <a:t> </a:t>
            </a:r>
            <a:r>
              <a:rPr lang="en-US" sz="1400" dirty="0" smtClean="0">
                <a:latin typeface="Gill Sans"/>
              </a:rPr>
              <a:t>identity </a:t>
            </a:r>
            <a:r>
              <a:rPr lang="en-US" sz="1400" dirty="0">
                <a:latin typeface="Gill Sans"/>
              </a:rPr>
              <a:t>and economic benefits are two different categories. You can’t quantify </a:t>
            </a:r>
            <a:r>
              <a:rPr lang="en-US" sz="1400" dirty="0" smtClean="0">
                <a:latin typeface="Gill Sans"/>
              </a:rPr>
              <a:t>the</a:t>
            </a:r>
            <a:r>
              <a:rPr lang="en-US" sz="1400" dirty="0" smtClean="0"/>
              <a:t> </a:t>
            </a:r>
            <a:r>
              <a:rPr lang="en-US" sz="1400" dirty="0" smtClean="0">
                <a:latin typeface="Gill Sans"/>
              </a:rPr>
              <a:t>loss </a:t>
            </a:r>
            <a:r>
              <a:rPr lang="en-US" sz="1400" dirty="0">
                <a:latin typeface="Gill Sans"/>
              </a:rPr>
              <a:t>of our traditions. The real problem is that we are having to adapt so quickly</a:t>
            </a:r>
            <a:r>
              <a:rPr lang="en-US" sz="1400" dirty="0" smtClean="0">
                <a:latin typeface="Gill Sans"/>
              </a:rPr>
              <a:t>,”</a:t>
            </a:r>
            <a:r>
              <a:rPr lang="en-US" sz="1400" dirty="0" smtClean="0"/>
              <a:t> </a:t>
            </a:r>
            <a:r>
              <a:rPr lang="en-US" sz="1400" dirty="0" smtClean="0">
                <a:latin typeface="Gill Sans"/>
              </a:rPr>
              <a:t>he </a:t>
            </a:r>
            <a:r>
              <a:rPr lang="en-US" sz="1400" dirty="0">
                <a:latin typeface="Gill Sans"/>
              </a:rPr>
              <a:t>says.</a:t>
            </a:r>
            <a:endParaRPr lang="en-US" sz="14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a:spcBef>
                <a:spcPts val="0"/>
              </a:spcBef>
              <a:spcAft>
                <a:spcPts val="0"/>
              </a:spcAft>
            </a:pPr>
            <a:endParaRPr lang="en-US" sz="1600" dirty="0" smtClean="0">
              <a:latin typeface="Gill Sans"/>
            </a:endParaRPr>
          </a:p>
          <a:p>
            <a:pPr marL="0" indent="0">
              <a:spcBef>
                <a:spcPts val="0"/>
              </a:spcBef>
              <a:spcAft>
                <a:spcPts val="0"/>
              </a:spcAft>
            </a:pPr>
            <a:r>
              <a:rPr lang="en-US" sz="1600" dirty="0" smtClean="0">
                <a:solidFill>
                  <a:srgbClr val="00B0F0"/>
                </a:solidFill>
                <a:latin typeface="Calibri" panose="020F0502020204030204" pitchFamily="34" charset="0"/>
                <a:cs typeface="Calibri" panose="020F0502020204030204" pitchFamily="34" charset="0"/>
              </a:rPr>
              <a:t>A. Put </a:t>
            </a:r>
            <a:r>
              <a:rPr lang="en-US" sz="1600" dirty="0">
                <a:solidFill>
                  <a:srgbClr val="00B0F0"/>
                </a:solidFill>
                <a:latin typeface="Calibri" panose="020F0502020204030204" pitchFamily="34" charset="0"/>
                <a:cs typeface="Calibri" panose="020F0502020204030204" pitchFamily="34" charset="0"/>
              </a:rPr>
              <a:t>the details in the order they are discussed in the article. Number them from 1 to 3.</a:t>
            </a:r>
          </a:p>
          <a:p>
            <a:pPr marL="0" indent="0">
              <a:spcBef>
                <a:spcPts val="0"/>
              </a:spcBef>
              <a:spcAft>
                <a:spcPts val="0"/>
              </a:spcAft>
            </a:pPr>
            <a:r>
              <a:rPr lang="en-US" sz="1600" b="1" dirty="0" smtClean="0">
                <a:latin typeface="Calibri" panose="020F0502020204030204" pitchFamily="34" charset="0"/>
                <a:cs typeface="Calibri" panose="020F0502020204030204" pitchFamily="34" charset="0"/>
              </a:rPr>
              <a:t>1</a:t>
            </a:r>
            <a:r>
              <a:rPr lang="en-US" sz="1600" b="1" dirty="0">
                <a:latin typeface="Calibri" panose="020F0502020204030204" pitchFamily="34" charset="0"/>
                <a:cs typeface="Calibri" panose="020F0502020204030204" pitchFamily="34" charset="0"/>
              </a:rPr>
              <a:t>.</a:t>
            </a:r>
            <a:endParaRPr lang="en-US" sz="1600" dirty="0">
              <a:latin typeface="Calibri" panose="020F0502020204030204" pitchFamily="34" charset="0"/>
              <a:cs typeface="Calibri" panose="020F0502020204030204" pitchFamily="34" charset="0"/>
            </a:endParaRPr>
          </a:p>
          <a:p>
            <a:pPr marL="0" indent="0">
              <a:spcBef>
                <a:spcPts val="0"/>
              </a:spcBef>
              <a:spcAft>
                <a:spcPts val="0"/>
              </a:spcAft>
            </a:pPr>
            <a:r>
              <a:rPr lang="en-US" sz="1600" b="1" dirty="0">
                <a:latin typeface="Calibri" panose="020F0502020204030204" pitchFamily="34" charset="0"/>
                <a:cs typeface="Calibri" panose="020F0502020204030204" pitchFamily="34" charset="0"/>
              </a:rPr>
              <a:t>___ A. </a:t>
            </a:r>
            <a:r>
              <a:rPr lang="en-US" sz="1600" dirty="0">
                <a:latin typeface="Calibri" panose="020F0502020204030204" pitchFamily="34" charset="0"/>
                <a:cs typeface="Calibri" panose="020F0502020204030204" pitchFamily="34" charset="0"/>
              </a:rPr>
              <a:t>It is easier to grow food in the area.</a:t>
            </a:r>
          </a:p>
          <a:p>
            <a:pPr marL="0" indent="0">
              <a:spcBef>
                <a:spcPts val="0"/>
              </a:spcBef>
              <a:spcAft>
                <a:spcPts val="0"/>
              </a:spcAft>
            </a:pPr>
            <a:r>
              <a:rPr lang="en-US" sz="1600" b="1" dirty="0">
                <a:latin typeface="Calibri" panose="020F0502020204030204" pitchFamily="34" charset="0"/>
                <a:cs typeface="Calibri" panose="020F0502020204030204" pitchFamily="34" charset="0"/>
              </a:rPr>
              <a:t>___ B. </a:t>
            </a:r>
            <a:r>
              <a:rPr lang="en-US" sz="1600" dirty="0">
                <a:latin typeface="Calibri" panose="020F0502020204030204" pitchFamily="34" charset="0"/>
                <a:cs typeface="Calibri" panose="020F0502020204030204" pitchFamily="34" charset="0"/>
              </a:rPr>
              <a:t>Tourists are visiting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a:t>
            </a:r>
          </a:p>
          <a:p>
            <a:pPr marL="0" indent="0">
              <a:spcBef>
                <a:spcPts val="0"/>
              </a:spcBef>
              <a:spcAft>
                <a:spcPts val="0"/>
              </a:spcAft>
            </a:pPr>
            <a:r>
              <a:rPr lang="en-US" sz="1600" b="1" dirty="0">
                <a:latin typeface="Calibri" panose="020F0502020204030204" pitchFamily="34" charset="0"/>
                <a:cs typeface="Calibri" panose="020F0502020204030204" pitchFamily="34" charset="0"/>
              </a:rPr>
              <a:t>___ C. </a:t>
            </a:r>
            <a:r>
              <a:rPr lang="en-US" sz="1600" dirty="0">
                <a:latin typeface="Calibri" panose="020F0502020204030204" pitchFamily="34" charset="0"/>
                <a:cs typeface="Calibri" panose="020F0502020204030204" pitchFamily="34" charset="0"/>
              </a:rPr>
              <a:t>Residents are noticing new flowers and birds.</a:t>
            </a:r>
          </a:p>
          <a:p>
            <a:pPr marL="0" indent="0">
              <a:spcBef>
                <a:spcPts val="0"/>
              </a:spcBef>
              <a:spcAft>
                <a:spcPts val="0"/>
              </a:spcAft>
            </a:pPr>
            <a:endParaRPr lang="en-US" sz="1600" dirty="0">
              <a:latin typeface="Calibri" panose="020F0502020204030204" pitchFamily="34" charset="0"/>
              <a:cs typeface="Calibri" panose="020F0502020204030204" pitchFamily="34" charset="0"/>
            </a:endParaRPr>
          </a:p>
          <a:p>
            <a:pPr marL="0" indent="0">
              <a:spcBef>
                <a:spcPts val="0"/>
              </a:spcBef>
              <a:spcAft>
                <a:spcPts val="0"/>
              </a:spcAft>
            </a:pPr>
            <a:r>
              <a:rPr lang="en-US" sz="1600" dirty="0" smtClean="0">
                <a:solidFill>
                  <a:srgbClr val="00B0F0"/>
                </a:solidFill>
                <a:latin typeface="Calibri" panose="020F0502020204030204" pitchFamily="34" charset="0"/>
                <a:cs typeface="Calibri" panose="020F0502020204030204" pitchFamily="34" charset="0"/>
              </a:rPr>
              <a:t>B </a:t>
            </a:r>
            <a:r>
              <a:rPr lang="en-US" sz="1600" b="1" dirty="0" smtClean="0">
                <a:solidFill>
                  <a:srgbClr val="00B0F0"/>
                </a:solidFill>
                <a:latin typeface="Calibri" panose="020F0502020204030204" pitchFamily="34" charset="0"/>
                <a:cs typeface="Calibri" panose="020F0502020204030204" pitchFamily="34" charset="0"/>
              </a:rPr>
              <a:t>. </a:t>
            </a:r>
            <a:r>
              <a:rPr lang="en-US" sz="1600" dirty="0">
                <a:solidFill>
                  <a:srgbClr val="00B0F0"/>
                </a:solidFill>
                <a:latin typeface="Calibri" panose="020F0502020204030204" pitchFamily="34" charset="0"/>
                <a:cs typeface="Calibri" panose="020F0502020204030204" pitchFamily="34" charset="0"/>
              </a:rPr>
              <a:t>Read the statements. Choose the best answer to indicate </a:t>
            </a:r>
            <a:r>
              <a:rPr lang="en-US" sz="1600" dirty="0" smtClean="0">
                <a:solidFill>
                  <a:srgbClr val="00B0F0"/>
                </a:solidFill>
                <a:latin typeface="Calibri" panose="020F0502020204030204" pitchFamily="34" charset="0"/>
                <a:cs typeface="Calibri" panose="020F0502020204030204" pitchFamily="34" charset="0"/>
              </a:rPr>
              <a:t>how likely </a:t>
            </a:r>
            <a:r>
              <a:rPr lang="en-US" sz="1600" dirty="0">
                <a:solidFill>
                  <a:srgbClr val="00B0F0"/>
                </a:solidFill>
                <a:latin typeface="Calibri" panose="020F0502020204030204" pitchFamily="34" charset="0"/>
                <a:cs typeface="Calibri" panose="020F0502020204030204" pitchFamily="34" charset="0"/>
              </a:rPr>
              <a:t>the event is. Refer to </a:t>
            </a:r>
            <a:r>
              <a:rPr lang="en-US" sz="1600" dirty="0" smtClean="0">
                <a:solidFill>
                  <a:srgbClr val="00B0F0"/>
                </a:solidFill>
                <a:latin typeface="Calibri" panose="020F0502020204030204" pitchFamily="34" charset="0"/>
                <a:cs typeface="Calibri" panose="020F0502020204030204" pitchFamily="34" charset="0"/>
              </a:rPr>
              <a:t>the paragraphs </a:t>
            </a:r>
            <a:r>
              <a:rPr lang="en-US" sz="1600" dirty="0">
                <a:solidFill>
                  <a:srgbClr val="00B0F0"/>
                </a:solidFill>
                <a:latin typeface="Calibri" panose="020F0502020204030204" pitchFamily="34" charset="0"/>
                <a:cs typeface="Calibri" panose="020F0502020204030204" pitchFamily="34" charset="0"/>
              </a:rPr>
              <a:t>in parentheses.</a:t>
            </a:r>
          </a:p>
          <a:p>
            <a:pPr marL="0" indent="0">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smtClean="0">
                <a:latin typeface="Calibri" panose="020F0502020204030204" pitchFamily="34" charset="0"/>
                <a:cs typeface="Calibri" panose="020F0502020204030204" pitchFamily="34" charset="0"/>
              </a:rPr>
              <a:t>2. </a:t>
            </a:r>
            <a:r>
              <a:rPr lang="en-US" sz="1600" dirty="0">
                <a:latin typeface="Calibri" panose="020F0502020204030204" pitchFamily="34" charset="0"/>
                <a:cs typeface="Calibri" panose="020F0502020204030204" pitchFamily="34" charset="0"/>
              </a:rPr>
              <a:t>Residents of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 are making more money as a result of global warming. (paragraph 2)</a:t>
            </a:r>
          </a:p>
          <a:p>
            <a:pPr marL="0" indent="0">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likely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unlikely</a:t>
            </a:r>
          </a:p>
          <a:p>
            <a:pPr marL="0" indent="0">
              <a:spcBef>
                <a:spcPts val="0"/>
              </a:spcBef>
              <a:spcAft>
                <a:spcPts val="0"/>
              </a:spcAft>
            </a:pP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b="1" dirty="0" smtClean="0">
                <a:latin typeface="Calibri" panose="020F0502020204030204" pitchFamily="34" charset="0"/>
                <a:cs typeface="Calibri" panose="020F0502020204030204" pitchFamily="34" charset="0"/>
              </a:rPr>
              <a:t>3. </a:t>
            </a:r>
            <a:r>
              <a:rPr lang="en-US" sz="1600" dirty="0" err="1" smtClean="0">
                <a:latin typeface="Calibri" panose="020F0502020204030204" pitchFamily="34" charset="0"/>
                <a:cs typeface="Calibri" panose="020F0502020204030204" pitchFamily="34" charset="0"/>
              </a:rPr>
              <a:t>Minik</a:t>
            </a:r>
            <a:r>
              <a:rPr lang="en-US" sz="1600" dirty="0" smtClean="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Rosing</a:t>
            </a:r>
            <a:r>
              <a:rPr lang="en-US" sz="1600" dirty="0">
                <a:latin typeface="Calibri" panose="020F0502020204030204" pitchFamily="34" charset="0"/>
                <a:cs typeface="Calibri" panose="020F0502020204030204" pitchFamily="34" charset="0"/>
              </a:rPr>
              <a:t> thinks more about the future than many residents of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 (paragraph 4)</a:t>
            </a:r>
          </a:p>
          <a:p>
            <a:pPr marL="0" indent="0">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likely </a:t>
            </a:r>
            <a:r>
              <a:rPr lang="en-US" sz="1600" dirty="0" smtClean="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unlikely</a:t>
            </a:r>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6367362"/>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18</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Global Warming in </a:t>
            </a:r>
            <a:r>
              <a:rPr lang="en-US" altLang="en-US" sz="1800" dirty="0" err="1" smtClean="0">
                <a:latin typeface="Calibri" panose="020F0502020204030204" pitchFamily="34" charset="0"/>
                <a:cs typeface="Calibri" panose="020F0502020204030204" pitchFamily="34" charset="0"/>
              </a:rPr>
              <a:t>IIulissat</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1 </a:t>
            </a:r>
            <a:r>
              <a:rPr lang="en-US" sz="1400" dirty="0">
                <a:latin typeface="Gill Sans"/>
              </a:rPr>
              <a:t>Around the world, millions of people are worried about the harsh </a:t>
            </a:r>
            <a:r>
              <a:rPr lang="en-US" sz="1400" dirty="0" err="1" smtClean="0">
                <a:latin typeface="Gill Sans"/>
              </a:rPr>
              <a:t>consequencesof</a:t>
            </a:r>
            <a:r>
              <a:rPr lang="en-US" sz="1400" dirty="0" smtClean="0">
                <a:latin typeface="Gill Sans"/>
              </a:rPr>
              <a:t> </a:t>
            </a:r>
            <a:r>
              <a:rPr lang="en-US" sz="1400" dirty="0">
                <a:latin typeface="Gill Sans"/>
              </a:rPr>
              <a:t>global warming. For now, however, there is at least one place that is </a:t>
            </a:r>
            <a:r>
              <a:rPr lang="en-US" sz="1400" dirty="0" smtClean="0">
                <a:latin typeface="Gill Sans"/>
              </a:rPr>
              <a:t>happy</a:t>
            </a:r>
            <a:r>
              <a:rPr lang="en-US" sz="1400" dirty="0" smtClean="0"/>
              <a:t> </a:t>
            </a:r>
            <a:r>
              <a:rPr lang="en-US" sz="1400" dirty="0" smtClean="0">
                <a:latin typeface="Gill Sans"/>
              </a:rPr>
              <a:t>about </a:t>
            </a:r>
            <a:r>
              <a:rPr lang="en-US" sz="1400" dirty="0">
                <a:latin typeface="Gill Sans"/>
              </a:rPr>
              <a:t>it. Warmer weather is bringing many benefits to the remote </a:t>
            </a:r>
            <a:r>
              <a:rPr lang="en-US" sz="1400" dirty="0" smtClean="0">
                <a:latin typeface="Gill Sans"/>
              </a:rPr>
              <a:t>Greenland</a:t>
            </a:r>
            <a:r>
              <a:rPr lang="en-US" sz="1400" dirty="0" smtClean="0"/>
              <a:t> </a:t>
            </a:r>
            <a:r>
              <a:rPr lang="en-US" sz="1400" dirty="0" smtClean="0">
                <a:latin typeface="Gill Sans"/>
              </a:rPr>
              <a:t>town </a:t>
            </a:r>
            <a:r>
              <a:rPr lang="en-US" sz="1400" dirty="0">
                <a:latin typeface="Gill Sans"/>
              </a:rPr>
              <a:t>of </a:t>
            </a:r>
            <a:r>
              <a:rPr lang="en-US" sz="1400" dirty="0" err="1">
                <a:latin typeface="Gill Sans"/>
              </a:rPr>
              <a:t>Ilulissat</a:t>
            </a:r>
            <a:r>
              <a:rPr lang="en-US" sz="1400" dirty="0">
                <a:latin typeface="Gill Sans"/>
              </a:rPr>
              <a:t>.</a:t>
            </a:r>
            <a:endParaRPr lang="en-US" sz="1400" dirty="0"/>
          </a:p>
          <a:p>
            <a:pPr marL="0" indent="0" algn="just">
              <a:spcBef>
                <a:spcPts val="0"/>
              </a:spcBef>
              <a:spcAft>
                <a:spcPts val="0"/>
              </a:spcAft>
            </a:pPr>
            <a:r>
              <a:rPr lang="en-US" sz="1400" b="1" dirty="0">
                <a:latin typeface="Gill Sans"/>
              </a:rPr>
              <a:t>2 </a:t>
            </a:r>
            <a:r>
              <a:rPr lang="en-US" sz="1400" dirty="0">
                <a:latin typeface="Gill Sans"/>
              </a:rPr>
              <a:t>Only 4,500 people inhabit </a:t>
            </a:r>
            <a:r>
              <a:rPr lang="en-US" sz="1400" dirty="0" err="1">
                <a:latin typeface="Gill Sans"/>
              </a:rPr>
              <a:t>Ilulissat</a:t>
            </a:r>
            <a:r>
              <a:rPr lang="en-US" sz="1400" dirty="0">
                <a:latin typeface="Gill Sans"/>
              </a:rPr>
              <a:t>, but thousands more visit this coastal </a:t>
            </a:r>
            <a:r>
              <a:rPr lang="en-US" sz="1400" dirty="0" smtClean="0">
                <a:latin typeface="Gill Sans"/>
              </a:rPr>
              <a:t>town</a:t>
            </a:r>
            <a:r>
              <a:rPr lang="en-US" sz="1400" dirty="0" smtClean="0"/>
              <a:t> </a:t>
            </a:r>
            <a:r>
              <a:rPr lang="en-US" sz="1400" dirty="0" smtClean="0">
                <a:latin typeface="Gill Sans"/>
              </a:rPr>
              <a:t>every </a:t>
            </a:r>
            <a:r>
              <a:rPr lang="en-US" sz="1400" dirty="0">
                <a:latin typeface="Gill Sans"/>
              </a:rPr>
              <a:t>year. Many of the tourists are political leaders who come to see </a:t>
            </a:r>
            <a:r>
              <a:rPr lang="en-US" sz="1400" dirty="0" smtClean="0">
                <a:latin typeface="Gill Sans"/>
              </a:rPr>
              <a:t>global</a:t>
            </a:r>
            <a:r>
              <a:rPr lang="en-US" sz="1400" dirty="0" smtClean="0"/>
              <a:t> </a:t>
            </a:r>
            <a:r>
              <a:rPr lang="en-US" sz="1400" dirty="0" smtClean="0">
                <a:latin typeface="Gill Sans"/>
              </a:rPr>
              <a:t>warming </a:t>
            </a:r>
            <a:r>
              <a:rPr lang="en-US" sz="1400" dirty="0">
                <a:latin typeface="Gill Sans"/>
              </a:rPr>
              <a:t>occur. </a:t>
            </a:r>
            <a:r>
              <a:rPr lang="en-US" sz="1400" dirty="0" err="1">
                <a:latin typeface="Gill Sans"/>
              </a:rPr>
              <a:t>Ilulissat</a:t>
            </a:r>
            <a:r>
              <a:rPr lang="en-US" sz="1400" dirty="0">
                <a:latin typeface="Gill Sans"/>
              </a:rPr>
              <a:t> is home to frozen </a:t>
            </a:r>
            <a:r>
              <a:rPr lang="en-US" sz="1600" i="1" u="sng" dirty="0">
                <a:latin typeface="Calibri" panose="020F0502020204030204" pitchFamily="34" charset="0"/>
                <a:cs typeface="Calibri" panose="020F0502020204030204" pitchFamily="34" charset="0"/>
              </a:rPr>
              <a:t>glaciers</a:t>
            </a:r>
            <a:r>
              <a:rPr lang="en-US" sz="1400" dirty="0">
                <a:latin typeface="Gill Sans"/>
              </a:rPr>
              <a:t> that are quickly </a:t>
            </a:r>
            <a:r>
              <a:rPr lang="en-US" sz="1400" dirty="0" err="1" smtClean="0">
                <a:latin typeface="Gill Sans"/>
              </a:rPr>
              <a:t>melting.Political</a:t>
            </a:r>
            <a:r>
              <a:rPr lang="en-US" sz="1400" dirty="0" smtClean="0">
                <a:latin typeface="Gill Sans"/>
              </a:rPr>
              <a:t> </a:t>
            </a:r>
            <a:r>
              <a:rPr lang="en-US" sz="1400" dirty="0">
                <a:latin typeface="Gill Sans"/>
              </a:rPr>
              <a:t>leaders from a variety of countries and continents come to see </a:t>
            </a:r>
            <a:r>
              <a:rPr lang="en-US" sz="1400" dirty="0" smtClean="0">
                <a:latin typeface="Gill Sans"/>
              </a:rPr>
              <a:t>the</a:t>
            </a:r>
            <a:r>
              <a:rPr lang="en-US" sz="1400" dirty="0" smtClean="0"/>
              <a:t> </a:t>
            </a:r>
            <a:r>
              <a:rPr lang="en-US" sz="1400" dirty="0" smtClean="0">
                <a:latin typeface="Gill Sans"/>
              </a:rPr>
              <a:t>glaciers</a:t>
            </a:r>
            <a:r>
              <a:rPr lang="en-US" sz="1400" dirty="0">
                <a:latin typeface="Gill Sans"/>
              </a:rPr>
              <a:t>. These leaders aim to send the message that they want to protect </a:t>
            </a:r>
            <a:r>
              <a:rPr lang="en-US" sz="1400" dirty="0" smtClean="0">
                <a:latin typeface="Gill Sans"/>
              </a:rPr>
              <a:t>the</a:t>
            </a:r>
            <a:r>
              <a:rPr lang="en-US" sz="1400" dirty="0" smtClean="0"/>
              <a:t> </a:t>
            </a:r>
            <a:r>
              <a:rPr lang="en-US" sz="1400" dirty="0" smtClean="0">
                <a:latin typeface="Gill Sans"/>
              </a:rPr>
              <a:t>environment</a:t>
            </a:r>
            <a:r>
              <a:rPr lang="en-US" sz="1400" dirty="0">
                <a:latin typeface="Gill Sans"/>
              </a:rPr>
              <a:t>. Recent visitors have included the prime minister of Italy and </a:t>
            </a:r>
            <a:r>
              <a:rPr lang="en-US" sz="1400" dirty="0" smtClean="0">
                <a:latin typeface="Gill Sans"/>
              </a:rPr>
              <a:t>the</a:t>
            </a:r>
            <a:r>
              <a:rPr lang="en-US" sz="1400" dirty="0" smtClean="0"/>
              <a:t> </a:t>
            </a:r>
            <a:r>
              <a:rPr lang="en-US" sz="1400" dirty="0" smtClean="0">
                <a:latin typeface="Gill Sans"/>
              </a:rPr>
              <a:t>chancellor </a:t>
            </a:r>
            <a:r>
              <a:rPr lang="en-US" sz="1400" dirty="0">
                <a:latin typeface="Gill Sans"/>
              </a:rPr>
              <a:t>of Germany. Other eco-tourists come to see beautiful blue </a:t>
            </a:r>
            <a:r>
              <a:rPr lang="en-US" sz="1400" dirty="0" smtClean="0">
                <a:latin typeface="Gill Sans"/>
              </a:rPr>
              <a:t>icebergs</a:t>
            </a:r>
            <a:r>
              <a:rPr lang="en-US" sz="1400" dirty="0" smtClean="0"/>
              <a:t> </a:t>
            </a:r>
            <a:r>
              <a:rPr lang="en-US" sz="1400" dirty="0" smtClean="0">
                <a:latin typeface="Gill Sans"/>
              </a:rPr>
              <a:t>pass </a:t>
            </a:r>
            <a:r>
              <a:rPr lang="en-US" sz="1400" dirty="0">
                <a:latin typeface="Gill Sans"/>
              </a:rPr>
              <a:t>by the coast and the vast landscape. Now, the town’s economy is </a:t>
            </a:r>
            <a:r>
              <a:rPr lang="en-US" sz="1400" dirty="0" smtClean="0">
                <a:latin typeface="Gill Sans"/>
              </a:rPr>
              <a:t>growing</a:t>
            </a:r>
            <a:r>
              <a:rPr lang="en-US" sz="1400" dirty="0" smtClean="0"/>
              <a:t> </a:t>
            </a:r>
            <a:r>
              <a:rPr lang="en-US" sz="1400" dirty="0" smtClean="0">
                <a:latin typeface="Gill Sans"/>
              </a:rPr>
              <a:t>very </a:t>
            </a:r>
            <a:r>
              <a:rPr lang="en-US" sz="1400" dirty="0">
                <a:latin typeface="Gill Sans"/>
              </a:rPr>
              <a:t>quickly. There are many new hotels and tour companies, and plenty of jobs.</a:t>
            </a:r>
            <a:endParaRPr lang="en-US" sz="1400" dirty="0"/>
          </a:p>
          <a:p>
            <a:pPr marL="0" indent="0" algn="just">
              <a:spcBef>
                <a:spcPts val="0"/>
              </a:spcBef>
              <a:spcAft>
                <a:spcPts val="0"/>
              </a:spcAft>
            </a:pPr>
            <a:r>
              <a:rPr lang="en-US" sz="1400" b="1" dirty="0">
                <a:latin typeface="Gill Sans"/>
              </a:rPr>
              <a:t>3 </a:t>
            </a:r>
            <a:r>
              <a:rPr lang="en-US" sz="1400" dirty="0">
                <a:latin typeface="Gill Sans"/>
              </a:rPr>
              <a:t>Global warming is having some positive effects on the fragile environment </a:t>
            </a:r>
            <a:r>
              <a:rPr lang="en-US" sz="1400" dirty="0" smtClean="0">
                <a:latin typeface="Gill Sans"/>
              </a:rPr>
              <a:t>as</a:t>
            </a:r>
            <a:r>
              <a:rPr lang="en-US" sz="1400" dirty="0" smtClean="0"/>
              <a:t> </a:t>
            </a:r>
            <a:r>
              <a:rPr lang="en-US" sz="1400" dirty="0" smtClean="0">
                <a:latin typeface="Gill Sans"/>
              </a:rPr>
              <a:t>well</a:t>
            </a:r>
            <a:r>
              <a:rPr lang="en-US" sz="1400" dirty="0">
                <a:latin typeface="Gill Sans"/>
              </a:rPr>
              <a:t>. As the glaciers become smaller, there is more land for people to live on. </a:t>
            </a:r>
            <a:r>
              <a:rPr lang="en-US" sz="1400" dirty="0" smtClean="0">
                <a:latin typeface="Gill Sans"/>
              </a:rPr>
              <a:t>The</a:t>
            </a:r>
            <a:r>
              <a:rPr lang="en-US" sz="1400" dirty="0" smtClean="0"/>
              <a:t> </a:t>
            </a:r>
            <a:r>
              <a:rPr lang="en-US" sz="1400" dirty="0" smtClean="0">
                <a:latin typeface="Gill Sans"/>
              </a:rPr>
              <a:t>warmer </a:t>
            </a:r>
            <a:r>
              <a:rPr lang="en-US" sz="1400" dirty="0">
                <a:latin typeface="Gill Sans"/>
              </a:rPr>
              <a:t>temperatures are making it easier to grow food as well. “The potatoes </a:t>
            </a:r>
            <a:r>
              <a:rPr lang="en-US" sz="1400" dirty="0" smtClean="0">
                <a:latin typeface="Gill Sans"/>
              </a:rPr>
              <a:t>are</a:t>
            </a:r>
            <a:r>
              <a:rPr lang="en-US" sz="1400" dirty="0" smtClean="0"/>
              <a:t> </a:t>
            </a:r>
            <a:r>
              <a:rPr lang="en-US" sz="1400" dirty="0" smtClean="0">
                <a:latin typeface="Gill Sans"/>
              </a:rPr>
              <a:t>big</a:t>
            </a:r>
            <a:r>
              <a:rPr lang="en-US" sz="1400" dirty="0">
                <a:latin typeface="Gill Sans"/>
              </a:rPr>
              <a:t>, fresh and tasty,” says </a:t>
            </a:r>
            <a:r>
              <a:rPr lang="en-US" sz="1400" dirty="0" err="1">
                <a:latin typeface="Gill Sans"/>
              </a:rPr>
              <a:t>Buuti</a:t>
            </a:r>
            <a:r>
              <a:rPr lang="en-US" sz="1400" dirty="0">
                <a:latin typeface="Gill Sans"/>
              </a:rPr>
              <a:t> Pedersen, an artist from Greenland. “I could </a:t>
            </a:r>
            <a:r>
              <a:rPr lang="en-US" sz="1400" dirty="0" smtClean="0">
                <a:latin typeface="Gill Sans"/>
              </a:rPr>
              <a:t>buy</a:t>
            </a:r>
            <a:r>
              <a:rPr lang="en-US" sz="1400" dirty="0" smtClean="0"/>
              <a:t> </a:t>
            </a:r>
            <a:r>
              <a:rPr lang="en-US" sz="1400" dirty="0" smtClean="0">
                <a:latin typeface="Gill Sans"/>
              </a:rPr>
              <a:t>broccoli </a:t>
            </a:r>
            <a:r>
              <a:rPr lang="en-US" sz="1400" dirty="0">
                <a:latin typeface="Gill Sans"/>
              </a:rPr>
              <a:t>in the shops for the first time.” The fishing industry is also </a:t>
            </a:r>
            <a:r>
              <a:rPr lang="en-US" sz="1600" i="1" u="sng" dirty="0">
                <a:latin typeface="Calibri" panose="020F0502020204030204" pitchFamily="34" charset="0"/>
                <a:cs typeface="Calibri" panose="020F0502020204030204" pitchFamily="34" charset="0"/>
              </a:rPr>
              <a:t>benefiting</a:t>
            </a:r>
            <a:r>
              <a:rPr lang="en-US" sz="1400" dirty="0">
                <a:latin typeface="Gill Sans"/>
              </a:rPr>
              <a:t>, </a:t>
            </a:r>
            <a:r>
              <a:rPr lang="en-US" sz="1400" dirty="0" smtClean="0">
                <a:latin typeface="Gill Sans"/>
              </a:rPr>
              <a:t>as</a:t>
            </a:r>
            <a:r>
              <a:rPr lang="en-US" sz="1400" dirty="0" smtClean="0"/>
              <a:t> </a:t>
            </a:r>
            <a:r>
              <a:rPr lang="en-US" sz="1400" dirty="0" smtClean="0">
                <a:latin typeface="Gill Sans"/>
              </a:rPr>
              <a:t>warmer </a:t>
            </a:r>
            <a:r>
              <a:rPr lang="en-US" sz="1400" dirty="0">
                <a:latin typeface="Gill Sans"/>
              </a:rPr>
              <a:t>waters attract more and more fish. </a:t>
            </a:r>
            <a:r>
              <a:rPr lang="en-US" sz="1400" dirty="0" err="1">
                <a:latin typeface="Gill Sans"/>
              </a:rPr>
              <a:t>Ilulissat</a:t>
            </a:r>
            <a:r>
              <a:rPr lang="en-US" sz="1400" dirty="0">
                <a:latin typeface="Gill Sans"/>
              </a:rPr>
              <a:t> residents are noticing </a:t>
            </a:r>
            <a:r>
              <a:rPr lang="en-US" sz="1400" dirty="0" smtClean="0">
                <a:latin typeface="Gill Sans"/>
              </a:rPr>
              <a:t>more</a:t>
            </a:r>
            <a:r>
              <a:rPr lang="en-US" sz="1400" dirty="0" smtClean="0"/>
              <a:t> </a:t>
            </a:r>
            <a:r>
              <a:rPr lang="en-US" sz="1400" dirty="0" smtClean="0">
                <a:latin typeface="Gill Sans"/>
              </a:rPr>
              <a:t>flowers </a:t>
            </a:r>
            <a:r>
              <a:rPr lang="en-US" sz="1400" dirty="0">
                <a:latin typeface="Gill Sans"/>
              </a:rPr>
              <a:t>and new types of birds in their area.</a:t>
            </a:r>
            <a:endParaRPr lang="en-US" sz="1400" dirty="0"/>
          </a:p>
          <a:p>
            <a:pPr marL="0" indent="0" algn="just">
              <a:spcBef>
                <a:spcPts val="0"/>
              </a:spcBef>
              <a:spcAft>
                <a:spcPts val="0"/>
              </a:spcAft>
            </a:pPr>
            <a:r>
              <a:rPr lang="en-US" sz="1400" b="1" dirty="0">
                <a:latin typeface="Gill Sans"/>
              </a:rPr>
              <a:t>4 </a:t>
            </a:r>
            <a:r>
              <a:rPr lang="en-US" sz="1400" dirty="0">
                <a:latin typeface="Gill Sans"/>
              </a:rPr>
              <a:t>Not everyone is excited, however. </a:t>
            </a:r>
            <a:r>
              <a:rPr lang="en-US" sz="1400" dirty="0" err="1">
                <a:latin typeface="Gill Sans"/>
              </a:rPr>
              <a:t>Minik</a:t>
            </a:r>
            <a:r>
              <a:rPr lang="en-US" sz="1400" dirty="0">
                <a:latin typeface="Gill Sans"/>
              </a:rPr>
              <a:t> </a:t>
            </a:r>
            <a:r>
              <a:rPr lang="en-US" sz="1400" dirty="0" err="1">
                <a:latin typeface="Gill Sans"/>
              </a:rPr>
              <a:t>Rosing</a:t>
            </a:r>
            <a:r>
              <a:rPr lang="en-US" sz="1400" dirty="0">
                <a:latin typeface="Gill Sans"/>
              </a:rPr>
              <a:t> is an environmental scientist. </a:t>
            </a:r>
            <a:r>
              <a:rPr lang="en-US" sz="1400" dirty="0" smtClean="0">
                <a:latin typeface="Gill Sans"/>
              </a:rPr>
              <a:t>He</a:t>
            </a:r>
            <a:r>
              <a:rPr lang="en-US" sz="1400" dirty="0" smtClean="0"/>
              <a:t> </a:t>
            </a:r>
            <a:r>
              <a:rPr lang="en-US" sz="1400" dirty="0" smtClean="0">
                <a:latin typeface="Gill Sans"/>
              </a:rPr>
              <a:t>points </a:t>
            </a:r>
            <a:r>
              <a:rPr lang="en-US" sz="1400" dirty="0">
                <a:latin typeface="Gill Sans"/>
              </a:rPr>
              <a:t>out that more people traveling to Greenland will create more pollution </a:t>
            </a:r>
            <a:r>
              <a:rPr lang="en-US" sz="1400" dirty="0" smtClean="0">
                <a:latin typeface="Gill Sans"/>
              </a:rPr>
              <a:t>and</a:t>
            </a:r>
            <a:r>
              <a:rPr lang="en-US" sz="1400" dirty="0" smtClean="0"/>
              <a:t> </a:t>
            </a:r>
            <a:r>
              <a:rPr lang="en-US" sz="1400" dirty="0" smtClean="0">
                <a:latin typeface="Gill Sans"/>
              </a:rPr>
              <a:t>increase </a:t>
            </a:r>
            <a:r>
              <a:rPr lang="en-US" sz="1400" dirty="0">
                <a:latin typeface="Gill Sans"/>
              </a:rPr>
              <a:t>global warming. He worries that people in the north of Greenland </a:t>
            </a:r>
            <a:r>
              <a:rPr lang="en-US" sz="1400" dirty="0" smtClean="0">
                <a:latin typeface="Gill Sans"/>
              </a:rPr>
              <a:t>will</a:t>
            </a:r>
            <a:r>
              <a:rPr lang="en-US" sz="1400" dirty="0" smtClean="0"/>
              <a:t> </a:t>
            </a:r>
            <a:r>
              <a:rPr lang="en-US" sz="1400" dirty="0" smtClean="0">
                <a:latin typeface="Gill Sans"/>
              </a:rPr>
              <a:t>not </a:t>
            </a:r>
            <a:r>
              <a:rPr lang="en-US" sz="1400" dirty="0">
                <a:latin typeface="Gill Sans"/>
              </a:rPr>
              <a:t>preserve their traditional way of life as the ice disappears. “Loss of </a:t>
            </a:r>
            <a:r>
              <a:rPr lang="en-US" sz="1400" dirty="0" smtClean="0">
                <a:latin typeface="Gill Sans"/>
              </a:rPr>
              <a:t>cultural</a:t>
            </a:r>
            <a:r>
              <a:rPr lang="en-US" sz="1400" dirty="0" smtClean="0"/>
              <a:t> </a:t>
            </a:r>
            <a:r>
              <a:rPr lang="en-US" sz="1400" dirty="0" smtClean="0">
                <a:latin typeface="Gill Sans"/>
              </a:rPr>
              <a:t>identity </a:t>
            </a:r>
            <a:r>
              <a:rPr lang="en-US" sz="1400" dirty="0">
                <a:latin typeface="Gill Sans"/>
              </a:rPr>
              <a:t>and economic benefits are two different categories. You can’t quantify </a:t>
            </a:r>
            <a:r>
              <a:rPr lang="en-US" sz="1400" dirty="0" smtClean="0">
                <a:latin typeface="Gill Sans"/>
              </a:rPr>
              <a:t>the</a:t>
            </a:r>
            <a:r>
              <a:rPr lang="en-US" sz="1400" dirty="0" smtClean="0"/>
              <a:t> </a:t>
            </a:r>
            <a:r>
              <a:rPr lang="en-US" sz="1400" dirty="0" smtClean="0">
                <a:latin typeface="Gill Sans"/>
              </a:rPr>
              <a:t>loss </a:t>
            </a:r>
            <a:r>
              <a:rPr lang="en-US" sz="1400" dirty="0">
                <a:latin typeface="Gill Sans"/>
              </a:rPr>
              <a:t>of our traditions. The real problem is that we are having to adapt so quickly</a:t>
            </a:r>
            <a:r>
              <a:rPr lang="en-US" sz="1400" dirty="0" smtClean="0">
                <a:latin typeface="Gill Sans"/>
              </a:rPr>
              <a:t>,”</a:t>
            </a:r>
            <a:r>
              <a:rPr lang="en-US" sz="1400" dirty="0" smtClean="0"/>
              <a:t> </a:t>
            </a:r>
            <a:r>
              <a:rPr lang="en-US" sz="1400" dirty="0" smtClean="0">
                <a:latin typeface="Gill Sans"/>
              </a:rPr>
              <a:t>he </a:t>
            </a:r>
            <a:r>
              <a:rPr lang="en-US" sz="1400" dirty="0">
                <a:latin typeface="Gill Sans"/>
              </a:rPr>
              <a:t>says.</a:t>
            </a:r>
            <a:endParaRPr lang="en-US" sz="14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a:spcBef>
                <a:spcPts val="0"/>
              </a:spcBef>
              <a:spcAft>
                <a:spcPts val="0"/>
              </a:spcAft>
            </a:pPr>
            <a:endParaRPr lang="en-US" sz="1600" dirty="0"/>
          </a:p>
          <a:p>
            <a:pPr>
              <a:spcBef>
                <a:spcPts val="0"/>
              </a:spcBef>
              <a:spcAft>
                <a:spcPts val="0"/>
              </a:spcAft>
            </a:pPr>
            <a:r>
              <a:rPr lang="en-US" sz="1600" b="1" dirty="0">
                <a:solidFill>
                  <a:srgbClr val="00B0F0"/>
                </a:solidFill>
                <a:latin typeface="Calibri" panose="020F0502020204030204" pitchFamily="34" charset="0"/>
                <a:cs typeface="Calibri" panose="020F0502020204030204" pitchFamily="34" charset="0"/>
              </a:rPr>
              <a:t>C</a:t>
            </a:r>
            <a:r>
              <a:rPr lang="en-US" sz="1600" b="1" dirty="0" smtClean="0">
                <a:solidFill>
                  <a:srgbClr val="00B0F0"/>
                </a:solidFill>
                <a:latin typeface="Calibri" panose="020F0502020204030204" pitchFamily="34" charset="0"/>
                <a:cs typeface="Calibri" panose="020F0502020204030204" pitchFamily="34" charset="0"/>
              </a:rPr>
              <a:t>. </a:t>
            </a:r>
            <a:r>
              <a:rPr lang="en-US" sz="1600" dirty="0">
                <a:solidFill>
                  <a:srgbClr val="00B0F0"/>
                </a:solidFill>
                <a:latin typeface="Calibri" panose="020F0502020204030204" pitchFamily="34" charset="0"/>
                <a:cs typeface="Calibri" panose="020F0502020204030204" pitchFamily="34" charset="0"/>
              </a:rPr>
              <a:t>Choose the best answer.</a:t>
            </a:r>
          </a:p>
          <a:p>
            <a:pPr>
              <a:spcBef>
                <a:spcPts val="0"/>
              </a:spcBef>
              <a:spcAft>
                <a:spcPts val="0"/>
              </a:spcAft>
            </a:pPr>
            <a:r>
              <a:rPr lang="en-US" sz="1600" b="1" dirty="0" smtClean="0">
                <a:latin typeface="Calibri" panose="020F0502020204030204" pitchFamily="34" charset="0"/>
                <a:cs typeface="Calibri" panose="020F0502020204030204" pitchFamily="34" charset="0"/>
              </a:rPr>
              <a:t>2</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Global warming is affecting </a:t>
            </a:r>
            <a:r>
              <a:rPr lang="en-US" sz="1600" dirty="0" err="1">
                <a:latin typeface="Calibri" panose="020F0502020204030204" pitchFamily="34" charset="0"/>
                <a:cs typeface="Calibri" panose="020F0502020204030204" pitchFamily="34" charset="0"/>
              </a:rPr>
              <a:t>Ilulissat’s</a:t>
            </a:r>
            <a:r>
              <a:rPr lang="en-US" sz="1600" dirty="0">
                <a:latin typeface="Calibri" panose="020F0502020204030204" pitchFamily="34" charset="0"/>
                <a:cs typeface="Calibri" panose="020F0502020204030204" pitchFamily="34" charset="0"/>
              </a:rPr>
              <a:t> ___.</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culture and environment</a:t>
            </a:r>
          </a:p>
          <a:p>
            <a:pPr>
              <a:spcBef>
                <a:spcPts val="0"/>
              </a:spcBef>
              <a:spcAft>
                <a:spcPts val="0"/>
              </a:spcAft>
            </a:pPr>
            <a:r>
              <a:rPr lang="en-US" sz="1600" b="1" dirty="0" smtClean="0">
                <a:latin typeface="Calibri" panose="020F0502020204030204" pitchFamily="34" charset="0"/>
                <a:cs typeface="Calibri" panose="020F0502020204030204" pitchFamily="34" charset="0"/>
              </a:rPr>
              <a:t>	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environment and economy</a:t>
            </a:r>
          </a:p>
          <a:p>
            <a:pPr>
              <a:spcBef>
                <a:spcPts val="0"/>
              </a:spcBef>
              <a:spcAft>
                <a:spcPts val="0"/>
              </a:spcAft>
            </a:pPr>
            <a:r>
              <a:rPr lang="en-US" sz="1600" b="1" dirty="0" smtClean="0">
                <a:latin typeface="Calibri" panose="020F0502020204030204" pitchFamily="34" charset="0"/>
                <a:cs typeface="Calibri" panose="020F0502020204030204" pitchFamily="34" charset="0"/>
              </a:rPr>
              <a:t>	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economy and government</a:t>
            </a:r>
          </a:p>
          <a:p>
            <a:pPr>
              <a:spcBef>
                <a:spcPts val="0"/>
              </a:spcBef>
              <a:spcAft>
                <a:spcPts val="0"/>
              </a:spcAft>
            </a:pPr>
            <a:r>
              <a:rPr lang="en-US" sz="1600" b="1" dirty="0" smtClean="0">
                <a:latin typeface="Calibri" panose="020F0502020204030204" pitchFamily="34" charset="0"/>
                <a:cs typeface="Calibri" panose="020F0502020204030204" pitchFamily="34" charset="0"/>
              </a:rPr>
              <a:t>	D</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government and </a:t>
            </a:r>
            <a:r>
              <a:rPr lang="en-US" sz="1600" dirty="0" smtClean="0">
                <a:latin typeface="Calibri" panose="020F0502020204030204" pitchFamily="34" charset="0"/>
                <a:cs typeface="Calibri" panose="020F0502020204030204" pitchFamily="34" charset="0"/>
              </a:rPr>
              <a:t>culture</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3</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Politicians come to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 to ___.</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see the beautiful blue icebergs</a:t>
            </a:r>
          </a:p>
          <a:p>
            <a:pPr>
              <a:spcBef>
                <a:spcPts val="0"/>
              </a:spcBef>
              <a:spcAft>
                <a:spcPts val="0"/>
              </a:spcAft>
            </a:pPr>
            <a:r>
              <a:rPr lang="en-US" sz="1600" b="1" dirty="0" smtClean="0">
                <a:latin typeface="Calibri" panose="020F0502020204030204" pitchFamily="34" charset="0"/>
                <a:cs typeface="Calibri" panose="020F0502020204030204" pitchFamily="34" charset="0"/>
              </a:rPr>
              <a:t>	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study the culture of Greenland</a:t>
            </a:r>
          </a:p>
          <a:p>
            <a:pPr>
              <a:spcBef>
                <a:spcPts val="0"/>
              </a:spcBef>
              <a:spcAft>
                <a:spcPts val="0"/>
              </a:spcAft>
            </a:pPr>
            <a:r>
              <a:rPr lang="en-US" sz="1600" b="1" dirty="0" smtClean="0">
                <a:latin typeface="Calibri" panose="020F0502020204030204" pitchFamily="34" charset="0"/>
                <a:cs typeface="Calibri" panose="020F0502020204030204" pitchFamily="34" charset="0"/>
              </a:rPr>
              <a:t>	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show concern about the environment</a:t>
            </a:r>
          </a:p>
          <a:p>
            <a:pPr>
              <a:spcBef>
                <a:spcPts val="0"/>
              </a:spcBef>
              <a:spcAft>
                <a:spcPts val="0"/>
              </a:spcAft>
            </a:pPr>
            <a:r>
              <a:rPr lang="en-US" sz="1600" b="1" dirty="0" smtClean="0">
                <a:latin typeface="Calibri" panose="020F0502020204030204" pitchFamily="34" charset="0"/>
                <a:cs typeface="Calibri" panose="020F0502020204030204" pitchFamily="34" charset="0"/>
              </a:rPr>
              <a:t>	D</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meet with Greenland’s potato </a:t>
            </a:r>
            <a:r>
              <a:rPr lang="en-US" sz="1600" dirty="0" smtClean="0">
                <a:latin typeface="Calibri" panose="020F0502020204030204" pitchFamily="34" charset="0"/>
                <a:cs typeface="Calibri" panose="020F0502020204030204" pitchFamily="34" charset="0"/>
              </a:rPr>
              <a:t>farmers</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4</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What is the main idea of the article?</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Global warming has changed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a:t>
            </a:r>
          </a:p>
          <a:p>
            <a:pPr>
              <a:spcBef>
                <a:spcPts val="0"/>
              </a:spcBef>
              <a:spcAft>
                <a:spcPts val="0"/>
              </a:spcAft>
            </a:pPr>
            <a:r>
              <a:rPr lang="en-US" sz="1600" b="1" dirty="0" smtClean="0">
                <a:latin typeface="Calibri" panose="020F0502020204030204" pitchFamily="34" charset="0"/>
                <a:cs typeface="Calibri" panose="020F0502020204030204" pitchFamily="34" charset="0"/>
              </a:rPr>
              <a:t>	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Farmers have good crops in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a:t>
            </a:r>
          </a:p>
          <a:p>
            <a:pPr>
              <a:spcBef>
                <a:spcPts val="0"/>
              </a:spcBef>
              <a:spcAft>
                <a:spcPts val="0"/>
              </a:spcAft>
            </a:pPr>
            <a:r>
              <a:rPr lang="en-US" sz="1600" b="1" dirty="0" smtClean="0">
                <a:latin typeface="Calibri" panose="020F0502020204030204" pitchFamily="34" charset="0"/>
                <a:cs typeface="Calibri" panose="020F0502020204030204" pitchFamily="34" charset="0"/>
              </a:rPr>
              <a:t>	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There are many glaciers in </a:t>
            </a:r>
            <a:r>
              <a:rPr lang="en-US" sz="1600" dirty="0" err="1">
                <a:latin typeface="Calibri" panose="020F0502020204030204" pitchFamily="34" charset="0"/>
                <a:cs typeface="Calibri" panose="020F0502020204030204" pitchFamily="34" charset="0"/>
              </a:rPr>
              <a:t>Ilulissat</a:t>
            </a:r>
            <a:r>
              <a:rPr lang="en-US" sz="1600" dirty="0">
                <a:latin typeface="Calibri" panose="020F0502020204030204" pitchFamily="34" charset="0"/>
                <a:cs typeface="Calibri" panose="020F0502020204030204" pitchFamily="34" charset="0"/>
              </a:rPr>
              <a:t>.</a:t>
            </a:r>
          </a:p>
          <a:p>
            <a:pPr>
              <a:spcBef>
                <a:spcPts val="0"/>
              </a:spcBef>
              <a:spcAft>
                <a:spcPts val="0"/>
              </a:spcAft>
            </a:pPr>
            <a:r>
              <a:rPr lang="en-US" sz="1600" b="1" dirty="0" smtClean="0">
                <a:latin typeface="Calibri" panose="020F0502020204030204" pitchFamily="34" charset="0"/>
                <a:cs typeface="Calibri" panose="020F0502020204030204" pitchFamily="34" charset="0"/>
              </a:rPr>
              <a:t>	D</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 fishing industry exists in </a:t>
            </a:r>
            <a:r>
              <a:rPr lang="en-US" sz="1600" dirty="0" err="1">
                <a:latin typeface="Calibri" panose="020F0502020204030204" pitchFamily="34" charset="0"/>
                <a:cs typeface="Calibri" panose="020F0502020204030204" pitchFamily="34" charset="0"/>
              </a:rPr>
              <a:t>Ilulissat</a:t>
            </a:r>
            <a:r>
              <a:rPr lang="en-US" sz="1600" dirty="0" smtClean="0">
                <a:latin typeface="Calibri" panose="020F0502020204030204" pitchFamily="34" charset="0"/>
                <a:cs typeface="Calibri" panose="020F0502020204030204" pitchFamily="34" charset="0"/>
              </a:rPr>
              <a:t>.</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5</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What is the meaning of </a:t>
            </a:r>
            <a:r>
              <a:rPr lang="en-US" sz="1600" i="1" u="sng" dirty="0">
                <a:latin typeface="Calibri" panose="020F0502020204030204" pitchFamily="34" charset="0"/>
                <a:cs typeface="Calibri" panose="020F0502020204030204" pitchFamily="34" charset="0"/>
              </a:rPr>
              <a:t>glaciers</a:t>
            </a:r>
            <a:r>
              <a:rPr lang="en-US" sz="1600" dirty="0">
                <a:latin typeface="Calibri" panose="020F0502020204030204" pitchFamily="34" charset="0"/>
                <a:cs typeface="Calibri" panose="020F0502020204030204" pitchFamily="34" charset="0"/>
              </a:rPr>
              <a:t> in paragraph 2?</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 mass of ice that is slowly moving</a:t>
            </a:r>
          </a:p>
          <a:p>
            <a:pPr>
              <a:spcBef>
                <a:spcPts val="0"/>
              </a:spcBef>
              <a:spcAft>
                <a:spcPts val="0"/>
              </a:spcAft>
            </a:pPr>
            <a:r>
              <a:rPr lang="en-US" sz="1600" b="1" dirty="0" smtClean="0">
                <a:latin typeface="Calibri" panose="020F0502020204030204" pitchFamily="34" charset="0"/>
                <a:cs typeface="Calibri" panose="020F0502020204030204" pitchFamily="34" charset="0"/>
              </a:rPr>
              <a:t>	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 boat that travels on rivers of </a:t>
            </a:r>
            <a:r>
              <a:rPr lang="en-US" sz="1600" dirty="0" smtClean="0">
                <a:latin typeface="Calibri" panose="020F0502020204030204" pitchFamily="34" charset="0"/>
                <a:cs typeface="Calibri" panose="020F0502020204030204" pitchFamily="34" charset="0"/>
              </a:rPr>
              <a:t>ice</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6</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What is the meaning of </a:t>
            </a:r>
            <a:r>
              <a:rPr lang="en-US" sz="1600" i="1" u="sng" dirty="0">
                <a:latin typeface="Calibri" panose="020F0502020204030204" pitchFamily="34" charset="0"/>
                <a:cs typeface="Calibri" panose="020F0502020204030204" pitchFamily="34" charset="0"/>
              </a:rPr>
              <a:t>benefiting</a:t>
            </a:r>
            <a:r>
              <a:rPr lang="en-US" sz="1600" dirty="0">
                <a:latin typeface="Calibri" panose="020F0502020204030204" pitchFamily="34" charset="0"/>
                <a:cs typeface="Calibri" panose="020F0502020204030204" pitchFamily="34" charset="0"/>
              </a:rPr>
              <a:t> in paragraph 3?</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getting smaller and smaller</a:t>
            </a:r>
          </a:p>
          <a:p>
            <a:pPr>
              <a:spcBef>
                <a:spcPts val="0"/>
              </a:spcBef>
              <a:spcAft>
                <a:spcPts val="0"/>
              </a:spcAft>
            </a:pPr>
            <a:r>
              <a:rPr lang="en-US" sz="1600" b="1" dirty="0" smtClean="0">
                <a:latin typeface="Calibri" panose="020F0502020204030204" pitchFamily="34" charset="0"/>
                <a:cs typeface="Calibri" panose="020F0502020204030204" pitchFamily="34" charset="0"/>
              </a:rPr>
              <a:t>	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receiving something good</a:t>
            </a:r>
          </a:p>
          <a:p>
            <a:pPr>
              <a:spcBef>
                <a:spcPts val="0"/>
              </a:spcBef>
              <a:spcAft>
                <a:spcPts val="0"/>
              </a:spcAft>
            </a:pPr>
            <a:r>
              <a:rPr lang="en-US" sz="1600" dirty="0"/>
              <a:t/>
            </a:r>
            <a:br>
              <a:rPr lang="en-US" sz="1600" dirty="0"/>
            </a:br>
            <a:endParaRPr lang="en-US" sz="16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8270100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100" y="617003"/>
            <a:ext cx="10007040" cy="3183471"/>
          </a:xfrm>
        </p:spPr>
        <p:txBody>
          <a:bodyPr/>
          <a:lstStyle/>
          <a:p>
            <a:r>
              <a:rPr lang="en-US" sz="8000" b="1" dirty="0" smtClean="0">
                <a:solidFill>
                  <a:srgbClr val="00B0F0"/>
                </a:solidFill>
                <a:latin typeface="Bradley Hand ITC" panose="03070402050302030203" pitchFamily="66" charset="0"/>
              </a:rPr>
              <a:t>Thank you </a:t>
            </a:r>
            <a:br>
              <a:rPr lang="en-US" sz="8000" b="1" dirty="0" smtClean="0">
                <a:solidFill>
                  <a:srgbClr val="00B0F0"/>
                </a:solidFill>
                <a:latin typeface="Bradley Hand ITC" panose="03070402050302030203" pitchFamily="66" charset="0"/>
              </a:rPr>
            </a:br>
            <a:r>
              <a:rPr lang="en-US" sz="8000" b="1" dirty="0" smtClean="0">
                <a:solidFill>
                  <a:srgbClr val="00B0F0"/>
                </a:solidFill>
                <a:latin typeface="Bradley Hand ITC" panose="03070402050302030203" pitchFamily="66" charset="0"/>
              </a:rPr>
              <a:t>for your attention !</a:t>
            </a:r>
            <a:endParaRPr lang="en-US" sz="8000" b="1" dirty="0">
              <a:solidFill>
                <a:srgbClr val="00B0F0"/>
              </a:solidFill>
              <a:latin typeface="Bradley Hand ITC" panose="03070402050302030203" pitchFamily="66" charset="0"/>
            </a:endParaRPr>
          </a:p>
        </p:txBody>
      </p:sp>
      <p:sp>
        <p:nvSpPr>
          <p:cNvPr id="3" name="Content Placeholder 2"/>
          <p:cNvSpPr>
            <a:spLocks noGrp="1"/>
          </p:cNvSpPr>
          <p:nvPr>
            <p:ph sz="half" idx="1"/>
          </p:nvPr>
        </p:nvSpPr>
        <p:spPr>
          <a:xfrm>
            <a:off x="652800" y="4467683"/>
            <a:ext cx="5345280" cy="4780633"/>
          </a:xfrm>
        </p:spPr>
        <p:txBody>
          <a:bodyPr/>
          <a:lstStyle/>
          <a:p>
            <a:endParaRPr lang="en-US"/>
          </a:p>
        </p:txBody>
      </p:sp>
      <p:sp>
        <p:nvSpPr>
          <p:cNvPr id="4" name="Content Placeholder 3"/>
          <p:cNvSpPr>
            <a:spLocks noGrp="1"/>
          </p:cNvSpPr>
          <p:nvPr>
            <p:ph sz="half" idx="2"/>
          </p:nvPr>
        </p:nvSpPr>
        <p:spPr>
          <a:xfrm>
            <a:off x="6182400" y="4829175"/>
            <a:ext cx="5347201" cy="1475885"/>
          </a:xfrm>
        </p:spPr>
        <p:txBody>
          <a:bodyPr/>
          <a:lstStyle/>
          <a:p>
            <a:endParaRPr lang="en-US" dirty="0"/>
          </a:p>
        </p:txBody>
      </p:sp>
    </p:spTree>
    <p:extLst>
      <p:ext uri="{BB962C8B-B14F-4D97-AF65-F5344CB8AC3E}">
        <p14:creationId xmlns:p14="http://schemas.microsoft.com/office/powerpoint/2010/main" val="234363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Unit 5</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                              </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a:solidFill>
                  <a:srgbClr val="0070C0"/>
                </a:solidFill>
                <a:latin typeface="Lucida Handwriting" panose="03010101010101010101" pitchFamily="66" charset="0"/>
              </a:rPr>
              <a:t>	</a:t>
            </a:r>
            <a:r>
              <a:rPr lang="en-US" altLang="en-US" dirty="0" smtClean="0">
                <a:solidFill>
                  <a:srgbClr val="0070C0"/>
                </a:solidFill>
                <a:latin typeface="Lucida Handwriting" panose="03010101010101010101" pitchFamily="66" charset="0"/>
              </a:rPr>
              <a:t>						</a:t>
            </a:r>
            <a:r>
              <a:rPr lang="en-US" altLang="en-US" dirty="0" smtClean="0">
                <a:solidFill>
                  <a:srgbClr val="0070C0"/>
                </a:solidFill>
                <a:latin typeface="Lucida Handwriting" panose="03010101010101010101" pitchFamily="66" charset="0"/>
              </a:rPr>
              <a:t>Careers </a:t>
            </a:r>
            <a:r>
              <a:rPr lang="en-US" altLang="en-US" dirty="0" smtClean="0">
                <a:solidFill>
                  <a:srgbClr val="0070C0"/>
                </a:solidFill>
                <a:latin typeface="Lucida Handwriting" panose="03010101010101010101" pitchFamily="66" charset="0"/>
              </a:rPr>
              <a:t>of the Future</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dirty="0" smtClean="0">
              <a:solidFill>
                <a:srgbClr val="0070C0"/>
              </a:solidFill>
              <a:latin typeface="Lucida Handwriting" panose="03010101010101010101" pitchFamily="66" charset="0"/>
            </a:endParaRP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 </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dirty="0" smtClean="0">
              <a:solidFill>
                <a:srgbClr val="0070C0"/>
              </a:solidFill>
              <a:latin typeface="Lucida Handwriting" panose="03010101010101010101" pitchFamily="66" charset="0"/>
            </a:endParaRPr>
          </a:p>
        </p:txBody>
      </p:sp>
      <p:pic>
        <p:nvPicPr>
          <p:cNvPr id="1026" name="Picture 2" descr="Should You Do Part Time Or Full Time Freelancing? Here's How To Figure O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475" y="3516421"/>
            <a:ext cx="50800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3782897"/>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3</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a:t>
            </a:r>
            <a:r>
              <a:rPr lang="en-US" altLang="en-US" sz="1800" dirty="0">
                <a:latin typeface="Calibri" panose="020F0502020204030204" pitchFamily="34" charset="0"/>
                <a:cs typeface="Calibri" panose="020F0502020204030204" pitchFamily="34" charset="0"/>
              </a:rPr>
              <a:t> </a:t>
            </a:r>
            <a:r>
              <a:rPr lang="en-US" altLang="en-US" sz="1800" dirty="0" smtClean="0">
                <a:latin typeface="Calibri" panose="020F0502020204030204" pitchFamily="34" charset="0"/>
                <a:cs typeface="Calibri" panose="020F0502020204030204" pitchFamily="34" charset="0"/>
              </a:rPr>
              <a:t>Meet the New Boss : You</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lvl="0" indent="0" defTabSz="914400" eaLnBrk="1" fontAlgn="auto" hangingPunct="1">
              <a:lnSpc>
                <a:spcPct val="100000"/>
              </a:lnSpc>
              <a:spcBef>
                <a:spcPts val="0"/>
              </a:spcBef>
              <a:spcAft>
                <a:spcPts val="0"/>
              </a:spcAft>
              <a:buClrTx/>
              <a:buSzTx/>
            </a:pPr>
            <a:r>
              <a:rPr lang="en-US" sz="1250" dirty="0" smtClean="0">
                <a:latin typeface="Gill Sans"/>
              </a:rPr>
              <a:t> </a:t>
            </a:r>
            <a:r>
              <a:rPr lang="en-US" sz="1600" dirty="0">
                <a:solidFill>
                  <a:srgbClr val="00B0F0"/>
                </a:solidFill>
                <a:latin typeface="Calibri" panose="020F0502020204030204" pitchFamily="34" charset="0"/>
                <a:cs typeface="Calibri" panose="020F0502020204030204" pitchFamily="34" charset="0"/>
              </a:rPr>
              <a:t>Circle the </a:t>
            </a:r>
            <a:r>
              <a:rPr lang="en-US" sz="1600" dirty="0" smtClean="0">
                <a:solidFill>
                  <a:srgbClr val="00B0F0"/>
                </a:solidFill>
                <a:latin typeface="Calibri" panose="020F0502020204030204" pitchFamily="34" charset="0"/>
                <a:cs typeface="Calibri" panose="020F0502020204030204" pitchFamily="34" charset="0"/>
              </a:rPr>
              <a:t>correct synonyms for each highlighted word</a:t>
            </a:r>
            <a:endParaRPr lang="en-US" sz="1600" dirty="0">
              <a:solidFill>
                <a:srgbClr val="00B0F0"/>
              </a:solidFill>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1. </a:t>
            </a:r>
            <a:r>
              <a:rPr lang="en-US" sz="1600" dirty="0" smtClean="0">
                <a:solidFill>
                  <a:srgbClr val="1D2A57"/>
                </a:solidFill>
                <a:latin typeface="Calibri" panose="020F0502020204030204" pitchFamily="34" charset="0"/>
                <a:cs typeface="Calibri" panose="020F0502020204030204" pitchFamily="34" charset="0"/>
              </a:rPr>
              <a:t>Some</a:t>
            </a:r>
            <a:r>
              <a:rPr lang="en-US" sz="1600" dirty="0">
                <a:solidFill>
                  <a:srgbClr val="1D2A57"/>
                </a:solidFill>
                <a:latin typeface="Calibri" panose="020F0502020204030204" pitchFamily="34" charset="0"/>
                <a:cs typeface="Calibri" panose="020F0502020204030204" pitchFamily="34" charset="0"/>
              </a:rPr>
              <a:t> </a:t>
            </a:r>
            <a:r>
              <a:rPr lang="en-US" sz="1600" dirty="0" smtClean="0">
                <a:solidFill>
                  <a:srgbClr val="1D2A57"/>
                </a:solidFill>
                <a:latin typeface="Calibri" panose="020F0502020204030204" pitchFamily="34" charset="0"/>
                <a:cs typeface="Calibri" panose="020F0502020204030204" pitchFamily="34" charset="0"/>
              </a:rPr>
              <a:t>companies </a:t>
            </a:r>
            <a:r>
              <a:rPr lang="en-US" sz="1600" u="sng" dirty="0" smtClean="0">
                <a:solidFill>
                  <a:srgbClr val="1D2A57"/>
                </a:solidFill>
                <a:latin typeface="Calibri" panose="020F0502020204030204" pitchFamily="34" charset="0"/>
                <a:cs typeface="Calibri" panose="020F0502020204030204" pitchFamily="34" charset="0"/>
              </a:rPr>
              <a:t>outsource</a:t>
            </a:r>
            <a:r>
              <a:rPr lang="en-US" sz="1600" dirty="0" smtClean="0">
                <a:solidFill>
                  <a:srgbClr val="1D2A57"/>
                </a:solidFill>
                <a:latin typeface="Calibri" panose="020F0502020204030204" pitchFamily="34" charset="0"/>
                <a:cs typeface="Calibri" panose="020F0502020204030204" pitchFamily="34" charset="0"/>
              </a:rPr>
              <a:t> </a:t>
            </a:r>
            <a:r>
              <a:rPr lang="en-US" sz="1600" dirty="0">
                <a:solidFill>
                  <a:srgbClr val="1D2A57"/>
                </a:solidFill>
                <a:latin typeface="Calibri" panose="020F0502020204030204" pitchFamily="34" charset="0"/>
                <a:cs typeface="Calibri" panose="020F0502020204030204" pitchFamily="34" charset="0"/>
              </a:rPr>
              <a:t>to cheaper </a:t>
            </a:r>
            <a:r>
              <a:rPr lang="en-US" sz="1600" dirty="0" smtClean="0">
                <a:solidFill>
                  <a:srgbClr val="1D2A57"/>
                </a:solidFill>
                <a:latin typeface="Calibri" panose="020F0502020204030204" pitchFamily="34" charset="0"/>
                <a:cs typeface="Calibri" panose="020F0502020204030204" pitchFamily="34" charset="0"/>
              </a:rPr>
              <a:t>locations</a:t>
            </a:r>
            <a:r>
              <a:rPr lang="en-US" sz="1600" dirty="0">
                <a:solidFill>
                  <a:srgbClr val="1D2A57"/>
                </a:solidFill>
                <a:latin typeface="Calibri" panose="020F0502020204030204" pitchFamily="34" charset="0"/>
                <a:cs typeface="Calibri" panose="020F0502020204030204" pitchFamily="34" charset="0"/>
              </a:rPr>
              <a:t> to cut </a:t>
            </a:r>
            <a:r>
              <a:rPr lang="en-US" sz="1600" dirty="0" smtClean="0">
                <a:solidFill>
                  <a:srgbClr val="1D2A57"/>
                </a:solidFill>
                <a:latin typeface="Calibri" panose="020F0502020204030204" pitchFamily="34" charset="0"/>
                <a:cs typeface="Calibri" panose="020F0502020204030204" pitchFamily="34" charset="0"/>
              </a:rPr>
              <a:t>costs from now on.</a:t>
            </a:r>
          </a:p>
          <a:p>
            <a:pPr marL="342900" lvl="0" indent="-342900" defTabSz="914400" eaLnBrk="1" fontAlgn="auto" hangingPunct="1">
              <a:lnSpc>
                <a:spcPct val="100000"/>
              </a:lnSpc>
              <a:spcBef>
                <a:spcPts val="0"/>
              </a:spcBef>
              <a:spcAft>
                <a:spcPts val="0"/>
              </a:spcAft>
              <a:buClrTx/>
              <a:buSzTx/>
              <a:buAutoNum type="alphaLcPeriod"/>
            </a:pPr>
            <a:r>
              <a:rPr lang="en-US" sz="1600" dirty="0">
                <a:solidFill>
                  <a:srgbClr val="1D2A57"/>
                </a:solidFill>
                <a:latin typeface="Calibri" panose="020F0502020204030204" pitchFamily="34" charset="0"/>
                <a:cs typeface="Calibri" panose="020F0502020204030204" pitchFamily="34" charset="0"/>
              </a:rPr>
              <a:t>m</a:t>
            </a:r>
            <a:r>
              <a:rPr lang="en-US" sz="1600" dirty="0" smtClean="0">
                <a:solidFill>
                  <a:srgbClr val="1D2A57"/>
                </a:solidFill>
                <a:latin typeface="Calibri" panose="020F0502020204030204" pitchFamily="34" charset="0"/>
                <a:cs typeface="Calibri" panose="020F0502020204030204" pitchFamily="34" charset="0"/>
              </a:rPr>
              <a:t>ove workers to another place</a:t>
            </a:r>
          </a:p>
          <a:p>
            <a:pPr marL="342900" lvl="0" indent="-342900" defTabSz="914400" eaLnBrk="1" fontAlgn="auto" hangingPunct="1">
              <a:lnSpc>
                <a:spcPct val="100000"/>
              </a:lnSpc>
              <a:spcBef>
                <a:spcPts val="0"/>
              </a:spcBef>
              <a:spcAft>
                <a:spcPts val="0"/>
              </a:spcAft>
              <a:buClrTx/>
              <a:buSzTx/>
              <a:buAutoNum type="alphaLcPeriod"/>
            </a:pPr>
            <a:r>
              <a:rPr lang="en-US" sz="1600" dirty="0">
                <a:solidFill>
                  <a:srgbClr val="1D2A57"/>
                </a:solidFill>
                <a:latin typeface="Calibri" panose="020F0502020204030204" pitchFamily="34" charset="0"/>
                <a:cs typeface="Calibri" panose="020F0502020204030204" pitchFamily="34" charset="0"/>
              </a:rPr>
              <a:t>m</a:t>
            </a:r>
            <a:r>
              <a:rPr lang="en-US" sz="1600" dirty="0" smtClean="0">
                <a:solidFill>
                  <a:srgbClr val="1D2A57"/>
                </a:solidFill>
                <a:latin typeface="Calibri" panose="020F0502020204030204" pitchFamily="34" charset="0"/>
                <a:cs typeface="Calibri" panose="020F0502020204030204" pitchFamily="34" charset="0"/>
              </a:rPr>
              <a:t>ove jobs to another place</a:t>
            </a:r>
          </a:p>
          <a:p>
            <a:pPr marL="342900" lvl="0" indent="-342900" defTabSz="914400" eaLnBrk="1" fontAlgn="auto" hangingPunct="1">
              <a:lnSpc>
                <a:spcPct val="100000"/>
              </a:lnSpc>
              <a:spcBef>
                <a:spcPts val="0"/>
              </a:spcBef>
              <a:spcAft>
                <a:spcPts val="0"/>
              </a:spcAft>
              <a:buClrTx/>
              <a:buSzTx/>
              <a:buAutoNum type="alphaLcPeriod"/>
            </a:pPr>
            <a:endParaRPr lang="en-US" sz="1600" dirty="0" smtClean="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sz="1600" dirty="0" smtClean="0">
                <a:latin typeface="Calibri" panose="020F0502020204030204" pitchFamily="34" charset="0"/>
                <a:cs typeface="Calibri" panose="020F0502020204030204" pitchFamily="34" charset="0"/>
              </a:rPr>
              <a:t>2. So </a:t>
            </a:r>
            <a:r>
              <a:rPr lang="en-US" sz="1600" dirty="0">
                <a:latin typeface="Calibri" panose="020F0502020204030204" pitchFamily="34" charset="0"/>
                <a:cs typeface="Calibri" panose="020F0502020204030204" pitchFamily="34" charset="0"/>
              </a:rPr>
              <a:t>many films are animated by computers and do not include real people in them. In </a:t>
            </a:r>
            <a:r>
              <a:rPr lang="en-US" sz="1600" dirty="0" smtClean="0">
                <a:latin typeface="Calibri" panose="020F0502020204030204" pitchFamily="34" charset="0"/>
                <a:cs typeface="Calibri" panose="020F0502020204030204" pitchFamily="34" charset="0"/>
              </a:rPr>
              <a:t>twenty</a:t>
            </a:r>
            <a:r>
              <a:rPr lang="en-US" sz="1600"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years</a:t>
            </a:r>
            <a:r>
              <a:rPr lang="en-US" sz="1600" dirty="0">
                <a:latin typeface="Calibri" panose="020F0502020204030204" pitchFamily="34" charset="0"/>
                <a:cs typeface="Calibri" panose="020F0502020204030204" pitchFamily="34" charset="0"/>
              </a:rPr>
              <a:t>, actors will be </a:t>
            </a:r>
            <a:r>
              <a:rPr lang="en-US" sz="1600" dirty="0" smtClean="0">
                <a:latin typeface="Calibri" panose="020F0502020204030204" pitchFamily="34" charset="0"/>
                <a:cs typeface="Calibri" panose="020F0502020204030204" pitchFamily="34" charset="0"/>
              </a:rPr>
              <a:t> </a:t>
            </a:r>
            <a:r>
              <a:rPr lang="en-US" sz="1600" u="sng" dirty="0" smtClean="0">
                <a:latin typeface="Calibri" panose="020F0502020204030204" pitchFamily="34" charset="0"/>
                <a:cs typeface="Calibri" panose="020F0502020204030204" pitchFamily="34" charset="0"/>
              </a:rPr>
              <a:t>obsolete</a:t>
            </a:r>
            <a:r>
              <a:rPr lang="en-US" sz="1600" dirty="0" smtClean="0">
                <a:latin typeface="Calibri" panose="020F0502020204030204" pitchFamily="34" charset="0"/>
                <a:cs typeface="Calibri" panose="020F0502020204030204" pitchFamily="34" charset="0"/>
              </a:rPr>
              <a:t>.</a:t>
            </a:r>
          </a:p>
          <a:p>
            <a:pPr marL="342900" lvl="0" indent="-342900" defTabSz="914400" eaLnBrk="1" fontAlgn="auto" hangingPunct="1">
              <a:lnSpc>
                <a:spcPct val="100000"/>
              </a:lnSpc>
              <a:spcBef>
                <a:spcPts val="0"/>
              </a:spcBef>
              <a:spcAft>
                <a:spcPts val="0"/>
              </a:spcAft>
              <a:buClrTx/>
              <a:buSzTx/>
              <a:buAutoNum type="alphaLcPeriod"/>
            </a:pPr>
            <a:r>
              <a:rPr lang="en-US" sz="1600" dirty="0">
                <a:latin typeface="Calibri" panose="020F0502020204030204" pitchFamily="34" charset="0"/>
                <a:cs typeface="Calibri" panose="020F0502020204030204" pitchFamily="34" charset="0"/>
              </a:rPr>
              <a:t>u</a:t>
            </a:r>
            <a:r>
              <a:rPr lang="en-US" sz="1600" dirty="0" smtClean="0">
                <a:latin typeface="Calibri" panose="020F0502020204030204" pitchFamily="34" charset="0"/>
                <a:cs typeface="Calibri" panose="020F0502020204030204" pitchFamily="34" charset="0"/>
              </a:rPr>
              <a:t>nnecessary </a:t>
            </a:r>
          </a:p>
          <a:p>
            <a:pPr marL="342900" lvl="0" indent="-342900" defTabSz="914400" eaLnBrk="1" fontAlgn="auto" hangingPunct="1">
              <a:lnSpc>
                <a:spcPct val="100000"/>
              </a:lnSpc>
              <a:spcBef>
                <a:spcPts val="0"/>
              </a:spcBef>
              <a:spcAft>
                <a:spcPts val="0"/>
              </a:spcAft>
              <a:buClrTx/>
              <a:buSzTx/>
              <a:buAutoNum type="alphaLcPeriod"/>
            </a:pPr>
            <a:r>
              <a:rPr lang="en-US" sz="1600" dirty="0" smtClean="0">
                <a:latin typeface="Calibri" panose="020F0502020204030204" pitchFamily="34" charset="0"/>
                <a:cs typeface="Calibri" panose="020F0502020204030204" pitchFamily="34" charset="0"/>
              </a:rPr>
              <a:t>recent</a:t>
            </a:r>
          </a:p>
          <a:p>
            <a:pPr marL="342900" lvl="0" indent="-342900" defTabSz="914400" eaLnBrk="1" fontAlgn="auto" hangingPunct="1">
              <a:lnSpc>
                <a:spcPct val="100000"/>
              </a:lnSpc>
              <a:spcBef>
                <a:spcPts val="0"/>
              </a:spcBef>
              <a:spcAft>
                <a:spcPts val="0"/>
              </a:spcAft>
              <a:buClrTx/>
              <a:buSzTx/>
              <a:buAutoNum type="alphaLcPeriod"/>
            </a:pPr>
            <a:endParaRPr lang="en-US" sz="1600" dirty="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sz="1600" dirty="0" smtClean="0">
                <a:latin typeface="Calibri" panose="020F0502020204030204" pitchFamily="34" charset="0"/>
                <a:cs typeface="Calibri" panose="020F0502020204030204" pitchFamily="34" charset="0"/>
              </a:rPr>
              <a:t>3. </a:t>
            </a:r>
            <a:r>
              <a:rPr lang="en-US" sz="1600" dirty="0">
                <a:latin typeface="Calibri" panose="020F0502020204030204" pitchFamily="34" charset="0"/>
                <a:cs typeface="Calibri" panose="020F0502020204030204" pitchFamily="34" charset="0"/>
              </a:rPr>
              <a:t>Dr. Kerri </a:t>
            </a:r>
            <a:r>
              <a:rPr lang="en-US" sz="1600" dirty="0" err="1">
                <a:latin typeface="Calibri" panose="020F0502020204030204" pitchFamily="34" charset="0"/>
                <a:cs typeface="Calibri" panose="020F0502020204030204" pitchFamily="34" charset="0"/>
              </a:rPr>
              <a:t>Petrone</a:t>
            </a:r>
            <a:r>
              <a:rPr lang="en-US" sz="1600" dirty="0">
                <a:latin typeface="Calibri" panose="020F0502020204030204" pitchFamily="34" charset="0"/>
                <a:cs typeface="Calibri" panose="020F0502020204030204" pitchFamily="34" charset="0"/>
              </a:rPr>
              <a:t> has numerous graduate </a:t>
            </a:r>
            <a:r>
              <a:rPr lang="en-US" sz="1600" dirty="0" smtClean="0">
                <a:latin typeface="Calibri" panose="020F0502020204030204" pitchFamily="34" charset="0"/>
                <a:cs typeface="Calibri" panose="020F0502020204030204" pitchFamily="34" charset="0"/>
              </a:rPr>
              <a:t>degrees and experiences </a:t>
            </a:r>
            <a:r>
              <a:rPr lang="en-US" sz="1600" dirty="0">
                <a:latin typeface="Calibri" panose="020F0502020204030204" pitchFamily="34" charset="0"/>
                <a:cs typeface="Calibri" panose="020F0502020204030204" pitchFamily="34" charset="0"/>
              </a:rPr>
              <a:t>in information technology. She </a:t>
            </a:r>
            <a:r>
              <a:rPr lang="en-US" sz="1600" dirty="0" smtClean="0">
                <a:latin typeface="Calibri" panose="020F0502020204030204" pitchFamily="34" charset="0"/>
                <a:cs typeface="Calibri" panose="020F0502020204030204" pitchFamily="34" charset="0"/>
              </a:rPr>
              <a:t>is</a:t>
            </a:r>
            <a:r>
              <a:rPr lang="en-US" sz="1600"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considered </a:t>
            </a:r>
            <a:r>
              <a:rPr lang="en-US" sz="1600" dirty="0">
                <a:latin typeface="Calibri" panose="020F0502020204030204" pitchFamily="34" charset="0"/>
                <a:cs typeface="Calibri" panose="020F0502020204030204" pitchFamily="34" charset="0"/>
              </a:rPr>
              <a:t>by many to be an </a:t>
            </a:r>
            <a:r>
              <a:rPr lang="en-US" sz="1600" u="sng" dirty="0" smtClean="0">
                <a:latin typeface="Calibri" panose="020F0502020204030204" pitchFamily="34" charset="0"/>
                <a:cs typeface="Calibri" panose="020F0502020204030204" pitchFamily="34" charset="0"/>
              </a:rPr>
              <a:t>expert</a:t>
            </a:r>
            <a:r>
              <a:rPr lang="en-US" sz="1600"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in the field</a:t>
            </a:r>
            <a:r>
              <a:rPr lang="en-US" sz="1600" dirty="0" smtClean="0">
                <a:latin typeface="Calibri" panose="020F0502020204030204" pitchFamily="34" charset="0"/>
                <a:cs typeface="Calibri" panose="020F0502020204030204" pitchFamily="34" charset="0"/>
              </a:rPr>
              <a:t>.</a:t>
            </a:r>
          </a:p>
          <a:p>
            <a:pPr marL="342900" lvl="0" indent="-342900" defTabSz="914400" eaLnBrk="1" fontAlgn="auto" hangingPunct="1">
              <a:lnSpc>
                <a:spcPct val="100000"/>
              </a:lnSpc>
              <a:spcBef>
                <a:spcPts val="0"/>
              </a:spcBef>
              <a:spcAft>
                <a:spcPts val="0"/>
              </a:spcAft>
              <a:buClrTx/>
              <a:buSzTx/>
              <a:buAutoNum type="alphaLcPeriod"/>
            </a:pPr>
            <a:r>
              <a:rPr lang="en-US" sz="1600" dirty="0" smtClean="0">
                <a:latin typeface="Calibri" panose="020F0502020204030204" pitchFamily="34" charset="0"/>
                <a:cs typeface="Calibri" panose="020F0502020204030204" pitchFamily="34" charset="0"/>
              </a:rPr>
              <a:t>a  professional person</a:t>
            </a:r>
          </a:p>
          <a:p>
            <a:pPr marL="342900" lvl="0" indent="-342900" defTabSz="914400" eaLnBrk="1" fontAlgn="auto" hangingPunct="1">
              <a:lnSpc>
                <a:spcPct val="100000"/>
              </a:lnSpc>
              <a:spcBef>
                <a:spcPts val="0"/>
              </a:spcBef>
              <a:spcAft>
                <a:spcPts val="0"/>
              </a:spcAft>
              <a:buClrTx/>
              <a:buSzTx/>
              <a:buAutoNum type="alphaLcPeriod"/>
            </a:pPr>
            <a:r>
              <a:rPr lang="en-US" sz="1600" dirty="0">
                <a:latin typeface="Calibri" panose="020F0502020204030204" pitchFamily="34" charset="0"/>
                <a:cs typeface="Calibri" panose="020F0502020204030204" pitchFamily="34" charset="0"/>
              </a:rPr>
              <a:t>a</a:t>
            </a:r>
            <a:r>
              <a:rPr lang="en-US" sz="1600" dirty="0" smtClean="0">
                <a:latin typeface="Calibri" panose="020F0502020204030204" pitchFamily="34" charset="0"/>
                <a:cs typeface="Calibri" panose="020F0502020204030204" pitchFamily="34" charset="0"/>
              </a:rPr>
              <a:t>n amateur person</a:t>
            </a:r>
          </a:p>
          <a:p>
            <a:pPr marL="342900" lvl="0" indent="-342900" defTabSz="914400" eaLnBrk="1" fontAlgn="auto" hangingPunct="1">
              <a:lnSpc>
                <a:spcPct val="100000"/>
              </a:lnSpc>
              <a:spcBef>
                <a:spcPts val="0"/>
              </a:spcBef>
              <a:spcAft>
                <a:spcPts val="0"/>
              </a:spcAft>
              <a:buClrTx/>
              <a:buSzTx/>
              <a:buAutoNum type="alphaLcPeriod"/>
            </a:pPr>
            <a:endParaRPr lang="en-US" sz="1600" dirty="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sz="1600" dirty="0">
                <a:latin typeface="Calibri" panose="020F0502020204030204" pitchFamily="34" charset="0"/>
                <a:cs typeface="Calibri" panose="020F0502020204030204" pitchFamily="34" charset="0"/>
              </a:rPr>
              <a:t>4</a:t>
            </a:r>
            <a:r>
              <a:rPr lang="en-US" sz="1600" dirty="0" smtClean="0">
                <a:latin typeface="Calibri" panose="020F0502020204030204" pitchFamily="34" charset="0"/>
                <a:cs typeface="Calibri" panose="020F0502020204030204" pitchFamily="34" charset="0"/>
              </a:rPr>
              <a:t>. </a:t>
            </a:r>
            <a:r>
              <a:rPr lang="en-US" altLang="en-US" sz="1600" dirty="0">
                <a:latin typeface="Calibri" panose="020F0502020204030204" pitchFamily="34" charset="0"/>
                <a:cs typeface="Calibri" panose="020F0502020204030204" pitchFamily="34" charset="0"/>
              </a:rPr>
              <a:t>In Japan the </a:t>
            </a:r>
            <a:r>
              <a:rPr lang="en-US" altLang="en-US" sz="1600" u="sng" dirty="0">
                <a:latin typeface="Calibri" panose="020F0502020204030204" pitchFamily="34" charset="0"/>
                <a:cs typeface="Calibri" panose="020F0502020204030204" pitchFamily="34" charset="0"/>
              </a:rPr>
              <a:t>security </a:t>
            </a:r>
            <a:r>
              <a:rPr lang="en-US" altLang="en-US" sz="1600" dirty="0">
                <a:latin typeface="Calibri" panose="020F0502020204030204" pitchFamily="34" charset="0"/>
                <a:cs typeface="Calibri" panose="020F0502020204030204" pitchFamily="34" charset="0"/>
              </a:rPr>
              <a:t>of having the same job for your whole life used to be quite usual. Workers never worried about losing jobs.</a:t>
            </a:r>
          </a:p>
          <a:p>
            <a:pPr marL="342900" lvl="0" indent="-342900" defTabSz="914400" eaLnBrk="1" fontAlgn="auto" hangingPunct="1">
              <a:lnSpc>
                <a:spcPct val="100000"/>
              </a:lnSpc>
              <a:spcBef>
                <a:spcPts val="0"/>
              </a:spcBef>
              <a:spcAft>
                <a:spcPts val="0"/>
              </a:spcAft>
              <a:buClrTx/>
              <a:buSzTx/>
              <a:buFont typeface="Times New Roman" panose="02020603050405020304" pitchFamily="18" charset="0"/>
              <a:buAutoNum type="alphaLcPeriod"/>
            </a:pPr>
            <a:r>
              <a:rPr lang="en-US" altLang="en-US" sz="1600" dirty="0">
                <a:latin typeface="Calibri" panose="020F0502020204030204" pitchFamily="34" charset="0"/>
                <a:cs typeface="Calibri" panose="020F0502020204030204" pitchFamily="34" charset="0"/>
              </a:rPr>
              <a:t>Freedom from risk and  threat of change for the worse</a:t>
            </a:r>
          </a:p>
          <a:p>
            <a:pPr marL="342900" lvl="0" indent="-342900" defTabSz="914400" eaLnBrk="1" fontAlgn="auto" hangingPunct="1">
              <a:lnSpc>
                <a:spcPct val="100000"/>
              </a:lnSpc>
              <a:spcBef>
                <a:spcPts val="0"/>
              </a:spcBef>
              <a:spcAft>
                <a:spcPts val="0"/>
              </a:spcAft>
              <a:buClrTx/>
              <a:buSzTx/>
              <a:buFont typeface="Times New Roman" panose="02020603050405020304" pitchFamily="18" charset="0"/>
              <a:buAutoNum type="alphaLcPeriod"/>
            </a:pPr>
            <a:r>
              <a:rPr lang="en-US" altLang="en-US" sz="1600" dirty="0">
                <a:latin typeface="Calibri" panose="020F0502020204030204" pitchFamily="34" charset="0"/>
                <a:cs typeface="Calibri" panose="020F0502020204030204" pitchFamily="34" charset="0"/>
              </a:rPr>
              <a:t>Wanting change </a:t>
            </a:r>
            <a:endParaRPr lang="en-US" sz="1600" dirty="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endParaRPr lang="en-US" altLang="en-US" sz="1600" dirty="0" smtClean="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endParaRPr lang="en-US" altLang="en-US" sz="1250" b="1" dirty="0" smtClean="0">
              <a:latin typeface="Gill Sans"/>
              <a:cs typeface="Calibri" panose="020F0502020204030204" pitchFamily="34" charset="0"/>
            </a:endParaRPr>
          </a:p>
          <a:p>
            <a:pPr marL="342900" lvl="0" indent="-342900" defTabSz="914400" eaLnBrk="1" fontAlgn="auto" hangingPunct="1">
              <a:lnSpc>
                <a:spcPct val="100000"/>
              </a:lnSpc>
              <a:spcBef>
                <a:spcPts val="0"/>
              </a:spcBef>
              <a:spcAft>
                <a:spcPts val="0"/>
              </a:spcAft>
              <a:buClrTx/>
              <a:buSzTx/>
              <a:buAutoNum type="alphaLcPeriod"/>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sz="1600" dirty="0">
                <a:latin typeface="Calibri" panose="020F0502020204030204" pitchFamily="34" charset="0"/>
                <a:cs typeface="Calibri" panose="020F0502020204030204" pitchFamily="34" charset="0"/>
              </a:rPr>
              <a:t>5. </a:t>
            </a:r>
            <a:r>
              <a:rPr lang="en-US" sz="1600" u="sng" dirty="0">
                <a:latin typeface="Calibri" panose="020F0502020204030204" pitchFamily="34" charset="0"/>
                <a:cs typeface="Calibri" panose="020F0502020204030204" pitchFamily="34" charset="0"/>
              </a:rPr>
              <a:t>Freelancers</a:t>
            </a:r>
            <a:r>
              <a:rPr lang="en-US" sz="1600" dirty="0">
                <a:latin typeface="Calibri" panose="020F0502020204030204" pitchFamily="34" charset="0"/>
                <a:cs typeface="Calibri" panose="020F0502020204030204" pitchFamily="34" charset="0"/>
              </a:rPr>
              <a:t> work for themselves, doing projects for different companies.</a:t>
            </a:r>
          </a:p>
          <a:p>
            <a:pPr marL="342900" lvl="0" indent="-342900" defTabSz="914400" eaLnBrk="1" fontAlgn="auto" hangingPunct="1">
              <a:lnSpc>
                <a:spcPct val="100000"/>
              </a:lnSpc>
              <a:spcBef>
                <a:spcPts val="0"/>
              </a:spcBef>
              <a:spcAft>
                <a:spcPts val="0"/>
              </a:spcAft>
              <a:buClrTx/>
              <a:buSzTx/>
              <a:buFont typeface="Times New Roman" panose="02020603050405020304" pitchFamily="18" charset="0"/>
              <a:buAutoNum type="alphaLcPeriod"/>
            </a:pPr>
            <a:r>
              <a:rPr lang="en-US" altLang="en-US" sz="1600" dirty="0">
                <a:latin typeface="Calibri" panose="020F0502020204030204" pitchFamily="34" charset="0"/>
                <a:cs typeface="Calibri" panose="020F0502020204030204" pitchFamily="34" charset="0"/>
              </a:rPr>
              <a:t>Independent workers  </a:t>
            </a:r>
            <a:r>
              <a:rPr lang="en-US" altLang="en-US" sz="1600" dirty="0" smtClean="0">
                <a:latin typeface="Calibri" panose="020F0502020204030204" pitchFamily="34" charset="0"/>
                <a:cs typeface="Calibri" panose="020F0502020204030204" pitchFamily="34" charset="0"/>
              </a:rPr>
              <a:t>	b</a:t>
            </a:r>
            <a:r>
              <a:rPr lang="en-US" altLang="en-US" sz="1600" dirty="0">
                <a:latin typeface="Calibri" panose="020F0502020204030204" pitchFamily="34" charset="0"/>
                <a:cs typeface="Calibri" panose="020F0502020204030204" pitchFamily="34" charset="0"/>
              </a:rPr>
              <a:t>. </a:t>
            </a:r>
            <a:r>
              <a:rPr lang="en-US" altLang="en-US" sz="1600" dirty="0" smtClean="0">
                <a:latin typeface="Calibri" panose="020F0502020204030204" pitchFamily="34" charset="0"/>
                <a:cs typeface="Calibri" panose="020F0502020204030204" pitchFamily="34" charset="0"/>
              </a:rPr>
              <a:t>Retired workers</a:t>
            </a:r>
          </a:p>
          <a:p>
            <a:pPr marL="342900" lvl="0" indent="-342900" defTabSz="914400" eaLnBrk="1" fontAlgn="auto" hangingPunct="1">
              <a:lnSpc>
                <a:spcPct val="100000"/>
              </a:lnSpc>
              <a:spcBef>
                <a:spcPts val="0"/>
              </a:spcBef>
              <a:spcAft>
                <a:spcPts val="0"/>
              </a:spcAft>
              <a:buClrTx/>
              <a:buSzTx/>
              <a:buFont typeface="Times New Roman" panose="02020603050405020304" pitchFamily="18" charset="0"/>
              <a:buAutoNum type="alphaLcPeriod"/>
            </a:pPr>
            <a:endParaRPr lang="en-US" altLang="en-US" sz="1600" dirty="0" smtClean="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altLang="en-US" sz="1600" dirty="0" smtClean="0">
                <a:latin typeface="Calibri" panose="020F0502020204030204" pitchFamily="34" charset="0"/>
                <a:cs typeface="Calibri" panose="020F0502020204030204" pitchFamily="34" charset="0"/>
              </a:rPr>
              <a:t>6</a:t>
            </a:r>
            <a:r>
              <a:rPr lang="en-US" altLang="en-US" sz="1600" dirty="0">
                <a:latin typeface="Calibri" panose="020F0502020204030204" pitchFamily="34" charset="0"/>
                <a:cs typeface="Calibri" panose="020F0502020204030204" pitchFamily="34" charset="0"/>
              </a:rPr>
              <a:t>. Workers can work 15-hour days for a week or two, but working longer is not </a:t>
            </a:r>
            <a:r>
              <a:rPr lang="en-US" altLang="en-US" sz="1600" u="sng" dirty="0">
                <a:latin typeface="Calibri" panose="020F0502020204030204" pitchFamily="34" charset="0"/>
                <a:cs typeface="Calibri" panose="020F0502020204030204" pitchFamily="34" charset="0"/>
              </a:rPr>
              <a:t>sustainable</a:t>
            </a:r>
            <a:r>
              <a:rPr lang="en-US" altLang="en-US" sz="1600" dirty="0">
                <a:latin typeface="Calibri" panose="020F0502020204030204" pitchFamily="34" charset="0"/>
                <a:cs typeface="Calibri" panose="020F0502020204030204" pitchFamily="34" charset="0"/>
              </a:rPr>
              <a:t> if product quality must be to remain high.</a:t>
            </a:r>
          </a:p>
          <a:p>
            <a:pPr marL="342900" lvl="0" indent="-342900" defTabSz="914400" eaLnBrk="1" fontAlgn="auto" hangingPunct="1">
              <a:lnSpc>
                <a:spcPct val="100000"/>
              </a:lnSpc>
              <a:spcBef>
                <a:spcPts val="0"/>
              </a:spcBef>
              <a:spcAft>
                <a:spcPts val="0"/>
              </a:spcAft>
              <a:buClrTx/>
              <a:buSzTx/>
              <a:buFont typeface="Times New Roman" panose="02020603050405020304" pitchFamily="18" charset="0"/>
              <a:buAutoNum type="alphaLcPeriod"/>
            </a:pPr>
            <a:r>
              <a:rPr lang="en-US" altLang="en-US" sz="1600" dirty="0" smtClean="0">
                <a:latin typeface="Calibri" panose="020F0502020204030204" pitchFamily="34" charset="0"/>
                <a:cs typeface="Calibri" panose="020F0502020204030204" pitchFamily="34" charset="0"/>
              </a:rPr>
              <a:t>likely </a:t>
            </a:r>
            <a:r>
              <a:rPr lang="en-US" altLang="en-US" sz="1600" dirty="0">
                <a:latin typeface="Calibri" panose="020F0502020204030204" pitchFamily="34" charset="0"/>
                <a:cs typeface="Calibri" panose="020F0502020204030204" pitchFamily="34" charset="0"/>
              </a:rPr>
              <a:t>to continue  </a:t>
            </a:r>
            <a:r>
              <a:rPr lang="en-US" altLang="en-US" sz="1600" dirty="0" smtClean="0">
                <a:latin typeface="Calibri" panose="020F0502020204030204" pitchFamily="34" charset="0"/>
                <a:cs typeface="Calibri" panose="020F0502020204030204" pitchFamily="34" charset="0"/>
              </a:rPr>
              <a:t>	b</a:t>
            </a:r>
            <a:r>
              <a:rPr lang="en-US" altLang="en-US" sz="1600" dirty="0">
                <a:latin typeface="Calibri" panose="020F0502020204030204" pitchFamily="34" charset="0"/>
                <a:cs typeface="Calibri" panose="020F0502020204030204" pitchFamily="34" charset="0"/>
              </a:rPr>
              <a:t>. </a:t>
            </a:r>
            <a:r>
              <a:rPr lang="en-US" altLang="en-US" sz="1600" dirty="0" smtClean="0">
                <a:latin typeface="Calibri" panose="020F0502020204030204" pitchFamily="34" charset="0"/>
                <a:cs typeface="Calibri" panose="020F0502020204030204" pitchFamily="34" charset="0"/>
              </a:rPr>
              <a:t>tiring</a:t>
            </a:r>
          </a:p>
          <a:p>
            <a:pPr marL="342900" lvl="0" indent="-342900" defTabSz="914400" eaLnBrk="1" fontAlgn="auto" hangingPunct="1">
              <a:lnSpc>
                <a:spcPct val="100000"/>
              </a:lnSpc>
              <a:spcBef>
                <a:spcPts val="0"/>
              </a:spcBef>
              <a:spcAft>
                <a:spcPts val="0"/>
              </a:spcAft>
              <a:buClrTx/>
              <a:buSzTx/>
              <a:buFont typeface="Times New Roman" panose="02020603050405020304" pitchFamily="18" charset="0"/>
              <a:buAutoNum type="alphaLcPeriod"/>
            </a:pPr>
            <a:endParaRPr lang="en-US" altLang="en-US" sz="1600" dirty="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altLang="en-US" sz="1600" dirty="0">
                <a:latin typeface="Calibri" panose="020F0502020204030204" pitchFamily="34" charset="0"/>
                <a:cs typeface="Calibri" panose="020F0502020204030204" pitchFamily="34" charset="0"/>
              </a:rPr>
              <a:t>7</a:t>
            </a:r>
            <a:r>
              <a:rPr lang="en-US" altLang="en-US" sz="1600" dirty="0" smtClean="0">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 When planning for a long-term career, a good </a:t>
            </a:r>
            <a:r>
              <a:rPr lang="en-US" sz="1600" u="sng" dirty="0">
                <a:latin typeface="Calibri" panose="020F0502020204030204" pitchFamily="34" charset="0"/>
                <a:cs typeface="Calibri" panose="020F0502020204030204" pitchFamily="34" charset="0"/>
              </a:rPr>
              <a:t>strategy</a:t>
            </a:r>
            <a:r>
              <a:rPr lang="en-US" sz="1600" dirty="0">
                <a:latin typeface="Calibri" panose="020F0502020204030204" pitchFamily="34" charset="0"/>
                <a:cs typeface="Calibri" panose="020F0502020204030204" pitchFamily="34" charset="0"/>
              </a:rPr>
              <a:t> is to begin by thinking about what you enjoy doing.</a:t>
            </a:r>
          </a:p>
          <a:p>
            <a:pPr marL="342900" lvl="0" indent="-342900" defTabSz="914400" eaLnBrk="1" fontAlgn="auto" hangingPunct="1">
              <a:lnSpc>
                <a:spcPct val="100000"/>
              </a:lnSpc>
              <a:spcBef>
                <a:spcPts val="0"/>
              </a:spcBef>
              <a:spcAft>
                <a:spcPts val="0"/>
              </a:spcAft>
              <a:buClrTx/>
              <a:buSzTx/>
              <a:buAutoNum type="alphaLcPeriod"/>
            </a:pPr>
            <a:r>
              <a:rPr lang="en-US" sz="1600" dirty="0">
                <a:latin typeface="Calibri" panose="020F0502020204030204" pitchFamily="34" charset="0"/>
                <a:cs typeface="Calibri" panose="020F0502020204030204" pitchFamily="34" charset="0"/>
              </a:rPr>
              <a:t>security   </a:t>
            </a:r>
            <a:r>
              <a:rPr lang="en-US" sz="1600" dirty="0" smtClean="0">
                <a:latin typeface="Calibri" panose="020F0502020204030204" pitchFamily="34" charset="0"/>
                <a:cs typeface="Calibri" panose="020F0502020204030204" pitchFamily="34" charset="0"/>
              </a:rPr>
              <a:t>		b</a:t>
            </a:r>
            <a:r>
              <a:rPr lang="en-US" sz="1600" dirty="0">
                <a:latin typeface="Calibri" panose="020F0502020204030204" pitchFamily="34" charset="0"/>
                <a:cs typeface="Calibri" panose="020F0502020204030204" pitchFamily="34" charset="0"/>
              </a:rPr>
              <a:t>. plan</a:t>
            </a:r>
            <a:endParaRPr lang="en-US" altLang="en-US" sz="1600" dirty="0" smtClean="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altLang="en-US" sz="1600" dirty="0" smtClean="0">
                <a:latin typeface="Calibri" panose="020F0502020204030204" pitchFamily="34" charset="0"/>
                <a:cs typeface="Calibri" panose="020F0502020204030204" pitchFamily="34" charset="0"/>
              </a:rPr>
              <a:t> </a:t>
            </a:r>
            <a:endParaRPr lang="en-US" altLang="en-US" sz="1600" dirty="0">
              <a:latin typeface="Calibri" panose="020F0502020204030204" pitchFamily="34" charset="0"/>
              <a:cs typeface="Calibri" panose="020F0502020204030204" pitchFamily="34" charset="0"/>
            </a:endParaRPr>
          </a:p>
          <a:p>
            <a:pPr marL="0" lvl="0" indent="0" defTabSz="914400" eaLnBrk="1" fontAlgn="auto" hangingPunct="1">
              <a:lnSpc>
                <a:spcPct val="100000"/>
              </a:lnSpc>
              <a:spcBef>
                <a:spcPts val="0"/>
              </a:spcBef>
              <a:spcAft>
                <a:spcPts val="0"/>
              </a:spcAft>
              <a:buClrTx/>
              <a:buSzTx/>
            </a:pPr>
            <a:r>
              <a:rPr lang="en-US" altLang="en-US" sz="1600" dirty="0">
                <a:latin typeface="Calibri" panose="020F0502020204030204" pitchFamily="34" charset="0"/>
                <a:cs typeface="Calibri" panose="020F0502020204030204" pitchFamily="34" charset="0"/>
              </a:rPr>
              <a:t>8. In the next 20 years, there will be an increased need for people to care for greater numbers of aging seniors. So, the </a:t>
            </a:r>
            <a:r>
              <a:rPr lang="en-US" altLang="en-US" sz="1600" u="sng" dirty="0">
                <a:latin typeface="Calibri" panose="020F0502020204030204" pitchFamily="34" charset="0"/>
                <a:cs typeface="Calibri" panose="020F0502020204030204" pitchFamily="34" charset="0"/>
              </a:rPr>
              <a:t>prospects</a:t>
            </a:r>
            <a:r>
              <a:rPr lang="en-US" altLang="en-US" sz="1600" dirty="0">
                <a:latin typeface="Calibri" panose="020F0502020204030204" pitchFamily="34" charset="0"/>
                <a:cs typeface="Calibri" panose="020F0502020204030204" pitchFamily="34" charset="0"/>
              </a:rPr>
              <a:t> for careers in the health care field are good. </a:t>
            </a:r>
          </a:p>
          <a:p>
            <a:pPr marL="0" lvl="0" indent="0" defTabSz="914400" eaLnBrk="1" fontAlgn="auto" hangingPunct="1">
              <a:lnSpc>
                <a:spcPct val="100000"/>
              </a:lnSpc>
              <a:spcBef>
                <a:spcPts val="0"/>
              </a:spcBef>
              <a:spcAft>
                <a:spcPts val="0"/>
              </a:spcAft>
              <a:buClrTx/>
              <a:buSzTx/>
            </a:pPr>
            <a:r>
              <a:rPr lang="en-US" altLang="en-US" sz="1600" dirty="0">
                <a:latin typeface="Calibri" panose="020F0502020204030204" pitchFamily="34" charset="0"/>
                <a:cs typeface="Calibri" panose="020F0502020204030204" pitchFamily="34" charset="0"/>
              </a:rPr>
              <a:t>a. </a:t>
            </a:r>
            <a:r>
              <a:rPr lang="en-US" altLang="en-US" sz="1600" dirty="0" smtClean="0">
                <a:latin typeface="Calibri" panose="020F0502020204030204" pitchFamily="34" charset="0"/>
                <a:cs typeface="Calibri" panose="020F0502020204030204" pitchFamily="34" charset="0"/>
              </a:rPr>
              <a:t>possibilities   		b</a:t>
            </a:r>
            <a:r>
              <a:rPr lang="en-US" altLang="en-US" sz="1600" dirty="0">
                <a:latin typeface="Calibri" panose="020F0502020204030204" pitchFamily="34" charset="0"/>
                <a:cs typeface="Calibri" panose="020F0502020204030204" pitchFamily="34" charset="0"/>
              </a:rPr>
              <a:t>. </a:t>
            </a:r>
            <a:r>
              <a:rPr lang="en-US" altLang="en-US" sz="1600" dirty="0" smtClean="0">
                <a:latin typeface="Calibri" panose="020F0502020204030204" pitchFamily="34" charset="0"/>
                <a:cs typeface="Calibri" panose="020F0502020204030204" pitchFamily="34" charset="0"/>
              </a:rPr>
              <a:t>predictions</a:t>
            </a:r>
            <a:endParaRPr lang="en-US" altLang="en-US" sz="1600" dirty="0">
              <a:latin typeface="Calibri" panose="020F0502020204030204" pitchFamily="34" charset="0"/>
              <a:cs typeface="Calibri" panose="020F0502020204030204" pitchFamily="34" charset="0"/>
            </a:endParaRP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9. To be a successful </a:t>
            </a:r>
            <a:r>
              <a:rPr lang="en-US" altLang="en-US" sz="1600" u="sng" dirty="0" smtClean="0">
                <a:latin typeface="Calibri" panose="020F0502020204030204" pitchFamily="34" charset="0"/>
                <a:cs typeface="Calibri" panose="020F0502020204030204" pitchFamily="34" charset="0"/>
              </a:rPr>
              <a:t>entrepreneur</a:t>
            </a:r>
            <a:r>
              <a:rPr lang="en-US" altLang="en-US" sz="1600" dirty="0" smtClean="0">
                <a:latin typeface="Calibri" panose="020F0502020204030204" pitchFamily="34" charset="0"/>
                <a:cs typeface="Calibri" panose="020F0502020204030204" pitchFamily="34" charset="0"/>
              </a:rPr>
              <a:t>, you must be willing to take a risk with your money and your future. You must believe in your ability to grow a profitable company.</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a. person with a new idea   	b. person with a job</a:t>
            </a:r>
          </a:p>
          <a:p>
            <a:pPr marL="342900" indent="-342900" eaLnBrk="1">
              <a:buClr>
                <a:srgbClr val="FF6600"/>
              </a:buClr>
              <a:buSzPct val="45000"/>
              <a:buAutoNum type="alphaL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2" name="Rectangle 1"/>
          <p:cNvSpPr/>
          <p:nvPr/>
        </p:nvSpPr>
        <p:spPr>
          <a:xfrm>
            <a:off x="3048000" y="1705451"/>
            <a:ext cx="6096000" cy="284693"/>
          </a:xfrm>
          <a:prstGeom prst="rect">
            <a:avLst/>
          </a:prstGeom>
        </p:spPr>
        <p:txBody>
          <a:bodyPr>
            <a:spAutoFit/>
          </a:bodyPr>
          <a:lstStyle/>
          <a:p>
            <a:r>
              <a:rPr lang="en-US" sz="1250" dirty="0" smtClean="0">
                <a:solidFill>
                  <a:srgbClr val="000000"/>
                </a:solidFill>
                <a:latin typeface="Gill Sans"/>
              </a:rPr>
              <a:t>.</a:t>
            </a:r>
            <a:endParaRPr lang="en-US" dirty="0"/>
          </a:p>
        </p:txBody>
      </p:sp>
    </p:spTree>
    <p:extLst>
      <p:ext uri="{BB962C8B-B14F-4D97-AF65-F5344CB8AC3E}">
        <p14:creationId xmlns:p14="http://schemas.microsoft.com/office/powerpoint/2010/main" val="333844432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4</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a:t>
            </a:r>
            <a:r>
              <a:rPr lang="en-US" altLang="en-US" sz="1800" dirty="0">
                <a:latin typeface="Calibri" panose="020F0502020204030204" pitchFamily="34" charset="0"/>
                <a:cs typeface="Calibri" panose="020F0502020204030204" pitchFamily="34" charset="0"/>
              </a:rPr>
              <a:t> </a:t>
            </a:r>
            <a:r>
              <a:rPr lang="en-US" altLang="en-US" sz="1800" dirty="0" smtClean="0">
                <a:latin typeface="Calibri" panose="020F0502020204030204" pitchFamily="34" charset="0"/>
                <a:cs typeface="Calibri" panose="020F0502020204030204" pitchFamily="34" charset="0"/>
              </a:rPr>
              <a:t>Meet the New Boss : You</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 People used to be born into a family business or a family career. You’d follow your dad into the sea, the farm, or the workshop. You’d follow your mom into the kitchen or sewing room. In your grandparents’ time, there was the prospect of working a job from graduation until retirement. How times have changed. Most of my friends have no intention of following in their parents’ footsteps or even staying in one job for very long. Working at one particular job for the rest of your life just isn’t sustainable.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2. In fact, planning to work in the same field or industry for your entire working life just isn’t practical anymore. One reason for this is technology. Skills you learn today will be obsolete very soon. And then what will you do? Work hard? Win the lottery? Hope for the best or pray? You might be lucky. These strategies might bring you a nice, comfy life, working at a job you like and retiring while you’re still young and healthy enough to enjoy it. But most of us working today have to look beyond the little box of “career.” This means thinking of new ways to make our own money and constantly learning to stay on top of this technology we love and hate and use for everything.</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3. If you think you can work eight hours a day and build a career, think again. If you think you can’t be replaced by software or have your job outsourced to the moon, you are wrong. An employer can always replace you or find someone who can do your job more cheaply. One way to protect yourself is to take what you do at the office and do it on your own as a freelancer for a limited time without a contract. For example, if you spend your day editing advertising copy all day, you are developing (and getting good at) a skill that other people want. Editing is a skill that most companies need some of the time. These companies may not offer full-time employment, but they have 100 hours of work that needs to be done now. You step in, get the job done, and get some extra money. You may even find that you make more money as a freelancer and are able to quit your full-time job (</a:t>
            </a:r>
            <a:r>
              <a:rPr lang="en-US" altLang="en-US" sz="1400" i="1" dirty="0" smtClean="0">
                <a:latin typeface="Calibri" panose="020F0502020204030204" pitchFamily="34" charset="0"/>
                <a:cs typeface="Calibri" panose="020F0502020204030204" pitchFamily="34" charset="0"/>
              </a:rPr>
              <a:t>before</a:t>
            </a:r>
            <a:r>
              <a:rPr lang="en-US" altLang="en-US" sz="1400" dirty="0" smtClean="0">
                <a:latin typeface="Calibri" panose="020F0502020204030204" pitchFamily="34" charset="0"/>
                <a:cs typeface="Calibri" panose="020F0502020204030204" pitchFamily="34" charset="0"/>
              </a:rPr>
              <a:t> it is outsourced).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4. Another strategy is to find something to do besides what you are doing and keep finding a smarter way to do it. That could be turning a hobby into a small business or using your skills to create products and services that you can sell. In</a:t>
            </a:r>
          </a:p>
        </p:txBody>
      </p:sp>
      <p:sp>
        <p:nvSpPr>
          <p:cNvPr id="38917" name="Rectangle 3"/>
          <p:cNvSpPr>
            <a:spLocks noGrp="1" noChangeArrowheads="1"/>
          </p:cNvSpPr>
          <p:nvPr>
            <p:ph type="body" idx="2"/>
          </p:nvPr>
        </p:nvSpPr>
        <p:spPr>
          <a:xfrm>
            <a:off x="6230396" y="114300"/>
            <a:ext cx="5961603" cy="6198439"/>
          </a:xfrm>
        </p:spPr>
        <p:txBody>
          <a:bodyPr/>
          <a:lstStyle/>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other word, think like an entrepreneur . Find someone who is willing to help </a:t>
            </a:r>
            <a:r>
              <a:rPr lang="en-US" altLang="en-US" sz="1400" dirty="0" smtClean="0">
                <a:latin typeface="Calibri" panose="020F0502020204030204" pitchFamily="34" charset="0"/>
                <a:cs typeface="Calibri" panose="020F0502020204030204" pitchFamily="34" charset="0"/>
              </a:rPr>
              <a:t>you make your idea reality. You’ll need money, organization, workers, and a lot of energy. You’ll need to be a risk taker, an innovator, a problem solver, and a hard worker. Being an entrepreneur is not an 8-hour-a-day job; it is a 24-hour-a-day job. And when things go well. You have your rewards. Here’s an example. A woman I grew up with decided to become a chef. Then she developed a wedding cake business. A few years later, she started blogging about desserts and writing restaurant reviews for a website. One thing leads to another, especially if you can become an expert at something.</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5. Jobs and careers come and go at an amazing pace these days. What if your job disappears after working for 10 years in the field. You may have to go back to school to be able to work in another field. You may have to retain yourself in order to keep working at the same company or in the same field. In fact, in all likelihood, you will have to do this more than once.</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6. In short, if you are going to succeed in the 21</a:t>
            </a:r>
            <a:r>
              <a:rPr lang="en-US" altLang="en-US" sz="1400" baseline="30000" dirty="0" smtClean="0">
                <a:latin typeface="Calibri" panose="020F0502020204030204" pitchFamily="34" charset="0"/>
                <a:cs typeface="Calibri" panose="020F0502020204030204" pitchFamily="34" charset="0"/>
              </a:rPr>
              <a:t>st</a:t>
            </a:r>
            <a:r>
              <a:rPr lang="en-US" altLang="en-US" sz="1400" dirty="0" smtClean="0">
                <a:latin typeface="Calibri" panose="020F0502020204030204" pitchFamily="34" charset="0"/>
                <a:cs typeface="Calibri" panose="020F0502020204030204" pitchFamily="34" charset="0"/>
              </a:rPr>
              <a:t> century job market, you have to broaden your idea of what earning a living is. Lifetime security from one employer is no longer certain or even likely. The truth is that you will probably have several jobs in different fields in your lifetime; you may even work as a freelancer or form your own company. Are you ready for this new type of career?</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B0F0"/>
                </a:solidFill>
                <a:latin typeface="Calibri" panose="020F0502020204030204" pitchFamily="34" charset="0"/>
                <a:cs typeface="Calibri" panose="020F0502020204030204" pitchFamily="34" charset="0"/>
              </a:rPr>
              <a:t>Read the statements. They all give bad career advice. Rewrite each one to make it reflect one of the main ideas of the reading.</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 If you find the right job, you can work there for your entire career.</a:t>
            </a:r>
          </a:p>
          <a:p>
            <a:pPr marL="342900" indent="-342900" algn="just"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 </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2. Most employers offer job security to their employees.</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54335535"/>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5</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a:t>
            </a:r>
            <a:r>
              <a:rPr lang="en-US" altLang="en-US" sz="1800" dirty="0">
                <a:latin typeface="Calibri" panose="020F0502020204030204" pitchFamily="34" charset="0"/>
                <a:cs typeface="Calibri" panose="020F0502020204030204" pitchFamily="34" charset="0"/>
              </a:rPr>
              <a:t> </a:t>
            </a:r>
            <a:r>
              <a:rPr lang="en-US" altLang="en-US" sz="1800" dirty="0" smtClean="0">
                <a:latin typeface="Calibri" panose="020F0502020204030204" pitchFamily="34" charset="0"/>
                <a:cs typeface="Calibri" panose="020F0502020204030204" pitchFamily="34" charset="0"/>
              </a:rPr>
              <a:t>Meet the New Boss : You</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 People used to be born into a family business or a family career. You’d follow your dad into the sea, the farm, or the workshop. You’d follow your mom into the kitchen or sewing room. In your grandparents’ time, there was the prospect of working a job from graduation until retirement. How times have changed. Most of my friends have no intention of following in their parents’ footsteps or even staying in one job for very long. Working at one particular job for the rest of your life just isn’t sustainable.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2. In fact, planning to work in the same field or industry for your entire working life just isn’t practical anymore. One reason for this is technology. Skills you learn today will be obsolete very soon. And then what will you do? Work hard? Win the lottery? Hope for the best or pray? You might be lucky. These strategies might bring you a nice, comfy life, working at a job you like and retiring while you’re still young and healthy enough to enjoy it. But most of us working today have to look beyond the little box of “career.” This means thinking of new ways to make our own money and constantly learning to stay on top of this technology we love and hate and use for everything.</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3. If you think you can work eight hours a day and build a career, think again. If you think you can’t be replaced by software or have your job outsourced to the moon, you are wrong. An employer can always replace you or find someone who can do your job more cheaply. One way to protect yourself is to take what you do at the office and do it on your own as a freelancer for a limited time without a contract. For example, if you spend your day editing advertising copy all day, you are developing (and getting good at) a skill that other people want. Editing is a skill that most companies need some of the time. These companies may not offer full-time employment, but they have 100 hours of work that needs to be done now. You step in, get the job done, and get some extra money. You may even find that you make more money as a freelancer and are able to quit your full-time job (</a:t>
            </a:r>
            <a:r>
              <a:rPr lang="en-US" altLang="en-US" sz="1400" i="1" dirty="0" smtClean="0">
                <a:latin typeface="Calibri" panose="020F0502020204030204" pitchFamily="34" charset="0"/>
                <a:cs typeface="Calibri" panose="020F0502020204030204" pitchFamily="34" charset="0"/>
              </a:rPr>
              <a:t>before</a:t>
            </a:r>
            <a:r>
              <a:rPr lang="en-US" altLang="en-US" sz="1400" dirty="0" smtClean="0">
                <a:latin typeface="Calibri" panose="020F0502020204030204" pitchFamily="34" charset="0"/>
                <a:cs typeface="Calibri" panose="020F0502020204030204" pitchFamily="34" charset="0"/>
              </a:rPr>
              <a:t> it is outsourced).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4. Another strategy is to find something to do besides what you are doing and keep finding a smarter way to do it. That could be turning a hobby into a small business or using your skills to create products and services that you can sell. In</a:t>
            </a:r>
          </a:p>
        </p:txBody>
      </p:sp>
      <p:sp>
        <p:nvSpPr>
          <p:cNvPr id="38917" name="Rectangle 3"/>
          <p:cNvSpPr>
            <a:spLocks noGrp="1" noChangeArrowheads="1"/>
          </p:cNvSpPr>
          <p:nvPr>
            <p:ph type="body" idx="2"/>
          </p:nvPr>
        </p:nvSpPr>
        <p:spPr>
          <a:xfrm>
            <a:off x="6230396" y="114300"/>
            <a:ext cx="5961603" cy="6198439"/>
          </a:xfrm>
        </p:spPr>
        <p:txBody>
          <a:bodyPr/>
          <a:lstStyle/>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other word, think like an entrepreneur . Find someone who is willing to help </a:t>
            </a:r>
            <a:r>
              <a:rPr lang="en-US" altLang="en-US" sz="1400" dirty="0" smtClean="0">
                <a:latin typeface="Calibri" panose="020F0502020204030204" pitchFamily="34" charset="0"/>
                <a:cs typeface="Calibri" panose="020F0502020204030204" pitchFamily="34" charset="0"/>
              </a:rPr>
              <a:t>you make your idea reality. You’ll need money, organization, workers, and a lot of energy. You’ll need to be a risk taker, an innovator, a problem solver, and a hard worker. Being an entrepreneur is not an 8-hour-a-day job; it is a 24-hour-a-day job. And when things go well, you have your rewards. Here’s an example. A woman I grew up with decided to become a chef. Then she developed a wedding cake business. A few years later, she started blogging about desserts and writing restaurant reviews for a website. One thing leads to another, especially if you can become an expert at something.</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5. Jobs and careers come and go at an amazing pace these days. What if your job disappears after working for 10 years in the field. You may have to go back to school to be able to work in another field. You may have to retain yourself in order to keep working at the same company or in the same field. In fact, in all likelihood, you will have to do this more than once.</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6. In short, if you are going to succeed in the 21</a:t>
            </a:r>
            <a:r>
              <a:rPr lang="en-US" altLang="en-US" sz="1400" baseline="30000" dirty="0" smtClean="0">
                <a:latin typeface="Calibri" panose="020F0502020204030204" pitchFamily="34" charset="0"/>
                <a:cs typeface="Calibri" panose="020F0502020204030204" pitchFamily="34" charset="0"/>
              </a:rPr>
              <a:t>st</a:t>
            </a:r>
            <a:r>
              <a:rPr lang="en-US" altLang="en-US" sz="1400" dirty="0" smtClean="0">
                <a:latin typeface="Calibri" panose="020F0502020204030204" pitchFamily="34" charset="0"/>
                <a:cs typeface="Calibri" panose="020F0502020204030204" pitchFamily="34" charset="0"/>
              </a:rPr>
              <a:t> century job market, you have to broaden your idea of what earning a living is. Lifetime security from one employer is no longer certain or even likely. The truth is that you will probably have several jobs in different fields in your lifetime; you may even work as a freelancer or form your own company. Are you ready for this new type of career?</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B0F0"/>
                </a:solidFill>
                <a:latin typeface="Calibri" panose="020F0502020204030204" pitchFamily="34" charset="0"/>
                <a:cs typeface="Calibri" panose="020F0502020204030204" pitchFamily="34" charset="0"/>
              </a:rPr>
              <a:t>Main Ideas: Read the statements. They all give bad career advice. Rewrite each one to make it reflect one of the main ideas of the reading.</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3. If you lose your job and can’t find the new one, you can easily become an entrepreneur.</a:t>
            </a:r>
          </a:p>
          <a:p>
            <a:pPr marL="342900" indent="-342900" algn="just"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 </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4.  Becoming an expert in one job is enough to support you.</a:t>
            </a:r>
          </a:p>
          <a:p>
            <a:pPr mar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30829590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6</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a:t>
            </a:r>
            <a:r>
              <a:rPr lang="en-US" altLang="en-US" sz="1800" dirty="0">
                <a:latin typeface="Calibri" panose="020F0502020204030204" pitchFamily="34" charset="0"/>
                <a:cs typeface="Calibri" panose="020F0502020204030204" pitchFamily="34" charset="0"/>
              </a:rPr>
              <a:t> </a:t>
            </a:r>
            <a:r>
              <a:rPr lang="en-US" altLang="en-US" sz="1800" dirty="0" smtClean="0">
                <a:latin typeface="Calibri" panose="020F0502020204030204" pitchFamily="34" charset="0"/>
                <a:cs typeface="Calibri" panose="020F0502020204030204" pitchFamily="34" charset="0"/>
              </a:rPr>
              <a:t>Meet the New Boss : You</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B0F0"/>
                </a:solidFill>
                <a:latin typeface="Calibri" panose="020F0502020204030204" pitchFamily="34" charset="0"/>
                <a:cs typeface="Calibri" panose="020F0502020204030204" pitchFamily="34" charset="0"/>
              </a:rPr>
              <a:t>Details</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u="sng" dirty="0" smtClean="0">
                <a:solidFill>
                  <a:srgbClr val="00B0F0"/>
                </a:solidFill>
                <a:latin typeface="Calibri" panose="020F0502020204030204" pitchFamily="34" charset="0"/>
                <a:cs typeface="Calibri" panose="020F0502020204030204" pitchFamily="34" charset="0"/>
              </a:rPr>
              <a:t>To paraphrase a sentence</a:t>
            </a:r>
            <a:r>
              <a:rPr lang="en-US" altLang="en-US" sz="1600" dirty="0" smtClean="0">
                <a:solidFill>
                  <a:srgbClr val="00B0F0"/>
                </a:solidFill>
                <a:latin typeface="Calibri" panose="020F0502020204030204" pitchFamily="34" charset="0"/>
                <a:cs typeface="Calibri" panose="020F0502020204030204" pitchFamily="34" charset="0"/>
              </a:rPr>
              <a:t> means to say it in a different way, using your own words. The sentences below are paraphrases of sentences in the blog. Find the exact sentence from the blog that has the same meaning as the paraphrase.</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1.</a:t>
            </a:r>
            <a:r>
              <a:rPr lang="en-US" altLang="en-US" sz="1600" i="1" dirty="0" smtClean="0">
                <a:latin typeface="Calibri" panose="020F0502020204030204" pitchFamily="34" charset="0"/>
                <a:cs typeface="Calibri" panose="020F0502020204030204" pitchFamily="34" charset="0"/>
              </a:rPr>
              <a:t> Years ago, you could start working in one place and work there all your life.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Par.1 People </a:t>
            </a:r>
            <a:r>
              <a:rPr lang="en-US" altLang="en-US" sz="1600" dirty="0">
                <a:latin typeface="Calibri" panose="020F0502020204030204" pitchFamily="34" charset="0"/>
                <a:cs typeface="Calibri" panose="020F0502020204030204" pitchFamily="34" charset="0"/>
              </a:rPr>
              <a:t>used to be born into a family business or a family career. You’d follow your dad into the sea, the farm, or the workshop. You’d follow your mom into the kitchen or sewing room. In your grandparents’ time, there was the prospect of working a job from graduation until retirement. How times have changed. Most of my friends have no intention of following in their parents’ footsteps or even staying in one job for very long. Working at one particular job for the rest of your life just isn’t sustainable</a:t>
            </a:r>
            <a:r>
              <a:rPr lang="en-US" altLang="en-US" sz="1600" dirty="0" smtClean="0">
                <a:latin typeface="Calibri" panose="020F0502020204030204" pitchFamily="34" charset="0"/>
                <a:cs typeface="Calibri" panose="020F0502020204030204" pitchFamily="34" charset="0"/>
              </a:rPr>
              <a:t>.</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=&gt; </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i="1" dirty="0" smtClean="0">
                <a:latin typeface="Calibri" panose="020F0502020204030204" pitchFamily="34" charset="0"/>
                <a:cs typeface="Calibri" panose="020F0502020204030204" pitchFamily="34" charset="0"/>
              </a:rPr>
              <a:t>2. The </a:t>
            </a:r>
            <a:r>
              <a:rPr lang="en-US" altLang="en-US" sz="1600" i="1" dirty="0">
                <a:latin typeface="Calibri" panose="020F0502020204030204" pitchFamily="34" charset="0"/>
                <a:cs typeface="Calibri" panose="020F0502020204030204" pitchFamily="34" charset="0"/>
              </a:rPr>
              <a:t>abilities you have today won’t be needed in the future.</a:t>
            </a: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i="1" dirty="0" smtClean="0">
                <a:latin typeface="Calibri" panose="020F0502020204030204" pitchFamily="34" charset="0"/>
                <a:cs typeface="Calibri" panose="020F0502020204030204" pitchFamily="34" charset="0"/>
              </a:rPr>
              <a:t>3. Most </a:t>
            </a:r>
            <a:r>
              <a:rPr lang="en-US" altLang="en-US" sz="1600" i="1" dirty="0">
                <a:latin typeface="Calibri" panose="020F0502020204030204" pitchFamily="34" charset="0"/>
                <a:cs typeface="Calibri" panose="020F0502020204030204" pitchFamily="34" charset="0"/>
              </a:rPr>
              <a:t>workers have to think of more than just one type of job.</a:t>
            </a:r>
          </a:p>
          <a:p>
            <a:pPr marL="130555" lv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latin typeface="Calibri" panose="020F0502020204030204" pitchFamily="34" charset="0"/>
                <a:cs typeface="Calibri" panose="020F0502020204030204" pitchFamily="34" charset="0"/>
              </a:rPr>
              <a:t>Par.2  In fact, planning to work in the same field or industry for your entire working life just isn’t practical anymore. One reason for this is technology. Skills you learn today will be obsolete very soon. And then what will you do? Work hard? Win the lottery? Hope for the best or pray? You might be lucky. These strategies might bring you a nice, comfy life, working at a job you like and retiring while you’re still young and healthy enough to enjoy it. But most of us working today have to look beyond the little box of “career.” This means thinking of new ways to make our own money and constantly learning to stay on top of this technology we love and hate and use for everything</a:t>
            </a:r>
            <a:r>
              <a:rPr lang="en-US" altLang="en-US" sz="1600" dirty="0" smtClean="0">
                <a:latin typeface="Calibri" panose="020F0502020204030204" pitchFamily="34" charset="0"/>
                <a:cs typeface="Calibri" panose="020F0502020204030204" pitchFamily="34" charset="0"/>
              </a:rPr>
              <a:t>.</a:t>
            </a: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=&gt;</a:t>
            </a: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897932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7</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a:t>
            </a:r>
            <a:r>
              <a:rPr lang="en-US" altLang="en-US" sz="1800" dirty="0">
                <a:latin typeface="Calibri" panose="020F0502020204030204" pitchFamily="34" charset="0"/>
                <a:cs typeface="Calibri" panose="020F0502020204030204" pitchFamily="34" charset="0"/>
              </a:rPr>
              <a:t> </a:t>
            </a:r>
            <a:r>
              <a:rPr lang="en-US" altLang="en-US" sz="1800" dirty="0" smtClean="0">
                <a:latin typeface="Calibri" panose="020F0502020204030204" pitchFamily="34" charset="0"/>
                <a:cs typeface="Calibri" panose="020F0502020204030204" pitchFamily="34" charset="0"/>
              </a:rPr>
              <a:t>Meet the New Boss : You</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B0F0"/>
                </a:solidFill>
                <a:latin typeface="Calibri" panose="020F0502020204030204" pitchFamily="34" charset="0"/>
                <a:cs typeface="Calibri" panose="020F0502020204030204" pitchFamily="34" charset="0"/>
              </a:rPr>
              <a:t>Details</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u="sng" dirty="0" smtClean="0">
                <a:solidFill>
                  <a:srgbClr val="00B0F0"/>
                </a:solidFill>
                <a:latin typeface="Calibri" panose="020F0502020204030204" pitchFamily="34" charset="0"/>
                <a:cs typeface="Calibri" panose="020F0502020204030204" pitchFamily="34" charset="0"/>
              </a:rPr>
              <a:t>To paraphrase a sentence</a:t>
            </a:r>
            <a:r>
              <a:rPr lang="en-US" altLang="en-US" sz="1600" dirty="0" smtClean="0">
                <a:solidFill>
                  <a:srgbClr val="00B0F0"/>
                </a:solidFill>
                <a:latin typeface="Calibri" panose="020F0502020204030204" pitchFamily="34" charset="0"/>
                <a:cs typeface="Calibri" panose="020F0502020204030204" pitchFamily="34" charset="0"/>
              </a:rPr>
              <a:t> means to say it in a different way, using your own words. The sentences below are paraphrases of sentences in the blog. Find the exact sentence from the blog that has the same meaning as the paraphrase.</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4. </a:t>
            </a:r>
            <a:r>
              <a:rPr lang="en-US" altLang="en-US" sz="1600" i="1" dirty="0" smtClean="0">
                <a:latin typeface="Calibri" panose="020F0502020204030204" pitchFamily="34" charset="0"/>
                <a:cs typeface="Calibri" panose="020F0502020204030204" pitchFamily="34" charset="0"/>
              </a:rPr>
              <a:t> Your boss could hire someone to do your job for less money</a:t>
            </a:r>
            <a:r>
              <a:rPr lang="en-US" altLang="en-US" sz="1400" i="1" dirty="0" smtClean="0">
                <a:latin typeface="Calibri" panose="020F0502020204030204" pitchFamily="34" charset="0"/>
                <a:cs typeface="Calibri" panose="020F0502020204030204" pitchFamily="34" charset="0"/>
              </a:rPr>
              <a:t>.</a:t>
            </a:r>
            <a:endParaRPr lang="en-US" altLang="en-US" sz="14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Par. 3 If </a:t>
            </a:r>
            <a:r>
              <a:rPr lang="en-US" altLang="en-US" sz="1600" dirty="0">
                <a:latin typeface="Calibri" panose="020F0502020204030204" pitchFamily="34" charset="0"/>
                <a:cs typeface="Calibri" panose="020F0502020204030204" pitchFamily="34" charset="0"/>
              </a:rPr>
              <a:t>you think you can work eight hours a day and build a career, think again. If you think you can’t be replaced by software or have your job outsourced to the moon, you are wrong. An employer can always replace you or find someone who can do your job more cheaply. One way to protect yourself is to take what you do at the office and do it on your own as a freelancer for a limited time without a contract. For example, if you spend your day editing advertising copy all day, you are developing (and getting good at) a skill that other people want. Editing is a skill that most companies need some of the time. These companies may not offer full-time employment, but they have 100 hours of work that needs to be done now. You step in, get the job done, and get some extra money. You may even find that you make more money as a freelancer and are able to quit your full-time job (</a:t>
            </a:r>
            <a:r>
              <a:rPr lang="en-US" altLang="en-US" sz="1600" i="1" dirty="0">
                <a:latin typeface="Calibri" panose="020F0502020204030204" pitchFamily="34" charset="0"/>
                <a:cs typeface="Calibri" panose="020F0502020204030204" pitchFamily="34" charset="0"/>
              </a:rPr>
              <a:t>before</a:t>
            </a:r>
            <a:r>
              <a:rPr lang="en-US" altLang="en-US" sz="1600" dirty="0">
                <a:latin typeface="Calibri" panose="020F0502020204030204" pitchFamily="34" charset="0"/>
                <a:cs typeface="Calibri" panose="020F0502020204030204" pitchFamily="34" charset="0"/>
              </a:rPr>
              <a:t> it is outsourced).</a:t>
            </a:r>
            <a:endParaRPr lang="en-US" altLang="en-US" sz="16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=&gt; </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5. </a:t>
            </a:r>
            <a:r>
              <a:rPr lang="en-US" altLang="en-US" sz="1600" i="1" dirty="0" smtClean="0">
                <a:latin typeface="Calibri" panose="020F0502020204030204" pitchFamily="34" charset="0"/>
                <a:cs typeface="Calibri" panose="020F0502020204030204" pitchFamily="34" charset="0"/>
              </a:rPr>
              <a:t>It is so fast to get a job and then lose it at one recently. </a:t>
            </a:r>
            <a:endParaRPr lang="en-US" altLang="en-US" sz="1600" dirty="0" smtClean="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Par. 5 </a:t>
            </a:r>
            <a:r>
              <a:rPr lang="en-US" altLang="en-US" sz="1600" dirty="0">
                <a:latin typeface="Calibri" panose="020F0502020204030204" pitchFamily="34" charset="0"/>
                <a:cs typeface="Calibri" panose="020F0502020204030204" pitchFamily="34" charset="0"/>
              </a:rPr>
              <a:t>Jobs and careers come and go at an amazing pace these days. What if your job disappears after working for 10 years in the field. You may have to go back to school to be able to work in another field. You may have to retain yourself in order to keep working at the same company or in the same field. In fact, in all likelihood, you will have to do this more than once</a:t>
            </a:r>
            <a:r>
              <a:rPr lang="en-US" altLang="en-US" sz="1600" dirty="0" smtClean="0">
                <a:latin typeface="Calibri" panose="020F0502020204030204" pitchFamily="34" charset="0"/>
                <a:cs typeface="Calibri" panose="020F0502020204030204" pitchFamily="34" charset="0"/>
              </a:rPr>
              <a:t>.</a:t>
            </a: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=&gt;</a:t>
            </a: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8920272"/>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8</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a:t>
            </a:r>
            <a:r>
              <a:rPr lang="en-US" altLang="en-US" sz="1800" dirty="0">
                <a:latin typeface="Calibri" panose="020F0502020204030204" pitchFamily="34" charset="0"/>
                <a:cs typeface="Calibri" panose="020F0502020204030204" pitchFamily="34" charset="0"/>
              </a:rPr>
              <a:t> </a:t>
            </a:r>
            <a:r>
              <a:rPr lang="en-US" altLang="en-US" sz="1800" dirty="0" smtClean="0">
                <a:latin typeface="Calibri" panose="020F0502020204030204" pitchFamily="34" charset="0"/>
                <a:cs typeface="Calibri" panose="020F0502020204030204" pitchFamily="34" charset="0"/>
              </a:rPr>
              <a:t>Meet the New Boss : You</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B0F0"/>
                </a:solidFill>
                <a:latin typeface="Calibri" panose="020F0502020204030204" pitchFamily="34" charset="0"/>
                <a:cs typeface="Calibri" panose="020F0502020204030204" pitchFamily="34" charset="0"/>
              </a:rPr>
              <a:t>Details</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u="sng" dirty="0" smtClean="0">
                <a:solidFill>
                  <a:srgbClr val="00B0F0"/>
                </a:solidFill>
                <a:latin typeface="Calibri" panose="020F0502020204030204" pitchFamily="34" charset="0"/>
                <a:cs typeface="Calibri" panose="020F0502020204030204" pitchFamily="34" charset="0"/>
              </a:rPr>
              <a:t>To paraphrase a sentence</a:t>
            </a:r>
            <a:r>
              <a:rPr lang="en-US" altLang="en-US" sz="1600" dirty="0" smtClean="0">
                <a:solidFill>
                  <a:srgbClr val="00B0F0"/>
                </a:solidFill>
                <a:latin typeface="Calibri" panose="020F0502020204030204" pitchFamily="34" charset="0"/>
                <a:cs typeface="Calibri" panose="020F0502020204030204" pitchFamily="34" charset="0"/>
              </a:rPr>
              <a:t> means to say it in a different way, using your own words. </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B0F0"/>
                </a:solidFill>
                <a:latin typeface="Calibri" panose="020F0502020204030204" pitchFamily="34" charset="0"/>
                <a:cs typeface="Calibri" panose="020F0502020204030204" pitchFamily="34" charset="0"/>
              </a:rPr>
              <a:t>Rewrite the underlined sentences in the paragraph, using your own words.</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Par 4. </a:t>
            </a:r>
            <a:r>
              <a:rPr lang="en-US" altLang="en-US" sz="1600" u="sng" dirty="0" smtClean="0">
                <a:latin typeface="Calibri" panose="020F0502020204030204" pitchFamily="34" charset="0"/>
                <a:cs typeface="Calibri" panose="020F0502020204030204" pitchFamily="34" charset="0"/>
              </a:rPr>
              <a:t>Another </a:t>
            </a:r>
            <a:r>
              <a:rPr lang="en-US" altLang="en-US" sz="1600" u="sng" dirty="0">
                <a:latin typeface="Calibri" panose="020F0502020204030204" pitchFamily="34" charset="0"/>
                <a:cs typeface="Calibri" panose="020F0502020204030204" pitchFamily="34" charset="0"/>
              </a:rPr>
              <a:t>strategy is to find something to do besides what you are doing and keep finding a smarter way to do </a:t>
            </a:r>
            <a:r>
              <a:rPr lang="en-US" altLang="en-US" sz="1600" u="sng" dirty="0" smtClean="0">
                <a:latin typeface="Calibri" panose="020F0502020204030204" pitchFamily="34" charset="0"/>
                <a:cs typeface="Calibri" panose="020F0502020204030204" pitchFamily="34" charset="0"/>
              </a:rPr>
              <a:t>it</a:t>
            </a:r>
            <a:r>
              <a:rPr lang="en-US" altLang="en-US" sz="1600" dirty="0" smtClean="0">
                <a:latin typeface="Calibri" panose="020F0502020204030204" pitchFamily="34" charset="0"/>
                <a:cs typeface="Calibri" panose="020F0502020204030204" pitchFamily="34" charset="0"/>
              </a:rPr>
              <a:t> (1). </a:t>
            </a:r>
            <a:r>
              <a:rPr lang="en-US" altLang="en-US" sz="1600" dirty="0">
                <a:latin typeface="Calibri" panose="020F0502020204030204" pitchFamily="34" charset="0"/>
                <a:cs typeface="Calibri" panose="020F0502020204030204" pitchFamily="34" charset="0"/>
              </a:rPr>
              <a:t>That could be turning a hobby into a small business or using your skills to create products and services that you can sell. </a:t>
            </a:r>
            <a:r>
              <a:rPr lang="en-US" altLang="en-US" sz="1600" dirty="0" smtClean="0">
                <a:latin typeface="Calibri" panose="020F0502020204030204" pitchFamily="34" charset="0"/>
                <a:cs typeface="Calibri" panose="020F0502020204030204" pitchFamily="34" charset="0"/>
              </a:rPr>
              <a:t>In</a:t>
            </a:r>
            <a:r>
              <a:rPr lang="en-US" altLang="en-US" sz="1600" dirty="0">
                <a:latin typeface="Calibri" panose="020F0502020204030204" pitchFamily="34" charset="0"/>
                <a:cs typeface="Calibri" panose="020F0502020204030204" pitchFamily="34" charset="0"/>
              </a:rPr>
              <a:t> other word, think like an entrepreneur . </a:t>
            </a:r>
            <a:r>
              <a:rPr lang="en-US" altLang="en-US" sz="1600" u="sng" dirty="0">
                <a:latin typeface="Calibri" panose="020F0502020204030204" pitchFamily="34" charset="0"/>
                <a:cs typeface="Calibri" panose="020F0502020204030204" pitchFamily="34" charset="0"/>
              </a:rPr>
              <a:t>Find someone who is willing to help you make your idea reality.</a:t>
            </a:r>
            <a:r>
              <a:rPr lang="en-US" altLang="en-US" sz="1600" dirty="0">
                <a:latin typeface="Calibri" panose="020F0502020204030204" pitchFamily="34" charset="0"/>
                <a:cs typeface="Calibri" panose="020F0502020204030204" pitchFamily="34" charset="0"/>
              </a:rPr>
              <a:t> </a:t>
            </a:r>
            <a:r>
              <a:rPr lang="en-US" altLang="en-US" sz="1600" dirty="0" smtClean="0">
                <a:latin typeface="Calibri" panose="020F0502020204030204" pitchFamily="34" charset="0"/>
                <a:cs typeface="Calibri" panose="020F0502020204030204" pitchFamily="34" charset="0"/>
              </a:rPr>
              <a:t>(2) You’ll </a:t>
            </a:r>
            <a:r>
              <a:rPr lang="en-US" altLang="en-US" sz="1600" dirty="0">
                <a:latin typeface="Calibri" panose="020F0502020204030204" pitchFamily="34" charset="0"/>
                <a:cs typeface="Calibri" panose="020F0502020204030204" pitchFamily="34" charset="0"/>
              </a:rPr>
              <a:t>need money, organization, workers, and a lot of energy. </a:t>
            </a:r>
            <a:r>
              <a:rPr lang="en-US" altLang="en-US" sz="1600" u="sng" dirty="0">
                <a:latin typeface="Calibri" panose="020F0502020204030204" pitchFamily="34" charset="0"/>
                <a:cs typeface="Calibri" panose="020F0502020204030204" pitchFamily="34" charset="0"/>
              </a:rPr>
              <a:t>You’ll need to be a risk taker, an innovator, a problem solver, and a hard worker.</a:t>
            </a:r>
            <a:r>
              <a:rPr lang="en-US" altLang="en-US" sz="1600" dirty="0">
                <a:latin typeface="Calibri" panose="020F0502020204030204" pitchFamily="34" charset="0"/>
                <a:cs typeface="Calibri" panose="020F0502020204030204" pitchFamily="34" charset="0"/>
              </a:rPr>
              <a:t> </a:t>
            </a:r>
            <a:r>
              <a:rPr lang="en-US" altLang="en-US" sz="1600" dirty="0" smtClean="0">
                <a:latin typeface="Calibri" panose="020F0502020204030204" pitchFamily="34" charset="0"/>
                <a:cs typeface="Calibri" panose="020F0502020204030204" pitchFamily="34" charset="0"/>
              </a:rPr>
              <a:t>(3) Being </a:t>
            </a:r>
            <a:r>
              <a:rPr lang="en-US" altLang="en-US" sz="1600" dirty="0">
                <a:latin typeface="Calibri" panose="020F0502020204030204" pitchFamily="34" charset="0"/>
                <a:cs typeface="Calibri" panose="020F0502020204030204" pitchFamily="34" charset="0"/>
              </a:rPr>
              <a:t>an entrepreneur is not an 8-hour-a-day job; it is a 24-hour-a-day job. And when things go </a:t>
            </a:r>
            <a:r>
              <a:rPr lang="en-US" altLang="en-US" sz="1600" dirty="0" smtClean="0">
                <a:latin typeface="Calibri" panose="020F0502020204030204" pitchFamily="34" charset="0"/>
                <a:cs typeface="Calibri" panose="020F0502020204030204" pitchFamily="34" charset="0"/>
              </a:rPr>
              <a:t>well, you </a:t>
            </a:r>
            <a:r>
              <a:rPr lang="en-US" altLang="en-US" sz="1600" dirty="0">
                <a:latin typeface="Calibri" panose="020F0502020204030204" pitchFamily="34" charset="0"/>
                <a:cs typeface="Calibri" panose="020F0502020204030204" pitchFamily="34" charset="0"/>
              </a:rPr>
              <a:t>have your rewards. Here’s an example. A woman I grew up with decided to become a chef. Then she developed a wedding cake business. A few years later, she started blogging about desserts and writing restaurant reviews for a website. One thing leads to another, especially if you can become an expert at something.</a:t>
            </a:r>
            <a:endParaRPr lang="en-US" altLang="en-US" sz="16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=&gt;</a:t>
            </a: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 </a:t>
            </a: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2.</a:t>
            </a: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a:p>
            <a:pPr marL="130555" lv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3.</a:t>
            </a: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7923304"/>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9</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The Future Is Bright for Game Design</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14288" y="214313"/>
            <a:ext cx="5963526" cy="6098426"/>
          </a:xfrm>
        </p:spPr>
        <p:txBody>
          <a:bodyPr/>
          <a:lstStyle/>
          <a:p>
            <a:pPr marL="0" indent="0" algn="just">
              <a:spcBef>
                <a:spcPts val="0"/>
              </a:spcBef>
              <a:spcAft>
                <a:spcPts val="0"/>
              </a:spcAft>
            </a:pPr>
            <a:r>
              <a:rPr lang="en-US" sz="1400" b="1" dirty="0" smtClean="0">
                <a:latin typeface="Gill Sans"/>
              </a:rPr>
              <a:t>1 </a:t>
            </a:r>
            <a:r>
              <a:rPr lang="en-US" sz="1400" dirty="0">
                <a:latin typeface="Gill Sans"/>
              </a:rPr>
              <a:t>Are you a creative person who can solve problems? Do you wake up in the </a:t>
            </a:r>
            <a:r>
              <a:rPr lang="en-US" sz="1400" dirty="0" smtClean="0">
                <a:latin typeface="Gill Sans"/>
              </a:rPr>
              <a:t>middle</a:t>
            </a:r>
            <a:r>
              <a:rPr lang="en-US" sz="1400" dirty="0" smtClean="0"/>
              <a:t> </a:t>
            </a:r>
            <a:r>
              <a:rPr lang="en-US" sz="1400" dirty="0" smtClean="0">
                <a:latin typeface="Gill Sans"/>
              </a:rPr>
              <a:t>of </a:t>
            </a:r>
            <a:r>
              <a:rPr lang="en-US" sz="1400" dirty="0">
                <a:latin typeface="Gill Sans"/>
              </a:rPr>
              <a:t>the night with an interesting strategy for a new invention? Do you have </a:t>
            </a:r>
            <a:r>
              <a:rPr lang="en-US" sz="1400" dirty="0" smtClean="0">
                <a:latin typeface="Gill Sans"/>
              </a:rPr>
              <a:t>artistic</a:t>
            </a:r>
            <a:r>
              <a:rPr lang="en-US" sz="1400" dirty="0" smtClean="0"/>
              <a:t> </a:t>
            </a:r>
            <a:r>
              <a:rPr lang="en-US" sz="1400" dirty="0" smtClean="0">
                <a:latin typeface="Gill Sans"/>
              </a:rPr>
              <a:t>skills </a:t>
            </a:r>
            <a:r>
              <a:rPr lang="en-US" sz="1400" dirty="0">
                <a:latin typeface="Gill Sans"/>
              </a:rPr>
              <a:t>and feel comfortable working with a computer? If you answered yes </a:t>
            </a:r>
            <a:r>
              <a:rPr lang="en-US" sz="1400" dirty="0" smtClean="0">
                <a:latin typeface="Gill Sans"/>
              </a:rPr>
              <a:t>to</a:t>
            </a:r>
            <a:r>
              <a:rPr lang="en-US" sz="1400" dirty="0" smtClean="0"/>
              <a:t> </a:t>
            </a:r>
            <a:r>
              <a:rPr lang="en-US" sz="1400" dirty="0" smtClean="0">
                <a:latin typeface="Gill Sans"/>
              </a:rPr>
              <a:t>these </a:t>
            </a:r>
            <a:r>
              <a:rPr lang="en-US" sz="1400" dirty="0">
                <a:latin typeface="Gill Sans"/>
              </a:rPr>
              <a:t>questions, then you might have a future in game design—and the future </a:t>
            </a:r>
            <a:r>
              <a:rPr lang="en-US" sz="1400" dirty="0" smtClean="0">
                <a:latin typeface="Gill Sans"/>
              </a:rPr>
              <a:t>is</a:t>
            </a:r>
            <a:r>
              <a:rPr lang="en-US" sz="1400" dirty="0" smtClean="0"/>
              <a:t> </a:t>
            </a:r>
            <a:r>
              <a:rPr lang="en-US" sz="1400" dirty="0" smtClean="0">
                <a:latin typeface="Gill Sans"/>
              </a:rPr>
              <a:t>definitely </a:t>
            </a:r>
            <a:r>
              <a:rPr lang="en-US" sz="1400" dirty="0">
                <a:latin typeface="Gill Sans"/>
              </a:rPr>
              <a:t>bright</a:t>
            </a:r>
            <a:r>
              <a:rPr lang="en-US" sz="1400" dirty="0" smtClean="0">
                <a:latin typeface="Gill Sans"/>
              </a:rPr>
              <a:t>!</a:t>
            </a:r>
          </a:p>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2 </a:t>
            </a:r>
            <a:r>
              <a:rPr lang="en-US" sz="1400" dirty="0">
                <a:latin typeface="Gill Sans"/>
              </a:rPr>
              <a:t>Video games are far from obsolete. The video game industry is currently</a:t>
            </a:r>
            <a:endParaRPr lang="en-US" sz="1400" dirty="0"/>
          </a:p>
          <a:p>
            <a:pPr marL="0" indent="0" algn="just">
              <a:spcBef>
                <a:spcPts val="0"/>
              </a:spcBef>
              <a:spcAft>
                <a:spcPts val="0"/>
              </a:spcAft>
            </a:pPr>
            <a:r>
              <a:rPr lang="en-US" sz="1400" dirty="0">
                <a:latin typeface="Gill Sans"/>
              </a:rPr>
              <a:t>experiencing a period of high growth. In fact, consumer spending has </a:t>
            </a:r>
            <a:r>
              <a:rPr lang="en-US" sz="1400" dirty="0" smtClean="0">
                <a:latin typeface="Gill Sans"/>
              </a:rPr>
              <a:t>increased</a:t>
            </a:r>
            <a:r>
              <a:rPr lang="en-US" sz="1400" dirty="0" smtClean="0"/>
              <a:t> </a:t>
            </a:r>
            <a:r>
              <a:rPr lang="en-US" sz="1400" dirty="0" smtClean="0">
                <a:latin typeface="Gill Sans"/>
              </a:rPr>
              <a:t>by </a:t>
            </a:r>
            <a:r>
              <a:rPr lang="en-US" sz="1400" dirty="0">
                <a:latin typeface="Gill Sans"/>
              </a:rPr>
              <a:t>billions every year, according to Gartner, a technology research company. </a:t>
            </a:r>
            <a:r>
              <a:rPr lang="en-US" sz="1400" dirty="0" smtClean="0">
                <a:latin typeface="Gill Sans"/>
              </a:rPr>
              <a:t>This</a:t>
            </a:r>
            <a:r>
              <a:rPr lang="en-US" sz="1400" dirty="0" smtClean="0"/>
              <a:t> </a:t>
            </a:r>
            <a:r>
              <a:rPr lang="en-US" sz="1400" dirty="0" smtClean="0">
                <a:latin typeface="Gill Sans"/>
              </a:rPr>
              <a:t>is </a:t>
            </a:r>
            <a:r>
              <a:rPr lang="en-US" sz="1400" dirty="0">
                <a:latin typeface="Gill Sans"/>
              </a:rPr>
              <a:t>greatly due to the growth in consumer mobile devices and in social </a:t>
            </a:r>
            <a:r>
              <a:rPr lang="en-US" sz="1400" dirty="0" smtClean="0">
                <a:latin typeface="Gill Sans"/>
              </a:rPr>
              <a:t>networking</a:t>
            </a:r>
            <a:r>
              <a:rPr lang="en-US" sz="1400" dirty="0" smtClean="0"/>
              <a:t> </a:t>
            </a:r>
            <a:r>
              <a:rPr lang="en-US" sz="1400" dirty="0" smtClean="0">
                <a:latin typeface="Gill Sans"/>
              </a:rPr>
              <a:t>sites</a:t>
            </a:r>
            <a:r>
              <a:rPr lang="en-US" sz="1400" dirty="0">
                <a:latin typeface="Gill Sans"/>
              </a:rPr>
              <a:t>. Kids and adults are playing games on their smartphones, tablets, and </a:t>
            </a:r>
            <a:r>
              <a:rPr lang="en-US" sz="1400" dirty="0" smtClean="0">
                <a:latin typeface="Gill Sans"/>
              </a:rPr>
              <a:t>even</a:t>
            </a:r>
            <a:r>
              <a:rPr lang="en-US" sz="1400" dirty="0" smtClean="0"/>
              <a:t> </a:t>
            </a:r>
            <a:r>
              <a:rPr lang="en-US" sz="1400" dirty="0" smtClean="0">
                <a:latin typeface="Gill Sans"/>
              </a:rPr>
              <a:t>on </a:t>
            </a:r>
            <a:r>
              <a:rPr lang="en-US" sz="1400" dirty="0">
                <a:latin typeface="Gill Sans"/>
              </a:rPr>
              <a:t>Internet networking sites. And this type of demand is expected to only </a:t>
            </a:r>
            <a:r>
              <a:rPr lang="en-US" sz="1400" dirty="0" smtClean="0">
                <a:latin typeface="Gill Sans"/>
              </a:rPr>
              <a:t>grow,</a:t>
            </a:r>
            <a:r>
              <a:rPr lang="en-US" sz="1400" dirty="0" smtClean="0"/>
              <a:t> </a:t>
            </a:r>
            <a:r>
              <a:rPr lang="en-US" sz="1400" dirty="0" smtClean="0">
                <a:latin typeface="Gill Sans"/>
              </a:rPr>
              <a:t>ensuring </a:t>
            </a:r>
            <a:r>
              <a:rPr lang="en-US" sz="1400" dirty="0">
                <a:latin typeface="Gill Sans"/>
              </a:rPr>
              <a:t>a positive outlook for game designers</a:t>
            </a:r>
            <a:r>
              <a:rPr lang="en-US" sz="1400" dirty="0" smtClean="0">
                <a:latin typeface="Gill Sans"/>
              </a:rPr>
              <a:t>.</a:t>
            </a:r>
          </a:p>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3 </a:t>
            </a:r>
            <a:r>
              <a:rPr lang="en-US" sz="1400" dirty="0">
                <a:latin typeface="Gill Sans"/>
              </a:rPr>
              <a:t>Game designers have strong prospects with excellent job security. The demand </a:t>
            </a:r>
            <a:r>
              <a:rPr lang="en-US" sz="1400" dirty="0" smtClean="0">
                <a:latin typeface="Gill Sans"/>
              </a:rPr>
              <a:t>for</a:t>
            </a:r>
            <a:r>
              <a:rPr lang="en-US" sz="1400" dirty="0" smtClean="0"/>
              <a:t> </a:t>
            </a:r>
            <a:r>
              <a:rPr lang="en-US" sz="1400" dirty="0" smtClean="0">
                <a:latin typeface="Gill Sans"/>
              </a:rPr>
              <a:t>new </a:t>
            </a:r>
            <a:r>
              <a:rPr lang="en-US" sz="1400" dirty="0">
                <a:latin typeface="Gill Sans"/>
              </a:rPr>
              <a:t>and adapted games is growing. The industry needs designers to help </a:t>
            </a:r>
            <a:r>
              <a:rPr lang="en-US" sz="1400" dirty="0" smtClean="0">
                <a:latin typeface="Gill Sans"/>
              </a:rPr>
              <a:t>them.</a:t>
            </a:r>
            <a:r>
              <a:rPr lang="en-US" sz="1400" dirty="0" smtClean="0"/>
              <a:t> </a:t>
            </a:r>
            <a:r>
              <a:rPr lang="en-US" sz="1400" dirty="0" smtClean="0">
                <a:latin typeface="Gill Sans"/>
              </a:rPr>
              <a:t>They </a:t>
            </a:r>
            <a:r>
              <a:rPr lang="en-US" sz="1400" dirty="0">
                <a:latin typeface="Gill Sans"/>
              </a:rPr>
              <a:t>even outsource work to freelancers to help keep up with the demand. (</a:t>
            </a:r>
            <a:r>
              <a:rPr lang="en-US" sz="1400" dirty="0" smtClean="0">
                <a:latin typeface="Gill Sans"/>
              </a:rPr>
              <a:t>Good</a:t>
            </a:r>
            <a:r>
              <a:rPr lang="en-US" sz="1400" dirty="0" smtClean="0"/>
              <a:t> </a:t>
            </a:r>
            <a:r>
              <a:rPr lang="en-US" sz="1400" dirty="0" smtClean="0">
                <a:latin typeface="Gill Sans"/>
              </a:rPr>
              <a:t>news </a:t>
            </a:r>
            <a:r>
              <a:rPr lang="en-US" sz="1400" dirty="0">
                <a:latin typeface="Gill Sans"/>
              </a:rPr>
              <a:t>for entrepreneurs out there!) They need better graphics and more </a:t>
            </a:r>
            <a:r>
              <a:rPr lang="en-US" sz="1400" dirty="0" smtClean="0">
                <a:latin typeface="Gill Sans"/>
              </a:rPr>
              <a:t>game</a:t>
            </a:r>
            <a:r>
              <a:rPr lang="en-US" sz="1400" dirty="0" smtClean="0"/>
              <a:t> </a:t>
            </a:r>
            <a:r>
              <a:rPr lang="en-US" sz="1400" dirty="0" smtClean="0">
                <a:latin typeface="Gill Sans"/>
              </a:rPr>
              <a:t>features </a:t>
            </a:r>
            <a:r>
              <a:rPr lang="en-US" sz="1400" dirty="0">
                <a:latin typeface="Gill Sans"/>
              </a:rPr>
              <a:t>to keep up with the demands of their customers. For these reasons, </a:t>
            </a:r>
            <a:r>
              <a:rPr lang="en-US" sz="1400" dirty="0" smtClean="0">
                <a:latin typeface="Gill Sans"/>
              </a:rPr>
              <a:t>game</a:t>
            </a:r>
            <a:r>
              <a:rPr lang="en-US" sz="1400" dirty="0" smtClean="0"/>
              <a:t> </a:t>
            </a:r>
            <a:r>
              <a:rPr lang="en-US" sz="1400" dirty="0" smtClean="0">
                <a:latin typeface="Gill Sans"/>
              </a:rPr>
              <a:t>designers </a:t>
            </a:r>
            <a:r>
              <a:rPr lang="en-US" sz="1400" dirty="0">
                <a:latin typeface="Gill Sans"/>
              </a:rPr>
              <a:t>have a sustainable career in the industry. They also have the benefit </a:t>
            </a:r>
            <a:r>
              <a:rPr lang="en-US" sz="1400" dirty="0" smtClean="0">
                <a:latin typeface="Gill Sans"/>
              </a:rPr>
              <a:t>of</a:t>
            </a:r>
            <a:r>
              <a:rPr lang="en-US" sz="1400" dirty="0" smtClean="0"/>
              <a:t> </a:t>
            </a:r>
            <a:r>
              <a:rPr lang="en-US" sz="1400" dirty="0" smtClean="0">
                <a:latin typeface="Gill Sans"/>
              </a:rPr>
              <a:t>competitive </a:t>
            </a:r>
            <a:r>
              <a:rPr lang="en-US" sz="1400" dirty="0">
                <a:latin typeface="Gill Sans"/>
              </a:rPr>
              <a:t>salaries. Experts in the field can make money well into the </a:t>
            </a:r>
            <a:r>
              <a:rPr lang="en-US" sz="1400" dirty="0" smtClean="0">
                <a:latin typeface="Gill Sans"/>
              </a:rPr>
              <a:t>six-figure</a:t>
            </a:r>
            <a:r>
              <a:rPr lang="en-US" sz="1400" dirty="0" smtClean="0"/>
              <a:t> </a:t>
            </a:r>
            <a:r>
              <a:rPr lang="en-US" sz="1400" dirty="0" smtClean="0">
                <a:latin typeface="Gill Sans"/>
              </a:rPr>
              <a:t>range.</a:t>
            </a:r>
          </a:p>
          <a:p>
            <a:pPr marL="0" indent="0" algn="just">
              <a:spcBef>
                <a:spcPts val="0"/>
              </a:spcBef>
              <a:spcAft>
                <a:spcPts val="0"/>
              </a:spcAft>
            </a:pPr>
            <a:endParaRPr lang="en-US" sz="1400" dirty="0"/>
          </a:p>
          <a:p>
            <a:pPr marL="0" indent="0" algn="just">
              <a:spcBef>
                <a:spcPts val="0"/>
              </a:spcBef>
              <a:spcAft>
                <a:spcPts val="0"/>
              </a:spcAft>
            </a:pPr>
            <a:r>
              <a:rPr lang="en-US" sz="1400" b="1" dirty="0">
                <a:latin typeface="Gill Sans"/>
              </a:rPr>
              <a:t>4 </a:t>
            </a:r>
            <a:r>
              <a:rPr lang="en-US" sz="1400" dirty="0">
                <a:latin typeface="Gill Sans"/>
              </a:rPr>
              <a:t>Is this the career for you? Think about your skills and interests. If they </a:t>
            </a:r>
            <a:r>
              <a:rPr lang="en-US" sz="1400" dirty="0" smtClean="0">
                <a:latin typeface="Gill Sans"/>
              </a:rPr>
              <a:t>match</a:t>
            </a:r>
            <a:r>
              <a:rPr lang="en-US" sz="1400" dirty="0" smtClean="0"/>
              <a:t> </a:t>
            </a:r>
            <a:r>
              <a:rPr lang="en-US" sz="1400" dirty="0" smtClean="0">
                <a:latin typeface="Gill Sans"/>
              </a:rPr>
              <a:t>the </a:t>
            </a:r>
            <a:r>
              <a:rPr lang="en-US" sz="1400" dirty="0">
                <a:latin typeface="Gill Sans"/>
              </a:rPr>
              <a:t>job description, consider becoming a game designer. There was a time </a:t>
            </a:r>
            <a:r>
              <a:rPr lang="en-US" sz="1400" dirty="0" smtClean="0">
                <a:latin typeface="Gill Sans"/>
              </a:rPr>
              <a:t>when</a:t>
            </a:r>
            <a:r>
              <a:rPr lang="en-US" sz="1400" dirty="0" smtClean="0"/>
              <a:t> </a:t>
            </a:r>
            <a:r>
              <a:rPr lang="en-US" sz="1400" dirty="0" smtClean="0">
                <a:latin typeface="Gill Sans"/>
              </a:rPr>
              <a:t>parents </a:t>
            </a:r>
            <a:r>
              <a:rPr lang="en-US" sz="1400" dirty="0">
                <a:latin typeface="Gill Sans"/>
              </a:rPr>
              <a:t>told their children that video games injured their brains. Little did </a:t>
            </a:r>
            <a:r>
              <a:rPr lang="en-US" sz="1400" dirty="0" smtClean="0">
                <a:latin typeface="Gill Sans"/>
              </a:rPr>
              <a:t>they</a:t>
            </a:r>
            <a:r>
              <a:rPr lang="en-US" sz="1400" dirty="0" smtClean="0"/>
              <a:t> </a:t>
            </a:r>
            <a:r>
              <a:rPr lang="en-US" sz="1400" dirty="0" smtClean="0">
                <a:latin typeface="Gill Sans"/>
              </a:rPr>
              <a:t>know </a:t>
            </a:r>
            <a:r>
              <a:rPr lang="en-US" sz="1400" dirty="0">
                <a:latin typeface="Gill Sans"/>
              </a:rPr>
              <a:t>that gaming could be the key to an exciting and rewarding career!</a:t>
            </a:r>
            <a:endParaRPr lang="en-US" sz="14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algn="just">
              <a:spcBef>
                <a:spcPts val="0"/>
              </a:spcBef>
              <a:spcAft>
                <a:spcPts val="0"/>
              </a:spcAft>
            </a:pPr>
            <a:endParaRPr lang="en-US" sz="1400" b="1" dirty="0" smtClean="0">
              <a:latin typeface="Gill Sans"/>
            </a:endParaRPr>
          </a:p>
          <a:p>
            <a:pPr marL="342900" indent="-342900" algn="just">
              <a:spcBef>
                <a:spcPts val="0"/>
              </a:spcBef>
              <a:spcAft>
                <a:spcPts val="0"/>
              </a:spcAft>
              <a:buAutoNum type="alphaUcPeriod"/>
            </a:pPr>
            <a:r>
              <a:rPr lang="en-US" sz="1400" dirty="0" smtClean="0">
                <a:solidFill>
                  <a:srgbClr val="00B0F0"/>
                </a:solidFill>
                <a:latin typeface="Gill Sans"/>
              </a:rPr>
              <a:t>Choose </a:t>
            </a:r>
            <a:r>
              <a:rPr lang="en-US" sz="1400" dirty="0">
                <a:solidFill>
                  <a:srgbClr val="00B0F0"/>
                </a:solidFill>
                <a:latin typeface="Gill Sans"/>
              </a:rPr>
              <a:t>the best answer</a:t>
            </a:r>
            <a:r>
              <a:rPr lang="en-US" sz="1400" dirty="0" smtClean="0">
                <a:solidFill>
                  <a:srgbClr val="00B0F0"/>
                </a:solidFill>
                <a:latin typeface="Gill Sans"/>
              </a:rPr>
              <a:t>.</a:t>
            </a:r>
          </a:p>
          <a:p>
            <a:pPr marL="342900" indent="-342900" algn="just">
              <a:spcBef>
                <a:spcPts val="0"/>
              </a:spcBef>
              <a:spcAft>
                <a:spcPts val="0"/>
              </a:spcAft>
              <a:buAutoNum type="alphaUcPeriod"/>
            </a:pPr>
            <a:endParaRPr lang="en-US" sz="1400" dirty="0">
              <a:solidFill>
                <a:srgbClr val="00B0F0"/>
              </a:solidFill>
            </a:endParaRPr>
          </a:p>
          <a:p>
            <a:pPr marL="0" indent="0" algn="just">
              <a:spcBef>
                <a:spcPts val="0"/>
              </a:spcBef>
              <a:spcAft>
                <a:spcPts val="0"/>
              </a:spcAft>
            </a:pPr>
            <a:r>
              <a:rPr lang="en-US" sz="1400" b="1" dirty="0">
                <a:latin typeface="Gill Sans"/>
              </a:rPr>
              <a:t>1. </a:t>
            </a:r>
            <a:r>
              <a:rPr lang="en-US" sz="1400" dirty="0">
                <a:latin typeface="Gill Sans"/>
              </a:rPr>
              <a:t>Another good title for this story is ____.</a:t>
            </a:r>
            <a:endParaRPr lang="en-US" sz="1400" dirty="0"/>
          </a:p>
          <a:p>
            <a:pPr marL="0" indent="0" algn="just">
              <a:spcBef>
                <a:spcPts val="0"/>
              </a:spcBef>
              <a:spcAft>
                <a:spcPts val="0"/>
              </a:spcAft>
            </a:pPr>
            <a:r>
              <a:rPr lang="en-US" sz="1400" b="1" dirty="0" smtClean="0">
                <a:latin typeface="Gill Sans"/>
              </a:rPr>
              <a:t>   A</a:t>
            </a:r>
            <a:r>
              <a:rPr lang="en-US" sz="1400" b="1" dirty="0">
                <a:latin typeface="Gill Sans"/>
              </a:rPr>
              <a:t>. </a:t>
            </a:r>
            <a:r>
              <a:rPr lang="en-US" sz="1400" dirty="0">
                <a:latin typeface="Gill Sans"/>
              </a:rPr>
              <a:t>“What Does the Future Hold for Video Games?”</a:t>
            </a:r>
            <a:endParaRPr lang="en-US" sz="1400" dirty="0"/>
          </a:p>
          <a:p>
            <a:pPr marL="0" indent="0" algn="just">
              <a:spcBef>
                <a:spcPts val="0"/>
              </a:spcBef>
              <a:spcAft>
                <a:spcPts val="0"/>
              </a:spcAft>
            </a:pPr>
            <a:r>
              <a:rPr lang="en-US" sz="1400" b="1" dirty="0" smtClean="0">
                <a:latin typeface="Gill Sans"/>
              </a:rPr>
              <a:t>   B</a:t>
            </a:r>
            <a:r>
              <a:rPr lang="en-US" sz="1400" b="1" dirty="0">
                <a:latin typeface="Gill Sans"/>
              </a:rPr>
              <a:t>. </a:t>
            </a:r>
            <a:r>
              <a:rPr lang="en-US" sz="1400" dirty="0">
                <a:latin typeface="Gill Sans"/>
              </a:rPr>
              <a:t>“Game Design: A Job for the Future”</a:t>
            </a:r>
            <a:endParaRPr lang="en-US" sz="1400" dirty="0"/>
          </a:p>
          <a:p>
            <a:pPr marL="0" indent="0" algn="just">
              <a:spcBef>
                <a:spcPts val="0"/>
              </a:spcBef>
              <a:spcAft>
                <a:spcPts val="0"/>
              </a:spcAft>
            </a:pPr>
            <a:r>
              <a:rPr lang="en-US" sz="1400" b="1" dirty="0" smtClean="0">
                <a:latin typeface="Gill Sans"/>
              </a:rPr>
              <a:t>   C</a:t>
            </a:r>
            <a:r>
              <a:rPr lang="en-US" sz="1400" b="1" dirty="0">
                <a:latin typeface="Gill Sans"/>
              </a:rPr>
              <a:t>. </a:t>
            </a:r>
            <a:r>
              <a:rPr lang="en-US" sz="1400" dirty="0">
                <a:latin typeface="Gill Sans"/>
              </a:rPr>
              <a:t>“The Best Careers for the 21st Century”</a:t>
            </a:r>
            <a:endParaRPr lang="en-US" sz="1400" dirty="0"/>
          </a:p>
          <a:p>
            <a:pPr marL="0" indent="0" algn="just">
              <a:spcBef>
                <a:spcPts val="0"/>
              </a:spcBef>
              <a:spcAft>
                <a:spcPts val="0"/>
              </a:spcAft>
            </a:pPr>
            <a:r>
              <a:rPr lang="en-US" sz="1400" b="1" dirty="0" smtClean="0">
                <a:latin typeface="Gill Sans"/>
              </a:rPr>
              <a:t>   D</a:t>
            </a:r>
            <a:r>
              <a:rPr lang="en-US" sz="1400" b="1" dirty="0">
                <a:latin typeface="Gill Sans"/>
              </a:rPr>
              <a:t>. </a:t>
            </a:r>
            <a:r>
              <a:rPr lang="en-US" sz="1400" dirty="0">
                <a:latin typeface="Gill Sans"/>
              </a:rPr>
              <a:t>“Do I Have What It Takes to Start a New Career</a:t>
            </a:r>
            <a:r>
              <a:rPr lang="en-US" sz="1400" dirty="0" smtClean="0">
                <a:latin typeface="Gill Sans"/>
              </a:rPr>
              <a:t>?”</a:t>
            </a:r>
          </a:p>
          <a:p>
            <a:pPr marL="0" indent="0" algn="just">
              <a:spcBef>
                <a:spcPts val="0"/>
              </a:spcBef>
              <a:spcAft>
                <a:spcPts val="0"/>
              </a:spcAft>
            </a:pPr>
            <a:endParaRPr lang="en-US" sz="1400" dirty="0"/>
          </a:p>
          <a:p>
            <a:pPr marL="0" indent="0" algn="just">
              <a:spcBef>
                <a:spcPts val="0"/>
              </a:spcBef>
              <a:spcAft>
                <a:spcPts val="0"/>
              </a:spcAft>
            </a:pPr>
            <a:r>
              <a:rPr lang="en-US" sz="1400" b="1" dirty="0" smtClean="0">
                <a:latin typeface="Gill Sans"/>
              </a:rPr>
              <a:t>2</a:t>
            </a:r>
            <a:r>
              <a:rPr lang="en-US" sz="1400" b="1" dirty="0">
                <a:latin typeface="Gill Sans"/>
              </a:rPr>
              <a:t>. </a:t>
            </a:r>
            <a:r>
              <a:rPr lang="en-US" sz="1400" dirty="0">
                <a:latin typeface="Gill Sans"/>
              </a:rPr>
              <a:t>Which sentence from the article is an example of irony?</a:t>
            </a:r>
            <a:endParaRPr lang="en-US" sz="1400" dirty="0"/>
          </a:p>
          <a:p>
            <a:pPr marL="0" indent="0" algn="just">
              <a:spcBef>
                <a:spcPts val="0"/>
              </a:spcBef>
              <a:spcAft>
                <a:spcPts val="0"/>
              </a:spcAft>
            </a:pPr>
            <a:r>
              <a:rPr lang="en-US" sz="1400" b="1" dirty="0" smtClean="0">
                <a:latin typeface="Gill Sans"/>
              </a:rPr>
              <a:t>   A</a:t>
            </a:r>
            <a:r>
              <a:rPr lang="en-US" sz="1400" b="1" dirty="0">
                <a:latin typeface="Gill Sans"/>
              </a:rPr>
              <a:t>. </a:t>
            </a:r>
            <a:r>
              <a:rPr lang="en-US" sz="1400" dirty="0">
                <a:latin typeface="Gill Sans"/>
              </a:rPr>
              <a:t>“Do you have artistic skills and feel comfortable working with a </a:t>
            </a:r>
            <a:r>
              <a:rPr lang="en-US" sz="1400" dirty="0" smtClean="0">
                <a:latin typeface="Gill Sans"/>
              </a:rPr>
              <a:t>  computer</a:t>
            </a:r>
            <a:r>
              <a:rPr lang="en-US" sz="1400" dirty="0">
                <a:latin typeface="Gill Sans"/>
              </a:rPr>
              <a:t>?”</a:t>
            </a:r>
            <a:endParaRPr lang="en-US" sz="1400" dirty="0"/>
          </a:p>
          <a:p>
            <a:pPr marL="0" indent="0" algn="just">
              <a:spcBef>
                <a:spcPts val="0"/>
              </a:spcBef>
              <a:spcAft>
                <a:spcPts val="0"/>
              </a:spcAft>
            </a:pPr>
            <a:r>
              <a:rPr lang="en-US" sz="1400" b="1" dirty="0" smtClean="0">
                <a:latin typeface="Gill Sans"/>
              </a:rPr>
              <a:t>   B</a:t>
            </a:r>
            <a:r>
              <a:rPr lang="en-US" sz="1400" b="1" dirty="0">
                <a:latin typeface="Gill Sans"/>
              </a:rPr>
              <a:t>. </a:t>
            </a:r>
            <a:r>
              <a:rPr lang="en-US" sz="1400" dirty="0">
                <a:latin typeface="Gill Sans"/>
              </a:rPr>
              <a:t>“The video game industry is currently experiencing a period of high growth.”</a:t>
            </a:r>
            <a:endParaRPr lang="en-US" sz="1400" dirty="0"/>
          </a:p>
          <a:p>
            <a:pPr marL="0" indent="0" algn="just">
              <a:spcBef>
                <a:spcPts val="0"/>
              </a:spcBef>
              <a:spcAft>
                <a:spcPts val="0"/>
              </a:spcAft>
            </a:pPr>
            <a:r>
              <a:rPr lang="en-US" sz="1400" b="1" dirty="0" smtClean="0">
                <a:latin typeface="Gill Sans"/>
              </a:rPr>
              <a:t>   C</a:t>
            </a:r>
            <a:r>
              <a:rPr lang="en-US" sz="1400" b="1" dirty="0">
                <a:latin typeface="Gill Sans"/>
              </a:rPr>
              <a:t>. </a:t>
            </a:r>
            <a:r>
              <a:rPr lang="en-US" sz="1400" dirty="0">
                <a:latin typeface="Gill Sans"/>
              </a:rPr>
              <a:t>“If they match the job description, consider becoming a game designer.”</a:t>
            </a:r>
            <a:endParaRPr lang="en-US" sz="1400" dirty="0"/>
          </a:p>
          <a:p>
            <a:pPr marL="0" indent="0" algn="just">
              <a:spcBef>
                <a:spcPts val="0"/>
              </a:spcBef>
              <a:spcAft>
                <a:spcPts val="0"/>
              </a:spcAft>
            </a:pPr>
            <a:r>
              <a:rPr lang="en-US" sz="1400" b="1" dirty="0" smtClean="0">
                <a:latin typeface="Gill Sans"/>
              </a:rPr>
              <a:t>   D</a:t>
            </a:r>
            <a:r>
              <a:rPr lang="en-US" sz="1400" b="1" dirty="0">
                <a:latin typeface="Gill Sans"/>
              </a:rPr>
              <a:t>. </a:t>
            </a:r>
            <a:r>
              <a:rPr lang="en-US" sz="1400" dirty="0">
                <a:latin typeface="Gill Sans"/>
              </a:rPr>
              <a:t>“There was a time when parents told their children that video games injured their brains.”</a:t>
            </a:r>
            <a:endParaRPr lang="en-US" sz="1400" dirty="0"/>
          </a:p>
          <a:p>
            <a:pPr marL="0" indent="0" algn="just">
              <a:spcBef>
                <a:spcPts val="0"/>
              </a:spcBef>
              <a:spcAft>
                <a:spcPts val="0"/>
              </a:spcAf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1978052"/>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TotalTime>
  <Words>7806</Words>
  <Application>Microsoft Office PowerPoint</Application>
  <PresentationFormat>Widescreen</PresentationFormat>
  <Paragraphs>375</Paragraphs>
  <Slides>19</Slides>
  <Notes>18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19</vt:i4>
      </vt:variant>
    </vt:vector>
  </HeadingPairs>
  <TitlesOfParts>
    <vt:vector size="30" baseType="lpstr">
      <vt:lpstr>Arial</vt:lpstr>
      <vt:lpstr>Bradley Hand ITC</vt:lpstr>
      <vt:lpstr>Calibri</vt:lpstr>
      <vt:lpstr>Calibri Light</vt:lpstr>
      <vt:lpstr>Gill Sans</vt:lpstr>
      <vt:lpstr>Lucida Handwriting</vt:lpstr>
      <vt:lpstr>Tahoma</vt:lpstr>
      <vt:lpstr>Times New Roman</vt:lpstr>
      <vt:lpstr>Office Theme</vt:lpstr>
      <vt:lpstr>1_Office Theme</vt:lpstr>
      <vt:lpstr>2_Office Theme</vt:lpstr>
      <vt:lpstr>Session 3</vt:lpstr>
      <vt:lpstr>Unit 5</vt:lpstr>
      <vt:lpstr>Reading 2:  Meet the New Boss : You </vt:lpstr>
      <vt:lpstr>Reading 2:  Meet the New Boss : You </vt:lpstr>
      <vt:lpstr>Reading 2:  Meet the New Boss : You </vt:lpstr>
      <vt:lpstr>Reading 2:  Meet the New Boss : You </vt:lpstr>
      <vt:lpstr>Reading 2:  Meet the New Boss : You </vt:lpstr>
      <vt:lpstr>Reading 2:  Meet the New Boss : You </vt:lpstr>
      <vt:lpstr>The Future Is Bright for Game Design </vt:lpstr>
      <vt:lpstr>The Future Is Bright for Game Design </vt:lpstr>
      <vt:lpstr>Unit 6</vt:lpstr>
      <vt:lpstr> </vt:lpstr>
      <vt:lpstr>Tourists in a Fragile Land </vt:lpstr>
      <vt:lpstr>Tourists in a Fragile Land </vt:lpstr>
      <vt:lpstr>Tourists in a Fragile Land </vt:lpstr>
      <vt:lpstr>Tourists in a Fragile Land </vt:lpstr>
      <vt:lpstr>Global Warming in IIulissat </vt:lpstr>
      <vt:lpstr>Global Warming in IIulissat </vt:lpstr>
      <vt:lpstr>Thank you  for your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3</dc:title>
  <dc:creator>Sa</dc:creator>
  <cp:lastModifiedBy>Sa</cp:lastModifiedBy>
  <cp:revision>47</cp:revision>
  <dcterms:created xsi:type="dcterms:W3CDTF">2022-05-22T11:45:30Z</dcterms:created>
  <dcterms:modified xsi:type="dcterms:W3CDTF">2022-06-12T23:50:32Z</dcterms:modified>
</cp:coreProperties>
</file>