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9"/>
  </p:notesMasterIdLst>
  <p:sldIdLst>
    <p:sldId id="257" r:id="rId4"/>
    <p:sldId id="265" r:id="rId5"/>
    <p:sldId id="262" r:id="rId6"/>
    <p:sldId id="256" r:id="rId7"/>
    <p:sldId id="263" r:id="rId8"/>
    <p:sldId id="264" r:id="rId9"/>
    <p:sldId id="271" r:id="rId10"/>
    <p:sldId id="268" r:id="rId11"/>
    <p:sldId id="266" r:id="rId12"/>
    <p:sldId id="267" r:id="rId13"/>
    <p:sldId id="258" r:id="rId14"/>
    <p:sldId id="259" r:id="rId15"/>
    <p:sldId id="270" r:id="rId16"/>
    <p:sldId id="261"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C5AD6-3B04-4014-9622-E15EEAB6EE48}" type="datetimeFigureOut">
              <a:rPr lang="en-US" smtClean="0"/>
              <a:t>6/19/2022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918AB-4416-4490-88CE-30E446872E49}" type="slidenum">
              <a:rPr lang="en-US" smtClean="0"/>
              <a:t>‹#›</a:t>
            </a:fld>
            <a:endParaRPr lang="en-US"/>
          </a:p>
        </p:txBody>
      </p:sp>
    </p:spTree>
    <p:extLst>
      <p:ext uri="{BB962C8B-B14F-4D97-AF65-F5344CB8AC3E}">
        <p14:creationId xmlns:p14="http://schemas.microsoft.com/office/powerpoint/2010/main" val="1728694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1</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620924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10</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141750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11</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655478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12</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357808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13</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437686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14</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016868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2</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279709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3</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785773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4</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extLst>
      <p:ext uri="{BB962C8B-B14F-4D97-AF65-F5344CB8AC3E}">
        <p14:creationId xmlns:p14="http://schemas.microsoft.com/office/powerpoint/2010/main" val="3109046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5</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extLst>
      <p:ext uri="{BB962C8B-B14F-4D97-AF65-F5344CB8AC3E}">
        <p14:creationId xmlns:p14="http://schemas.microsoft.com/office/powerpoint/2010/main" val="1020550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6</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extLst>
      <p:ext uri="{BB962C8B-B14F-4D97-AF65-F5344CB8AC3E}">
        <p14:creationId xmlns:p14="http://schemas.microsoft.com/office/powerpoint/2010/main" val="3906684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7</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extLst>
      <p:ext uri="{BB962C8B-B14F-4D97-AF65-F5344CB8AC3E}">
        <p14:creationId xmlns:p14="http://schemas.microsoft.com/office/powerpoint/2010/main" val="250990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8</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456169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9</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258524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D1B37E-9853-48CB-87F3-919017396670}"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458681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1B37E-9853-48CB-87F3-919017396670}"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233388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1B37E-9853-48CB-87F3-919017396670}"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521790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481" y="1123161"/>
            <a:ext cx="9143040" cy="2386476"/>
          </a:xfrm>
        </p:spPr>
        <p:txBody>
          <a:bodyPr anchor="b"/>
          <a:lstStyle>
            <a:lvl1pPr algn="ctr">
              <a:defRPr sz="7256"/>
            </a:lvl1pPr>
          </a:lstStyle>
          <a:p>
            <a:r>
              <a:rPr lang="en-US" smtClean="0"/>
              <a:t>Click to edit Master title style</a:t>
            </a:r>
            <a:endParaRPr lang="en-US"/>
          </a:p>
        </p:txBody>
      </p:sp>
      <p:sp>
        <p:nvSpPr>
          <p:cNvPr id="3" name="Subtitle 2"/>
          <p:cNvSpPr>
            <a:spLocks noGrp="1"/>
          </p:cNvSpPr>
          <p:nvPr>
            <p:ph type="subTitle" idx="1"/>
          </p:nvPr>
        </p:nvSpPr>
        <p:spPr>
          <a:xfrm>
            <a:off x="1524481" y="3601794"/>
            <a:ext cx="9143040" cy="1656903"/>
          </a:xfrm>
        </p:spPr>
        <p:txBody>
          <a:bodyPr/>
          <a:lstStyle>
            <a:lvl1pPr marL="0" indent="0" algn="ctr">
              <a:buNone/>
              <a:defRPr sz="2903"/>
            </a:lvl1pPr>
            <a:lvl2pPr marL="552938" indent="0" algn="ctr">
              <a:buNone/>
              <a:defRPr sz="2419"/>
            </a:lvl2pPr>
            <a:lvl3pPr marL="1105875" indent="0" algn="ctr">
              <a:buNone/>
              <a:defRPr sz="2177"/>
            </a:lvl3pPr>
            <a:lvl4pPr marL="1658813" indent="0" algn="ctr">
              <a:buNone/>
              <a:defRPr sz="1935"/>
            </a:lvl4pPr>
            <a:lvl5pPr marL="2211751" indent="0" algn="ctr">
              <a:buNone/>
              <a:defRPr sz="1935"/>
            </a:lvl5pPr>
            <a:lvl6pPr marL="2764688" indent="0" algn="ctr">
              <a:buNone/>
              <a:defRPr sz="1935"/>
            </a:lvl6pPr>
            <a:lvl7pPr marL="3317626" indent="0" algn="ctr">
              <a:buNone/>
              <a:defRPr sz="1935"/>
            </a:lvl7pPr>
            <a:lvl8pPr marL="3870564" indent="0" algn="ctr">
              <a:buNone/>
              <a:defRPr sz="1935"/>
            </a:lvl8pPr>
            <a:lvl9pPr marL="4423501" indent="0" algn="ctr">
              <a:buNone/>
              <a:defRPr sz="1935"/>
            </a:lvl9pPr>
          </a:lstStyle>
          <a:p>
            <a:r>
              <a:rPr lang="en-US" smtClean="0"/>
              <a:t>Click to edit Master subtitle style</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11AB532E-1A0D-41CA-9F4D-4024A579E8BD}" type="slidenum">
              <a:rPr lang="en-US" altLang="en-US"/>
              <a:pPr>
                <a:defRPr/>
              </a:pPr>
              <a:t>‹#›</a:t>
            </a:fld>
            <a:endParaRPr lang="en-US" altLang="en-US"/>
          </a:p>
        </p:txBody>
      </p:sp>
    </p:spTree>
    <p:extLst>
      <p:ext uri="{BB962C8B-B14F-4D97-AF65-F5344CB8AC3E}">
        <p14:creationId xmlns:p14="http://schemas.microsoft.com/office/powerpoint/2010/main" val="578438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294D8542-931D-4290-AAEA-471C28D414BF}" type="slidenum">
              <a:rPr lang="en-US" altLang="en-US"/>
              <a:pPr>
                <a:defRPr/>
              </a:pPr>
              <a:t>‹#›</a:t>
            </a:fld>
            <a:endParaRPr lang="en-US" altLang="en-US"/>
          </a:p>
        </p:txBody>
      </p:sp>
    </p:spTree>
    <p:extLst>
      <p:ext uri="{BB962C8B-B14F-4D97-AF65-F5344CB8AC3E}">
        <p14:creationId xmlns:p14="http://schemas.microsoft.com/office/powerpoint/2010/main" val="3671205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361" y="1710661"/>
            <a:ext cx="10515839" cy="2851100"/>
          </a:xfrm>
        </p:spPr>
        <p:txBody>
          <a:bodyPr anchor="b"/>
          <a:lstStyle>
            <a:lvl1pPr>
              <a:defRPr sz="7256"/>
            </a:lvl1pPr>
          </a:lstStyle>
          <a:p>
            <a:r>
              <a:rPr lang="en-US" smtClean="0"/>
              <a:t>Click to edit Master title style</a:t>
            </a:r>
            <a:endParaRPr lang="en-US"/>
          </a:p>
        </p:txBody>
      </p:sp>
      <p:sp>
        <p:nvSpPr>
          <p:cNvPr id="3" name="Text Placeholder 2"/>
          <p:cNvSpPr>
            <a:spLocks noGrp="1"/>
          </p:cNvSpPr>
          <p:nvPr>
            <p:ph type="body" idx="1"/>
          </p:nvPr>
        </p:nvSpPr>
        <p:spPr>
          <a:xfrm>
            <a:off x="831361" y="4588640"/>
            <a:ext cx="10515839" cy="1501387"/>
          </a:xfrm>
        </p:spPr>
        <p:txBody>
          <a:bodyPr/>
          <a:lstStyle>
            <a:lvl1pPr marL="0" indent="0">
              <a:buNone/>
              <a:defRPr sz="2903"/>
            </a:lvl1pPr>
            <a:lvl2pPr marL="552938" indent="0">
              <a:buNone/>
              <a:defRPr sz="2419"/>
            </a:lvl2pPr>
            <a:lvl3pPr marL="1105875" indent="0">
              <a:buNone/>
              <a:defRPr sz="2177"/>
            </a:lvl3pPr>
            <a:lvl4pPr marL="1658813" indent="0">
              <a:buNone/>
              <a:defRPr sz="1935"/>
            </a:lvl4pPr>
            <a:lvl5pPr marL="2211751" indent="0">
              <a:buNone/>
              <a:defRPr sz="1935"/>
            </a:lvl5pPr>
            <a:lvl6pPr marL="2764688" indent="0">
              <a:buNone/>
              <a:defRPr sz="1935"/>
            </a:lvl6pPr>
            <a:lvl7pPr marL="3317626" indent="0">
              <a:buNone/>
              <a:defRPr sz="1935"/>
            </a:lvl7pPr>
            <a:lvl8pPr marL="3870564" indent="0">
              <a:buNone/>
              <a:defRPr sz="1935"/>
            </a:lvl8pPr>
            <a:lvl9pPr marL="4423501" indent="0">
              <a:buNone/>
              <a:defRPr sz="1935"/>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AA771A77-B1C6-4807-83E4-24EF22A150F9}" type="slidenum">
              <a:rPr lang="en-US" altLang="en-US"/>
              <a:pPr>
                <a:defRPr/>
              </a:pPr>
              <a:t>‹#›</a:t>
            </a:fld>
            <a:endParaRPr lang="en-US" altLang="en-US"/>
          </a:p>
        </p:txBody>
      </p:sp>
    </p:spTree>
    <p:extLst>
      <p:ext uri="{BB962C8B-B14F-4D97-AF65-F5344CB8AC3E}">
        <p14:creationId xmlns:p14="http://schemas.microsoft.com/office/powerpoint/2010/main" val="658764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2800" y="1524427"/>
            <a:ext cx="5345280" cy="47806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400" y="1524427"/>
            <a:ext cx="5347201" cy="47806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8513F9B6-092C-499A-9A5C-978608927BEF}" type="slidenum">
              <a:rPr lang="en-US" altLang="en-US"/>
              <a:pPr>
                <a:defRPr/>
              </a:pPr>
              <a:t>‹#›</a:t>
            </a:fld>
            <a:endParaRPr lang="en-US" altLang="en-US"/>
          </a:p>
        </p:txBody>
      </p:sp>
    </p:spTree>
    <p:extLst>
      <p:ext uri="{BB962C8B-B14F-4D97-AF65-F5344CB8AC3E}">
        <p14:creationId xmlns:p14="http://schemas.microsoft.com/office/powerpoint/2010/main" val="3501784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041" y="364788"/>
            <a:ext cx="10515839" cy="1326674"/>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041" y="1681861"/>
            <a:ext cx="515903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4" name="Content Placeholder 3"/>
          <p:cNvSpPr>
            <a:spLocks noGrp="1"/>
          </p:cNvSpPr>
          <p:nvPr>
            <p:ph sz="half" idx="2"/>
          </p:nvPr>
        </p:nvSpPr>
        <p:spPr>
          <a:xfrm>
            <a:off x="839041" y="2505513"/>
            <a:ext cx="515903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801" y="1681861"/>
            <a:ext cx="518207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6" name="Content Placeholder 5"/>
          <p:cNvSpPr>
            <a:spLocks noGrp="1"/>
          </p:cNvSpPr>
          <p:nvPr>
            <p:ph sz="quarter" idx="4"/>
          </p:nvPr>
        </p:nvSpPr>
        <p:spPr>
          <a:xfrm>
            <a:off x="6172801" y="2505513"/>
            <a:ext cx="518207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idx="10"/>
          </p:nvPr>
        </p:nvSpPr>
        <p:spPr>
          <a:ln/>
        </p:spPr>
        <p:txBody>
          <a:bodyPr/>
          <a:lstStyle>
            <a:lvl1pPr>
              <a:defRPr/>
            </a:lvl1pPr>
          </a:lstStyle>
          <a:p>
            <a:pPr>
              <a:defRPr/>
            </a:pPr>
            <a:endParaRPr lang="en-US" altLang="en-US"/>
          </a:p>
        </p:txBody>
      </p:sp>
      <p:sp>
        <p:nvSpPr>
          <p:cNvPr id="8" name="Rectangle 5"/>
          <p:cNvSpPr>
            <a:spLocks noGrp="1" noChangeArrowheads="1"/>
          </p:cNvSpPr>
          <p:nvPr>
            <p:ph type="ft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idx="12"/>
          </p:nvPr>
        </p:nvSpPr>
        <p:spPr>
          <a:ln/>
        </p:spPr>
        <p:txBody>
          <a:bodyPr/>
          <a:lstStyle>
            <a:lvl1pPr>
              <a:defRPr/>
            </a:lvl1pPr>
          </a:lstStyle>
          <a:p>
            <a:pPr>
              <a:defRPr/>
            </a:pPr>
            <a:fld id="{0ED02CC2-3808-4F47-A37F-057922B04B6F}" type="slidenum">
              <a:rPr lang="en-US" altLang="en-US"/>
              <a:pPr>
                <a:defRPr/>
              </a:pPr>
              <a:t>‹#›</a:t>
            </a:fld>
            <a:endParaRPr lang="en-US" altLang="en-US"/>
          </a:p>
        </p:txBody>
      </p:sp>
    </p:spTree>
    <p:extLst>
      <p:ext uri="{BB962C8B-B14F-4D97-AF65-F5344CB8AC3E}">
        <p14:creationId xmlns:p14="http://schemas.microsoft.com/office/powerpoint/2010/main" val="2410356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idx="10"/>
          </p:nvPr>
        </p:nvSpPr>
        <p:spPr>
          <a:ln/>
        </p:spPr>
        <p:txBody>
          <a:bodyPr/>
          <a:lstStyle>
            <a:lvl1pPr>
              <a:defRPr/>
            </a:lvl1pPr>
          </a:lstStyle>
          <a:p>
            <a:pPr>
              <a:defRPr/>
            </a:pPr>
            <a:endParaRPr lang="en-US" altLang="en-US"/>
          </a:p>
        </p:txBody>
      </p:sp>
      <p:sp>
        <p:nvSpPr>
          <p:cNvPr id="4" name="Rectangle 5"/>
          <p:cNvSpPr>
            <a:spLocks noGrp="1" noChangeArrowheads="1"/>
          </p:cNvSpPr>
          <p:nvPr>
            <p:ph type="ft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idx="12"/>
          </p:nvPr>
        </p:nvSpPr>
        <p:spPr>
          <a:ln/>
        </p:spPr>
        <p:txBody>
          <a:bodyPr/>
          <a:lstStyle>
            <a:lvl1pPr>
              <a:defRPr/>
            </a:lvl1pPr>
          </a:lstStyle>
          <a:p>
            <a:pPr>
              <a:defRPr/>
            </a:pPr>
            <a:fld id="{B229423F-FFA7-4B7D-B972-DC796A803E8D}" type="slidenum">
              <a:rPr lang="en-US" altLang="en-US"/>
              <a:pPr>
                <a:defRPr/>
              </a:pPr>
              <a:t>‹#›</a:t>
            </a:fld>
            <a:endParaRPr lang="en-US" altLang="en-US"/>
          </a:p>
        </p:txBody>
      </p:sp>
    </p:spTree>
    <p:extLst>
      <p:ext uri="{BB962C8B-B14F-4D97-AF65-F5344CB8AC3E}">
        <p14:creationId xmlns:p14="http://schemas.microsoft.com/office/powerpoint/2010/main" val="4044815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en-US" altLang="en-US"/>
          </a:p>
        </p:txBody>
      </p:sp>
      <p:sp>
        <p:nvSpPr>
          <p:cNvPr id="3" name="Rectangle 5"/>
          <p:cNvSpPr>
            <a:spLocks noGrp="1" noChangeArrowheads="1"/>
          </p:cNvSpPr>
          <p:nvPr>
            <p:ph type="ft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idx="12"/>
          </p:nvPr>
        </p:nvSpPr>
        <p:spPr>
          <a:ln/>
        </p:spPr>
        <p:txBody>
          <a:bodyPr/>
          <a:lstStyle>
            <a:lvl1pPr>
              <a:defRPr/>
            </a:lvl1pPr>
          </a:lstStyle>
          <a:p>
            <a:pPr>
              <a:defRPr/>
            </a:pPr>
            <a:fld id="{1806263C-4563-4DB7-8B8B-154963FC21A8}" type="slidenum">
              <a:rPr lang="en-US" altLang="en-US"/>
              <a:pPr>
                <a:defRPr/>
              </a:pPr>
              <a:t>‹#›</a:t>
            </a:fld>
            <a:endParaRPr lang="en-US" altLang="en-US"/>
          </a:p>
        </p:txBody>
      </p:sp>
    </p:spTree>
    <p:extLst>
      <p:ext uri="{BB962C8B-B14F-4D97-AF65-F5344CB8AC3E}">
        <p14:creationId xmlns:p14="http://schemas.microsoft.com/office/powerpoint/2010/main" val="720308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Content Placeholder 2"/>
          <p:cNvSpPr>
            <a:spLocks noGrp="1"/>
          </p:cNvSpPr>
          <p:nvPr>
            <p:ph idx="1"/>
          </p:nvPr>
        </p:nvSpPr>
        <p:spPr>
          <a:xfrm>
            <a:off x="5184001" y="986846"/>
            <a:ext cx="6170880" cy="4874710"/>
          </a:xfrm>
        </p:spPr>
        <p:txBody>
          <a:bodyPr/>
          <a:lstStyle>
            <a:lvl1pPr>
              <a:defRPr sz="3870"/>
            </a:lvl1pPr>
            <a:lvl2pPr>
              <a:defRPr sz="3386"/>
            </a:lvl2pPr>
            <a:lvl3pPr>
              <a:defRPr sz="2903"/>
            </a:lvl3pPr>
            <a:lvl4pPr>
              <a:defRPr sz="2419"/>
            </a:lvl4pPr>
            <a:lvl5pPr>
              <a:defRPr sz="2419"/>
            </a:lvl5pPr>
            <a:lvl6pPr>
              <a:defRPr sz="2419"/>
            </a:lvl6pPr>
            <a:lvl7pPr>
              <a:defRPr sz="2419"/>
            </a:lvl7pPr>
            <a:lvl8pPr>
              <a:defRPr sz="2419"/>
            </a:lvl8pPr>
            <a:lvl9pPr>
              <a:defRPr sz="241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A6996669-9376-4674-9BEB-EA390CF86C27}" type="slidenum">
              <a:rPr lang="en-US" altLang="en-US"/>
              <a:pPr>
                <a:defRPr/>
              </a:pPr>
              <a:t>‹#›</a:t>
            </a:fld>
            <a:endParaRPr lang="en-US" altLang="en-US"/>
          </a:p>
        </p:txBody>
      </p:sp>
    </p:spTree>
    <p:extLst>
      <p:ext uri="{BB962C8B-B14F-4D97-AF65-F5344CB8AC3E}">
        <p14:creationId xmlns:p14="http://schemas.microsoft.com/office/powerpoint/2010/main" val="3304415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1B37E-9853-48CB-87F3-919017396670}"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2218616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Picture Placeholder 2"/>
          <p:cNvSpPr>
            <a:spLocks noGrp="1"/>
          </p:cNvSpPr>
          <p:nvPr>
            <p:ph type="pic" idx="1"/>
          </p:nvPr>
        </p:nvSpPr>
        <p:spPr>
          <a:xfrm>
            <a:off x="5184001" y="986846"/>
            <a:ext cx="6170880" cy="4874710"/>
          </a:xfrm>
        </p:spPr>
        <p:txBody>
          <a:bodyPr/>
          <a:lstStyle>
            <a:lvl1pPr marL="0" indent="0">
              <a:buNone/>
              <a:defRPr sz="3870"/>
            </a:lvl1pPr>
            <a:lvl2pPr marL="552938" indent="0">
              <a:buNone/>
              <a:defRPr sz="3386"/>
            </a:lvl2pPr>
            <a:lvl3pPr marL="1105875" indent="0">
              <a:buNone/>
              <a:defRPr sz="2903"/>
            </a:lvl3pPr>
            <a:lvl4pPr marL="1658813" indent="0">
              <a:buNone/>
              <a:defRPr sz="2419"/>
            </a:lvl4pPr>
            <a:lvl5pPr marL="2211751" indent="0">
              <a:buNone/>
              <a:defRPr sz="2419"/>
            </a:lvl5pPr>
            <a:lvl6pPr marL="2764688" indent="0">
              <a:buNone/>
              <a:defRPr sz="2419"/>
            </a:lvl6pPr>
            <a:lvl7pPr marL="3317626" indent="0">
              <a:buNone/>
              <a:defRPr sz="2419"/>
            </a:lvl7pPr>
            <a:lvl8pPr marL="3870564" indent="0">
              <a:buNone/>
              <a:defRPr sz="2419"/>
            </a:lvl8pPr>
            <a:lvl9pPr marL="4423501" indent="0">
              <a:buNone/>
              <a:defRPr sz="2419"/>
            </a:lvl9pPr>
          </a:lstStyle>
          <a:p>
            <a:pPr lvl="0"/>
            <a:endParaRPr lang="en-US" noProof="0" smtClean="0"/>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A176B124-8C1C-4A2D-BD0C-D16B610FFFC9}" type="slidenum">
              <a:rPr lang="en-US" altLang="en-US"/>
              <a:pPr>
                <a:defRPr/>
              </a:pPr>
              <a:t>‹#›</a:t>
            </a:fld>
            <a:endParaRPr lang="en-US" altLang="en-US"/>
          </a:p>
        </p:txBody>
      </p:sp>
    </p:spTree>
    <p:extLst>
      <p:ext uri="{BB962C8B-B14F-4D97-AF65-F5344CB8AC3E}">
        <p14:creationId xmlns:p14="http://schemas.microsoft.com/office/powerpoint/2010/main" val="3121805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3A3B3B25-CB35-43C0-8EA4-8A4B414021D6}" type="slidenum">
              <a:rPr lang="en-US" altLang="en-US"/>
              <a:pPr>
                <a:defRPr/>
              </a:pPr>
              <a:t>‹#›</a:t>
            </a:fld>
            <a:endParaRPr lang="en-US" altLang="en-US"/>
          </a:p>
        </p:txBody>
      </p:sp>
    </p:spTree>
    <p:extLst>
      <p:ext uri="{BB962C8B-B14F-4D97-AF65-F5344CB8AC3E}">
        <p14:creationId xmlns:p14="http://schemas.microsoft.com/office/powerpoint/2010/main" val="1386483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0881" y="216953"/>
            <a:ext cx="2718720" cy="60881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2800" y="216953"/>
            <a:ext cx="7973761" cy="60881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6FB242F3-C22B-4287-8F6D-6BE167A37110}" type="slidenum">
              <a:rPr lang="en-US" altLang="en-US"/>
              <a:pPr>
                <a:defRPr/>
              </a:pPr>
              <a:t>‹#›</a:t>
            </a:fld>
            <a:endParaRPr lang="en-US" altLang="en-US"/>
          </a:p>
        </p:txBody>
      </p:sp>
    </p:spTree>
    <p:extLst>
      <p:ext uri="{BB962C8B-B14F-4D97-AF65-F5344CB8AC3E}">
        <p14:creationId xmlns:p14="http://schemas.microsoft.com/office/powerpoint/2010/main" val="11462079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481" y="1123161"/>
            <a:ext cx="9143040" cy="2386476"/>
          </a:xfrm>
        </p:spPr>
        <p:txBody>
          <a:bodyPr anchor="b"/>
          <a:lstStyle>
            <a:lvl1pPr algn="ctr">
              <a:defRPr sz="7256"/>
            </a:lvl1pPr>
          </a:lstStyle>
          <a:p>
            <a:r>
              <a:rPr lang="en-US" smtClean="0"/>
              <a:t>Click to edit Master title style</a:t>
            </a:r>
            <a:endParaRPr lang="en-US"/>
          </a:p>
        </p:txBody>
      </p:sp>
      <p:sp>
        <p:nvSpPr>
          <p:cNvPr id="3" name="Subtitle 2"/>
          <p:cNvSpPr>
            <a:spLocks noGrp="1"/>
          </p:cNvSpPr>
          <p:nvPr>
            <p:ph type="subTitle" idx="1"/>
          </p:nvPr>
        </p:nvSpPr>
        <p:spPr>
          <a:xfrm>
            <a:off x="1524481" y="3601794"/>
            <a:ext cx="9143040" cy="1656903"/>
          </a:xfrm>
        </p:spPr>
        <p:txBody>
          <a:bodyPr/>
          <a:lstStyle>
            <a:lvl1pPr marL="0" indent="0" algn="ctr">
              <a:buNone/>
              <a:defRPr sz="2903"/>
            </a:lvl1pPr>
            <a:lvl2pPr marL="552938" indent="0" algn="ctr">
              <a:buNone/>
              <a:defRPr sz="2419"/>
            </a:lvl2pPr>
            <a:lvl3pPr marL="1105875" indent="0" algn="ctr">
              <a:buNone/>
              <a:defRPr sz="2177"/>
            </a:lvl3pPr>
            <a:lvl4pPr marL="1658813" indent="0" algn="ctr">
              <a:buNone/>
              <a:defRPr sz="1935"/>
            </a:lvl4pPr>
            <a:lvl5pPr marL="2211751" indent="0" algn="ctr">
              <a:buNone/>
              <a:defRPr sz="1935"/>
            </a:lvl5pPr>
            <a:lvl6pPr marL="2764688" indent="0" algn="ctr">
              <a:buNone/>
              <a:defRPr sz="1935"/>
            </a:lvl6pPr>
            <a:lvl7pPr marL="3317626" indent="0" algn="ctr">
              <a:buNone/>
              <a:defRPr sz="1935"/>
            </a:lvl7pPr>
            <a:lvl8pPr marL="3870564" indent="0" algn="ctr">
              <a:buNone/>
              <a:defRPr sz="1935"/>
            </a:lvl8pPr>
            <a:lvl9pPr marL="4423501" indent="0" algn="ctr">
              <a:buNone/>
              <a:defRPr sz="1935"/>
            </a:lvl9pPr>
          </a:lstStyle>
          <a:p>
            <a:r>
              <a:rPr lang="en-US" smtClean="0"/>
              <a:t>Click to edit Master subtitle style</a:t>
            </a:r>
            <a:endParaRPr lang="en-US"/>
          </a:p>
        </p:txBody>
      </p:sp>
    </p:spTree>
    <p:extLst>
      <p:ext uri="{BB962C8B-B14F-4D97-AF65-F5344CB8AC3E}">
        <p14:creationId xmlns:p14="http://schemas.microsoft.com/office/powerpoint/2010/main" val="338750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06554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361" y="1710661"/>
            <a:ext cx="10515839" cy="2851100"/>
          </a:xfrm>
        </p:spPr>
        <p:txBody>
          <a:bodyPr anchor="b"/>
          <a:lstStyle>
            <a:lvl1pPr>
              <a:defRPr sz="7256"/>
            </a:lvl1pPr>
          </a:lstStyle>
          <a:p>
            <a:r>
              <a:rPr lang="en-US" smtClean="0"/>
              <a:t>Click to edit Master title style</a:t>
            </a:r>
            <a:endParaRPr lang="en-US"/>
          </a:p>
        </p:txBody>
      </p:sp>
      <p:sp>
        <p:nvSpPr>
          <p:cNvPr id="3" name="Text Placeholder 2"/>
          <p:cNvSpPr>
            <a:spLocks noGrp="1"/>
          </p:cNvSpPr>
          <p:nvPr>
            <p:ph type="body" idx="1"/>
          </p:nvPr>
        </p:nvSpPr>
        <p:spPr>
          <a:xfrm>
            <a:off x="831361" y="4588640"/>
            <a:ext cx="10515839" cy="1501387"/>
          </a:xfrm>
        </p:spPr>
        <p:txBody>
          <a:bodyPr/>
          <a:lstStyle>
            <a:lvl1pPr marL="0" indent="0">
              <a:buNone/>
              <a:defRPr sz="2903"/>
            </a:lvl1pPr>
            <a:lvl2pPr marL="552938" indent="0">
              <a:buNone/>
              <a:defRPr sz="2419"/>
            </a:lvl2pPr>
            <a:lvl3pPr marL="1105875" indent="0">
              <a:buNone/>
              <a:defRPr sz="2177"/>
            </a:lvl3pPr>
            <a:lvl4pPr marL="1658813" indent="0">
              <a:buNone/>
              <a:defRPr sz="1935"/>
            </a:lvl4pPr>
            <a:lvl5pPr marL="2211751" indent="0">
              <a:buNone/>
              <a:defRPr sz="1935"/>
            </a:lvl5pPr>
            <a:lvl6pPr marL="2764688" indent="0">
              <a:buNone/>
              <a:defRPr sz="1935"/>
            </a:lvl6pPr>
            <a:lvl7pPr marL="3317626" indent="0">
              <a:buNone/>
              <a:defRPr sz="1935"/>
            </a:lvl7pPr>
            <a:lvl8pPr marL="3870564" indent="0">
              <a:buNone/>
              <a:defRPr sz="1935"/>
            </a:lvl8pPr>
            <a:lvl9pPr marL="4423501" indent="0">
              <a:buNone/>
              <a:defRPr sz="1935"/>
            </a:lvl9pPr>
          </a:lstStyle>
          <a:p>
            <a:pPr lvl="0"/>
            <a:r>
              <a:rPr lang="en-US" smtClean="0"/>
              <a:t>Click to edit Master text styles</a:t>
            </a:r>
          </a:p>
        </p:txBody>
      </p:sp>
    </p:spTree>
    <p:extLst>
      <p:ext uri="{BB962C8B-B14F-4D97-AF65-F5344CB8AC3E}">
        <p14:creationId xmlns:p14="http://schemas.microsoft.com/office/powerpoint/2010/main" val="33190664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2800" y="3701631"/>
            <a:ext cx="5345280" cy="2822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400" y="3701631"/>
            <a:ext cx="5347201" cy="2822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26888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041" y="364788"/>
            <a:ext cx="10515839" cy="1326674"/>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041" y="1681861"/>
            <a:ext cx="515903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4" name="Content Placeholder 3"/>
          <p:cNvSpPr>
            <a:spLocks noGrp="1"/>
          </p:cNvSpPr>
          <p:nvPr>
            <p:ph sz="half" idx="2"/>
          </p:nvPr>
        </p:nvSpPr>
        <p:spPr>
          <a:xfrm>
            <a:off x="839041" y="2505513"/>
            <a:ext cx="515903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801" y="1681861"/>
            <a:ext cx="518207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6" name="Content Placeholder 5"/>
          <p:cNvSpPr>
            <a:spLocks noGrp="1"/>
          </p:cNvSpPr>
          <p:nvPr>
            <p:ph sz="quarter" idx="4"/>
          </p:nvPr>
        </p:nvSpPr>
        <p:spPr>
          <a:xfrm>
            <a:off x="6172801" y="2505513"/>
            <a:ext cx="518207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22914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502928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307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D1B37E-9853-48CB-87F3-919017396670}"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36586229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Content Placeholder 2"/>
          <p:cNvSpPr>
            <a:spLocks noGrp="1"/>
          </p:cNvSpPr>
          <p:nvPr>
            <p:ph idx="1"/>
          </p:nvPr>
        </p:nvSpPr>
        <p:spPr>
          <a:xfrm>
            <a:off x="5184001" y="986846"/>
            <a:ext cx="6170880" cy="4874710"/>
          </a:xfrm>
        </p:spPr>
        <p:txBody>
          <a:bodyPr/>
          <a:lstStyle>
            <a:lvl1pPr>
              <a:defRPr sz="3870"/>
            </a:lvl1pPr>
            <a:lvl2pPr>
              <a:defRPr sz="3386"/>
            </a:lvl2pPr>
            <a:lvl3pPr>
              <a:defRPr sz="2903"/>
            </a:lvl3pPr>
            <a:lvl4pPr>
              <a:defRPr sz="2419"/>
            </a:lvl4pPr>
            <a:lvl5pPr>
              <a:defRPr sz="2419"/>
            </a:lvl5pPr>
            <a:lvl6pPr>
              <a:defRPr sz="2419"/>
            </a:lvl6pPr>
            <a:lvl7pPr>
              <a:defRPr sz="2419"/>
            </a:lvl7pPr>
            <a:lvl8pPr>
              <a:defRPr sz="2419"/>
            </a:lvl8pPr>
            <a:lvl9pPr>
              <a:defRPr sz="241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Tree>
    <p:extLst>
      <p:ext uri="{BB962C8B-B14F-4D97-AF65-F5344CB8AC3E}">
        <p14:creationId xmlns:p14="http://schemas.microsoft.com/office/powerpoint/2010/main" val="35329030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Picture Placeholder 2"/>
          <p:cNvSpPr>
            <a:spLocks noGrp="1"/>
          </p:cNvSpPr>
          <p:nvPr>
            <p:ph type="pic" idx="1"/>
          </p:nvPr>
        </p:nvSpPr>
        <p:spPr>
          <a:xfrm>
            <a:off x="5184001" y="986846"/>
            <a:ext cx="6170880" cy="4874710"/>
          </a:xfrm>
        </p:spPr>
        <p:txBody>
          <a:bodyPr/>
          <a:lstStyle>
            <a:lvl1pPr marL="0" indent="0">
              <a:buNone/>
              <a:defRPr sz="3870"/>
            </a:lvl1pPr>
            <a:lvl2pPr marL="552938" indent="0">
              <a:buNone/>
              <a:defRPr sz="3386"/>
            </a:lvl2pPr>
            <a:lvl3pPr marL="1105875" indent="0">
              <a:buNone/>
              <a:defRPr sz="2903"/>
            </a:lvl3pPr>
            <a:lvl4pPr marL="1658813" indent="0">
              <a:buNone/>
              <a:defRPr sz="2419"/>
            </a:lvl4pPr>
            <a:lvl5pPr marL="2211751" indent="0">
              <a:buNone/>
              <a:defRPr sz="2419"/>
            </a:lvl5pPr>
            <a:lvl6pPr marL="2764688" indent="0">
              <a:buNone/>
              <a:defRPr sz="2419"/>
            </a:lvl6pPr>
            <a:lvl7pPr marL="3317626" indent="0">
              <a:buNone/>
              <a:defRPr sz="2419"/>
            </a:lvl7pPr>
            <a:lvl8pPr marL="3870564" indent="0">
              <a:buNone/>
              <a:defRPr sz="2419"/>
            </a:lvl8pPr>
            <a:lvl9pPr marL="4423501" indent="0">
              <a:buNone/>
              <a:defRPr sz="2419"/>
            </a:lvl9pPr>
          </a:lstStyle>
          <a:p>
            <a:pPr lvl="0"/>
            <a:endParaRPr lang="en-US" noProof="0" smtClean="0"/>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Tree>
    <p:extLst>
      <p:ext uri="{BB962C8B-B14F-4D97-AF65-F5344CB8AC3E}">
        <p14:creationId xmlns:p14="http://schemas.microsoft.com/office/powerpoint/2010/main" val="34124304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66082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0881" y="1958332"/>
            <a:ext cx="2718720" cy="456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2800" y="1958332"/>
            <a:ext cx="7973761" cy="456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3927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52801" y="1958332"/>
            <a:ext cx="9135360" cy="1190358"/>
          </a:xfrm>
        </p:spPr>
        <p:txBody>
          <a:bodyPr/>
          <a:lstStyle/>
          <a:p>
            <a:r>
              <a:rPr lang="en-US" smtClean="0"/>
              <a:t>Click to edit Master title style</a:t>
            </a:r>
            <a:endParaRPr lang="en-US"/>
          </a:p>
        </p:txBody>
      </p:sp>
    </p:spTree>
    <p:extLst>
      <p:ext uri="{BB962C8B-B14F-4D97-AF65-F5344CB8AC3E}">
        <p14:creationId xmlns:p14="http://schemas.microsoft.com/office/powerpoint/2010/main" val="126323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D1B37E-9853-48CB-87F3-919017396670}"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45478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D1B37E-9853-48CB-87F3-919017396670}" type="datetimeFigureOut">
              <a:rPr lang="en-US" smtClean="0"/>
              <a:t>6/19/2022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195085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D1B37E-9853-48CB-87F3-919017396670}" type="datetimeFigureOut">
              <a:rPr lang="en-US" smtClean="0"/>
              <a:t>6/19/2022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1212070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1B37E-9853-48CB-87F3-919017396670}" type="datetimeFigureOut">
              <a:rPr lang="en-US" smtClean="0"/>
              <a:t>6/19/2022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112005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1B37E-9853-48CB-87F3-919017396670}"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295987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1B37E-9853-48CB-87F3-919017396670}"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7A1CEF-F2CD-41EA-9AD1-2182EB51E864}" type="slidenum">
              <a:rPr lang="en-US" smtClean="0"/>
              <a:t>‹#›</a:t>
            </a:fld>
            <a:endParaRPr lang="en-US"/>
          </a:p>
        </p:txBody>
      </p:sp>
    </p:spTree>
    <p:extLst>
      <p:ext uri="{BB962C8B-B14F-4D97-AF65-F5344CB8AC3E}">
        <p14:creationId xmlns:p14="http://schemas.microsoft.com/office/powerpoint/2010/main" val="105684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1B37E-9853-48CB-87F3-919017396670}" type="datetimeFigureOut">
              <a:rPr lang="en-US" smtClean="0"/>
              <a:t>6/19/2022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A1CEF-F2CD-41EA-9AD1-2182EB51E864}" type="slidenum">
              <a:rPr lang="en-US" smtClean="0"/>
              <a:t>‹#›</a:t>
            </a:fld>
            <a:endParaRPr lang="en-US"/>
          </a:p>
        </p:txBody>
      </p:sp>
    </p:spTree>
    <p:extLst>
      <p:ext uri="{BB962C8B-B14F-4D97-AF65-F5344CB8AC3E}">
        <p14:creationId xmlns:p14="http://schemas.microsoft.com/office/powerpoint/2010/main" val="1588011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1" y="-9600"/>
            <a:ext cx="12192000" cy="10962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552938" fontAlgn="base" hangingPunct="0">
              <a:lnSpc>
                <a:spcPct val="93000"/>
              </a:lnSpc>
              <a:spcBef>
                <a:spcPts val="60"/>
              </a:spcBef>
              <a:spcAft>
                <a:spcPts val="60"/>
              </a:spcAft>
              <a:buClr>
                <a:srgbClr val="000000"/>
              </a:buClr>
              <a:buSzPct val="100000"/>
              <a:buFont typeface="Times New Roman" panose="02020603050405020304" pitchFamily="18" charset="0"/>
              <a:buNone/>
            </a:pPr>
            <a:endParaRPr lang="en-US" altLang="en-US" sz="2177">
              <a:solidFill>
                <a:srgbClr val="FFFFFF"/>
              </a:solidFill>
            </a:endParaRPr>
          </a:p>
        </p:txBody>
      </p:sp>
      <p:sp>
        <p:nvSpPr>
          <p:cNvPr id="2051" name="Rectangle 2"/>
          <p:cNvSpPr>
            <a:spLocks noGrp="1" noChangeArrowheads="1"/>
          </p:cNvSpPr>
          <p:nvPr>
            <p:ph type="title"/>
          </p:nvPr>
        </p:nvSpPr>
        <p:spPr bwMode="auto">
          <a:xfrm>
            <a:off x="652800" y="216954"/>
            <a:ext cx="10007040" cy="7545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2052" name="Rectangle 3"/>
          <p:cNvSpPr>
            <a:spLocks noGrp="1" noChangeArrowheads="1"/>
          </p:cNvSpPr>
          <p:nvPr>
            <p:ph type="body" idx="1"/>
          </p:nvPr>
        </p:nvSpPr>
        <p:spPr bwMode="auto">
          <a:xfrm>
            <a:off x="652800" y="1524427"/>
            <a:ext cx="10876801" cy="47806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2" name="Rectangle 4"/>
          <p:cNvSpPr>
            <a:spLocks noGrp="1" noChangeArrowheads="1"/>
          </p:cNvSpPr>
          <p:nvPr>
            <p:ph type="dt"/>
          </p:nvPr>
        </p:nvSpPr>
        <p:spPr bwMode="auto">
          <a:xfrm>
            <a:off x="652801" y="6531612"/>
            <a:ext cx="2822400"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endParaRPr lang="en-US" altLang="en-US"/>
          </a:p>
        </p:txBody>
      </p:sp>
      <p:sp>
        <p:nvSpPr>
          <p:cNvPr id="2053" name="Rectangle 5"/>
          <p:cNvSpPr>
            <a:spLocks noGrp="1" noChangeArrowheads="1"/>
          </p:cNvSpPr>
          <p:nvPr>
            <p:ph type="ftr"/>
          </p:nvPr>
        </p:nvSpPr>
        <p:spPr bwMode="auto">
          <a:xfrm>
            <a:off x="4135680" y="6531612"/>
            <a:ext cx="3911041"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endParaRPr lang="en-US" altLang="en-US"/>
          </a:p>
        </p:txBody>
      </p:sp>
      <p:sp>
        <p:nvSpPr>
          <p:cNvPr id="2054" name="Rectangle 6"/>
          <p:cNvSpPr>
            <a:spLocks noGrp="1" noChangeArrowheads="1"/>
          </p:cNvSpPr>
          <p:nvPr>
            <p:ph type="sldNum"/>
          </p:nvPr>
        </p:nvSpPr>
        <p:spPr bwMode="auto">
          <a:xfrm>
            <a:off x="8707201" y="6531612"/>
            <a:ext cx="2822400"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fld id="{BE630CFA-2A06-4F24-A074-0F0CDA4BE64F}" type="slidenum">
              <a:rPr lang="en-US" altLang="en-US"/>
              <a:pPr defTabSz="552938" fontAlgn="base" hangingPunct="0">
                <a:defRPr/>
              </a:pPr>
              <a:t>‹#›</a:t>
            </a:fld>
            <a:endParaRPr lang="en-US" altLang="en-US"/>
          </a:p>
        </p:txBody>
      </p:sp>
      <p:pic>
        <p:nvPicPr>
          <p:cNvPr id="205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667520" y="109438"/>
            <a:ext cx="913920" cy="87164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7"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6961" y="6312739"/>
            <a:ext cx="11756159" cy="21695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74485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kern="1200">
          <a:solidFill>
            <a:srgbClr val="FF66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9pPr>
    </p:titleStyle>
    <p:bodyStyle>
      <a:lvl1pPr marL="414703" indent="-414703" algn="l" defTabSz="552938" rtl="0" eaLnBrk="0" fontAlgn="base" hangingPunct="0">
        <a:lnSpc>
          <a:spcPct val="93000"/>
        </a:lnSpc>
        <a:spcBef>
          <a:spcPts val="1330"/>
        </a:spcBef>
        <a:spcAft>
          <a:spcPts val="60"/>
        </a:spcAft>
        <a:buClr>
          <a:srgbClr val="000000"/>
        </a:buClr>
        <a:buSzPct val="100000"/>
        <a:buFont typeface="Times New Roman" panose="02020603050405020304" pitchFamily="18" charset="0"/>
        <a:defRPr sz="2903" kern="1200">
          <a:solidFill>
            <a:srgbClr val="000000"/>
          </a:solidFill>
          <a:latin typeface="+mn-lt"/>
          <a:ea typeface="+mn-ea"/>
          <a:cs typeface="+mn-cs"/>
        </a:defRPr>
      </a:lvl1pPr>
      <a:lvl2pPr marL="898524" indent="-345586" algn="l" defTabSz="552938" rtl="0" eaLnBrk="0" fontAlgn="base" hangingPunct="0">
        <a:lnSpc>
          <a:spcPct val="93000"/>
        </a:lnSpc>
        <a:spcBef>
          <a:spcPts val="1088"/>
        </a:spcBef>
        <a:spcAft>
          <a:spcPts val="60"/>
        </a:spcAft>
        <a:buClr>
          <a:srgbClr val="000000"/>
        </a:buClr>
        <a:buSzPct val="100000"/>
        <a:buFont typeface="Times New Roman" panose="02020603050405020304" pitchFamily="18" charset="0"/>
        <a:defRPr sz="2540" kern="1200">
          <a:solidFill>
            <a:srgbClr val="000000"/>
          </a:solidFill>
          <a:latin typeface="+mn-lt"/>
          <a:ea typeface="+mn-ea"/>
          <a:cs typeface="+mn-cs"/>
        </a:defRPr>
      </a:lvl2pPr>
      <a:lvl3pPr marL="1382344" indent="-276469" algn="l" defTabSz="552938" rtl="0" eaLnBrk="0" fontAlgn="base" hangingPunct="0">
        <a:lnSpc>
          <a:spcPct val="93000"/>
        </a:lnSpc>
        <a:spcBef>
          <a:spcPts val="832"/>
        </a:spcBef>
        <a:spcAft>
          <a:spcPts val="6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935282" indent="-276469" algn="l" defTabSz="552938" rtl="0" eaLnBrk="0" fontAlgn="base" hangingPunct="0">
        <a:lnSpc>
          <a:spcPct val="93000"/>
        </a:lnSpc>
        <a:spcBef>
          <a:spcPts val="574"/>
        </a:spcBef>
        <a:spcAft>
          <a:spcPts val="60"/>
        </a:spcAft>
        <a:buClr>
          <a:srgbClr val="000000"/>
        </a:buClr>
        <a:buSzPct val="100000"/>
        <a:buFont typeface="Times New Roman" panose="02020603050405020304" pitchFamily="18" charset="0"/>
        <a:defRPr sz="1814" kern="1200">
          <a:solidFill>
            <a:srgbClr val="000000"/>
          </a:solidFill>
          <a:latin typeface="+mn-lt"/>
          <a:ea typeface="+mn-ea"/>
          <a:cs typeface="+mn-cs"/>
        </a:defRPr>
      </a:lvl4pPr>
      <a:lvl5pPr marL="2488220" indent="-276469" algn="l" defTabSz="552938" rtl="0" eaLnBrk="0" fontAlgn="base" hangingPunct="0">
        <a:lnSpc>
          <a:spcPct val="93000"/>
        </a:lnSpc>
        <a:spcBef>
          <a:spcPts val="318"/>
        </a:spcBef>
        <a:spcAft>
          <a:spcPts val="60"/>
        </a:spcAft>
        <a:buClr>
          <a:srgbClr val="000000"/>
        </a:buClr>
        <a:buSzPct val="100000"/>
        <a:buFont typeface="Times New Roman" panose="02020603050405020304" pitchFamily="18" charset="0"/>
        <a:defRPr sz="2419" kern="1200">
          <a:solidFill>
            <a:srgbClr val="000000"/>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en-US"/>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52801" y="1958332"/>
            <a:ext cx="9135360" cy="1190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52800" y="3701631"/>
            <a:ext cx="10876801" cy="28223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pic>
        <p:nvPicPr>
          <p:cNvPr id="1028"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5841" y="1741380"/>
            <a:ext cx="11032320" cy="174137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031834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kern="1200">
          <a:solidFill>
            <a:srgbClr val="FF80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9pPr>
    </p:titleStyle>
    <p:bodyStyle>
      <a:lvl1pPr marL="414703" indent="-414703" algn="l" defTabSz="552938" rtl="0" eaLnBrk="0" fontAlgn="base" hangingPunct="0">
        <a:lnSpc>
          <a:spcPct val="93000"/>
        </a:lnSpc>
        <a:spcBef>
          <a:spcPts val="1346"/>
        </a:spcBef>
        <a:spcAft>
          <a:spcPts val="60"/>
        </a:spcAft>
        <a:buClr>
          <a:srgbClr val="000000"/>
        </a:buClr>
        <a:buSzPct val="100000"/>
        <a:buFont typeface="Times New Roman" panose="02020603050405020304" pitchFamily="18" charset="0"/>
        <a:defRPr sz="2903" kern="1200">
          <a:solidFill>
            <a:srgbClr val="000000"/>
          </a:solidFill>
          <a:latin typeface="+mn-lt"/>
          <a:ea typeface="+mn-ea"/>
          <a:cs typeface="+mn-cs"/>
        </a:defRPr>
      </a:lvl1pPr>
      <a:lvl2pPr marL="898524" indent="-345586" algn="l" defTabSz="552938" rtl="0" eaLnBrk="0" fontAlgn="base" hangingPunct="0">
        <a:lnSpc>
          <a:spcPct val="93000"/>
        </a:lnSpc>
        <a:spcBef>
          <a:spcPts val="1088"/>
        </a:spcBef>
        <a:spcAft>
          <a:spcPts val="60"/>
        </a:spcAft>
        <a:buClr>
          <a:srgbClr val="000000"/>
        </a:buClr>
        <a:buSzPct val="100000"/>
        <a:buFont typeface="Times New Roman" panose="02020603050405020304" pitchFamily="18" charset="0"/>
        <a:defRPr sz="2540" kern="1200">
          <a:solidFill>
            <a:srgbClr val="000000"/>
          </a:solidFill>
          <a:latin typeface="+mn-lt"/>
          <a:ea typeface="+mn-ea"/>
          <a:cs typeface="+mn-cs"/>
        </a:defRPr>
      </a:lvl2pPr>
      <a:lvl3pPr marL="1382344" indent="-276469" algn="l" defTabSz="552938" rtl="0" eaLnBrk="0" fontAlgn="base" hangingPunct="0">
        <a:lnSpc>
          <a:spcPct val="93000"/>
        </a:lnSpc>
        <a:spcBef>
          <a:spcPts val="832"/>
        </a:spcBef>
        <a:spcAft>
          <a:spcPts val="6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935282" indent="-276469" algn="l" defTabSz="552938" rtl="0" eaLnBrk="0" fontAlgn="base" hangingPunct="0">
        <a:lnSpc>
          <a:spcPct val="93000"/>
        </a:lnSpc>
        <a:spcBef>
          <a:spcPts val="574"/>
        </a:spcBef>
        <a:spcAft>
          <a:spcPts val="60"/>
        </a:spcAft>
        <a:buClr>
          <a:srgbClr val="000000"/>
        </a:buClr>
        <a:buSzPct val="100000"/>
        <a:buFont typeface="Times New Roman" panose="02020603050405020304" pitchFamily="18" charset="0"/>
        <a:defRPr sz="1814" kern="1200">
          <a:solidFill>
            <a:srgbClr val="000000"/>
          </a:solidFill>
          <a:latin typeface="+mn-lt"/>
          <a:ea typeface="+mn-ea"/>
          <a:cs typeface="+mn-cs"/>
        </a:defRPr>
      </a:lvl4pPr>
      <a:lvl5pPr marL="2488220" indent="-276469" algn="l" defTabSz="552938" rtl="0" eaLnBrk="0" fontAlgn="base" hangingPunct="0">
        <a:lnSpc>
          <a:spcPct val="93000"/>
        </a:lnSpc>
        <a:spcBef>
          <a:spcPts val="318"/>
        </a:spcBef>
        <a:spcAft>
          <a:spcPts val="60"/>
        </a:spcAft>
        <a:buClr>
          <a:srgbClr val="000000"/>
        </a:buClr>
        <a:buSzPct val="100000"/>
        <a:buFont typeface="Times New Roman" panose="02020603050405020304" pitchFamily="18" charset="0"/>
        <a:defRPr sz="2419" kern="1200">
          <a:solidFill>
            <a:srgbClr val="000000"/>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en-US"/>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Session 2</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Unit 3: Exploring the Red Planet</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Unit 4: Language </a:t>
            </a:r>
            <a:r>
              <a:rPr lang="en-US" altLang="en-US" smtClean="0">
                <a:solidFill>
                  <a:srgbClr val="0070C0"/>
                </a:solidFill>
                <a:latin typeface="Lucida Handwriting" panose="03010101010101010101" pitchFamily="66" charset="0"/>
              </a:rPr>
              <a:t>and Power</a:t>
            </a:r>
            <a:endParaRPr lang="en-US" altLang="en-US" dirty="0" smtClean="0">
              <a:solidFill>
                <a:srgbClr val="0070C0"/>
              </a:solidFill>
              <a:latin typeface="Lucida Handwriting" panose="03010101010101010101" pitchFamily="66" charset="0"/>
            </a:endParaRPr>
          </a:p>
        </p:txBody>
      </p:sp>
    </p:spTree>
    <p:extLst>
      <p:ext uri="{BB962C8B-B14F-4D97-AF65-F5344CB8AC3E}">
        <p14:creationId xmlns:p14="http://schemas.microsoft.com/office/powerpoint/2010/main" val="2662553125"/>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10</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Vocabulary</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1.  </a:t>
            </a:r>
            <a:r>
              <a:rPr lang="en-US" altLang="en-US" sz="1600" dirty="0">
                <a:solidFill>
                  <a:srgbClr val="00B0F0"/>
                </a:solidFill>
                <a:latin typeface="Calibri" panose="020F0502020204030204" pitchFamily="34" charset="0"/>
                <a:cs typeface="Calibri" panose="020F0502020204030204" pitchFamily="34" charset="0"/>
              </a:rPr>
              <a:t>unique</a:t>
            </a:r>
            <a:r>
              <a:rPr lang="en-US" altLang="en-US" sz="1600" dirty="0" smtClean="0">
                <a:latin typeface="Calibri" panose="020F0502020204030204" pitchFamily="34" charset="0"/>
                <a:cs typeface="Calibri" panose="020F0502020204030204" pitchFamily="34" charset="0"/>
              </a:rPr>
              <a:t> (</a:t>
            </a:r>
            <a:r>
              <a:rPr lang="en-US" altLang="en-US" sz="1600" dirty="0" err="1" smtClean="0">
                <a:latin typeface="Calibri" panose="020F0502020204030204" pitchFamily="34" charset="0"/>
                <a:cs typeface="Calibri" panose="020F0502020204030204" pitchFamily="34" charset="0"/>
              </a:rPr>
              <a:t>adj</a:t>
            </a:r>
            <a:r>
              <a:rPr lang="en-US" altLang="en-US" sz="1600" dirty="0" smtClean="0">
                <a:latin typeface="Calibri" panose="020F0502020204030204" pitchFamily="34" charset="0"/>
                <a:cs typeface="Calibri" panose="020F0502020204030204" pitchFamily="34" charset="0"/>
              </a:rPr>
              <a:t>) : unusual, special in some way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B0F0"/>
                </a:solidFill>
                <a:latin typeface="Calibri" panose="020F0502020204030204" pitchFamily="34" charset="0"/>
                <a:cs typeface="Calibri" panose="020F0502020204030204" pitchFamily="34" charset="0"/>
              </a:rPr>
              <a:t>uniqueness</a:t>
            </a:r>
            <a:r>
              <a:rPr lang="en-US" altLang="en-US" sz="1600" dirty="0" smtClean="0">
                <a:latin typeface="Calibri" panose="020F0502020204030204" pitchFamily="34" charset="0"/>
                <a:cs typeface="Calibri" panose="020F0502020204030204" pitchFamily="34" charset="0"/>
              </a:rPr>
              <a:t> (n)</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2. </a:t>
            </a:r>
            <a:r>
              <a:rPr lang="en-US" altLang="en-US" sz="1600" dirty="0" smtClean="0">
                <a:solidFill>
                  <a:srgbClr val="00B0F0"/>
                </a:solidFill>
                <a:latin typeface="Calibri" panose="020F0502020204030204" pitchFamily="34" charset="0"/>
                <a:cs typeface="Calibri" panose="020F0502020204030204" pitchFamily="34" charset="0"/>
              </a:rPr>
              <a:t>embarrass </a:t>
            </a:r>
            <a:r>
              <a:rPr lang="en-US" altLang="en-US" sz="1600" dirty="0" smtClean="0">
                <a:solidFill>
                  <a:schemeClr val="tx1"/>
                </a:solidFill>
                <a:latin typeface="Calibri" panose="020F0502020204030204" pitchFamily="34" charset="0"/>
                <a:cs typeface="Calibri" panose="020F0502020204030204" pitchFamily="34" charset="0"/>
              </a:rPr>
              <a:t>(v) : cause someone to feel nervous, worried or uncomfortable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B0F0"/>
                </a:solidFill>
                <a:latin typeface="Calibri" panose="020F0502020204030204" pitchFamily="34" charset="0"/>
                <a:cs typeface="Calibri" panose="020F0502020204030204" pitchFamily="34" charset="0"/>
              </a:rPr>
              <a:t> </a:t>
            </a:r>
            <a:r>
              <a:rPr lang="en-US" altLang="en-US" sz="1600" dirty="0" smtClean="0">
                <a:solidFill>
                  <a:srgbClr val="00B0F0"/>
                </a:solidFill>
                <a:latin typeface="Calibri" panose="020F0502020204030204" pitchFamily="34" charset="0"/>
                <a:cs typeface="Calibri" panose="020F0502020204030204" pitchFamily="34" charset="0"/>
              </a:rPr>
              <a:t>   embarrassed</a:t>
            </a:r>
            <a:r>
              <a:rPr lang="en-US" altLang="en-US" sz="1600" dirty="0" smtClean="0">
                <a:latin typeface="Calibri" panose="020F0502020204030204" pitchFamily="34" charset="0"/>
                <a:cs typeface="Calibri" panose="020F0502020204030204" pitchFamily="34" charset="0"/>
              </a:rPr>
              <a:t>  / </a:t>
            </a:r>
            <a:r>
              <a:rPr lang="en-US" altLang="en-US" sz="1600" dirty="0">
                <a:solidFill>
                  <a:srgbClr val="00B0F0"/>
                </a:solidFill>
                <a:latin typeface="Calibri" panose="020F0502020204030204" pitchFamily="34" charset="0"/>
                <a:cs typeface="Calibri" panose="020F0502020204030204" pitchFamily="34" charset="0"/>
              </a:rPr>
              <a:t>embarrassing</a:t>
            </a:r>
            <a:r>
              <a:rPr lang="en-US" altLang="en-US" sz="1600" dirty="0" smtClean="0">
                <a:latin typeface="Calibri" panose="020F0502020204030204" pitchFamily="34" charset="0"/>
                <a:cs typeface="Calibri" panose="020F0502020204030204" pitchFamily="34" charset="0"/>
              </a:rPr>
              <a:t> </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latin typeface="Calibri" panose="020F0502020204030204" pitchFamily="34" charset="0"/>
                <a:cs typeface="Calibri" panose="020F0502020204030204" pitchFamily="34" charset="0"/>
              </a:rPr>
              <a:t>3</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B0F0"/>
                </a:solidFill>
                <a:latin typeface="Calibri" panose="020F0502020204030204" pitchFamily="34" charset="0"/>
                <a:cs typeface="Calibri" panose="020F0502020204030204" pitchFamily="34" charset="0"/>
              </a:rPr>
              <a:t>dialect</a:t>
            </a:r>
            <a:r>
              <a:rPr lang="en-US" altLang="en-US" sz="1600" dirty="0" smtClean="0">
                <a:latin typeface="Calibri" panose="020F0502020204030204" pitchFamily="34" charset="0"/>
                <a:cs typeface="Calibri" panose="020F0502020204030204" pitchFamily="34" charset="0"/>
              </a:rPr>
              <a:t>: </a:t>
            </a:r>
            <a:r>
              <a:rPr lang="en-US" sz="1600" dirty="0">
                <a:solidFill>
                  <a:srgbClr val="1D2A57"/>
                </a:solidFill>
                <a:latin typeface="Calibri" panose="020F0502020204030204" pitchFamily="34" charset="0"/>
                <a:cs typeface="Calibri" panose="020F0502020204030204" pitchFamily="34" charset="0"/>
              </a:rPr>
              <a:t>a form of a language that people speak in a particular part of a country, containing some different words and </a:t>
            </a:r>
            <a:r>
              <a:rPr lang="en-US" sz="1600" dirty="0" smtClean="0">
                <a:solidFill>
                  <a:srgbClr val="1D2A57"/>
                </a:solidFill>
                <a:latin typeface="Calibri" panose="020F0502020204030204" pitchFamily="34" charset="0"/>
                <a:cs typeface="Calibri" panose="020F0502020204030204" pitchFamily="34" charset="0"/>
              </a:rPr>
              <a:t>grammar, </a:t>
            </a:r>
            <a:r>
              <a:rPr lang="en-US" sz="1600" dirty="0">
                <a:solidFill>
                  <a:srgbClr val="1D2A57"/>
                </a:solidFill>
                <a:latin typeface="Calibri" panose="020F0502020204030204" pitchFamily="34" charset="0"/>
                <a:cs typeface="Calibri" panose="020F0502020204030204" pitchFamily="34" charset="0"/>
              </a:rPr>
              <a:t>etc.</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4. </a:t>
            </a:r>
            <a:r>
              <a:rPr lang="en-US" altLang="en-US" sz="1600" dirty="0">
                <a:solidFill>
                  <a:srgbClr val="00B0F0"/>
                </a:solidFill>
                <a:latin typeface="Calibri" panose="020F0502020204030204" pitchFamily="34" charset="0"/>
                <a:cs typeface="Calibri" panose="020F0502020204030204" pitchFamily="34" charset="0"/>
              </a:rPr>
              <a:t>accent</a:t>
            </a:r>
            <a:r>
              <a:rPr lang="en-US" altLang="en-US" sz="1600" dirty="0" smtClean="0">
                <a:latin typeface="Calibri" panose="020F0502020204030204" pitchFamily="34" charset="0"/>
                <a:cs typeface="Calibri" panose="020F0502020204030204" pitchFamily="34" charset="0"/>
              </a:rPr>
              <a:t> : t</a:t>
            </a:r>
            <a:r>
              <a:rPr lang="en-US" sz="1600" dirty="0" smtClean="0">
                <a:solidFill>
                  <a:srgbClr val="1D2A57"/>
                </a:solidFill>
                <a:latin typeface="Calibri" panose="020F0502020204030204" pitchFamily="34" charset="0"/>
                <a:cs typeface="Calibri" panose="020F0502020204030204" pitchFamily="34" charset="0"/>
              </a:rPr>
              <a:t>he </a:t>
            </a:r>
            <a:r>
              <a:rPr lang="en-US" sz="1600" dirty="0">
                <a:solidFill>
                  <a:srgbClr val="1D2A57"/>
                </a:solidFill>
                <a:latin typeface="Calibri" panose="020F0502020204030204" pitchFamily="34" charset="0"/>
                <a:cs typeface="Calibri" panose="020F0502020204030204" pitchFamily="34" charset="0"/>
              </a:rPr>
              <a:t>way in which people in a particular area, country, or social group pronounce words</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5. </a:t>
            </a:r>
            <a:r>
              <a:rPr lang="en-US" altLang="en-US" sz="1600" dirty="0">
                <a:solidFill>
                  <a:srgbClr val="00B0F0"/>
                </a:solidFill>
                <a:latin typeface="Calibri" panose="020F0502020204030204" pitchFamily="34" charset="0"/>
                <a:cs typeface="Calibri" panose="020F0502020204030204" pitchFamily="34" charset="0"/>
              </a:rPr>
              <a:t>slang</a:t>
            </a:r>
            <a:r>
              <a:rPr lang="en-US" altLang="en-US" sz="1600" dirty="0" smtClean="0">
                <a:latin typeface="Calibri" panose="020F0502020204030204" pitchFamily="34" charset="0"/>
                <a:cs typeface="Calibri" panose="020F0502020204030204" pitchFamily="34" charset="0"/>
              </a:rPr>
              <a:t>: v</a:t>
            </a:r>
            <a:r>
              <a:rPr lang="en-US" sz="1600" dirty="0" smtClean="0">
                <a:solidFill>
                  <a:srgbClr val="1D2A57"/>
                </a:solidFill>
                <a:latin typeface="Calibri" panose="020F0502020204030204" pitchFamily="34" charset="0"/>
                <a:cs typeface="Calibri" panose="020F0502020204030204" pitchFamily="34" charset="0"/>
              </a:rPr>
              <a:t>ery</a:t>
            </a:r>
            <a:r>
              <a:rPr lang="en-US" sz="1600" dirty="0">
                <a:solidFill>
                  <a:srgbClr val="1D2A57"/>
                </a:solidFill>
                <a:latin typeface="Calibri" panose="020F0502020204030204" pitchFamily="34" charset="0"/>
                <a:cs typeface="Calibri" panose="020F0502020204030204" pitchFamily="34" charset="0"/>
              </a:rPr>
              <a:t> </a:t>
            </a:r>
            <a:r>
              <a:rPr lang="en-US" sz="1600" dirty="0" smtClean="0">
                <a:solidFill>
                  <a:srgbClr val="1D2A57"/>
                </a:solidFill>
                <a:latin typeface="Calibri" panose="020F0502020204030204" pitchFamily="34" charset="0"/>
                <a:cs typeface="Calibri" panose="020F0502020204030204" pitchFamily="34" charset="0"/>
              </a:rPr>
              <a:t>informal language</a:t>
            </a:r>
            <a:r>
              <a:rPr lang="en-US" sz="1600" dirty="0">
                <a:solidFill>
                  <a:srgbClr val="1D2A57"/>
                </a:solidFill>
                <a:latin typeface="Calibri" panose="020F0502020204030204" pitchFamily="34" charset="0"/>
                <a:cs typeface="Calibri" panose="020F0502020204030204" pitchFamily="34" charset="0"/>
              </a:rPr>
              <a:t> that is usually spoken rather than written, used especially by </a:t>
            </a:r>
            <a:r>
              <a:rPr lang="en-US" sz="1600" dirty="0" smtClean="0">
                <a:solidFill>
                  <a:srgbClr val="1D2A57"/>
                </a:solidFill>
                <a:latin typeface="Calibri" panose="020F0502020204030204" pitchFamily="34" charset="0"/>
                <a:cs typeface="Calibri" panose="020F0502020204030204" pitchFamily="34" charset="0"/>
              </a:rPr>
              <a:t>particular groups</a:t>
            </a:r>
            <a:r>
              <a:rPr lang="en-US" sz="1600" dirty="0">
                <a:solidFill>
                  <a:srgbClr val="1D2A57"/>
                </a:solidFill>
                <a:latin typeface="Calibri" panose="020F0502020204030204" pitchFamily="34" charset="0"/>
                <a:cs typeface="Calibri" panose="020F0502020204030204" pitchFamily="34" charset="0"/>
              </a:rPr>
              <a:t> </a:t>
            </a:r>
            <a:r>
              <a:rPr lang="en-US" sz="1600" dirty="0" smtClean="0">
                <a:solidFill>
                  <a:srgbClr val="1D2A57"/>
                </a:solidFill>
                <a:latin typeface="Calibri" panose="020F0502020204030204" pitchFamily="34" charset="0"/>
                <a:cs typeface="Calibri" panose="020F0502020204030204" pitchFamily="34" charset="0"/>
              </a:rPr>
              <a:t>of people.</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 </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a. I </a:t>
            </a:r>
            <a:r>
              <a:rPr lang="en-US" altLang="en-US" sz="1600" dirty="0" smtClean="0">
                <a:solidFill>
                  <a:srgbClr val="1D2A57"/>
                </a:solidFill>
                <a:latin typeface="Calibri" panose="020F0502020204030204" pitchFamily="34" charset="0"/>
                <a:cs typeface="Calibri" panose="020F0502020204030204" pitchFamily="34" charset="0"/>
              </a:rPr>
              <a:t>can </a:t>
            </a:r>
            <a:r>
              <a:rPr lang="en-US" sz="1600" dirty="0">
                <a:solidFill>
                  <a:srgbClr val="1D2A57"/>
                </a:solidFill>
                <a:latin typeface="Calibri" panose="020F0502020204030204" pitchFamily="34" charset="0"/>
                <a:cs typeface="Calibri" panose="020F0502020204030204" pitchFamily="34" charset="0"/>
              </a:rPr>
              <a:t> recognize your </a:t>
            </a:r>
            <a:r>
              <a:rPr lang="en-US" sz="1600" dirty="0" smtClean="0">
                <a:solidFill>
                  <a:srgbClr val="1D2A57"/>
                </a:solidFill>
                <a:latin typeface="Calibri" panose="020F0502020204030204" pitchFamily="34" charset="0"/>
                <a:cs typeface="Calibri" panose="020F0502020204030204" pitchFamily="34" charset="0"/>
              </a:rPr>
              <a:t>handwriting anywhere</a:t>
            </a:r>
            <a:r>
              <a:rPr lang="en-US" sz="1600" dirty="0">
                <a:solidFill>
                  <a:srgbClr val="1D2A57"/>
                </a:solidFill>
                <a:latin typeface="Calibri" panose="020F0502020204030204" pitchFamily="34" charset="0"/>
                <a:cs typeface="Calibri" panose="020F0502020204030204" pitchFamily="34" charset="0"/>
              </a:rPr>
              <a:t> - it's </a:t>
            </a:r>
            <a:r>
              <a:rPr lang="en-US" sz="1600" dirty="0" smtClean="0">
                <a:solidFill>
                  <a:srgbClr val="1D2A57"/>
                </a:solidFill>
                <a:latin typeface="Calibri" panose="020F0502020204030204" pitchFamily="34" charset="0"/>
                <a:cs typeface="Calibri" panose="020F0502020204030204" pitchFamily="34" charset="0"/>
              </a:rPr>
              <a:t>_______.</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a:solidFill>
                  <a:srgbClr val="1D2A57"/>
                </a:solidFill>
                <a:latin typeface="Calibri" panose="020F0502020204030204" pitchFamily="34" charset="0"/>
                <a:cs typeface="Calibri" panose="020F0502020204030204" pitchFamily="34" charset="0"/>
              </a:rPr>
              <a:t>b</a:t>
            </a:r>
            <a:r>
              <a:rPr lang="en-US" sz="1600" dirty="0" smtClean="0">
                <a:solidFill>
                  <a:srgbClr val="1D2A57"/>
                </a:solidFill>
                <a:latin typeface="Calibri" panose="020F0502020204030204" pitchFamily="34" charset="0"/>
                <a:cs typeface="Calibri" panose="020F0502020204030204" pitchFamily="34" charset="0"/>
              </a:rPr>
              <a:t>. </a:t>
            </a:r>
            <a:r>
              <a:rPr lang="en-US" sz="1600" dirty="0">
                <a:solidFill>
                  <a:srgbClr val="1D2A57"/>
                </a:solidFill>
                <a:latin typeface="Calibri" panose="020F0502020204030204" pitchFamily="34" charset="0"/>
                <a:cs typeface="Calibri" panose="020F0502020204030204" pitchFamily="34" charset="0"/>
              </a:rPr>
              <a:t>My most </a:t>
            </a:r>
            <a:r>
              <a:rPr lang="en-US" sz="1600" dirty="0" smtClean="0">
                <a:solidFill>
                  <a:srgbClr val="1D2A57"/>
                </a:solidFill>
                <a:latin typeface="Calibri" panose="020F0502020204030204" pitchFamily="34" charset="0"/>
                <a:cs typeface="Calibri" panose="020F0502020204030204" pitchFamily="34" charset="0"/>
              </a:rPr>
              <a:t>_____________ </a:t>
            </a:r>
            <a:r>
              <a:rPr lang="en-US" sz="1600" dirty="0">
                <a:solidFill>
                  <a:srgbClr val="1D2A57"/>
                </a:solidFill>
                <a:latin typeface="Calibri" panose="020F0502020204030204" pitchFamily="34" charset="0"/>
                <a:cs typeface="Calibri" panose="020F0502020204030204" pitchFamily="34" charset="0"/>
              </a:rPr>
              <a:t> </a:t>
            </a:r>
            <a:r>
              <a:rPr lang="en-US" sz="1600" dirty="0" smtClean="0">
                <a:solidFill>
                  <a:srgbClr val="1D2A57"/>
                </a:solidFill>
                <a:latin typeface="Calibri" panose="020F0502020204030204" pitchFamily="34" charset="0"/>
                <a:cs typeface="Calibri" panose="020F0502020204030204" pitchFamily="34" charset="0"/>
              </a:rPr>
              <a:t>moment </a:t>
            </a:r>
            <a:r>
              <a:rPr lang="en-US" sz="1600" dirty="0">
                <a:solidFill>
                  <a:srgbClr val="1D2A57"/>
                </a:solidFill>
                <a:latin typeface="Calibri" panose="020F0502020204030204" pitchFamily="34" charset="0"/>
                <a:cs typeface="Calibri" panose="020F0502020204030204" pitchFamily="34" charset="0"/>
              </a:rPr>
              <a:t> was trying to introduce a woman whose name I couldn't remember</a:t>
            </a:r>
            <a:r>
              <a:rPr lang="en-US" sz="1600" dirty="0" smtClean="0">
                <a:solidFill>
                  <a:srgbClr val="1D2A57"/>
                </a:solidFill>
                <a:latin typeface="Calibri" panose="020F0502020204030204" pitchFamily="34" charset="0"/>
                <a:cs typeface="Calibri" panose="020F0502020204030204" pitchFamily="34" charset="0"/>
              </a:rPr>
              <a: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a:solidFill>
                  <a:srgbClr val="1D2A57"/>
                </a:solidFill>
                <a:latin typeface="Calibri" panose="020F0502020204030204" pitchFamily="34" charset="0"/>
                <a:cs typeface="Calibri" panose="020F0502020204030204" pitchFamily="34" charset="0"/>
              </a:rPr>
              <a:t>c</a:t>
            </a:r>
            <a:r>
              <a:rPr lang="en-US" sz="1600" dirty="0" smtClean="0">
                <a:solidFill>
                  <a:srgbClr val="1D2A57"/>
                </a:solidFill>
                <a:latin typeface="Calibri" panose="020F0502020204030204" pitchFamily="34" charset="0"/>
                <a:cs typeface="Calibri" panose="020F0502020204030204" pitchFamily="34" charset="0"/>
              </a:rPr>
              <a:t>. “Chicken</a:t>
            </a:r>
            <a:r>
              <a:rPr lang="en-US" sz="1600" dirty="0">
                <a:solidFill>
                  <a:srgbClr val="1D2A57"/>
                </a:solidFill>
                <a:latin typeface="Calibri" panose="020F0502020204030204" pitchFamily="34" charset="0"/>
                <a:cs typeface="Calibri" panose="020F0502020204030204" pitchFamily="34" charset="0"/>
              </a:rPr>
              <a:t>" </a:t>
            </a:r>
            <a:r>
              <a:rPr lang="en-US" sz="1600" dirty="0" smtClean="0">
                <a:solidFill>
                  <a:srgbClr val="1D2A57"/>
                </a:solidFill>
                <a:latin typeface="Calibri" panose="020F0502020204030204" pitchFamily="34" charset="0"/>
                <a:cs typeface="Calibri" panose="020F0502020204030204" pitchFamily="34" charset="0"/>
              </a:rPr>
              <a:t>is _______ </a:t>
            </a:r>
            <a:r>
              <a:rPr lang="en-US" sz="1600" dirty="0">
                <a:solidFill>
                  <a:srgbClr val="1D2A57"/>
                </a:solidFill>
                <a:latin typeface="Calibri" panose="020F0502020204030204" pitchFamily="34" charset="0"/>
                <a:cs typeface="Calibri" panose="020F0502020204030204" pitchFamily="34" charset="0"/>
              </a:rPr>
              <a:t> for someone who isn't </a:t>
            </a:r>
            <a:r>
              <a:rPr lang="en-US" sz="1600" dirty="0" smtClean="0">
                <a:solidFill>
                  <a:srgbClr val="1D2A57"/>
                </a:solidFill>
                <a:latin typeface="Calibri" panose="020F0502020204030204" pitchFamily="34" charset="0"/>
                <a:cs typeface="Calibri" panose="020F0502020204030204" pitchFamily="34" charset="0"/>
              </a:rPr>
              <a:t>very brave.</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a:solidFill>
                  <a:srgbClr val="1D2A57"/>
                </a:solidFill>
                <a:latin typeface="Calibri" panose="020F0502020204030204" pitchFamily="34" charset="0"/>
                <a:cs typeface="Calibri" panose="020F0502020204030204" pitchFamily="34" charset="0"/>
              </a:rPr>
              <a:t>d</a:t>
            </a:r>
            <a:r>
              <a:rPr lang="en-US" sz="1600" dirty="0" smtClean="0">
                <a:solidFill>
                  <a:srgbClr val="1D2A57"/>
                </a:solidFill>
                <a:latin typeface="Calibri" panose="020F0502020204030204" pitchFamily="34" charset="0"/>
                <a:cs typeface="Calibri" panose="020F0502020204030204" pitchFamily="34" charset="0"/>
              </a:rPr>
              <a:t>. Nguyen Ngoc </a:t>
            </a:r>
            <a:r>
              <a:rPr lang="en-US" sz="1600" dirty="0" err="1" smtClean="0">
                <a:solidFill>
                  <a:srgbClr val="1D2A57"/>
                </a:solidFill>
                <a:latin typeface="Calibri" panose="020F0502020204030204" pitchFamily="34" charset="0"/>
                <a:cs typeface="Calibri" panose="020F0502020204030204" pitchFamily="34" charset="0"/>
              </a:rPr>
              <a:t>Tu</a:t>
            </a:r>
            <a:r>
              <a:rPr lang="en-US" sz="1600" dirty="0" smtClean="0">
                <a:solidFill>
                  <a:srgbClr val="1D2A57"/>
                </a:solidFill>
                <a:latin typeface="Calibri" panose="020F0502020204030204" pitchFamily="34" charset="0"/>
                <a:cs typeface="Calibri" panose="020F0502020204030204" pitchFamily="34" charset="0"/>
              </a:rPr>
              <a:t> writes stories in her southern  _______</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a:solidFill>
                  <a:srgbClr val="1D2A57"/>
                </a:solidFill>
                <a:latin typeface="Calibri" panose="020F0502020204030204" pitchFamily="34" charset="0"/>
                <a:cs typeface="Calibri" panose="020F0502020204030204" pitchFamily="34" charset="0"/>
              </a:rPr>
              <a:t>e</a:t>
            </a:r>
            <a:r>
              <a:rPr lang="en-US" sz="1600" dirty="0" smtClean="0">
                <a:solidFill>
                  <a:srgbClr val="1D2A57"/>
                </a:solidFill>
                <a:latin typeface="Calibri" panose="020F0502020204030204" pitchFamily="34" charset="0"/>
                <a:cs typeface="Calibri" panose="020F0502020204030204" pitchFamily="34" charset="0"/>
              </a:rPr>
              <a:t>. </a:t>
            </a:r>
            <a:r>
              <a:rPr lang="en-US" sz="1600" dirty="0">
                <a:solidFill>
                  <a:srgbClr val="1D2A57"/>
                </a:solidFill>
                <a:latin typeface="Calibri" panose="020F0502020204030204" pitchFamily="34" charset="0"/>
                <a:cs typeface="Calibri" panose="020F0502020204030204" pitchFamily="34" charset="0"/>
              </a:rPr>
              <a:t>Some patients are less </a:t>
            </a:r>
            <a:r>
              <a:rPr lang="en-US" sz="1600" dirty="0" smtClean="0">
                <a:solidFill>
                  <a:srgbClr val="1D2A57"/>
                </a:solidFill>
                <a:latin typeface="Calibri" panose="020F0502020204030204" pitchFamily="34" charset="0"/>
                <a:cs typeface="Calibri" panose="020F0502020204030204" pitchFamily="34" charset="0"/>
              </a:rPr>
              <a:t>__________ </a:t>
            </a:r>
            <a:r>
              <a:rPr lang="en-US" sz="1600" dirty="0">
                <a:solidFill>
                  <a:srgbClr val="1D2A57"/>
                </a:solidFill>
                <a:latin typeface="Calibri" panose="020F0502020204030204" pitchFamily="34" charset="0"/>
                <a:cs typeface="Calibri" panose="020F0502020204030204" pitchFamily="34" charset="0"/>
              </a:rPr>
              <a:t> and more willing to </a:t>
            </a:r>
            <a:r>
              <a:rPr lang="en-US" sz="1600" dirty="0" smtClean="0">
                <a:solidFill>
                  <a:srgbClr val="1D2A57"/>
                </a:solidFill>
                <a:latin typeface="Calibri" panose="020F0502020204030204" pitchFamily="34" charset="0"/>
                <a:cs typeface="Calibri" panose="020F0502020204030204" pitchFamily="34" charset="0"/>
              </a:rPr>
              <a:t>give </a:t>
            </a:r>
            <a:r>
              <a:rPr lang="en-US" sz="1600" dirty="0">
                <a:solidFill>
                  <a:srgbClr val="1D2A57"/>
                </a:solidFill>
                <a:latin typeface="Calibri" panose="020F0502020204030204" pitchFamily="34" charset="0"/>
                <a:cs typeface="Calibri" panose="020F0502020204030204" pitchFamily="34" charset="0"/>
              </a:rPr>
              <a:t>information while communicating online rather than in person</a:t>
            </a:r>
            <a:r>
              <a:rPr lang="en-US" sz="1600" dirty="0" smtClean="0">
                <a:solidFill>
                  <a:srgbClr val="1D2A57"/>
                </a:solidFill>
                <a:latin typeface="Calibri" panose="020F0502020204030204" pitchFamily="34" charset="0"/>
                <a:cs typeface="Calibri" panose="020F0502020204030204" pitchFamily="34" charset="0"/>
              </a:rPr>
              <a: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a:solidFill>
                  <a:srgbClr val="1D2A57"/>
                </a:solidFill>
                <a:latin typeface="Calibri" panose="020F0502020204030204" pitchFamily="34" charset="0"/>
                <a:cs typeface="Calibri" panose="020F0502020204030204" pitchFamily="34" charset="0"/>
              </a:rPr>
              <a:t>f</a:t>
            </a:r>
            <a:r>
              <a:rPr lang="en-US" sz="1600" dirty="0" smtClean="0">
                <a:solidFill>
                  <a:srgbClr val="1D2A57"/>
                </a:solidFill>
                <a:latin typeface="Calibri" panose="020F0502020204030204" pitchFamily="34" charset="0"/>
                <a:cs typeface="Calibri" panose="020F0502020204030204" pitchFamily="34" charset="0"/>
              </a:rPr>
              <a:t>. The disadvantage of learning online is that I cannot understand the Hue _________  of my teacher sometimes.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8122202"/>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11</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tabLst>
                <a:tab pos="3257550" algn="l"/>
              </a:tabLst>
            </a:pPr>
            <a:r>
              <a:rPr lang="en-US" altLang="en-US" sz="1800" dirty="0" smtClean="0">
                <a:solidFill>
                  <a:srgbClr val="00B0F0"/>
                </a:solidFill>
                <a:latin typeface="Calibri" panose="020F0502020204030204" pitchFamily="34" charset="0"/>
                <a:cs typeface="Calibri" panose="020F0502020204030204" pitchFamily="34" charset="0"/>
              </a:rPr>
              <a:t>Now read the Travelling Man blog, written by a traveler who is interested in different languages and cultures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a:solidFill>
                  <a:srgbClr val="FF6600"/>
                </a:solidFill>
                <a:latin typeface="Calibri" panose="020F0502020204030204" pitchFamily="34" charset="0"/>
                <a:ea typeface="+mj-ea"/>
                <a:cs typeface="Calibri" panose="020F0502020204030204" pitchFamily="34" charset="0"/>
              </a:rPr>
              <a:t>The Question of Global </a:t>
            </a:r>
            <a:r>
              <a:rPr lang="en-US" altLang="en-US" sz="1800" dirty="0" smtClean="0">
                <a:solidFill>
                  <a:srgbClr val="FF6600"/>
                </a:solidFill>
                <a:latin typeface="Calibri" panose="020F0502020204030204" pitchFamily="34" charset="0"/>
                <a:ea typeface="+mj-ea"/>
                <a:cs typeface="Calibri" panose="020F0502020204030204" pitchFamily="34" charset="0"/>
              </a:rPr>
              <a:t>English</a:t>
            </a: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Travelling Man – Jason C. – July 17</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1.Hello, fellow travelers. </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I’m on my way to France through the Spanish Basque country. Last night I saw a big sign at a café reading: English spoken here. It got me thinking: is English as a global language helping people around the world to communicate better? Or is it causing us to lose our uniqueness and independence? Is it fair to have one powerful language that people around the world have to learn?</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 John L: As an American, I like it. I can talk to people wherever I go and I don’t have to learn any other languages. At the same time, I sometimes feel embarrassed when I compare myself to people who know English, plus two or three other languages. I feel so stupid sometimes.</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 Miguel F: Using English as a global language makes sense to me. It’s convenient for us to have a common language. They tried Esperanto, but that didn’t spread like English. Language can’t be created and forced. It’s a natural expression of  a culture. As an invented language, Esperanto doesn’t have any native culture.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4. Jason C: What’s Esperanto? Isn’t that some kind of spy language from World War II?</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5. Miguel F: Earlier than that – it goes back to the 1880s. A scholar invented it to give people a common language they could all learn easily. He felt that having different languages divides people into enemy groups. He hoped that Esperanto would change things.</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6. Yi-wen C:But the grammar of Esperanto is based on European languages, so it’s not that easy for non-Europeans to learn. Besides, it’s not as cool as speaking English. English is mote than a language. It’s an attitude, a lifestyle. It’s Hollywood, rock and roll.</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7. </a:t>
            </a:r>
            <a:r>
              <a:rPr lang="en-US" altLang="en-US" sz="1400" dirty="0" err="1" smtClean="0">
                <a:latin typeface="Calibri" panose="020F0502020204030204" pitchFamily="34" charset="0"/>
                <a:cs typeface="Calibri" panose="020F0502020204030204" pitchFamily="34" charset="0"/>
              </a:rPr>
              <a:t>Vasily</a:t>
            </a:r>
            <a:r>
              <a:rPr lang="en-US" altLang="en-US" sz="1400" dirty="0" smtClean="0">
                <a:latin typeface="Calibri" panose="020F0502020204030204" pitchFamily="34" charset="0"/>
                <a:cs typeface="Calibri" panose="020F0502020204030204" pitchFamily="34" charset="0"/>
              </a:rPr>
              <a:t> Z: It’s all political. Whoever wins a war gets to control the language of the world. But I do agree that it’s easier for people to have a common language. So why not English? It’s a simple language. If it weren’t that easy, how could a billion people around the world have learned it?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8. Yuko H: I don’t think it’s easy at all. It’s taken me years to learn it.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9. Pablo B: I agree. I hate how the spelling’s so complicated, so full of exceptions.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10. Ashok P: I like that it has so many dialects. You don’t have to speak like any one nationality – you have choices.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11. Au M: For me, it was easy to learn English at school in Qatar since I went to an English-speaking school. Now my English is almost perfect. And I started young, so it’s wasn’t too hard to learn.</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12. Yuko H: I wish I had perfect English. I’m not even close. There’s so much slang, and so many synonyms- it gives me a headache. And why are there so many verb tenses? Do we really need to know the past perfect? Give me Esperanto.</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13. Gorla A: Try learning Basque if you want a real challenge. English is so much easier!</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14. Jason C: I’m not so sure now. Thanks for sharing your ideas. I’ll post again as soon as I get to France.</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70C0"/>
                </a:solidFill>
                <a:latin typeface="Calibri" panose="020F0502020204030204" pitchFamily="34" charset="0"/>
                <a:cs typeface="Calibri" panose="020F0502020204030204" pitchFamily="34" charset="0"/>
              </a:rPr>
              <a:t>1.Most Americans speak several languages.                                                                     2.Esperanto was invented as a language to help people find peace.                           3.There are one billion non-native speakers of English in the world.                           4.English can be difficult because of spelling, vocabulary, and grammar.                   5.Everyone agrees that English is a difficult language to learn.</a:t>
            </a:r>
          </a:p>
          <a:p>
            <a:pPr marL="342900"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
        <p:nvSpPr>
          <p:cNvPr id="2" name="TextBox 1"/>
          <p:cNvSpPr txBox="1"/>
          <p:nvPr/>
        </p:nvSpPr>
        <p:spPr>
          <a:xfrm>
            <a:off x="8008740" y="4772025"/>
            <a:ext cx="1568443" cy="338554"/>
          </a:xfrm>
          <a:prstGeom prst="rect">
            <a:avLst/>
          </a:prstGeom>
          <a:noFill/>
        </p:spPr>
        <p:txBody>
          <a:bodyPr wrap="none" rtlCol="0">
            <a:spAutoFit/>
          </a:bodyPr>
          <a:lstStyle/>
          <a:p>
            <a:r>
              <a:rPr lang="en-US" sz="1600" dirty="0" smtClean="0">
                <a:solidFill>
                  <a:srgbClr val="0070C0"/>
                </a:solidFill>
              </a:rPr>
              <a:t>True or False ?</a:t>
            </a:r>
            <a:endParaRPr lang="en-US" sz="1600" dirty="0">
              <a:solidFill>
                <a:srgbClr val="0070C0"/>
              </a:solidFill>
            </a:endParaRPr>
          </a:p>
        </p:txBody>
      </p:sp>
    </p:spTree>
    <p:extLst>
      <p:ext uri="{BB962C8B-B14F-4D97-AF65-F5344CB8AC3E}">
        <p14:creationId xmlns:p14="http://schemas.microsoft.com/office/powerpoint/2010/main" val="3875419532"/>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12</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2028825" y="0"/>
            <a:ext cx="667837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a:solidFill>
                  <a:srgbClr val="FF6600"/>
                </a:solidFill>
                <a:latin typeface="Calibri" panose="020F0502020204030204" pitchFamily="34" charset="0"/>
                <a:ea typeface="+mj-ea"/>
                <a:cs typeface="Calibri" panose="020F0502020204030204" pitchFamily="34" charset="0"/>
              </a:rPr>
              <a:t>Reading 2: The Question of Global </a:t>
            </a:r>
            <a:r>
              <a:rPr lang="en-US" altLang="en-US" sz="1800" dirty="0" smtClean="0">
                <a:solidFill>
                  <a:srgbClr val="FF6600"/>
                </a:solidFill>
                <a:latin typeface="Calibri" panose="020F0502020204030204" pitchFamily="34" charset="0"/>
                <a:ea typeface="+mj-ea"/>
                <a:cs typeface="Calibri" panose="020F0502020204030204" pitchFamily="34" charset="0"/>
              </a:rPr>
              <a:t>Language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800" dirty="0" smtClean="0">
              <a:solidFill>
                <a:srgbClr val="FF6600"/>
              </a:solidFill>
              <a:latin typeface="Calibri" panose="020F0502020204030204" pitchFamily="34" charset="0"/>
              <a:ea typeface="+mj-ea"/>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smtClean="0">
                <a:solidFill>
                  <a:srgbClr val="0070C0"/>
                </a:solidFill>
                <a:latin typeface="Calibri" panose="020F0502020204030204" pitchFamily="34" charset="0"/>
                <a:ea typeface="+mj-ea"/>
                <a:cs typeface="Calibri" panose="020F0502020204030204" pitchFamily="34" charset="0"/>
              </a:rPr>
              <a:t>Look at the opinion  of </a:t>
            </a:r>
            <a:r>
              <a:rPr lang="en-US" altLang="en-US" sz="1800" dirty="0" err="1" smtClean="0">
                <a:solidFill>
                  <a:srgbClr val="0070C0"/>
                </a:solidFill>
                <a:latin typeface="Calibri" panose="020F0502020204030204" pitchFamily="34" charset="0"/>
                <a:ea typeface="+mj-ea"/>
                <a:cs typeface="Calibri" panose="020F0502020204030204" pitchFamily="34" charset="0"/>
              </a:rPr>
              <a:t>Gorkia</a:t>
            </a:r>
            <a:r>
              <a:rPr lang="en-US" altLang="en-US" sz="1800" dirty="0" smtClean="0">
                <a:solidFill>
                  <a:srgbClr val="0070C0"/>
                </a:solidFill>
                <a:latin typeface="Calibri" panose="020F0502020204030204" pitchFamily="34" charset="0"/>
                <a:ea typeface="+mj-ea"/>
                <a:cs typeface="Calibri" panose="020F0502020204030204" pitchFamily="34" charset="0"/>
              </a:rPr>
              <a:t> A. in par. 13 and the supporting example. </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latin typeface="Calibri" panose="020F0502020204030204" pitchFamily="34" charset="0"/>
                <a:cs typeface="Calibri" panose="020F0502020204030204" pitchFamily="34" charset="0"/>
              </a:rPr>
              <a:t>13. Gorla A: Try learning Basque if you want a real challenge. English is so much easier!</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70C0"/>
                </a:solidFill>
                <a:latin typeface="Calibri" panose="020F0502020204030204" pitchFamily="34" charset="0"/>
                <a:ea typeface="+mj-ea"/>
                <a:cs typeface="Calibri" panose="020F0502020204030204" pitchFamily="34" charset="0"/>
              </a:rPr>
              <a:t>- Opinion : </a:t>
            </a:r>
            <a:r>
              <a:rPr lang="en-US" altLang="en-US" sz="1600" dirty="0">
                <a:solidFill>
                  <a:srgbClr val="0070C0"/>
                </a:solidFill>
                <a:latin typeface="Calibri" panose="020F0502020204030204" pitchFamily="34" charset="0"/>
                <a:ea typeface="+mj-ea"/>
                <a:cs typeface="Calibri" panose="020F0502020204030204" pitchFamily="34" charset="0"/>
              </a:rPr>
              <a:t>S</a:t>
            </a:r>
            <a:r>
              <a:rPr lang="en-US" altLang="en-US" sz="1600" dirty="0" smtClean="0">
                <a:solidFill>
                  <a:srgbClr val="0070C0"/>
                </a:solidFill>
                <a:latin typeface="Calibri" panose="020F0502020204030204" pitchFamily="34" charset="0"/>
                <a:ea typeface="+mj-ea"/>
                <a:cs typeface="Calibri" panose="020F0502020204030204" pitchFamily="34" charset="0"/>
              </a:rPr>
              <a:t>ome language are more difficult than others.</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70C0"/>
                </a:solidFill>
                <a:latin typeface="Calibri" panose="020F0502020204030204" pitchFamily="34" charset="0"/>
                <a:ea typeface="+mj-ea"/>
                <a:cs typeface="Calibri" panose="020F0502020204030204" pitchFamily="34" charset="0"/>
              </a:rPr>
              <a:t>- Example: Basque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smtClean="0">
                <a:solidFill>
                  <a:srgbClr val="0070C0"/>
                </a:solidFill>
                <a:latin typeface="Calibri" panose="020F0502020204030204" pitchFamily="34" charset="0"/>
                <a:ea typeface="+mj-ea"/>
                <a:cs typeface="Calibri" panose="020F0502020204030204" pitchFamily="34" charset="0"/>
                <a:sym typeface="Wingdings" panose="05000000000000000000" pitchFamily="2" charset="2"/>
              </a:rPr>
              <a:t>       The purpose of an example is to support a main idea/an opinion</a:t>
            </a:r>
            <a:endParaRPr lang="en-US" altLang="en-US" sz="1800" dirty="0" smtClean="0">
              <a:solidFill>
                <a:srgbClr val="0070C0"/>
              </a:solidFill>
              <a:latin typeface="Calibri" panose="020F0502020204030204" pitchFamily="34" charset="0"/>
              <a:ea typeface="+mj-ea"/>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800" dirty="0" smtClean="0">
              <a:solidFill>
                <a:srgbClr val="FF6600"/>
              </a:solidFill>
              <a:latin typeface="Calibri" panose="020F0502020204030204" pitchFamily="34" charset="0"/>
              <a:ea typeface="+mj-ea"/>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11540931" y="114300"/>
            <a:ext cx="651068" cy="6198439"/>
          </a:xfrm>
        </p:spPr>
        <p:txBody>
          <a:bodyPr/>
          <a:lstStyle/>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8165164"/>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13</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tabLst>
                <a:tab pos="3257550" algn="l"/>
              </a:tabLst>
            </a:pPr>
            <a:r>
              <a:rPr lang="en-US" altLang="en-US" sz="1800" dirty="0" smtClean="0">
                <a:solidFill>
                  <a:srgbClr val="00B0F0"/>
                </a:solidFill>
                <a:latin typeface="Calibri" panose="020F0502020204030204" pitchFamily="34" charset="0"/>
                <a:cs typeface="Calibri" panose="020F0502020204030204" pitchFamily="34" charset="0"/>
              </a:rPr>
              <a:t>Now read the Travelling Man blog, written by a traveler who is interested in different languages and cultures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a:solidFill>
                  <a:srgbClr val="FF6600"/>
                </a:solidFill>
                <a:latin typeface="Calibri" panose="020F0502020204030204" pitchFamily="34" charset="0"/>
                <a:ea typeface="+mj-ea"/>
                <a:cs typeface="Calibri" panose="020F0502020204030204" pitchFamily="34" charset="0"/>
              </a:rPr>
              <a:t>The Question of Global </a:t>
            </a:r>
            <a:r>
              <a:rPr lang="en-US" altLang="en-US" sz="1800" dirty="0" smtClean="0">
                <a:solidFill>
                  <a:srgbClr val="FF6600"/>
                </a:solidFill>
                <a:latin typeface="Calibri" panose="020F0502020204030204" pitchFamily="34" charset="0"/>
                <a:ea typeface="+mj-ea"/>
                <a:cs typeface="Calibri" panose="020F0502020204030204" pitchFamily="34" charset="0"/>
              </a:rPr>
              <a:t>English</a:t>
            </a: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Travelling Man – Jason C. – July 17</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1.Hello, fellow travelers. </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I’m on my way to France through the Spanish Basque country. Last night I saw a big sign at a café reading: English spoken here. It got me thinking: is English as a global language helping people around the world to communicate better? Or is it causing us to lose our uniqueness and independence? Is it fair to have one powerful language that people around the world have to learn?</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 John L: As an American, I like it. I can talk to people wherever I go and I don’t have to learn any other languages. At the same time, I sometimes feel embarrassed when I compare myself to people who know English, plus two or three other languages. I feel so stupid sometimes.</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 Miguel F: Using English as a global language makes sense to me. It’s convenient for us to have a common language. They tried Esperanto, but that didn’t spread like English. Language can’t be created and forced. It’s a natural expression of  a culture. As an invented language, Esperanto doesn’t have any native culture.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4. Jason C: What’s Esperanto? Isn’t that some kind of spy language from World War II?</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5. Miguel F: Earlier than that – it goes back to the 1880s. A scholar invented it to give people a common language they could all learn easily. He felt that having different languages divides people into enemy groups. He hoped that Esperanto would change things.</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6. Yi-wen C:But the grammar of Esperanto is based on European languages, so it’s not that easy for non-Europeans to learn. Besides, it’s not as cool as speaking English. English is mote than a language. It’s an attitude, a lifestyle. It’s Hollywood, rock and roll.</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7. </a:t>
            </a:r>
            <a:r>
              <a:rPr lang="en-US" altLang="en-US" sz="1400" dirty="0" err="1" smtClean="0">
                <a:latin typeface="Calibri" panose="020F0502020204030204" pitchFamily="34" charset="0"/>
                <a:cs typeface="Calibri" panose="020F0502020204030204" pitchFamily="34" charset="0"/>
              </a:rPr>
              <a:t>Vasily</a:t>
            </a:r>
            <a:r>
              <a:rPr lang="en-US" altLang="en-US" sz="1400" dirty="0" smtClean="0">
                <a:latin typeface="Calibri" panose="020F0502020204030204" pitchFamily="34" charset="0"/>
                <a:cs typeface="Calibri" panose="020F0502020204030204" pitchFamily="34" charset="0"/>
              </a:rPr>
              <a:t> Z: It’s all political. Whoever wins a war gets to control the language of the world. But I do agree that it’s easier for people to have a common language. So why not English? It’s a simple language. If it weren’t that easy, how could a billion people around the world have learned it? …</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Read each opinion from the text, then match the opinion with a supporting example.</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B0F0"/>
                </a:solidFill>
                <a:latin typeface="Calibri" panose="020F0502020204030204" pitchFamily="34" charset="0"/>
                <a:cs typeface="Calibri" panose="020F0502020204030204" pitchFamily="34" charset="0"/>
              </a:rPr>
              <a:t>Opinions</a:t>
            </a:r>
            <a:r>
              <a:rPr lang="en-US" altLang="en-US" sz="1400" dirty="0" smtClean="0">
                <a:latin typeface="Calibri" panose="020F0502020204030204" pitchFamily="34" charset="0"/>
                <a:cs typeface="Calibri" panose="020F0502020204030204" pitchFamily="34" charset="0"/>
              </a:rPr>
              <a: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1. As an American, I like global English.</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2. The inventor of Esperanto believed in having a common language.</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3. Language is political.</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4. A grammar based on European languages is difficult for non-Europeans to learn.</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5. A language is easy if billions of people can learn it.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B0F0"/>
                </a:solidFill>
                <a:latin typeface="Calibri" panose="020F0502020204030204" pitchFamily="34" charset="0"/>
                <a:cs typeface="Calibri" panose="020F0502020204030204" pitchFamily="34" charset="0"/>
              </a:rPr>
              <a:t>Supporting</a:t>
            </a:r>
            <a:r>
              <a:rPr lang="en-US" altLang="en-US" sz="1400" dirty="0" smtClean="0">
                <a:latin typeface="Calibri" panose="020F0502020204030204" pitchFamily="34" charset="0"/>
                <a:cs typeface="Calibri" panose="020F0502020204030204" pitchFamily="34" charset="0"/>
              </a:rPr>
              <a:t> </a:t>
            </a:r>
            <a:r>
              <a:rPr lang="en-US" altLang="en-US" sz="1600" dirty="0">
                <a:solidFill>
                  <a:srgbClr val="00B0F0"/>
                </a:solidFill>
                <a:latin typeface="Calibri" panose="020F0502020204030204" pitchFamily="34" charset="0"/>
                <a:cs typeface="Calibri" panose="020F0502020204030204" pitchFamily="34" charset="0"/>
              </a:rPr>
              <a:t>Examples</a:t>
            </a:r>
            <a:r>
              <a:rPr lang="en-US" altLang="en-US" sz="1400" dirty="0" smtClean="0">
                <a:latin typeface="Calibri" panose="020F0502020204030204" pitchFamily="34" charset="0"/>
                <a:cs typeface="Calibri" panose="020F0502020204030204" pitchFamily="34" charset="0"/>
              </a:rPr>
              <a: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	a. English</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b. Speakers of English don’t have to learn other languages.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c. People who are divided by different languages often fight wars.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d. The world’s global language depends on the result of war.</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e. Esperanto</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solidFill>
                <a:srgbClr val="0070C0"/>
              </a:solidFill>
              <a:latin typeface="Calibri" panose="020F0502020204030204" pitchFamily="34" charset="0"/>
              <a:cs typeface="Calibri" panose="020F0502020204030204" pitchFamily="34" charset="0"/>
            </a:endParaRPr>
          </a:p>
          <a:p>
            <a:pPr marL="342900"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3174670"/>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14</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Gender and Conversation</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400" b="1" dirty="0" smtClean="0">
                <a:latin typeface="Calibri" panose="020F0502020204030204" pitchFamily="34" charset="0"/>
                <a:cs typeface="Calibri" panose="020F0502020204030204" pitchFamily="34" charset="0"/>
              </a:rPr>
              <a:t>1 </a:t>
            </a:r>
            <a:r>
              <a:rPr lang="en-US" sz="1400" dirty="0">
                <a:latin typeface="Calibri" panose="020F0502020204030204" pitchFamily="34" charset="0"/>
                <a:cs typeface="Calibri" panose="020F0502020204030204" pitchFamily="34" charset="0"/>
              </a:rPr>
              <a:t>Women’s tongues are like lambs’ tails—they are never </a:t>
            </a:r>
            <a:r>
              <a:rPr lang="en-US" sz="1400" dirty="0" smtClean="0">
                <a:latin typeface="Calibri" panose="020F0502020204030204" pitchFamily="34" charset="0"/>
                <a:cs typeface="Calibri" panose="020F0502020204030204" pitchFamily="34" charset="0"/>
              </a:rPr>
              <a:t>still. (an </a:t>
            </a:r>
            <a:r>
              <a:rPr lang="en-US" sz="1400" dirty="0">
                <a:latin typeface="Calibri" panose="020F0502020204030204" pitchFamily="34" charset="0"/>
                <a:cs typeface="Calibri" panose="020F0502020204030204" pitchFamily="34" charset="0"/>
              </a:rPr>
              <a:t>English </a:t>
            </a:r>
            <a:r>
              <a:rPr lang="en-US" sz="1400" dirty="0" smtClean="0">
                <a:latin typeface="Calibri" panose="020F0502020204030204" pitchFamily="34" charset="0"/>
                <a:cs typeface="Calibri" panose="020F0502020204030204" pitchFamily="34" charset="0"/>
              </a:rPr>
              <a:t>proverb)</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2 </a:t>
            </a:r>
            <a:r>
              <a:rPr lang="en-US" sz="1400" dirty="0">
                <a:latin typeface="Calibri" panose="020F0502020204030204" pitchFamily="34" charset="0"/>
                <a:cs typeface="Calibri" panose="020F0502020204030204" pitchFamily="34" charset="0"/>
              </a:rPr>
              <a:t>Is it a myth that women are more talkative than men? Many believe this </a:t>
            </a:r>
            <a:r>
              <a:rPr lang="en-US" sz="1400" dirty="0" smtClean="0">
                <a:latin typeface="Calibri" panose="020F0502020204030204" pitchFamily="34" charset="0"/>
                <a:cs typeface="Calibri" panose="020F0502020204030204" pitchFamily="34" charset="0"/>
              </a:rPr>
              <a:t>idea. They </a:t>
            </a:r>
            <a:r>
              <a:rPr lang="en-US" sz="1400" dirty="0">
                <a:latin typeface="Calibri" panose="020F0502020204030204" pitchFamily="34" charset="0"/>
                <a:cs typeface="Calibri" panose="020F0502020204030204" pitchFamily="34" charset="0"/>
              </a:rPr>
              <a:t>picture long conversations between female friends. They think of </a:t>
            </a:r>
            <a:r>
              <a:rPr lang="en-US" sz="1400" dirty="0" smtClean="0">
                <a:latin typeface="Calibri" panose="020F0502020204030204" pitchFamily="34" charset="0"/>
                <a:cs typeface="Calibri" panose="020F0502020204030204" pitchFamily="34" charset="0"/>
              </a:rPr>
              <a:t>women’s excessive </a:t>
            </a:r>
            <a:r>
              <a:rPr lang="en-US" sz="1400" dirty="0">
                <a:latin typeface="Calibri" panose="020F0502020204030204" pitchFamily="34" charset="0"/>
                <a:cs typeface="Calibri" panose="020F0502020204030204" pitchFamily="34" charset="0"/>
              </a:rPr>
              <a:t>love of gossip. Even old proverbs express this idea in many languages </a:t>
            </a:r>
            <a:r>
              <a:rPr lang="en-US" sz="1400" dirty="0" smtClean="0">
                <a:latin typeface="Calibri" panose="020F0502020204030204" pitchFamily="34" charset="0"/>
                <a:cs typeface="Calibri" panose="020F0502020204030204" pitchFamily="34" charset="0"/>
              </a:rPr>
              <a:t>and dialects</a:t>
            </a:r>
            <a:r>
              <a:rPr lang="en-US" sz="1400" dirty="0">
                <a:latin typeface="Calibri" panose="020F0502020204030204" pitchFamily="34" charset="0"/>
                <a:cs typeface="Calibri" panose="020F0502020204030204" pitchFamily="34" charset="0"/>
              </a:rPr>
              <a:t>. In truth, location helps to determine who talks more. Studies by </a:t>
            </a:r>
            <a:r>
              <a:rPr lang="en-US" sz="1400" dirty="0" smtClean="0">
                <a:latin typeface="Calibri" panose="020F0502020204030204" pitchFamily="34" charset="0"/>
                <a:cs typeface="Calibri" panose="020F0502020204030204" pitchFamily="34" charset="0"/>
              </a:rPr>
              <a:t>linguist Deborah </a:t>
            </a:r>
            <a:r>
              <a:rPr lang="en-US" sz="1400" dirty="0">
                <a:latin typeface="Calibri" panose="020F0502020204030204" pitchFamily="34" charset="0"/>
                <a:cs typeface="Calibri" panose="020F0502020204030204" pitchFamily="34" charset="0"/>
              </a:rPr>
              <a:t>Tannen show that women talk more at home. However, men talk more </a:t>
            </a:r>
            <a:r>
              <a:rPr lang="en-US" sz="1400" dirty="0" smtClean="0">
                <a:latin typeface="Calibri" panose="020F0502020204030204" pitchFamily="34" charset="0"/>
                <a:cs typeface="Calibri" panose="020F0502020204030204" pitchFamily="34" charset="0"/>
              </a:rPr>
              <a:t>in public </a:t>
            </a:r>
            <a:r>
              <a:rPr lang="en-US" sz="1400" dirty="0">
                <a:latin typeface="Calibri" panose="020F0502020204030204" pitchFamily="34" charset="0"/>
                <a:cs typeface="Calibri" panose="020F0502020204030204" pitchFamily="34" charset="0"/>
              </a:rPr>
              <a:t>places. Tannen believes the difference is due to gender identity</a:t>
            </a:r>
            <a:r>
              <a:rPr lang="en-US" sz="1400" dirty="0" smtClean="0">
                <a:latin typeface="Calibri" panose="020F0502020204030204" pitchFamily="34" charset="0"/>
                <a:cs typeface="Calibri" panose="020F0502020204030204" pitchFamily="34" charset="0"/>
              </a:rPr>
              <a:t>.</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3 </a:t>
            </a:r>
            <a:r>
              <a:rPr lang="en-US" sz="1400" dirty="0">
                <a:latin typeface="Calibri" panose="020F0502020204030204" pitchFamily="34" charset="0"/>
                <a:cs typeface="Calibri" panose="020F0502020204030204" pitchFamily="34" charset="0"/>
              </a:rPr>
              <a:t>According to Tannen, men like to give orders and show how much </a:t>
            </a:r>
            <a:r>
              <a:rPr lang="en-US" sz="1400" dirty="0" smtClean="0">
                <a:latin typeface="Calibri" panose="020F0502020204030204" pitchFamily="34" charset="0"/>
                <a:cs typeface="Calibri" panose="020F0502020204030204" pitchFamily="34" charset="0"/>
              </a:rPr>
              <a:t>knowledge they </a:t>
            </a:r>
            <a:r>
              <a:rPr lang="en-US" sz="1400" dirty="0">
                <a:latin typeface="Calibri" panose="020F0502020204030204" pitchFamily="34" charset="0"/>
                <a:cs typeface="Calibri" panose="020F0502020204030204" pitchFamily="34" charset="0"/>
              </a:rPr>
              <a:t>have. They may use slang or even profanity to appear more </a:t>
            </a:r>
            <a:r>
              <a:rPr lang="en-US" sz="1400" dirty="0" smtClean="0">
                <a:latin typeface="Calibri" panose="020F0502020204030204" pitchFamily="34" charset="0"/>
                <a:cs typeface="Calibri" panose="020F0502020204030204" pitchFamily="34" charset="0"/>
              </a:rPr>
              <a:t>important. Tannen </a:t>
            </a:r>
            <a:r>
              <a:rPr lang="en-US" sz="1400" dirty="0">
                <a:latin typeface="Calibri" panose="020F0502020204030204" pitchFamily="34" charset="0"/>
                <a:cs typeface="Calibri" panose="020F0502020204030204" pitchFamily="34" charset="0"/>
              </a:rPr>
              <a:t>says this explains why men like to talk a lot at work, at parties, or </a:t>
            </a:r>
            <a:r>
              <a:rPr lang="en-US" sz="1400" dirty="0" smtClean="0">
                <a:latin typeface="Calibri" panose="020F0502020204030204" pitchFamily="34" charset="0"/>
                <a:cs typeface="Calibri" panose="020F0502020204030204" pitchFamily="34" charset="0"/>
              </a:rPr>
              <a:t>in school</a:t>
            </a:r>
            <a:r>
              <a:rPr lang="en-US" sz="1400" dirty="0">
                <a:latin typeface="Calibri" panose="020F0502020204030204" pitchFamily="34" charset="0"/>
                <a:cs typeface="Calibri" panose="020F0502020204030204" pitchFamily="34" charset="0"/>
              </a:rPr>
              <a:t>. They can achieve higher status within the group if they are </a:t>
            </a:r>
            <a:r>
              <a:rPr lang="en-US" sz="1400" dirty="0" smtClean="0">
                <a:latin typeface="Calibri" panose="020F0502020204030204" pitchFamily="34" charset="0"/>
                <a:cs typeface="Calibri" panose="020F0502020204030204" pitchFamily="34" charset="0"/>
              </a:rPr>
              <a:t>assertive, dominate </a:t>
            </a:r>
            <a:r>
              <a:rPr lang="en-US" sz="1400" dirty="0">
                <a:latin typeface="Calibri" panose="020F0502020204030204" pitchFamily="34" charset="0"/>
                <a:cs typeface="Calibri" panose="020F0502020204030204" pitchFamily="34" charset="0"/>
              </a:rPr>
              <a:t>conversations, and influence others. In contrast, women </a:t>
            </a:r>
            <a:r>
              <a:rPr lang="en-US" sz="1400" dirty="0" smtClean="0">
                <a:latin typeface="Calibri" panose="020F0502020204030204" pitchFamily="34" charset="0"/>
                <a:cs typeface="Calibri" panose="020F0502020204030204" pitchFamily="34" charset="0"/>
              </a:rPr>
              <a:t>give suggestions </a:t>
            </a:r>
            <a:r>
              <a:rPr lang="en-US" sz="1400" dirty="0">
                <a:latin typeface="Calibri" panose="020F0502020204030204" pitchFamily="34" charset="0"/>
                <a:cs typeface="Calibri" panose="020F0502020204030204" pitchFamily="34" charset="0"/>
              </a:rPr>
              <a:t>and speak politely. For example, they are not likely to </a:t>
            </a:r>
            <a:r>
              <a:rPr lang="en-US" sz="1400" dirty="0" smtClean="0">
                <a:latin typeface="Calibri" panose="020F0502020204030204" pitchFamily="34" charset="0"/>
                <a:cs typeface="Calibri" panose="020F0502020204030204" pitchFamily="34" charset="0"/>
              </a:rPr>
              <a:t>interrupt others</a:t>
            </a:r>
            <a:r>
              <a:rPr lang="en-US" sz="1400" dirty="0">
                <a:latin typeface="Calibri" panose="020F0502020204030204" pitchFamily="34" charset="0"/>
                <a:cs typeface="Calibri" panose="020F0502020204030204" pitchFamily="34" charset="0"/>
              </a:rPr>
              <a:t>. In these situations, women may want to say more, but they often do </a:t>
            </a:r>
            <a:r>
              <a:rPr lang="en-US" sz="1400" dirty="0" smtClean="0">
                <a:latin typeface="Calibri" panose="020F0502020204030204" pitchFamily="34" charset="0"/>
                <a:cs typeface="Calibri" panose="020F0502020204030204" pitchFamily="34" charset="0"/>
              </a:rPr>
              <a:t>not. As </a:t>
            </a:r>
            <a:r>
              <a:rPr lang="en-US" sz="1400" dirty="0">
                <a:latin typeface="Calibri" panose="020F0502020204030204" pitchFamily="34" charset="0"/>
                <a:cs typeface="Calibri" panose="020F0502020204030204" pitchFamily="34" charset="0"/>
              </a:rPr>
              <a:t>a result, they appear inferior to men. This can also promote sexism in </a:t>
            </a:r>
            <a:r>
              <a:rPr lang="en-US" sz="1400" dirty="0" smtClean="0">
                <a:latin typeface="Calibri" panose="020F0502020204030204" pitchFamily="34" charset="0"/>
                <a:cs typeface="Calibri" panose="020F0502020204030204" pitchFamily="34" charset="0"/>
              </a:rPr>
              <a:t>the workplace</a:t>
            </a:r>
            <a:r>
              <a:rPr lang="en-US" sz="1400" dirty="0">
                <a:latin typeface="Calibri" panose="020F0502020204030204" pitchFamily="34" charset="0"/>
                <a:cs typeface="Calibri" panose="020F0502020204030204" pitchFamily="34" charset="0"/>
              </a:rPr>
              <a:t>. Women who assert themselves at work are exceptions to the rule </a:t>
            </a:r>
            <a:r>
              <a:rPr lang="en-US" sz="1400" dirty="0" smtClean="0">
                <a:latin typeface="Calibri" panose="020F0502020204030204" pitchFamily="34" charset="0"/>
                <a:cs typeface="Calibri" panose="020F0502020204030204" pitchFamily="34" charset="0"/>
              </a:rPr>
              <a:t>in many </a:t>
            </a:r>
            <a:r>
              <a:rPr lang="en-US" sz="1400" dirty="0">
                <a:latin typeface="Calibri" panose="020F0502020204030204" pitchFamily="34" charset="0"/>
                <a:cs typeface="Calibri" panose="020F0502020204030204" pitchFamily="34" charset="0"/>
              </a:rPr>
              <a:t>places around the world</a:t>
            </a:r>
            <a:r>
              <a:rPr lang="en-US" sz="1400" dirty="0" smtClean="0">
                <a:latin typeface="Calibri" panose="020F0502020204030204" pitchFamily="34" charset="0"/>
                <a:cs typeface="Calibri" panose="020F0502020204030204" pitchFamily="34" charset="0"/>
              </a:rPr>
              <a:t>.</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4 </a:t>
            </a:r>
            <a:r>
              <a:rPr lang="en-US" sz="1400" dirty="0">
                <a:latin typeface="Calibri" panose="020F0502020204030204" pitchFamily="34" charset="0"/>
                <a:cs typeface="Calibri" panose="020F0502020204030204" pitchFamily="34" charset="0"/>
              </a:rPr>
              <a:t>Gender differences may explain the findings of social researcher Patricia</a:t>
            </a:r>
          </a:p>
          <a:p>
            <a:pPr marL="0" indent="0" algn="just">
              <a:spcBef>
                <a:spcPts val="0"/>
              </a:spcBef>
              <a:spcAft>
                <a:spcPts val="0"/>
              </a:spcAft>
            </a:pPr>
            <a:r>
              <a:rPr lang="en-US" sz="1400" dirty="0" err="1">
                <a:latin typeface="Calibri" panose="020F0502020204030204" pitchFamily="34" charset="0"/>
                <a:cs typeface="Calibri" panose="020F0502020204030204" pitchFamily="34" charset="0"/>
              </a:rPr>
              <a:t>Dinkelaker</a:t>
            </a:r>
            <a:r>
              <a:rPr lang="en-US" sz="1400" dirty="0">
                <a:latin typeface="Calibri" panose="020F0502020204030204" pitchFamily="34" charset="0"/>
                <a:cs typeface="Calibri" panose="020F0502020204030204" pitchFamily="34" charset="0"/>
              </a:rPr>
              <a:t>. In a study of professional men and women, </a:t>
            </a:r>
            <a:r>
              <a:rPr lang="en-US" sz="1400" dirty="0" err="1">
                <a:latin typeface="Calibri" panose="020F0502020204030204" pitchFamily="34" charset="0"/>
                <a:cs typeface="Calibri" panose="020F0502020204030204" pitchFamily="34" charset="0"/>
              </a:rPr>
              <a:t>Dinkelaker</a:t>
            </a:r>
            <a:r>
              <a:rPr lang="en-US" sz="1400" dirty="0">
                <a:latin typeface="Calibri" panose="020F0502020204030204" pitchFamily="34" charset="0"/>
                <a:cs typeface="Calibri" panose="020F0502020204030204" pitchFamily="34" charset="0"/>
              </a:rPr>
              <a:t> found </a:t>
            </a:r>
            <a:r>
              <a:rPr lang="en-US" sz="1400" dirty="0" smtClean="0">
                <a:latin typeface="Calibri" panose="020F0502020204030204" pitchFamily="34" charset="0"/>
                <a:cs typeface="Calibri" panose="020F0502020204030204" pitchFamily="34" charset="0"/>
              </a:rPr>
              <a:t>that women </a:t>
            </a:r>
            <a:r>
              <a:rPr lang="en-US" sz="1400" dirty="0">
                <a:latin typeface="Calibri" panose="020F0502020204030204" pitchFamily="34" charset="0"/>
                <a:cs typeface="Calibri" panose="020F0502020204030204" pitchFamily="34" charset="0"/>
              </a:rPr>
              <a:t>prefer a “familial” work environment. This is a synonym for a </a:t>
            </a:r>
            <a:r>
              <a:rPr lang="en-US" sz="1400" dirty="0" smtClean="0">
                <a:latin typeface="Calibri" panose="020F0502020204030204" pitchFamily="34" charset="0"/>
                <a:cs typeface="Calibri" panose="020F0502020204030204" pitchFamily="34" charset="0"/>
              </a:rPr>
              <a:t>team-based </a:t>
            </a:r>
            <a:r>
              <a:rPr lang="en-US" sz="1400" dirty="0">
                <a:latin typeface="Calibri" panose="020F0502020204030204" pitchFamily="34" charset="0"/>
                <a:cs typeface="Calibri" panose="020F0502020204030204" pitchFamily="34" charset="0"/>
              </a:rPr>
              <a:t>workplace where valued decisions are made in groups. But men prefer </a:t>
            </a:r>
            <a:r>
              <a:rPr lang="en-US" sz="1400" dirty="0" smtClean="0">
                <a:latin typeface="Calibri" panose="020F0502020204030204" pitchFamily="34" charset="0"/>
                <a:cs typeface="Calibri" panose="020F0502020204030204" pitchFamily="34" charset="0"/>
              </a:rPr>
              <a:t>a hierarchical </a:t>
            </a:r>
            <a:r>
              <a:rPr lang="en-US" sz="1400" dirty="0">
                <a:latin typeface="Calibri" panose="020F0502020204030204" pitchFamily="34" charset="0"/>
                <a:cs typeface="Calibri" panose="020F0502020204030204" pitchFamily="34" charset="0"/>
              </a:rPr>
              <a:t>organization</a:t>
            </a:r>
            <a:r>
              <a:rPr lang="en-US" sz="1400" baseline="30000" dirty="0">
                <a:latin typeface="Calibri" panose="020F0502020204030204" pitchFamily="34" charset="0"/>
                <a:cs typeface="Calibri" panose="020F0502020204030204" pitchFamily="34" charset="0"/>
              </a:rPr>
              <a:t>1</a:t>
            </a:r>
            <a:r>
              <a:rPr lang="en-US" sz="1400" dirty="0">
                <a:latin typeface="Calibri" panose="020F0502020204030204" pitchFamily="34" charset="0"/>
                <a:cs typeface="Calibri" panose="020F0502020204030204" pitchFamily="34" charset="0"/>
              </a:rPr>
              <a:t> where there is always a clear leader</a:t>
            </a:r>
            <a:r>
              <a:rPr lang="en-US" sz="1400" dirty="0" smtClean="0">
                <a:latin typeface="Calibri" panose="020F0502020204030204" pitchFamily="34" charset="0"/>
                <a:cs typeface="Calibri" panose="020F0502020204030204" pitchFamily="34" charset="0"/>
              </a:rPr>
              <a:t>.</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5 </a:t>
            </a:r>
            <a:r>
              <a:rPr lang="en-US" sz="1400" dirty="0">
                <a:latin typeface="Calibri" panose="020F0502020204030204" pitchFamily="34" charset="0"/>
                <a:cs typeface="Calibri" panose="020F0502020204030204" pitchFamily="34" charset="0"/>
              </a:rPr>
              <a:t>In summary, gender identity affects not only </a:t>
            </a:r>
            <a:r>
              <a:rPr lang="en-US" sz="1400" i="1" dirty="0">
                <a:latin typeface="Calibri" panose="020F0502020204030204" pitchFamily="34" charset="0"/>
                <a:cs typeface="Calibri" panose="020F0502020204030204" pitchFamily="34" charset="0"/>
              </a:rPr>
              <a:t>how </a:t>
            </a:r>
            <a:r>
              <a:rPr lang="en-US" sz="1400" dirty="0">
                <a:latin typeface="Calibri" panose="020F0502020204030204" pitchFamily="34" charset="0"/>
                <a:cs typeface="Calibri" panose="020F0502020204030204" pitchFamily="34" charset="0"/>
              </a:rPr>
              <a:t>people speak, but </a:t>
            </a:r>
            <a:r>
              <a:rPr lang="en-US" sz="1400" i="1" dirty="0">
                <a:latin typeface="Calibri" panose="020F0502020204030204" pitchFamily="34" charset="0"/>
                <a:cs typeface="Calibri" panose="020F0502020204030204" pitchFamily="34" charset="0"/>
              </a:rPr>
              <a:t>where </a:t>
            </a:r>
            <a:r>
              <a:rPr lang="en-US" sz="1400" dirty="0" smtClean="0">
                <a:latin typeface="Calibri" panose="020F0502020204030204" pitchFamily="34" charset="0"/>
                <a:cs typeface="Calibri" panose="020F0502020204030204" pitchFamily="34" charset="0"/>
              </a:rPr>
              <a:t>and </a:t>
            </a:r>
            <a:r>
              <a:rPr lang="en-US" sz="1400" i="1" dirty="0" smtClean="0">
                <a:latin typeface="Calibri" panose="020F0502020204030204" pitchFamily="34" charset="0"/>
                <a:cs typeface="Calibri" panose="020F0502020204030204" pitchFamily="34" charset="0"/>
              </a:rPr>
              <a:t>when</a:t>
            </a:r>
            <a:r>
              <a:rPr lang="en-US" sz="1400" dirty="0">
                <a:latin typeface="Calibri" panose="020F0502020204030204" pitchFamily="34" charset="0"/>
                <a:cs typeface="Calibri" panose="020F0502020204030204" pitchFamily="34" charset="0"/>
              </a:rPr>
              <a:t>! Men and women want to work in an environment that fits their </a:t>
            </a:r>
            <a:r>
              <a:rPr lang="en-US" sz="1400" dirty="0" smtClean="0">
                <a:latin typeface="Calibri" panose="020F0502020204030204" pitchFamily="34" charset="0"/>
                <a:cs typeface="Calibri" panose="020F0502020204030204" pitchFamily="34" charset="0"/>
              </a:rPr>
              <a:t>own uniqueness </a:t>
            </a:r>
            <a:r>
              <a:rPr lang="en-US" sz="1400" dirty="0">
                <a:latin typeface="Calibri" panose="020F0502020204030204" pitchFamily="34" charset="0"/>
                <a:cs typeface="Calibri" panose="020F0502020204030204" pitchFamily="34" charset="0"/>
              </a:rPr>
              <a:t>and communication style</a:t>
            </a:r>
            <a:r>
              <a:rPr lang="en-US" sz="1400" dirty="0" smtClean="0">
                <a:latin typeface="Calibri" panose="020F0502020204030204" pitchFamily="34" charset="0"/>
                <a:cs typeface="Calibri" panose="020F0502020204030204" pitchFamily="34" charset="0"/>
              </a:rPr>
              <a:t>.</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400" baseline="30000" dirty="0">
                <a:latin typeface="Calibri" panose="020F0502020204030204" pitchFamily="34" charset="0"/>
                <a:cs typeface="Calibri" panose="020F0502020204030204" pitchFamily="34" charset="0"/>
              </a:rPr>
              <a:t>1</a:t>
            </a:r>
            <a:r>
              <a:rPr lang="en-US" sz="1400" dirty="0">
                <a:latin typeface="Calibri" panose="020F0502020204030204" pitchFamily="34" charset="0"/>
                <a:cs typeface="Calibri" panose="020F0502020204030204" pitchFamily="34" charset="0"/>
              </a:rPr>
              <a:t> </a:t>
            </a:r>
            <a:r>
              <a:rPr lang="en-US" sz="1400" b="1" dirty="0">
                <a:latin typeface="Calibri" panose="020F0502020204030204" pitchFamily="34" charset="0"/>
                <a:cs typeface="Calibri" panose="020F0502020204030204" pitchFamily="34" charset="0"/>
              </a:rPr>
              <a:t>hierarchical organization: </a:t>
            </a:r>
            <a:r>
              <a:rPr lang="en-US" sz="1400" dirty="0">
                <a:latin typeface="Calibri" panose="020F0502020204030204" pitchFamily="34" charset="0"/>
                <a:cs typeface="Calibri" panose="020F0502020204030204" pitchFamily="34" charset="0"/>
              </a:rPr>
              <a:t>a group that has levels of leadership, such as the military</a:t>
            </a:r>
          </a:p>
          <a:p>
            <a:r>
              <a:rPr lang="en-US" sz="1400" dirty="0"/>
              <a:t/>
            </a:r>
            <a:br>
              <a:rPr lang="en-US" sz="1400" dirty="0"/>
            </a:br>
            <a:r>
              <a:rPr lang="en-US" sz="1400" dirty="0"/>
              <a:t/>
            </a:r>
            <a:br>
              <a:rPr lang="en-US" sz="1400" dirty="0"/>
            </a:br>
            <a:endParaRPr lang="en-US" altLang="en-US" sz="14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a:spcBef>
                <a:spcPts val="0"/>
              </a:spcBef>
              <a:spcAft>
                <a:spcPts val="0"/>
              </a:spcAft>
            </a:pPr>
            <a:r>
              <a:rPr lang="en-US" sz="1400" b="1" dirty="0">
                <a:solidFill>
                  <a:srgbClr val="00B0F0"/>
                </a:solidFill>
                <a:latin typeface="Calibri" panose="020F0502020204030204" pitchFamily="34" charset="0"/>
                <a:cs typeface="Calibri" panose="020F0502020204030204" pitchFamily="34" charset="0"/>
              </a:rPr>
              <a:t>A. </a:t>
            </a:r>
            <a:r>
              <a:rPr lang="en-US" sz="1400" dirty="0">
                <a:solidFill>
                  <a:srgbClr val="00B0F0"/>
                </a:solidFill>
                <a:latin typeface="Calibri" panose="020F0502020204030204" pitchFamily="34" charset="0"/>
                <a:cs typeface="Calibri" panose="020F0502020204030204" pitchFamily="34" charset="0"/>
              </a:rPr>
              <a:t>Choose the best answer</a:t>
            </a:r>
            <a:r>
              <a:rPr lang="en-US" sz="1400" dirty="0" smtClean="0">
                <a:solidFill>
                  <a:srgbClr val="00B0F0"/>
                </a:solidFill>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rPr>
              <a:t/>
            </a:r>
            <a:br>
              <a:rPr lang="en-US" sz="1400" dirty="0">
                <a:latin typeface="Calibri" panose="020F0502020204030204" pitchFamily="34" charset="0"/>
                <a:cs typeface="Calibri" panose="020F0502020204030204" pitchFamily="34" charset="0"/>
              </a:rPr>
            </a:br>
            <a:r>
              <a:rPr lang="en-US" sz="1400" b="1" dirty="0">
                <a:latin typeface="Calibri" panose="020F0502020204030204" pitchFamily="34" charset="0"/>
                <a:cs typeface="Calibri" panose="020F0502020204030204" pitchFamily="34" charset="0"/>
              </a:rPr>
              <a:t>1. </a:t>
            </a:r>
            <a:r>
              <a:rPr lang="en-US" sz="1400" dirty="0">
                <a:latin typeface="Calibri" panose="020F0502020204030204" pitchFamily="34" charset="0"/>
                <a:cs typeface="Calibri" panose="020F0502020204030204" pitchFamily="34" charset="0"/>
              </a:rPr>
              <a:t>Tannen believes that women are more talkative at ____.</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A</a:t>
            </a:r>
            <a:r>
              <a:rPr lang="en-US" sz="1400" b="1"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home</a:t>
            </a: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		</a:t>
            </a:r>
            <a:r>
              <a:rPr lang="en-US" sz="1400" b="1" dirty="0" smtClean="0">
                <a:latin typeface="Calibri" panose="020F0502020204030204" pitchFamily="34" charset="0"/>
                <a:cs typeface="Calibri" panose="020F0502020204030204" pitchFamily="34" charset="0"/>
              </a:rPr>
              <a:t>B</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parties</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C</a:t>
            </a:r>
            <a:r>
              <a:rPr lang="en-US" sz="1400" b="1"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school</a:t>
            </a: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		</a:t>
            </a:r>
            <a:r>
              <a:rPr lang="en-US" sz="1400" b="1" dirty="0" smtClean="0">
                <a:latin typeface="Calibri" panose="020F0502020204030204" pitchFamily="34" charset="0"/>
                <a:cs typeface="Calibri" panose="020F0502020204030204" pitchFamily="34" charset="0"/>
              </a:rPr>
              <a:t>D</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work</a:t>
            </a:r>
          </a:p>
          <a:p>
            <a:pPr marL="0" indent="0">
              <a:spcBef>
                <a:spcPts val="0"/>
              </a:spcBef>
              <a:spcAft>
                <a:spcPts val="0"/>
              </a:spcAft>
            </a:pPr>
            <a:r>
              <a:rPr lang="en-US" sz="1400" b="1" dirty="0">
                <a:latin typeface="Calibri" panose="020F0502020204030204" pitchFamily="34" charset="0"/>
                <a:cs typeface="Calibri" panose="020F0502020204030204" pitchFamily="34" charset="0"/>
              </a:rPr>
              <a:t>2. </a:t>
            </a:r>
            <a:r>
              <a:rPr lang="en-US" sz="1400" dirty="0">
                <a:latin typeface="Calibri" panose="020F0502020204030204" pitchFamily="34" charset="0"/>
                <a:cs typeface="Calibri" panose="020F0502020204030204" pitchFamily="34" charset="0"/>
              </a:rPr>
              <a:t>Tannen supports the opinion that women speak politely by ____.</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A</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describing how women like to gossip</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B</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explaining how men like to give orders</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C</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connecting gender identity to talking in public</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D</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giving the example that women do not interrupt</a:t>
            </a:r>
          </a:p>
          <a:p>
            <a:pPr marL="0" indent="0">
              <a:spcBef>
                <a:spcPts val="0"/>
              </a:spcBef>
              <a:spcAft>
                <a:spcPts val="0"/>
              </a:spcAft>
            </a:pPr>
            <a:r>
              <a:rPr lang="en-US" sz="1400" dirty="0">
                <a:latin typeface="Calibri" panose="020F0502020204030204" pitchFamily="34" charset="0"/>
                <a:cs typeface="Calibri" panose="020F0502020204030204" pitchFamily="34" charset="0"/>
              </a:rPr>
              <a:t/>
            </a:r>
            <a:br>
              <a:rPr lang="en-US" sz="1400" dirty="0">
                <a:latin typeface="Calibri" panose="020F0502020204030204" pitchFamily="34" charset="0"/>
                <a:cs typeface="Calibri" panose="020F0502020204030204" pitchFamily="34" charset="0"/>
              </a:rPr>
            </a:br>
            <a:r>
              <a:rPr lang="en-US" sz="1400" b="1" dirty="0">
                <a:latin typeface="Calibri" panose="020F0502020204030204" pitchFamily="34" charset="0"/>
                <a:cs typeface="Calibri" panose="020F0502020204030204" pitchFamily="34" charset="0"/>
              </a:rPr>
              <a:t>3. </a:t>
            </a:r>
            <a:r>
              <a:rPr lang="en-US" sz="1400" dirty="0">
                <a:latin typeface="Calibri" panose="020F0502020204030204" pitchFamily="34" charset="0"/>
                <a:cs typeface="Calibri" panose="020F0502020204030204" pitchFamily="34" charset="0"/>
              </a:rPr>
              <a:t>What is the main idea of the article?</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A</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Different genders choose different workplaces.</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B</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Women tend to be more polite than men.</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C</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Both men and women talk too much.</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D</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Gender affects patterns of speech</a:t>
            </a:r>
            <a:r>
              <a:rPr lang="en-US" sz="1400" dirty="0" smtClean="0">
                <a:latin typeface="Calibri" panose="020F0502020204030204" pitchFamily="34" charset="0"/>
                <a:cs typeface="Calibri" panose="020F0502020204030204" pitchFamily="34" charset="0"/>
              </a:rPr>
              <a:t>.</a:t>
            </a:r>
          </a:p>
          <a:p>
            <a:pPr marL="0" indent="0">
              <a:spcBef>
                <a:spcPts val="0"/>
              </a:spcBef>
              <a:spcAft>
                <a:spcPts val="0"/>
              </a:spcAft>
            </a:pPr>
            <a:r>
              <a:rPr lang="en-US" sz="1400" dirty="0">
                <a:latin typeface="Calibri" panose="020F0502020204030204" pitchFamily="34" charset="0"/>
                <a:cs typeface="Calibri" panose="020F0502020204030204" pitchFamily="34" charset="0"/>
              </a:rPr>
              <a:t/>
            </a:r>
            <a:br>
              <a:rPr lang="en-US" sz="1400" dirty="0">
                <a:latin typeface="Calibri" panose="020F0502020204030204" pitchFamily="34" charset="0"/>
                <a:cs typeface="Calibri" panose="020F0502020204030204" pitchFamily="34" charset="0"/>
              </a:rPr>
            </a:br>
            <a:r>
              <a:rPr lang="en-US" sz="1400" b="1" dirty="0">
                <a:latin typeface="Calibri" panose="020F0502020204030204" pitchFamily="34" charset="0"/>
                <a:cs typeface="Calibri" panose="020F0502020204030204" pitchFamily="34" charset="0"/>
              </a:rPr>
              <a:t>4. </a:t>
            </a:r>
            <a:r>
              <a:rPr lang="en-US" sz="1400" dirty="0">
                <a:latin typeface="Calibri" panose="020F0502020204030204" pitchFamily="34" charset="0"/>
                <a:cs typeface="Calibri" panose="020F0502020204030204" pitchFamily="34" charset="0"/>
              </a:rPr>
              <a:t>What does the proverb say about women at the beginning of the article?</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A</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Women talk a </a:t>
            </a:r>
            <a:r>
              <a:rPr lang="en-US" sz="1400" dirty="0" smtClean="0">
                <a:latin typeface="Calibri" panose="020F0502020204030204" pitchFamily="34" charset="0"/>
                <a:cs typeface="Calibri" panose="020F0502020204030204" pitchFamily="34" charset="0"/>
              </a:rPr>
              <a:t>lot.		</a:t>
            </a:r>
            <a:r>
              <a:rPr lang="en-US" sz="1400" b="1" dirty="0" smtClean="0">
                <a:latin typeface="Calibri" panose="020F0502020204030204" pitchFamily="34" charset="0"/>
                <a:cs typeface="Calibri" panose="020F0502020204030204" pitchFamily="34" charset="0"/>
              </a:rPr>
              <a:t>B</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Women are gentle.</a:t>
            </a:r>
          </a:p>
          <a:p>
            <a:pPr marL="0" indent="0">
              <a:spcBef>
                <a:spcPts val="0"/>
              </a:spcBef>
              <a:spcAft>
                <a:spcPts val="0"/>
              </a:spcAft>
            </a:pPr>
            <a:r>
              <a:rPr lang="en-US" sz="1400" b="1" dirty="0" smtClean="0">
                <a:latin typeface="Calibri" panose="020F0502020204030204" pitchFamily="34" charset="0"/>
                <a:cs typeface="Calibri" panose="020F0502020204030204" pitchFamily="34" charset="0"/>
              </a:rPr>
              <a:t>	C</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Women follow </a:t>
            </a:r>
            <a:r>
              <a:rPr lang="en-US" sz="1400" dirty="0" smtClean="0">
                <a:latin typeface="Calibri" panose="020F0502020204030204" pitchFamily="34" charset="0"/>
                <a:cs typeface="Calibri" panose="020F0502020204030204" pitchFamily="34" charset="0"/>
              </a:rPr>
              <a:t>others.	</a:t>
            </a:r>
            <a:r>
              <a:rPr lang="en-US" sz="1400" b="1" dirty="0" smtClean="0">
                <a:latin typeface="Calibri" panose="020F0502020204030204" pitchFamily="34" charset="0"/>
                <a:cs typeface="Calibri" panose="020F0502020204030204" pitchFamily="34" charset="0"/>
              </a:rPr>
              <a:t>D</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Women speak to animals</a:t>
            </a:r>
            <a:r>
              <a:rPr lang="en-US" sz="1400" dirty="0" smtClean="0">
                <a:latin typeface="Calibri" panose="020F0502020204030204" pitchFamily="34" charset="0"/>
                <a:cs typeface="Calibri" panose="020F0502020204030204" pitchFamily="34" charset="0"/>
              </a:rPr>
              <a:t>.</a:t>
            </a:r>
          </a:p>
          <a:p>
            <a:pPr marL="0" indent="0">
              <a:spcBef>
                <a:spcPts val="0"/>
              </a:spcBef>
              <a:spcAft>
                <a:spcPts val="0"/>
              </a:spcAft>
            </a:pPr>
            <a:r>
              <a:rPr lang="en-US" sz="1400" dirty="0">
                <a:latin typeface="Calibri" panose="020F0502020204030204" pitchFamily="34" charset="0"/>
                <a:cs typeface="Calibri" panose="020F0502020204030204" pitchFamily="34" charset="0"/>
              </a:rPr>
              <a:t/>
            </a:r>
            <a:br>
              <a:rPr lang="en-US" sz="1400" dirty="0">
                <a:latin typeface="Calibri" panose="020F0502020204030204" pitchFamily="34" charset="0"/>
                <a:cs typeface="Calibri" panose="020F0502020204030204" pitchFamily="34" charset="0"/>
              </a:rPr>
            </a:br>
            <a:r>
              <a:rPr lang="en-US" sz="1400" b="1" dirty="0">
                <a:solidFill>
                  <a:srgbClr val="00B0F0"/>
                </a:solidFill>
                <a:latin typeface="Calibri" panose="020F0502020204030204" pitchFamily="34" charset="0"/>
                <a:cs typeface="Calibri" panose="020F0502020204030204" pitchFamily="34" charset="0"/>
              </a:rPr>
              <a:t>B. </a:t>
            </a:r>
            <a:r>
              <a:rPr lang="en-US" sz="1400" dirty="0">
                <a:solidFill>
                  <a:srgbClr val="00B0F0"/>
                </a:solidFill>
                <a:latin typeface="Calibri" panose="020F0502020204030204" pitchFamily="34" charset="0"/>
                <a:cs typeface="Calibri" panose="020F0502020204030204" pitchFamily="34" charset="0"/>
              </a:rPr>
              <a:t>Fill in the </a:t>
            </a:r>
            <a:r>
              <a:rPr lang="en-US" sz="1400" dirty="0" smtClean="0">
                <a:solidFill>
                  <a:srgbClr val="00B0F0"/>
                </a:solidFill>
                <a:latin typeface="Calibri" panose="020F0502020204030204" pitchFamily="34" charset="0"/>
                <a:cs typeface="Calibri" panose="020F0502020204030204" pitchFamily="34" charset="0"/>
              </a:rPr>
              <a:t>sentences with the following details</a:t>
            </a:r>
          </a:p>
          <a:p>
            <a:pPr>
              <a:spcBef>
                <a:spcPts val="0"/>
              </a:spcBef>
              <a:spcAft>
                <a:spcPts val="0"/>
              </a:spcAft>
            </a:pP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A. like </a:t>
            </a:r>
            <a:r>
              <a:rPr lang="en-US" sz="1400" dirty="0">
                <a:latin typeface="Calibri" panose="020F0502020204030204" pitchFamily="34" charset="0"/>
                <a:cs typeface="Calibri" panose="020F0502020204030204" pitchFamily="34" charset="0"/>
              </a:rPr>
              <a:t>to give orders to </a:t>
            </a:r>
            <a:r>
              <a:rPr lang="en-US" sz="1400" dirty="0" smtClean="0">
                <a:latin typeface="Calibri" panose="020F0502020204030204" pitchFamily="34" charset="0"/>
                <a:cs typeface="Calibri" panose="020F0502020204030204" pitchFamily="34" charset="0"/>
              </a:rPr>
              <a:t>others </a:t>
            </a: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400" dirty="0" smtClean="0">
                <a:latin typeface="Calibri" panose="020F0502020204030204" pitchFamily="34" charset="0"/>
                <a:cs typeface="Calibri" panose="020F0502020204030204" pitchFamily="34" charset="0"/>
              </a:rPr>
              <a:t>	B. prefer </a:t>
            </a:r>
            <a:r>
              <a:rPr lang="en-US" sz="1400" dirty="0">
                <a:latin typeface="Calibri" panose="020F0502020204030204" pitchFamily="34" charset="0"/>
                <a:cs typeface="Calibri" panose="020F0502020204030204" pitchFamily="34" charset="0"/>
              </a:rPr>
              <a:t>team-based work </a:t>
            </a:r>
            <a:r>
              <a:rPr lang="en-US" sz="1400" dirty="0" smtClean="0">
                <a:latin typeface="Calibri" panose="020F0502020204030204" pitchFamily="34" charset="0"/>
                <a:cs typeface="Calibri" panose="020F0502020204030204" pitchFamily="34" charset="0"/>
              </a:rPr>
              <a:t>environments</a:t>
            </a:r>
          </a:p>
          <a:p>
            <a:pPr>
              <a:spcBef>
                <a:spcPts val="0"/>
              </a:spcBef>
              <a:spcAft>
                <a:spcPts val="0"/>
              </a:spcAft>
            </a:pP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C. </a:t>
            </a:r>
            <a:r>
              <a:rPr lang="en-US" sz="1400" dirty="0">
                <a:latin typeface="Calibri" panose="020F0502020204030204" pitchFamily="34" charset="0"/>
                <a:cs typeface="Calibri" panose="020F0502020204030204" pitchFamily="34" charset="0"/>
              </a:rPr>
              <a:t>d</a:t>
            </a:r>
            <a:r>
              <a:rPr lang="en-US" sz="1400" dirty="0" smtClean="0">
                <a:latin typeface="Calibri" panose="020F0502020204030204" pitchFamily="34" charset="0"/>
                <a:cs typeface="Calibri" panose="020F0502020204030204" pitchFamily="34" charset="0"/>
              </a:rPr>
              <a:t>o </a:t>
            </a:r>
            <a:r>
              <a:rPr lang="en-US" sz="1400" dirty="0">
                <a:latin typeface="Calibri" panose="020F0502020204030204" pitchFamily="34" charset="0"/>
                <a:cs typeface="Calibri" panose="020F0502020204030204" pitchFamily="34" charset="0"/>
              </a:rPr>
              <a:t>not always speak when they want to </a:t>
            </a:r>
          </a:p>
          <a:p>
            <a:pPr>
              <a:spcBef>
                <a:spcPts val="0"/>
              </a:spcBef>
              <a:spcAft>
                <a:spcPts val="0"/>
              </a:spcAft>
            </a:pPr>
            <a:r>
              <a:rPr lang="en-US" sz="1400" dirty="0" smtClean="0">
                <a:latin typeface="Calibri" panose="020F0502020204030204" pitchFamily="34" charset="0"/>
                <a:cs typeface="Calibri" panose="020F0502020204030204" pitchFamily="34" charset="0"/>
              </a:rPr>
              <a:t>	D. </a:t>
            </a:r>
            <a:r>
              <a:rPr lang="en-US" sz="1400" dirty="0">
                <a:latin typeface="Calibri" panose="020F0502020204030204" pitchFamily="34" charset="0"/>
                <a:cs typeface="Calibri" panose="020F0502020204030204" pitchFamily="34" charset="0"/>
              </a:rPr>
              <a:t>u</a:t>
            </a:r>
            <a:r>
              <a:rPr lang="en-US" sz="1400" dirty="0" smtClean="0">
                <a:latin typeface="Calibri" panose="020F0502020204030204" pitchFamily="34" charset="0"/>
                <a:cs typeface="Calibri" panose="020F0502020204030204" pitchFamily="34" charset="0"/>
              </a:rPr>
              <a:t>se </a:t>
            </a:r>
            <a:r>
              <a:rPr lang="en-US" sz="1400" dirty="0">
                <a:latin typeface="Calibri" panose="020F0502020204030204" pitchFamily="34" charset="0"/>
                <a:cs typeface="Calibri" panose="020F0502020204030204" pitchFamily="34" charset="0"/>
              </a:rPr>
              <a:t>language to appear </a:t>
            </a:r>
            <a:r>
              <a:rPr lang="en-US" sz="1400" dirty="0" smtClean="0">
                <a:latin typeface="Calibri" panose="020F0502020204030204" pitchFamily="34" charset="0"/>
                <a:cs typeface="Calibri" panose="020F0502020204030204" pitchFamily="34" charset="0"/>
              </a:rPr>
              <a:t>important</a:t>
            </a:r>
          </a:p>
          <a:p>
            <a:r>
              <a:rPr lang="en-US" altLang="en-US" sz="1400" dirty="0" smtClean="0">
                <a:latin typeface="Calibri" panose="020F0502020204030204" pitchFamily="34" charset="0"/>
                <a:cs typeface="Calibri" panose="020F0502020204030204" pitchFamily="34" charset="0"/>
              </a:rPr>
              <a:t>5. Men _____________________ and ___________________.</a:t>
            </a:r>
          </a:p>
          <a:p>
            <a:r>
              <a:rPr lang="en-US" altLang="en-US" sz="1400" dirty="0" smtClean="0">
                <a:latin typeface="Calibri" panose="020F0502020204030204" pitchFamily="34" charset="0"/>
                <a:cs typeface="Calibri" panose="020F0502020204030204" pitchFamily="34" charset="0"/>
              </a:rPr>
              <a:t>6. Women __________________ and ____________________.</a:t>
            </a:r>
          </a:p>
        </p:txBody>
      </p:sp>
    </p:spTree>
    <p:extLst>
      <p:ext uri="{BB962C8B-B14F-4D97-AF65-F5344CB8AC3E}">
        <p14:creationId xmlns:p14="http://schemas.microsoft.com/office/powerpoint/2010/main" val="3300199490"/>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100" y="617003"/>
            <a:ext cx="10007040" cy="3183471"/>
          </a:xfrm>
        </p:spPr>
        <p:txBody>
          <a:bodyPr/>
          <a:lstStyle/>
          <a:p>
            <a:r>
              <a:rPr lang="en-US" sz="8000" b="1" dirty="0" smtClean="0">
                <a:solidFill>
                  <a:srgbClr val="00B0F0"/>
                </a:solidFill>
                <a:latin typeface="Bradley Hand ITC" panose="03070402050302030203" pitchFamily="66" charset="0"/>
              </a:rPr>
              <a:t>Thank you </a:t>
            </a:r>
            <a:br>
              <a:rPr lang="en-US" sz="8000" b="1" dirty="0" smtClean="0">
                <a:solidFill>
                  <a:srgbClr val="00B0F0"/>
                </a:solidFill>
                <a:latin typeface="Bradley Hand ITC" panose="03070402050302030203" pitchFamily="66" charset="0"/>
              </a:rPr>
            </a:br>
            <a:r>
              <a:rPr lang="en-US" sz="8000" b="1" dirty="0" smtClean="0">
                <a:solidFill>
                  <a:srgbClr val="00B0F0"/>
                </a:solidFill>
                <a:latin typeface="Bradley Hand ITC" panose="03070402050302030203" pitchFamily="66" charset="0"/>
              </a:rPr>
              <a:t>for your attention !</a:t>
            </a:r>
            <a:endParaRPr lang="en-US" sz="8000" b="1" dirty="0">
              <a:solidFill>
                <a:srgbClr val="00B0F0"/>
              </a:solidFill>
              <a:latin typeface="Bradley Hand ITC" panose="03070402050302030203" pitchFamily="66" charset="0"/>
            </a:endParaRPr>
          </a:p>
        </p:txBody>
      </p:sp>
      <p:sp>
        <p:nvSpPr>
          <p:cNvPr id="3" name="Content Placeholder 2"/>
          <p:cNvSpPr>
            <a:spLocks noGrp="1"/>
          </p:cNvSpPr>
          <p:nvPr>
            <p:ph sz="half" idx="1"/>
          </p:nvPr>
        </p:nvSpPr>
        <p:spPr>
          <a:xfrm>
            <a:off x="652800" y="4467683"/>
            <a:ext cx="5345280" cy="4780633"/>
          </a:xfrm>
        </p:spPr>
        <p:txBody>
          <a:bodyPr/>
          <a:lstStyle/>
          <a:p>
            <a:endParaRPr lang="en-US"/>
          </a:p>
        </p:txBody>
      </p:sp>
      <p:sp>
        <p:nvSpPr>
          <p:cNvPr id="4" name="Content Placeholder 3"/>
          <p:cNvSpPr>
            <a:spLocks noGrp="1"/>
          </p:cNvSpPr>
          <p:nvPr>
            <p:ph sz="half" idx="2"/>
          </p:nvPr>
        </p:nvSpPr>
        <p:spPr>
          <a:xfrm>
            <a:off x="6182400" y="4829175"/>
            <a:ext cx="5347201" cy="1475885"/>
          </a:xfrm>
        </p:spPr>
        <p:txBody>
          <a:bodyPr/>
          <a:lstStyle/>
          <a:p>
            <a:endParaRPr lang="en-US" dirty="0"/>
          </a:p>
        </p:txBody>
      </p:sp>
    </p:spTree>
    <p:extLst>
      <p:ext uri="{BB962C8B-B14F-4D97-AF65-F5344CB8AC3E}">
        <p14:creationId xmlns:p14="http://schemas.microsoft.com/office/powerpoint/2010/main" val="1937399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824442" y="915345"/>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                             </a:t>
            </a:r>
            <a:br>
              <a:rPr lang="en-US" altLang="en-US" dirty="0" smtClean="0"/>
            </a:br>
            <a:r>
              <a:rPr lang="en-US" altLang="en-US" dirty="0"/>
              <a:t/>
            </a:r>
            <a:br>
              <a:rPr lang="en-US" altLang="en-US" dirty="0"/>
            </a:br>
            <a:r>
              <a:rPr lang="en-US" altLang="en-US" dirty="0" smtClean="0"/>
              <a:t>                     </a:t>
            </a:r>
            <a:br>
              <a:rPr lang="en-US" altLang="en-US" dirty="0" smtClean="0"/>
            </a:br>
            <a:r>
              <a:rPr lang="en-US" altLang="en-US" dirty="0"/>
              <a:t/>
            </a:r>
            <a:br>
              <a:rPr lang="en-US" altLang="en-US" dirty="0"/>
            </a:br>
            <a:r>
              <a:rPr lang="en-US" altLang="en-US" dirty="0" smtClean="0"/>
              <a:t>                     Unit 3</a:t>
            </a:r>
          </a:p>
        </p:txBody>
      </p:sp>
      <p:sp>
        <p:nvSpPr>
          <p:cNvPr id="20483" name="Rectangle 2"/>
          <p:cNvSpPr>
            <a:spLocks noGrp="1" noChangeArrowheads="1"/>
          </p:cNvSpPr>
          <p:nvPr>
            <p:ph type="body" idx="4294967295"/>
          </p:nvPr>
        </p:nvSpPr>
        <p:spPr>
          <a:xfrm>
            <a:off x="652991" y="4343401"/>
            <a:ext cx="10884100" cy="2188212"/>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Exploring the Red Planet</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dirty="0" smtClean="0">
              <a:solidFill>
                <a:srgbClr val="0070C0"/>
              </a:solidFill>
              <a:latin typeface="Lucida Handwriting" panose="03010101010101010101" pitchFamily="66" charset="0"/>
            </a:endParaRPr>
          </a:p>
        </p:txBody>
      </p:sp>
      <p:pic>
        <p:nvPicPr>
          <p:cNvPr id="1026" name="Picture 2" descr="Astronaut Exploring Planet Mars Vector 182480 Vector Art at Vectee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659" y="399939"/>
            <a:ext cx="5225143"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6192974"/>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3</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smtClean="0">
                <a:solidFill>
                  <a:srgbClr val="00B0F0"/>
                </a:solidFill>
                <a:latin typeface="Calibri" panose="020F0502020204030204" pitchFamily="34" charset="0"/>
                <a:cs typeface="Calibri" panose="020F0502020204030204" pitchFamily="34" charset="0"/>
              </a:rPr>
              <a:t>Vocabulary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1. </a:t>
            </a:r>
            <a:r>
              <a:rPr lang="en-US" altLang="en-US" sz="1600" dirty="0" smtClean="0">
                <a:solidFill>
                  <a:srgbClr val="00B0F0"/>
                </a:solidFill>
                <a:latin typeface="Calibri" panose="020F0502020204030204" pitchFamily="34" charset="0"/>
                <a:cs typeface="Calibri" panose="020F0502020204030204" pitchFamily="34" charset="0"/>
              </a:rPr>
              <a:t>speculation</a:t>
            </a:r>
            <a:r>
              <a:rPr lang="en-US" altLang="en-US" sz="1600" dirty="0" smtClean="0">
                <a:latin typeface="Calibri" panose="020F0502020204030204" pitchFamily="34" charset="0"/>
                <a:cs typeface="Calibri" panose="020F0502020204030204" pitchFamily="34" charset="0"/>
              </a:rPr>
              <a:t> (n) : the </a:t>
            </a:r>
            <a:r>
              <a:rPr lang="en-US" sz="1600" dirty="0" smtClean="0">
                <a:solidFill>
                  <a:srgbClr val="1D2A57"/>
                </a:solidFill>
                <a:latin typeface="Calibri" panose="020F0502020204030204" pitchFamily="34" charset="0"/>
                <a:cs typeface="Calibri" panose="020F0502020204030204" pitchFamily="34" charset="0"/>
              </a:rPr>
              <a:t>act</a:t>
            </a:r>
            <a:r>
              <a:rPr lang="en-US" sz="1600" dirty="0">
                <a:solidFill>
                  <a:srgbClr val="1D2A57"/>
                </a:solidFill>
                <a:latin typeface="Calibri" panose="020F0502020204030204" pitchFamily="34" charset="0"/>
                <a:cs typeface="Calibri" panose="020F0502020204030204" pitchFamily="34" charset="0"/>
              </a:rPr>
              <a:t> of guessing possible answers to a question without having enough information to be </a:t>
            </a:r>
            <a:r>
              <a:rPr lang="en-US" sz="1600" dirty="0" smtClean="0">
                <a:solidFill>
                  <a:srgbClr val="1D2A57"/>
                </a:solidFill>
                <a:latin typeface="Calibri" panose="020F0502020204030204" pitchFamily="34" charset="0"/>
                <a:cs typeface="Calibri" panose="020F0502020204030204" pitchFamily="34" charset="0"/>
              </a:rPr>
              <a:t>certain </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2. </a:t>
            </a:r>
            <a:r>
              <a:rPr lang="en-US" altLang="en-US" sz="1600" dirty="0">
                <a:solidFill>
                  <a:srgbClr val="00B0F0"/>
                </a:solidFill>
                <a:latin typeface="Calibri" panose="020F0502020204030204" pitchFamily="34" charset="0"/>
                <a:cs typeface="Calibri" panose="020F0502020204030204" pitchFamily="34" charset="0"/>
              </a:rPr>
              <a:t>orbit</a:t>
            </a:r>
            <a:r>
              <a:rPr lang="en-US" altLang="en-US" sz="1600" dirty="0" smtClean="0">
                <a:latin typeface="Calibri" panose="020F0502020204030204" pitchFamily="34" charset="0"/>
                <a:cs typeface="Calibri" panose="020F0502020204030204" pitchFamily="34" charset="0"/>
              </a:rPr>
              <a:t> (v) : to move around a planet while in space </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latin typeface="Calibri" panose="020F0502020204030204" pitchFamily="34" charset="0"/>
                <a:cs typeface="Calibri" panose="020F0502020204030204" pitchFamily="34" charset="0"/>
              </a:rPr>
              <a:t> </a:t>
            </a:r>
            <a:r>
              <a:rPr lang="en-US" altLang="en-US" sz="1600" dirty="0" smtClean="0">
                <a:latin typeface="Calibri" panose="020F0502020204030204" pitchFamily="34" charset="0"/>
                <a:cs typeface="Calibri" panose="020F0502020204030204" pitchFamily="34" charset="0"/>
              </a:rPr>
              <a:t>   </a:t>
            </a:r>
            <a:r>
              <a:rPr lang="en-US" altLang="en-US" sz="1600" dirty="0" smtClean="0">
                <a:solidFill>
                  <a:srgbClr val="00B0F0"/>
                </a:solidFill>
                <a:latin typeface="Calibri" panose="020F0502020204030204" pitchFamily="34" charset="0"/>
                <a:cs typeface="Calibri" panose="020F0502020204030204" pitchFamily="34" charset="0"/>
              </a:rPr>
              <a:t>orbit</a:t>
            </a:r>
            <a:r>
              <a:rPr lang="en-US" altLang="en-US" sz="1600" dirty="0" smtClean="0">
                <a:latin typeface="Calibri" panose="020F0502020204030204" pitchFamily="34" charset="0"/>
                <a:cs typeface="Calibri" panose="020F0502020204030204" pitchFamily="34" charset="0"/>
              </a:rPr>
              <a:t> (n): t</a:t>
            </a:r>
            <a:r>
              <a:rPr lang="en-US" sz="1600" dirty="0" smtClean="0">
                <a:solidFill>
                  <a:srgbClr val="1D2A57"/>
                </a:solidFill>
                <a:latin typeface="Calibri" panose="020F0502020204030204" pitchFamily="34" charset="0"/>
                <a:cs typeface="Calibri" panose="020F0502020204030204" pitchFamily="34" charset="0"/>
              </a:rPr>
              <a:t>he</a:t>
            </a:r>
            <a:r>
              <a:rPr lang="en-US" sz="1600" dirty="0">
                <a:solidFill>
                  <a:srgbClr val="1D2A57"/>
                </a:solidFill>
                <a:latin typeface="Calibri" panose="020F0502020204030204" pitchFamily="34" charset="0"/>
                <a:cs typeface="Calibri" panose="020F0502020204030204" pitchFamily="34" charset="0"/>
              </a:rPr>
              <a:t> curved path </a:t>
            </a:r>
            <a:r>
              <a:rPr lang="en-US" sz="1600" dirty="0" smtClean="0">
                <a:solidFill>
                  <a:srgbClr val="1D2A57"/>
                </a:solidFill>
                <a:latin typeface="Calibri" panose="020F0502020204030204" pitchFamily="34" charset="0"/>
                <a:cs typeface="Calibri" panose="020F0502020204030204" pitchFamily="34" charset="0"/>
              </a:rPr>
              <a:t>through which</a:t>
            </a:r>
            <a:r>
              <a:rPr lang="en-US" sz="1600" dirty="0">
                <a:solidFill>
                  <a:srgbClr val="1D2A57"/>
                </a:solidFill>
                <a:latin typeface="Calibri" panose="020F0502020204030204" pitchFamily="34" charset="0"/>
                <a:cs typeface="Calibri" panose="020F0502020204030204" pitchFamily="34" charset="0"/>
              </a:rPr>
              <a:t> objects in space move around a planet </a:t>
            </a:r>
            <a:r>
              <a:rPr lang="en-US" sz="1600" dirty="0" smtClean="0">
                <a:solidFill>
                  <a:srgbClr val="1D2A57"/>
                </a:solidFill>
                <a:latin typeface="Calibri" panose="020F0502020204030204" pitchFamily="34" charset="0"/>
                <a:cs typeface="Calibri" panose="020F0502020204030204" pitchFamily="34" charset="0"/>
              </a:rPr>
              <a:t>or star</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3. </a:t>
            </a:r>
            <a:r>
              <a:rPr lang="en-US" altLang="en-US" sz="1600" dirty="0">
                <a:solidFill>
                  <a:srgbClr val="00B0F0"/>
                </a:solidFill>
                <a:latin typeface="Calibri" panose="020F0502020204030204" pitchFamily="34" charset="0"/>
                <a:cs typeface="Calibri" panose="020F0502020204030204" pitchFamily="34" charset="0"/>
              </a:rPr>
              <a:t>launch(v</a:t>
            </a:r>
            <a:r>
              <a:rPr lang="en-US" altLang="en-US" sz="1600" dirty="0" smtClean="0">
                <a:latin typeface="Calibri" panose="020F0502020204030204" pitchFamily="34" charset="0"/>
                <a:cs typeface="Calibri" panose="020F0502020204030204" pitchFamily="34" charset="0"/>
              </a:rPr>
              <a:t>): to send a ship into the sky or into space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4. </a:t>
            </a:r>
            <a:r>
              <a:rPr lang="en-US" altLang="en-US" sz="1600" dirty="0">
                <a:solidFill>
                  <a:srgbClr val="00B0F0"/>
                </a:solidFill>
                <a:latin typeface="Calibri" panose="020F0502020204030204" pitchFamily="34" charset="0"/>
                <a:cs typeface="Calibri" panose="020F0502020204030204" pitchFamily="34" charset="0"/>
              </a:rPr>
              <a:t>automatically</a:t>
            </a:r>
            <a:r>
              <a:rPr lang="en-US" altLang="en-US" sz="1600" dirty="0" smtClean="0">
                <a:latin typeface="Calibri" panose="020F0502020204030204" pitchFamily="34" charset="0"/>
                <a:cs typeface="Calibri" panose="020F0502020204030204" pitchFamily="34" charset="0"/>
              </a:rPr>
              <a:t> : independently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5. </a:t>
            </a:r>
            <a:r>
              <a:rPr lang="en-US" altLang="en-US" sz="1600" dirty="0">
                <a:solidFill>
                  <a:srgbClr val="00B0F0"/>
                </a:solidFill>
                <a:latin typeface="Calibri" panose="020F0502020204030204" pitchFamily="34" charset="0"/>
                <a:cs typeface="Calibri" panose="020F0502020204030204" pitchFamily="34" charset="0"/>
              </a:rPr>
              <a:t>establish</a:t>
            </a:r>
            <a:r>
              <a:rPr lang="en-US" altLang="en-US" sz="1600" dirty="0" smtClean="0">
                <a:latin typeface="Calibri" panose="020F0502020204030204" pitchFamily="34" charset="0"/>
                <a:cs typeface="Calibri" panose="020F0502020204030204" pitchFamily="34" charset="0"/>
              </a:rPr>
              <a:t> (v): to create or set something in a particular way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6. </a:t>
            </a:r>
            <a:r>
              <a:rPr lang="en-US" altLang="en-US" sz="1600" dirty="0">
                <a:solidFill>
                  <a:srgbClr val="00B0F0"/>
                </a:solidFill>
                <a:latin typeface="Calibri" panose="020F0502020204030204" pitchFamily="34" charset="0"/>
                <a:cs typeface="Calibri" panose="020F0502020204030204" pitchFamily="34" charset="0"/>
              </a:rPr>
              <a:t>NASA</a:t>
            </a:r>
            <a:r>
              <a:rPr lang="en-US" altLang="en-US" sz="1600" dirty="0" smtClean="0">
                <a:latin typeface="Calibri" panose="020F0502020204030204" pitchFamily="34" charset="0"/>
                <a:cs typeface="Calibri" panose="020F0502020204030204" pitchFamily="34" charset="0"/>
              </a:rPr>
              <a:t> :</a:t>
            </a:r>
            <a:r>
              <a:rPr lang="en-US" sz="1600" dirty="0">
                <a:solidFill>
                  <a:srgbClr val="1D2A57"/>
                </a:solidFill>
                <a:latin typeface="Calibri" panose="020F0502020204030204" pitchFamily="34" charset="0"/>
                <a:cs typeface="Calibri" panose="020F0502020204030204" pitchFamily="34" charset="0"/>
              </a:rPr>
              <a:t> </a:t>
            </a:r>
            <a:r>
              <a:rPr lang="en-US" sz="1600" dirty="0" smtClean="0">
                <a:solidFill>
                  <a:srgbClr val="1D2A57"/>
                </a:solidFill>
                <a:latin typeface="Calibri" panose="020F0502020204030204" pitchFamily="34" charset="0"/>
                <a:cs typeface="Calibri" panose="020F0502020204030204" pitchFamily="34" charset="0"/>
              </a:rPr>
              <a:t>National</a:t>
            </a:r>
            <a:r>
              <a:rPr lang="en-US" sz="1600" dirty="0">
                <a:solidFill>
                  <a:srgbClr val="1D2A57"/>
                </a:solidFill>
                <a:latin typeface="Calibri" panose="020F0502020204030204" pitchFamily="34" charset="0"/>
                <a:cs typeface="Calibri" panose="020F0502020204030204" pitchFamily="34" charset="0"/>
              </a:rPr>
              <a:t> Aeronautics and Space Administration: the US government organization that is responsible for space travel and the scientific </a:t>
            </a:r>
            <a:r>
              <a:rPr lang="en-US" sz="1600" dirty="0" smtClean="0">
                <a:solidFill>
                  <a:srgbClr val="1D2A57"/>
                </a:solidFill>
                <a:latin typeface="Calibri" panose="020F0502020204030204" pitchFamily="34" charset="0"/>
                <a:cs typeface="Calibri" panose="020F0502020204030204" pitchFamily="34" charset="0"/>
              </a:rPr>
              <a:t>study of space</a:t>
            </a: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7. </a:t>
            </a:r>
            <a:r>
              <a:rPr lang="en-US" altLang="en-US" sz="1600" dirty="0">
                <a:solidFill>
                  <a:srgbClr val="00B0F0"/>
                </a:solidFill>
                <a:latin typeface="Calibri" panose="020F0502020204030204" pitchFamily="34" charset="0"/>
                <a:cs typeface="Calibri" panose="020F0502020204030204" pitchFamily="34" charset="0"/>
              </a:rPr>
              <a:t>spin</a:t>
            </a:r>
            <a:r>
              <a:rPr lang="en-US" altLang="en-US" sz="1600" dirty="0" smtClean="0">
                <a:latin typeface="Calibri" panose="020F0502020204030204" pitchFamily="34" charset="0"/>
                <a:cs typeface="Calibri" panose="020F0502020204030204" pitchFamily="34" charset="0"/>
              </a:rPr>
              <a:t> (v): to (cause to) turn around and around, especially fast.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8. </a:t>
            </a:r>
            <a:r>
              <a:rPr lang="en-US" altLang="en-US" sz="1600" dirty="0">
                <a:solidFill>
                  <a:srgbClr val="00B0F0"/>
                </a:solidFill>
                <a:latin typeface="Calibri" panose="020F0502020204030204" pitchFamily="34" charset="0"/>
                <a:cs typeface="Calibri" panose="020F0502020204030204" pitchFamily="34" charset="0"/>
              </a:rPr>
              <a:t>gravity</a:t>
            </a:r>
            <a:r>
              <a:rPr lang="en-US" altLang="en-US" sz="1600" dirty="0" smtClean="0">
                <a:latin typeface="Calibri" panose="020F0502020204030204" pitchFamily="34" charset="0"/>
                <a:cs typeface="Calibri" panose="020F0502020204030204" pitchFamily="34" charset="0"/>
              </a:rPr>
              <a:t> (n): t</a:t>
            </a:r>
            <a:r>
              <a:rPr lang="en-US" sz="1600" dirty="0" smtClean="0">
                <a:solidFill>
                  <a:srgbClr val="1D2A57"/>
                </a:solidFill>
                <a:latin typeface="Calibri" panose="020F0502020204030204" pitchFamily="34" charset="0"/>
                <a:cs typeface="Calibri" panose="020F0502020204030204" pitchFamily="34" charset="0"/>
              </a:rPr>
              <a:t>he</a:t>
            </a:r>
            <a:r>
              <a:rPr lang="en-US" sz="1600" dirty="0">
                <a:solidFill>
                  <a:srgbClr val="1D2A57"/>
                </a:solidFill>
                <a:latin typeface="Calibri" panose="020F0502020204030204" pitchFamily="34" charset="0"/>
                <a:cs typeface="Calibri" panose="020F0502020204030204" pitchFamily="34" charset="0"/>
              </a:rPr>
              <a:t> force that makes objects fall toward the earth, or toward some other large object such </a:t>
            </a:r>
            <a:r>
              <a:rPr lang="en-US" sz="1600" dirty="0" smtClean="0">
                <a:solidFill>
                  <a:srgbClr val="1D2A57"/>
                </a:solidFill>
                <a:latin typeface="Calibri" panose="020F0502020204030204" pitchFamily="34" charset="0"/>
                <a:cs typeface="Calibri" panose="020F0502020204030204" pitchFamily="34" charset="0"/>
              </a:rPr>
              <a:t>as </a:t>
            </a:r>
            <a:r>
              <a:rPr lang="en-US" sz="1600" dirty="0">
                <a:solidFill>
                  <a:srgbClr val="1D2A57"/>
                </a:solidFill>
                <a:latin typeface="Calibri" panose="020F0502020204030204" pitchFamily="34" charset="0"/>
                <a:cs typeface="Calibri" panose="020F0502020204030204" pitchFamily="34" charset="0"/>
              </a:rPr>
              <a:t>a planet or </a:t>
            </a:r>
            <a:r>
              <a:rPr lang="en-US" sz="1600" dirty="0" smtClean="0">
                <a:solidFill>
                  <a:srgbClr val="1D2A57"/>
                </a:solidFill>
                <a:latin typeface="Calibri" panose="020F0502020204030204" pitchFamily="34" charset="0"/>
                <a:cs typeface="Calibri" panose="020F0502020204030204" pitchFamily="34" charset="0"/>
              </a:rPr>
              <a:t>a star </a:t>
            </a:r>
            <a:endParaRPr lang="en-US" altLang="en-US" sz="16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sz="1400" dirty="0" smtClean="0">
              <a:latin typeface="Verdana" panose="020B0604030504040204" pitchFamily="34" charset="0"/>
            </a:endParaRP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sz="1400" dirty="0">
              <a:latin typeface="Verdana" panose="020B0604030504040204" pitchFamily="34" charset="0"/>
            </a:endParaRP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a. The </a:t>
            </a:r>
            <a:r>
              <a:rPr lang="en-US" sz="1600" dirty="0">
                <a:latin typeface="Calibri" panose="020F0502020204030204" pitchFamily="34" charset="0"/>
                <a:cs typeface="Calibri" panose="020F0502020204030204" pitchFamily="34" charset="0"/>
              </a:rPr>
              <a:t>doors open and close </a:t>
            </a:r>
            <a:r>
              <a:rPr lang="en-US" sz="1600" b="1" dirty="0" smtClean="0">
                <a:latin typeface="Calibri" panose="020F0502020204030204" pitchFamily="34" charset="0"/>
                <a:cs typeface="Calibri" panose="020F0502020204030204" pitchFamily="34" charset="0"/>
              </a:rPr>
              <a:t>___________________</a:t>
            </a:r>
            <a:r>
              <a:rPr lang="en-US" sz="1600" dirty="0" smtClean="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 </a:t>
            </a:r>
            <a:endParaRPr lang="en-US" sz="1600" dirty="0" smtClean="0">
              <a:latin typeface="Calibri" panose="020F0502020204030204" pitchFamily="34" charset="0"/>
              <a:cs typeface="Calibri" panose="020F0502020204030204" pitchFamily="34" charset="0"/>
            </a:endParaRP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b. Free </a:t>
            </a:r>
            <a:r>
              <a:rPr lang="en-US" sz="1600" dirty="0">
                <a:latin typeface="Calibri" panose="020F0502020204030204" pitchFamily="34" charset="0"/>
                <a:cs typeface="Calibri" panose="020F0502020204030204" pitchFamily="34" charset="0"/>
              </a:rPr>
              <a:t>people </a:t>
            </a:r>
            <a:r>
              <a:rPr lang="en-US" sz="1600" dirty="0" smtClean="0">
                <a:latin typeface="Calibri" panose="020F0502020204030204" pitchFamily="34" charset="0"/>
                <a:cs typeface="Calibri" panose="020F0502020204030204" pitchFamily="34" charset="0"/>
              </a:rPr>
              <a:t>______________ </a:t>
            </a:r>
            <a:r>
              <a:rPr lang="en-US" sz="1600" dirty="0">
                <a:latin typeface="Calibri" panose="020F0502020204030204" pitchFamily="34" charset="0"/>
                <a:cs typeface="Calibri" panose="020F0502020204030204" pitchFamily="34" charset="0"/>
              </a:rPr>
              <a:t> governments to protect their </a:t>
            </a:r>
            <a:r>
              <a:rPr lang="en-US" sz="1600" dirty="0" smtClean="0">
                <a:latin typeface="Calibri" panose="020F0502020204030204" pitchFamily="34" charset="0"/>
                <a:cs typeface="Calibri" panose="020F0502020204030204" pitchFamily="34" charset="0"/>
              </a:rPr>
              <a:t>rights.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c. The </a:t>
            </a:r>
            <a:r>
              <a:rPr lang="en-US" sz="1600" dirty="0">
                <a:latin typeface="Calibri" panose="020F0502020204030204" pitchFamily="34" charset="0"/>
                <a:cs typeface="Calibri" panose="020F0502020204030204" pitchFamily="34" charset="0"/>
              </a:rPr>
              <a:t>president's absence led to </a:t>
            </a:r>
            <a:r>
              <a:rPr lang="en-US" sz="1600" b="1" dirty="0" smtClean="0">
                <a:latin typeface="Calibri" panose="020F0502020204030204" pitchFamily="34" charset="0"/>
                <a:cs typeface="Calibri" panose="020F0502020204030204" pitchFamily="34" charset="0"/>
              </a:rPr>
              <a:t>____________</a:t>
            </a:r>
            <a:r>
              <a:rPr lang="en-US" sz="1600" dirty="0">
                <a:latin typeface="Calibri" panose="020F0502020204030204" pitchFamily="34" charset="0"/>
                <a:cs typeface="Calibri" panose="020F0502020204030204" pitchFamily="34" charset="0"/>
              </a:rPr>
              <a:t> over his health</a:t>
            </a:r>
            <a:r>
              <a:rPr lang="en-US" sz="1600" dirty="0" smtClean="0">
                <a:latin typeface="Calibri" panose="020F0502020204030204" pitchFamily="34" charset="0"/>
                <a:cs typeface="Calibri" panose="020F0502020204030204" pitchFamily="34" charset="0"/>
              </a:rPr>
              <a:t>.</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d. The Earth ______ on its axis.</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e. Tina's </a:t>
            </a:r>
            <a:r>
              <a:rPr lang="en-US" sz="1600" dirty="0">
                <a:latin typeface="Calibri" panose="020F0502020204030204" pitchFamily="34" charset="0"/>
                <a:cs typeface="Calibri" panose="020F0502020204030204" pitchFamily="34" charset="0"/>
              </a:rPr>
              <a:t>youngest son tried his hardest to fly like a superhero, but </a:t>
            </a:r>
            <a:r>
              <a:rPr lang="en-US" sz="1600" dirty="0" smtClean="0">
                <a:latin typeface="Calibri" panose="020F0502020204030204" pitchFamily="34" charset="0"/>
                <a:cs typeface="Calibri" panose="020F0502020204030204" pitchFamily="34" charset="0"/>
              </a:rPr>
              <a:t>___________ </a:t>
            </a:r>
            <a:r>
              <a:rPr lang="en-US" sz="1600" dirty="0">
                <a:latin typeface="Calibri" panose="020F0502020204030204" pitchFamily="34" charset="0"/>
                <a:cs typeface="Calibri" panose="020F0502020204030204" pitchFamily="34" charset="0"/>
              </a:rPr>
              <a:t> would not permit it.</a:t>
            </a:r>
            <a:endParaRPr lang="en-US" sz="1600" dirty="0" smtClean="0">
              <a:latin typeface="Calibri" panose="020F0502020204030204" pitchFamily="34" charset="0"/>
              <a:cs typeface="Calibri" panose="020F0502020204030204" pitchFamily="34" charset="0"/>
            </a:endParaRP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f. The rocket was not _________  as planned because of the bad weather.</a:t>
            </a:r>
          </a:p>
          <a:p>
            <a:pPr marL="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Calibri" panose="020F0502020204030204" pitchFamily="34" charset="0"/>
                <a:cs typeface="Calibri" panose="020F0502020204030204" pitchFamily="34" charset="0"/>
              </a:rPr>
              <a:t>g. In </a:t>
            </a:r>
            <a:r>
              <a:rPr lang="en-US" sz="1600" dirty="0">
                <a:latin typeface="Calibri" panose="020F0502020204030204" pitchFamily="34" charset="0"/>
                <a:cs typeface="Calibri" panose="020F0502020204030204" pitchFamily="34" charset="0"/>
              </a:rPr>
              <a:t>1957 the Soviet Union launched the first satellite </a:t>
            </a:r>
            <a:r>
              <a:rPr lang="en-US" sz="1600" b="1" dirty="0">
                <a:latin typeface="Calibri" panose="020F0502020204030204" pitchFamily="34" charset="0"/>
                <a:cs typeface="Calibri" panose="020F0502020204030204" pitchFamily="34" charset="0"/>
              </a:rPr>
              <a:t>to </a:t>
            </a:r>
            <a:r>
              <a:rPr lang="en-US" sz="1600" b="1" dirty="0" smtClean="0">
                <a:latin typeface="Calibri" panose="020F0502020204030204" pitchFamily="34" charset="0"/>
                <a:cs typeface="Calibri" panose="020F0502020204030204" pitchFamily="34" charset="0"/>
              </a:rPr>
              <a:t>_________</a:t>
            </a:r>
            <a:r>
              <a:rPr lang="en-US" sz="1600" dirty="0">
                <a:latin typeface="Calibri" panose="020F0502020204030204" pitchFamily="34" charset="0"/>
                <a:cs typeface="Calibri" panose="020F0502020204030204" pitchFamily="34" charset="0"/>
              </a:rPr>
              <a:t> the earth.</a:t>
            </a:r>
            <a:endParaRPr 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4347875"/>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4</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Timeline for a Mission to Mars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NASA currently has three spaceships orbiting Mars and three rovers and one science lab on the planet, but they don’t have plan to send colonists there like Mars One does. Sending anyone – colonists for the rest of their lives or astronauts for two months – to Mars takes a lot of planning. Space researchers have suggested plans for sending people to Mars, and their plans are based on real facts. But since no one has ever gone to Mars, their plans are only speculations. For example, the people at TV’s Discovery Channel made a movie called </a:t>
            </a:r>
            <a:r>
              <a:rPr lang="en-US" altLang="en-US" sz="1400" i="1" dirty="0" smtClean="0">
                <a:latin typeface="Calibri" panose="020F0502020204030204" pitchFamily="34" charset="0"/>
                <a:cs typeface="Calibri" panose="020F0502020204030204" pitchFamily="34" charset="0"/>
              </a:rPr>
              <a:t>Race to Mars</a:t>
            </a:r>
            <a:r>
              <a:rPr lang="en-US" altLang="en-US" sz="1400" dirty="0" smtClean="0">
                <a:latin typeface="Calibri" panose="020F0502020204030204" pitchFamily="34" charset="0"/>
                <a:cs typeface="Calibri" panose="020F0502020204030204" pitchFamily="34" charset="0"/>
              </a:rPr>
              <a:t>, which follows a realistic timeline. The magazine </a:t>
            </a:r>
            <a:r>
              <a:rPr lang="en-US" altLang="en-US" sz="1400" i="1" dirty="0">
                <a:latin typeface="Calibri" panose="020F0502020204030204" pitchFamily="34" charset="0"/>
                <a:cs typeface="Calibri" panose="020F0502020204030204" pitchFamily="34" charset="0"/>
              </a:rPr>
              <a:t>Popular</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Science</a:t>
            </a:r>
            <a:r>
              <a:rPr lang="en-US" altLang="en-US" sz="1400" dirty="0" smtClean="0">
                <a:latin typeface="Calibri" panose="020F0502020204030204" pitchFamily="34" charset="0"/>
                <a:cs typeface="Calibri" panose="020F0502020204030204" pitchFamily="34" charset="0"/>
              </a:rPr>
              <a:t> has also written about the steps needed to go to Mars. What timeline events can scientists agree on? Here is a plan that might be proposed.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latin typeface="Calibri" panose="020F0502020204030204" pitchFamily="34" charset="0"/>
                <a:cs typeface="Calibri" panose="020F0502020204030204" pitchFamily="34" charset="0"/>
              </a:rPr>
              <a:t>Days 1-97: Launching Spaceship</a:t>
            </a:r>
            <a:r>
              <a:rPr lang="en-US" altLang="en-US" sz="1400" dirty="0" smtClean="0">
                <a:latin typeface="Calibri" panose="020F0502020204030204" pitchFamily="34" charset="0"/>
                <a:cs typeface="Calibri" panose="020F0502020204030204" pitchFamily="34" charset="0"/>
              </a:rPr>
              <a:t>s – parts for the three supply ships and one passenger ship are launched and begin to orbit the Earth. Spaceship builders put the ships together. After that, the three supply ships leave for Mars. The passenger ship waits in orbit until the astronauts arrive.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98-112: Checking the Health of the Astronauts</a:t>
            </a:r>
            <a:r>
              <a:rPr lang="en-US" altLang="en-US" sz="1400" dirty="0" smtClean="0">
                <a:latin typeface="Calibri" panose="020F0502020204030204" pitchFamily="34" charset="0"/>
                <a:cs typeface="Calibri" panose="020F0502020204030204" pitchFamily="34" charset="0"/>
              </a:rPr>
              <a:t> – The astronauts stay away from other people for two weeks before leaving Earth to avoid getting sick. Doctors make sure they are in good health.</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113-115: Launching the Astronauts</a:t>
            </a:r>
            <a:r>
              <a:rPr lang="en-US" altLang="en-US" sz="1400" dirty="0" smtClean="0">
                <a:latin typeface="Calibri" panose="020F0502020204030204" pitchFamily="34" charset="0"/>
                <a:cs typeface="Calibri" panose="020F0502020204030204" pitchFamily="34" charset="0"/>
              </a:rPr>
              <a:t> – The Astronauts leave Earth in the fifth ship and meet the passenger ship already in orbit. The ship connects to the passenger ship. The astronauts enter passenger ship and make sure everything </a:t>
            </a:r>
            <a:r>
              <a:rPr lang="en-US" altLang="en-US" sz="1400" dirty="0">
                <a:latin typeface="Calibri" panose="020F0502020204030204" pitchFamily="34" charset="0"/>
                <a:cs typeface="Calibri" panose="020F0502020204030204" pitchFamily="34" charset="0"/>
              </a:rPr>
              <a:t>is</a:t>
            </a:r>
            <a:r>
              <a:rPr lang="en-US" altLang="en-US" sz="1400" dirty="0" smtClean="0">
                <a:latin typeface="Calibri" panose="020F0502020204030204" pitchFamily="34" charset="0"/>
                <a:cs typeface="Calibri" panose="020F0502020204030204" pitchFamily="34" charset="0"/>
              </a:rPr>
              <a:t> in good working order.</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 Leaving Earth</a:t>
            </a:r>
            <a:r>
              <a:rPr lang="en-US" altLang="en-US" sz="1400" dirty="0">
                <a:latin typeface="Calibri" panose="020F0502020204030204" pitchFamily="34" charset="0"/>
                <a:cs typeface="Calibri" panose="020F0502020204030204" pitchFamily="34" charset="0"/>
              </a:rPr>
              <a:t> – The engines fire to help the passenger ship leave the Earth’s gravity. When the ship is in space, it begins to spin around. The spinning creates artificial gravity.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116-356: Travelling to Mars</a:t>
            </a:r>
            <a:r>
              <a:rPr lang="en-US" altLang="en-US" sz="1400" dirty="0">
                <a:latin typeface="Calibri" panose="020F0502020204030204" pitchFamily="34" charset="0"/>
                <a:cs typeface="Calibri" panose="020F0502020204030204" pitchFamily="34" charset="0"/>
              </a:rPr>
              <a:t> – The trip to Mars takes 240 days. The schedule for each day is similar to a typical Earth day.</a:t>
            </a:r>
          </a:p>
        </p:txBody>
      </p:sp>
      <p:sp>
        <p:nvSpPr>
          <p:cNvPr id="38917" name="Rectangle 3"/>
          <p:cNvSpPr>
            <a:spLocks noGrp="1" noChangeArrowheads="1"/>
          </p:cNvSpPr>
          <p:nvPr>
            <p:ph type="body" idx="2"/>
          </p:nvPr>
        </p:nvSpPr>
        <p:spPr>
          <a:xfrm>
            <a:off x="6230396" y="114300"/>
            <a:ext cx="5961603" cy="6198439"/>
          </a:xfrm>
        </p:spPr>
        <p:txBody>
          <a:bodyPr/>
          <a:lstStyle/>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342: Reaching Mars: Supply Ships</a:t>
            </a:r>
            <a:r>
              <a:rPr lang="en-US" altLang="en-US" sz="1400" dirty="0" smtClean="0">
                <a:latin typeface="Calibri" panose="020F0502020204030204" pitchFamily="34" charset="0"/>
                <a:cs typeface="Calibri" panose="020F0502020204030204" pitchFamily="34" charset="0"/>
              </a:rPr>
              <a:t> – The supply ships arrive almost two weeks before the passenger ship does. After these ships are in orbit around Mars, two of the ships land on the surface. Because of their programming on Earth, the ships begin to work automatically. One of the supply ships is the artificial habitat, and it needs to be established in an appropriate area. The area needs to be large enough for the astronauts to do their research and prepare their experiments. The third ship waits in orbit for the passenger ship to arrive.</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365: Reaching Mars:</a:t>
            </a:r>
            <a:r>
              <a:rPr lang="en-US" altLang="en-US" sz="1400" dirty="0" smtClean="0">
                <a:latin typeface="Calibri" panose="020F0502020204030204" pitchFamily="34" charset="0"/>
                <a:cs typeface="Calibri" panose="020F0502020204030204" pitchFamily="34" charset="0"/>
              </a:rPr>
              <a:t> Passenger Ship – After the passenger ship stops spinning, it enters orbit around Mars. It connects to the third supply ship. Then, the astronauts land on Mars. The passenger ship stays in orbit.</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357: Beginning Mission</a:t>
            </a:r>
            <a:r>
              <a:rPr lang="en-US" altLang="en-US" sz="1400" dirty="0" smtClean="0">
                <a:latin typeface="Calibri" panose="020F0502020204030204" pitchFamily="34" charset="0"/>
                <a:cs typeface="Calibri" panose="020F0502020204030204" pitchFamily="34" charset="0"/>
              </a:rPr>
              <a:t> – The astronauts move into the artificial habitat, which supplies oxygen but not full gravity. They begin their exploration of Mars, which includes drilling for water, collecting rocks, and doing experiments to determine if there was ever life on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417: Leaving Mars</a:t>
            </a:r>
            <a:r>
              <a:rPr lang="en-US" altLang="en-US" sz="1400" dirty="0" smtClean="0">
                <a:latin typeface="Calibri" panose="020F0502020204030204" pitchFamily="34" charset="0"/>
                <a:cs typeface="Calibri" panose="020F0502020204030204" pitchFamily="34" charset="0"/>
              </a:rPr>
              <a:t> – The astronauts take off from Mars and connect to the passenger ship. They check the ship, get it ready, and begin their return to Earth.</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657: Landing on Earth </a:t>
            </a:r>
            <a:r>
              <a:rPr lang="en-US" altLang="en-US" sz="1400" dirty="0" smtClean="0">
                <a:latin typeface="Calibri" panose="020F0502020204030204" pitchFamily="34" charset="0"/>
                <a:cs typeface="Calibri" panose="020F0502020204030204" pitchFamily="34" charset="0"/>
              </a:rPr>
              <a:t>– The astronauts get into the small ship and land on Earth in the ocean.</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1.How long are astronauts isolated from other people before they leave Earth? Why are they isolated?</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2.On day 116, why are the engines fired?</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3. How is gravity made in space, where there is no gravity?</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4. Which ship(s) arrive first at mars? Why?</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5. What are some activities of the astronauts’ exploration?</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
        <p:nvSpPr>
          <p:cNvPr id="2" name="TextBox 1"/>
          <p:cNvSpPr txBox="1"/>
          <p:nvPr/>
        </p:nvSpPr>
        <p:spPr>
          <a:xfrm>
            <a:off x="7996760" y="4276378"/>
            <a:ext cx="2016899" cy="338554"/>
          </a:xfrm>
          <a:prstGeom prst="rect">
            <a:avLst/>
          </a:prstGeom>
          <a:noFill/>
        </p:spPr>
        <p:txBody>
          <a:bodyPr wrap="none" rtlCol="0">
            <a:spAutoFit/>
          </a:bodyPr>
          <a:lstStyle/>
          <a:p>
            <a:r>
              <a:rPr lang="en-US" sz="1600" dirty="0" smtClean="0">
                <a:solidFill>
                  <a:srgbClr val="0070C0"/>
                </a:solidFill>
              </a:rPr>
              <a:t>COMPREHENSION</a:t>
            </a:r>
            <a:endParaRPr lang="en-US" sz="1600" dirty="0">
              <a:solidFill>
                <a:srgbClr val="0070C0"/>
              </a:solidFill>
            </a:endParaRPr>
          </a:p>
        </p:txBody>
      </p:sp>
    </p:spTree>
    <p:extLst>
      <p:ext uri="{BB962C8B-B14F-4D97-AF65-F5344CB8AC3E}">
        <p14:creationId xmlns:p14="http://schemas.microsoft.com/office/powerpoint/2010/main" val="2721261897"/>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5</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Timeline for a Mission to Mars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NASA currently has three spaceships orbiting Mars and three rovers and one science lab on the planet, but they don’t have plan to send colonists there like Mars One does. Sending anyone – colonists for the rest of their lives or astronauts for two months – to Mars takes a lot of planning. Space researchers have suggested plans for sending people to Mars, and their plans are based on real facts. But since no one has ever gone to Mars, their plans are only speculations. For example, the people at TV’s Discovery Channel made a movie called </a:t>
            </a:r>
            <a:r>
              <a:rPr lang="en-US" altLang="en-US" sz="1400" i="1" dirty="0">
                <a:latin typeface="Calibri" panose="020F0502020204030204" pitchFamily="34" charset="0"/>
                <a:cs typeface="Calibri" panose="020F0502020204030204" pitchFamily="34" charset="0"/>
              </a:rPr>
              <a:t>Race</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to</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Mars</a:t>
            </a:r>
            <a:r>
              <a:rPr lang="en-US" altLang="en-US" sz="1400" dirty="0" smtClean="0">
                <a:latin typeface="Calibri" panose="020F0502020204030204" pitchFamily="34" charset="0"/>
                <a:cs typeface="Calibri" panose="020F0502020204030204" pitchFamily="34" charset="0"/>
              </a:rPr>
              <a:t>, which follows a realistic timeline. The magazine </a:t>
            </a:r>
            <a:r>
              <a:rPr lang="en-US" altLang="en-US" sz="1400" i="1" dirty="0">
                <a:latin typeface="Calibri" panose="020F0502020204030204" pitchFamily="34" charset="0"/>
                <a:cs typeface="Calibri" panose="020F0502020204030204" pitchFamily="34" charset="0"/>
              </a:rPr>
              <a:t>Popular</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Science</a:t>
            </a:r>
            <a:r>
              <a:rPr lang="en-US" altLang="en-US" sz="1400" dirty="0" smtClean="0">
                <a:latin typeface="Calibri" panose="020F0502020204030204" pitchFamily="34" charset="0"/>
                <a:cs typeface="Calibri" panose="020F0502020204030204" pitchFamily="34" charset="0"/>
              </a:rPr>
              <a:t> has also written about the steps needed to go to Mars. What timeline events can scientists agree on? Here is a plan that might be proposed.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latin typeface="Calibri" panose="020F0502020204030204" pitchFamily="34" charset="0"/>
                <a:cs typeface="Calibri" panose="020F0502020204030204" pitchFamily="34" charset="0"/>
              </a:rPr>
              <a:t>Days 1-97: Launching Spaceship</a:t>
            </a:r>
            <a:r>
              <a:rPr lang="en-US" altLang="en-US" sz="1400" dirty="0" smtClean="0">
                <a:latin typeface="Calibri" panose="020F0502020204030204" pitchFamily="34" charset="0"/>
                <a:cs typeface="Calibri" panose="020F0502020204030204" pitchFamily="34" charset="0"/>
              </a:rPr>
              <a:t>s – parts for the three supply ships and one passenger ship are launched and begin to orbit the Earth. Spaceship builders put the ships together. After that, the three supply ships leave for Mars. The passenger ship waits in orbit until the astronauts arrive.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98-112: Checking the Health of the Astronauts</a:t>
            </a:r>
            <a:r>
              <a:rPr lang="en-US" altLang="en-US" sz="1400" dirty="0" smtClean="0">
                <a:latin typeface="Calibri" panose="020F0502020204030204" pitchFamily="34" charset="0"/>
                <a:cs typeface="Calibri" panose="020F0502020204030204" pitchFamily="34" charset="0"/>
              </a:rPr>
              <a:t> – The astronauts stay away from other people for two weeks before leaving Earth to avoid getting sick. Doctors make sure they are in good health.</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113-115: Launching the Astronauts</a:t>
            </a:r>
            <a:r>
              <a:rPr lang="en-US" altLang="en-US" sz="1400" dirty="0" smtClean="0">
                <a:latin typeface="Calibri" panose="020F0502020204030204" pitchFamily="34" charset="0"/>
                <a:cs typeface="Calibri" panose="020F0502020204030204" pitchFamily="34" charset="0"/>
              </a:rPr>
              <a:t> – The Astronauts leave Earth in the fifth ship and meet the passenger ship already in orbit. The ship connects to the passenger ship. The astronauts enter passenger ship and make sure everything </a:t>
            </a:r>
            <a:r>
              <a:rPr lang="en-US" altLang="en-US" sz="1400" dirty="0">
                <a:latin typeface="Calibri" panose="020F0502020204030204" pitchFamily="34" charset="0"/>
                <a:cs typeface="Calibri" panose="020F0502020204030204" pitchFamily="34" charset="0"/>
              </a:rPr>
              <a:t>is</a:t>
            </a:r>
            <a:r>
              <a:rPr lang="en-US" altLang="en-US" sz="1400" dirty="0" smtClean="0">
                <a:latin typeface="Calibri" panose="020F0502020204030204" pitchFamily="34" charset="0"/>
                <a:cs typeface="Calibri" panose="020F0502020204030204" pitchFamily="34" charset="0"/>
              </a:rPr>
              <a:t> in good working order.</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 Leaving Earth</a:t>
            </a:r>
            <a:r>
              <a:rPr lang="en-US" altLang="en-US" sz="1400" dirty="0">
                <a:latin typeface="Calibri" panose="020F0502020204030204" pitchFamily="34" charset="0"/>
                <a:cs typeface="Calibri" panose="020F0502020204030204" pitchFamily="34" charset="0"/>
              </a:rPr>
              <a:t> – The engines fire to help the passenger ship leave the Earth’s gravity. When the ship is in space, it begins to spin around. The spinning creates artificial gravity.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116-356: Travelling to Mars</a:t>
            </a:r>
            <a:r>
              <a:rPr lang="en-US" altLang="en-US" sz="1400" dirty="0">
                <a:latin typeface="Calibri" panose="020F0502020204030204" pitchFamily="34" charset="0"/>
                <a:cs typeface="Calibri" panose="020F0502020204030204" pitchFamily="34" charset="0"/>
              </a:rPr>
              <a:t> – The trip to Mars takes 240 days. The schedule for each day is similar to a typical Earth day.</a:t>
            </a:r>
          </a:p>
        </p:txBody>
      </p:sp>
      <p:sp>
        <p:nvSpPr>
          <p:cNvPr id="38917" name="Rectangle 3"/>
          <p:cNvSpPr>
            <a:spLocks noGrp="1" noChangeArrowheads="1"/>
          </p:cNvSpPr>
          <p:nvPr>
            <p:ph type="body" idx="2"/>
          </p:nvPr>
        </p:nvSpPr>
        <p:spPr>
          <a:xfrm>
            <a:off x="6230396" y="114300"/>
            <a:ext cx="5961603" cy="6198439"/>
          </a:xfrm>
        </p:spPr>
        <p:txBody>
          <a:bodyPr/>
          <a:lstStyle/>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342: Reaching Mars: Supply Ships</a:t>
            </a:r>
            <a:r>
              <a:rPr lang="en-US" altLang="en-US" sz="1400" dirty="0" smtClean="0">
                <a:latin typeface="Calibri" panose="020F0502020204030204" pitchFamily="34" charset="0"/>
                <a:cs typeface="Calibri" panose="020F0502020204030204" pitchFamily="34" charset="0"/>
              </a:rPr>
              <a:t> – The supply ships arrive almost two weeks before the passenger ship does. After these ships are in orbit around Mars, two of the ships land on the surface. Because of their programming on Earth, the ships begin to work automatically. One of the supply ships is the artificial habitat, and it needs to be established in an appropriate area. The area needs to be large enough for the astronauts to do their research and prepare their experiments. The third ship waits in orbit for the passenger ship to arrive.</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365: Reaching Mars:</a:t>
            </a:r>
            <a:r>
              <a:rPr lang="en-US" altLang="en-US" sz="1400" dirty="0" smtClean="0">
                <a:latin typeface="Calibri" panose="020F0502020204030204" pitchFamily="34" charset="0"/>
                <a:cs typeface="Calibri" panose="020F0502020204030204" pitchFamily="34" charset="0"/>
              </a:rPr>
              <a:t> Passenger Ship – After the passenger ship stops spinning, it enters orbit around Mars. It connects to the third supply ship. Then, the astronauts land on Mars. The passenger ship stays in orbit.</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357: Beginning Mission</a:t>
            </a:r>
            <a:r>
              <a:rPr lang="en-US" altLang="en-US" sz="1400" dirty="0" smtClean="0">
                <a:latin typeface="Calibri" panose="020F0502020204030204" pitchFamily="34" charset="0"/>
                <a:cs typeface="Calibri" panose="020F0502020204030204" pitchFamily="34" charset="0"/>
              </a:rPr>
              <a:t> – The astronauts move into the artificial habitat, which supplies oxygen but not full gravity. They begin their exploration of Mars, which includes drilling for water, collecting rocks, and doing experiments to determine if there was ever life on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417: Leaving Mars</a:t>
            </a:r>
            <a:r>
              <a:rPr lang="en-US" altLang="en-US" sz="1400" dirty="0" smtClean="0">
                <a:latin typeface="Calibri" panose="020F0502020204030204" pitchFamily="34" charset="0"/>
                <a:cs typeface="Calibri" panose="020F0502020204030204" pitchFamily="34" charset="0"/>
              </a:rPr>
              <a:t> – The astronauts take off from Mars and connect to the passenger ship. They check the ship, get it ready, and begin their return to Earth.</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657: Landing on Earth </a:t>
            </a:r>
            <a:r>
              <a:rPr lang="en-US" altLang="en-US" sz="1400" dirty="0" smtClean="0">
                <a:latin typeface="Calibri" panose="020F0502020204030204" pitchFamily="34" charset="0"/>
                <a:cs typeface="Calibri" panose="020F0502020204030204" pitchFamily="34" charset="0"/>
              </a:rPr>
              <a:t>– The astronauts get into the small ship and land on Earth in the ocean</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Note : </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Why? – Finding information quickly </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What? – specific details, examples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How? –  keys words: highlighted words/ names/ numbers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Your eyes work as what? - “radar”</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
        <p:nvSpPr>
          <p:cNvPr id="2" name="TextBox 1"/>
          <p:cNvSpPr txBox="1"/>
          <p:nvPr/>
        </p:nvSpPr>
        <p:spPr>
          <a:xfrm>
            <a:off x="7996760" y="4276378"/>
            <a:ext cx="2650854" cy="338554"/>
          </a:xfrm>
          <a:prstGeom prst="rect">
            <a:avLst/>
          </a:prstGeom>
          <a:noFill/>
        </p:spPr>
        <p:txBody>
          <a:bodyPr wrap="none" rtlCol="0">
            <a:spAutoFit/>
          </a:bodyPr>
          <a:lstStyle/>
          <a:p>
            <a:r>
              <a:rPr lang="en-US" sz="1600" dirty="0" smtClean="0">
                <a:solidFill>
                  <a:srgbClr val="0070C0"/>
                </a:solidFill>
              </a:rPr>
              <a:t>SCANNING FOR DETAILS</a:t>
            </a:r>
            <a:endParaRPr lang="en-US" sz="1600" dirty="0">
              <a:solidFill>
                <a:srgbClr val="0070C0"/>
              </a:solidFill>
            </a:endParaRPr>
          </a:p>
        </p:txBody>
      </p:sp>
    </p:spTree>
    <p:extLst>
      <p:ext uri="{BB962C8B-B14F-4D97-AF65-F5344CB8AC3E}">
        <p14:creationId xmlns:p14="http://schemas.microsoft.com/office/powerpoint/2010/main" val="407770593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6</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Timeline for a Mission to Mars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NASA currently has three spaceships orbiting Mars and three rovers and one science lab on the planet, but they don’t have plan to send colonists there like Mars One does. Sending anyone – colonists for the rest of their lives or astronauts for two months – to Mars takes a lot of planning. Space researchers have suggested plans for sending people to Mars, and their plans are based on real facts. But since no one has ever gone to Mars, their plans are only speculations. For example, the people at TV’s Discovery Channel made a movie called </a:t>
            </a:r>
            <a:r>
              <a:rPr lang="en-US" altLang="en-US" sz="1400" i="1" dirty="0">
                <a:latin typeface="Calibri" panose="020F0502020204030204" pitchFamily="34" charset="0"/>
                <a:cs typeface="Calibri" panose="020F0502020204030204" pitchFamily="34" charset="0"/>
              </a:rPr>
              <a:t>Race</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to</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Mars</a:t>
            </a:r>
            <a:r>
              <a:rPr lang="en-US" altLang="en-US" sz="1400" dirty="0" smtClean="0">
                <a:latin typeface="Calibri" panose="020F0502020204030204" pitchFamily="34" charset="0"/>
                <a:cs typeface="Calibri" panose="020F0502020204030204" pitchFamily="34" charset="0"/>
              </a:rPr>
              <a:t>, which follows a realistic timeline. The magazine </a:t>
            </a:r>
            <a:r>
              <a:rPr lang="en-US" altLang="en-US" sz="1400" i="1" dirty="0">
                <a:latin typeface="Calibri" panose="020F0502020204030204" pitchFamily="34" charset="0"/>
                <a:cs typeface="Calibri" panose="020F0502020204030204" pitchFamily="34" charset="0"/>
              </a:rPr>
              <a:t>Popular</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Science</a:t>
            </a:r>
            <a:r>
              <a:rPr lang="en-US" altLang="en-US" sz="1400" dirty="0" smtClean="0">
                <a:latin typeface="Calibri" panose="020F0502020204030204" pitchFamily="34" charset="0"/>
                <a:cs typeface="Calibri" panose="020F0502020204030204" pitchFamily="34" charset="0"/>
              </a:rPr>
              <a:t> has also written about the steps needed to go to Mars. What timeline events can scientists agree on? Here is a plan that might be proposed.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latin typeface="Calibri" panose="020F0502020204030204" pitchFamily="34" charset="0"/>
                <a:cs typeface="Calibri" panose="020F0502020204030204" pitchFamily="34" charset="0"/>
              </a:rPr>
              <a:t>Days 1-97: Launching Spaceship</a:t>
            </a:r>
            <a:r>
              <a:rPr lang="en-US" altLang="en-US" sz="1400" dirty="0" smtClean="0">
                <a:latin typeface="Calibri" panose="020F0502020204030204" pitchFamily="34" charset="0"/>
                <a:cs typeface="Calibri" panose="020F0502020204030204" pitchFamily="34" charset="0"/>
              </a:rPr>
              <a:t>s – parts for the three supply ships and one passenger ship are launched and begin to orbit the Earth. Spaceship builders put the ships together. After that, the three supply ships leave for Mars. The passenger ship waits in orbit until the astronauts arrive.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98-112: Checking the Health of the Astronauts</a:t>
            </a:r>
            <a:r>
              <a:rPr lang="en-US" altLang="en-US" sz="1400" dirty="0" smtClean="0">
                <a:latin typeface="Calibri" panose="020F0502020204030204" pitchFamily="34" charset="0"/>
                <a:cs typeface="Calibri" panose="020F0502020204030204" pitchFamily="34" charset="0"/>
              </a:rPr>
              <a:t> – The astronauts stay away from other people for two weeks before leaving Earth to avoid getting sick. Doctors make sure they are in good health.</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113-115: Launching the Astronauts</a:t>
            </a:r>
            <a:r>
              <a:rPr lang="en-US" altLang="en-US" sz="1400" dirty="0" smtClean="0">
                <a:latin typeface="Calibri" panose="020F0502020204030204" pitchFamily="34" charset="0"/>
                <a:cs typeface="Calibri" panose="020F0502020204030204" pitchFamily="34" charset="0"/>
              </a:rPr>
              <a:t> – The Astronauts leave Earth in the fifth ship and meet the passenger ship already in orbit. The ship connects to the passenger ship. The astronauts enter passenger ship and make sure everything </a:t>
            </a:r>
            <a:r>
              <a:rPr lang="en-US" altLang="en-US" sz="1400" dirty="0">
                <a:latin typeface="Calibri" panose="020F0502020204030204" pitchFamily="34" charset="0"/>
                <a:cs typeface="Calibri" panose="020F0502020204030204" pitchFamily="34" charset="0"/>
              </a:rPr>
              <a:t>is</a:t>
            </a:r>
            <a:r>
              <a:rPr lang="en-US" altLang="en-US" sz="1400" dirty="0" smtClean="0">
                <a:latin typeface="Calibri" panose="020F0502020204030204" pitchFamily="34" charset="0"/>
                <a:cs typeface="Calibri" panose="020F0502020204030204" pitchFamily="34" charset="0"/>
              </a:rPr>
              <a:t> in good working order.</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 Leaving Earth</a:t>
            </a:r>
            <a:r>
              <a:rPr lang="en-US" altLang="en-US" sz="1400" dirty="0">
                <a:latin typeface="Calibri" panose="020F0502020204030204" pitchFamily="34" charset="0"/>
                <a:cs typeface="Calibri" panose="020F0502020204030204" pitchFamily="34" charset="0"/>
              </a:rPr>
              <a:t> – The engines fire to help the passenger ship leave the Earth’s gravity. When the ship is in space, it begins to spin around. The spinning creates artificial gravity.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116-356: Travelling to Mars</a:t>
            </a:r>
            <a:r>
              <a:rPr lang="en-US" altLang="en-US" sz="1400" dirty="0">
                <a:latin typeface="Calibri" panose="020F0502020204030204" pitchFamily="34" charset="0"/>
                <a:cs typeface="Calibri" panose="020F0502020204030204" pitchFamily="34" charset="0"/>
              </a:rPr>
              <a:t> – The trip to Mars takes 240 days. The schedule for each day is similar to a typical Earth day.</a:t>
            </a:r>
          </a:p>
        </p:txBody>
      </p:sp>
      <p:sp>
        <p:nvSpPr>
          <p:cNvPr id="38917" name="Rectangle 3"/>
          <p:cNvSpPr>
            <a:spLocks noGrp="1" noChangeArrowheads="1"/>
          </p:cNvSpPr>
          <p:nvPr>
            <p:ph type="body" idx="2"/>
          </p:nvPr>
        </p:nvSpPr>
        <p:spPr>
          <a:xfrm>
            <a:off x="6230396" y="114300"/>
            <a:ext cx="5961603" cy="6198439"/>
          </a:xfrm>
        </p:spPr>
        <p:txBody>
          <a:bodyPr/>
          <a:lstStyle/>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342: Reaching Mars: Supply Ships</a:t>
            </a:r>
            <a:r>
              <a:rPr lang="en-US" altLang="en-US" sz="1400" dirty="0" smtClean="0">
                <a:latin typeface="Calibri" panose="020F0502020204030204" pitchFamily="34" charset="0"/>
                <a:cs typeface="Calibri" panose="020F0502020204030204" pitchFamily="34" charset="0"/>
              </a:rPr>
              <a:t> – The supply ships arrive almost two weeks before the passenger ship does. After these ships are in orbit around Mars, two of the ships land on the surface. Because of their programming on Earth, the ships begin to work automatically. One of the supply ships is the artificial habitat, and it needs to be established in an appropriate area. The area needs to be large enough for the astronauts to do their research and prepare their experiments. The third ship waits in orbit for the passenger ship to arrive.</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365: Reaching Mars:</a:t>
            </a:r>
            <a:r>
              <a:rPr lang="en-US" altLang="en-US" sz="1400" dirty="0" smtClean="0">
                <a:latin typeface="Calibri" panose="020F0502020204030204" pitchFamily="34" charset="0"/>
                <a:cs typeface="Calibri" panose="020F0502020204030204" pitchFamily="34" charset="0"/>
              </a:rPr>
              <a:t> Passenger Ship – After the passenger ship stops spinning, it enters orbit around Mars. It connects to the third supply ship. Then, the astronauts land on Mars. The passenger ship stays in orbit.</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357: Beginning Mission</a:t>
            </a:r>
            <a:r>
              <a:rPr lang="en-US" altLang="en-US" sz="1400" dirty="0" smtClean="0">
                <a:latin typeface="Calibri" panose="020F0502020204030204" pitchFamily="34" charset="0"/>
                <a:cs typeface="Calibri" panose="020F0502020204030204" pitchFamily="34" charset="0"/>
              </a:rPr>
              <a:t> – The astronauts move into the artificial habitat, which supplies oxygen but not full gravity. They begin their exploration of Mars, which includes drilling for water, collecting rocks, and doing experiments to determine if there was ever life on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417: Leaving Mars</a:t>
            </a:r>
            <a:r>
              <a:rPr lang="en-US" altLang="en-US" sz="1400" dirty="0" smtClean="0">
                <a:latin typeface="Calibri" panose="020F0502020204030204" pitchFamily="34" charset="0"/>
                <a:cs typeface="Calibri" panose="020F0502020204030204" pitchFamily="34" charset="0"/>
              </a:rPr>
              <a:t> – The astronauts take off from Mars and connect to the passenger ship. They check the ship, get it ready, and begin their return to Earth.</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657: Landing on Earth </a:t>
            </a:r>
            <a:r>
              <a:rPr lang="en-US" altLang="en-US" sz="1400" dirty="0" smtClean="0">
                <a:latin typeface="Calibri" panose="020F0502020204030204" pitchFamily="34" charset="0"/>
                <a:cs typeface="Calibri" panose="020F0502020204030204" pitchFamily="34" charset="0"/>
              </a:rPr>
              <a:t>– The astronauts get into the small ship and land on Earth in the ocean</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1.How many points are listed on this timeline?</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2.Who made the movie </a:t>
            </a:r>
            <a:r>
              <a:rPr lang="en-US" altLang="en-US" sz="1400" i="1" dirty="0">
                <a:latin typeface="Calibri" panose="020F0502020204030204" pitchFamily="34" charset="0"/>
                <a:cs typeface="Calibri" panose="020F0502020204030204" pitchFamily="34" charset="0"/>
              </a:rPr>
              <a:t>Race</a:t>
            </a:r>
            <a:r>
              <a:rPr lang="en-US" altLang="en-US" sz="1400" dirty="0" smtClean="0">
                <a:solidFill>
                  <a:srgbClr val="0070C0"/>
                </a:solidFill>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to</a:t>
            </a:r>
            <a:r>
              <a:rPr lang="en-US" altLang="en-US" sz="1400" dirty="0" smtClean="0">
                <a:solidFill>
                  <a:srgbClr val="0070C0"/>
                </a:solidFill>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Mars</a:t>
            </a:r>
            <a:r>
              <a:rPr lang="en-US" altLang="en-US" sz="1400" dirty="0" smtClean="0">
                <a:solidFill>
                  <a:srgbClr val="0070C0"/>
                </a:solidFill>
                <a:latin typeface="Calibri" panose="020F0502020204030204" pitchFamily="34" charset="0"/>
                <a:cs typeface="Calibri" panose="020F0502020204030204" pitchFamily="34" charset="0"/>
              </a:rPr>
              <a:t>?</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3.What happens on Day 417? </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4.How many NASA rovers are on Mars? How many ships orbit the planet? </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5.What is Popular Science?                                                                                        . </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
        <p:nvSpPr>
          <p:cNvPr id="2" name="TextBox 1"/>
          <p:cNvSpPr txBox="1"/>
          <p:nvPr/>
        </p:nvSpPr>
        <p:spPr>
          <a:xfrm>
            <a:off x="7996760" y="4276378"/>
            <a:ext cx="2650854" cy="338554"/>
          </a:xfrm>
          <a:prstGeom prst="rect">
            <a:avLst/>
          </a:prstGeom>
          <a:noFill/>
        </p:spPr>
        <p:txBody>
          <a:bodyPr wrap="none" rtlCol="0">
            <a:spAutoFit/>
          </a:bodyPr>
          <a:lstStyle/>
          <a:p>
            <a:r>
              <a:rPr lang="en-US" sz="1600" dirty="0" smtClean="0">
                <a:solidFill>
                  <a:srgbClr val="0070C0"/>
                </a:solidFill>
              </a:rPr>
              <a:t>SCANNING FOR DETAILS</a:t>
            </a:r>
            <a:endParaRPr lang="en-US" sz="1600" dirty="0">
              <a:solidFill>
                <a:srgbClr val="0070C0"/>
              </a:solidFill>
            </a:endParaRPr>
          </a:p>
        </p:txBody>
      </p:sp>
    </p:spTree>
    <p:extLst>
      <p:ext uri="{BB962C8B-B14F-4D97-AF65-F5344CB8AC3E}">
        <p14:creationId xmlns:p14="http://schemas.microsoft.com/office/powerpoint/2010/main" val="3597933831"/>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7</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Timeline for a Mission to Mars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NASA currently has three spaceships orbiting Mars and three rovers and one science lab on the planet, but they don’t have plan to send colonists there like Mars One does. Sending anyone – colonists for the rest of their lives or astronauts for two months – to Mars takes a lot of planning. Space researchers have suggested plans for sending people to Mars, and their plans are based on real facts. But since no one has ever gone to Mars, their plans are only speculations. For example, the people at TV’s Discovery Channel made a movie called </a:t>
            </a:r>
            <a:r>
              <a:rPr lang="en-US" altLang="en-US" sz="1400" i="1" dirty="0">
                <a:latin typeface="Calibri" panose="020F0502020204030204" pitchFamily="34" charset="0"/>
                <a:cs typeface="Calibri" panose="020F0502020204030204" pitchFamily="34" charset="0"/>
              </a:rPr>
              <a:t>Race</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to</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Mars</a:t>
            </a:r>
            <a:r>
              <a:rPr lang="en-US" altLang="en-US" sz="1400" dirty="0" smtClean="0">
                <a:latin typeface="Calibri" panose="020F0502020204030204" pitchFamily="34" charset="0"/>
                <a:cs typeface="Calibri" panose="020F0502020204030204" pitchFamily="34" charset="0"/>
              </a:rPr>
              <a:t>, which follows a realistic timeline. The magazine </a:t>
            </a:r>
            <a:r>
              <a:rPr lang="en-US" altLang="en-US" sz="1400" i="1" dirty="0">
                <a:latin typeface="Calibri" panose="020F0502020204030204" pitchFamily="34" charset="0"/>
                <a:cs typeface="Calibri" panose="020F0502020204030204" pitchFamily="34" charset="0"/>
              </a:rPr>
              <a:t>Popular</a:t>
            </a:r>
            <a:r>
              <a:rPr lang="en-US" altLang="en-US" sz="1400" dirty="0" smtClean="0">
                <a:latin typeface="Calibri" panose="020F0502020204030204" pitchFamily="34" charset="0"/>
                <a:cs typeface="Calibri" panose="020F0502020204030204" pitchFamily="34" charset="0"/>
              </a:rPr>
              <a:t> </a:t>
            </a:r>
            <a:r>
              <a:rPr lang="en-US" altLang="en-US" sz="1400" i="1" dirty="0">
                <a:latin typeface="Calibri" panose="020F0502020204030204" pitchFamily="34" charset="0"/>
                <a:cs typeface="Calibri" panose="020F0502020204030204" pitchFamily="34" charset="0"/>
              </a:rPr>
              <a:t>Science</a:t>
            </a:r>
            <a:r>
              <a:rPr lang="en-US" altLang="en-US" sz="1400" dirty="0" smtClean="0">
                <a:latin typeface="Calibri" panose="020F0502020204030204" pitchFamily="34" charset="0"/>
                <a:cs typeface="Calibri" panose="020F0502020204030204" pitchFamily="34" charset="0"/>
              </a:rPr>
              <a:t> has also written about the steps needed to go to Mars. What timeline events can scientists agree on? Here is a plan that might be proposed.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latin typeface="Calibri" panose="020F0502020204030204" pitchFamily="34" charset="0"/>
                <a:cs typeface="Calibri" panose="020F0502020204030204" pitchFamily="34" charset="0"/>
              </a:rPr>
              <a:t>Days 1-97: Launching Spaceship</a:t>
            </a:r>
            <a:r>
              <a:rPr lang="en-US" altLang="en-US" sz="1400" dirty="0" smtClean="0">
                <a:latin typeface="Calibri" panose="020F0502020204030204" pitchFamily="34" charset="0"/>
                <a:cs typeface="Calibri" panose="020F0502020204030204" pitchFamily="34" charset="0"/>
              </a:rPr>
              <a:t>s – parts for the three supply ships and one passenger ship are launched and begin to orbit the Earth. Spaceship builders put the ships together. After that, the three supply ships leave for Mars. The passenger ship waits in orbit until the astronauts arrive.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98-112: Checking the Health of the Astronauts</a:t>
            </a:r>
            <a:r>
              <a:rPr lang="en-US" altLang="en-US" sz="1400" dirty="0" smtClean="0">
                <a:latin typeface="Calibri" panose="020F0502020204030204" pitchFamily="34" charset="0"/>
                <a:cs typeface="Calibri" panose="020F0502020204030204" pitchFamily="34" charset="0"/>
              </a:rPr>
              <a:t> – The astronauts stay away from other people for two weeks before leaving Earth to avoid getting sick. Doctors make sure they are in good health.</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113-115: Launching the Astronauts</a:t>
            </a:r>
            <a:r>
              <a:rPr lang="en-US" altLang="en-US" sz="1400" dirty="0" smtClean="0">
                <a:latin typeface="Calibri" panose="020F0502020204030204" pitchFamily="34" charset="0"/>
                <a:cs typeface="Calibri" panose="020F0502020204030204" pitchFamily="34" charset="0"/>
              </a:rPr>
              <a:t> – The Astronauts leave Earth in the fifth ship and meet the passenger ship already in orbit. The ship connects to the passenger ship. The astronauts enter passenger ship and make sure everything </a:t>
            </a:r>
            <a:r>
              <a:rPr lang="en-US" altLang="en-US" sz="1400" dirty="0">
                <a:latin typeface="Calibri" panose="020F0502020204030204" pitchFamily="34" charset="0"/>
                <a:cs typeface="Calibri" panose="020F0502020204030204" pitchFamily="34" charset="0"/>
              </a:rPr>
              <a:t>is</a:t>
            </a:r>
            <a:r>
              <a:rPr lang="en-US" altLang="en-US" sz="1400" dirty="0" smtClean="0">
                <a:latin typeface="Calibri" panose="020F0502020204030204" pitchFamily="34" charset="0"/>
                <a:cs typeface="Calibri" panose="020F0502020204030204" pitchFamily="34" charset="0"/>
              </a:rPr>
              <a:t> in good working order.</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 Leaving Earth</a:t>
            </a:r>
            <a:r>
              <a:rPr lang="en-US" altLang="en-US" sz="1400" dirty="0">
                <a:latin typeface="Calibri" panose="020F0502020204030204" pitchFamily="34" charset="0"/>
                <a:cs typeface="Calibri" panose="020F0502020204030204" pitchFamily="34" charset="0"/>
              </a:rPr>
              <a:t> – The engines fire to help the passenger ship leave the Earth’s gravity. When the ship is in space, it begins to spin around. The spinning creates artificial gravity.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Days 116-356: Travelling to Mars</a:t>
            </a:r>
            <a:r>
              <a:rPr lang="en-US" altLang="en-US" sz="1400" dirty="0">
                <a:latin typeface="Calibri" panose="020F0502020204030204" pitchFamily="34" charset="0"/>
                <a:cs typeface="Calibri" panose="020F0502020204030204" pitchFamily="34" charset="0"/>
              </a:rPr>
              <a:t> – The trip to Mars takes 240 days. The schedule for each day is similar to a typical Earth day.</a:t>
            </a:r>
          </a:p>
        </p:txBody>
      </p:sp>
      <p:sp>
        <p:nvSpPr>
          <p:cNvPr id="38917" name="Rectangle 3"/>
          <p:cNvSpPr>
            <a:spLocks noGrp="1" noChangeArrowheads="1"/>
          </p:cNvSpPr>
          <p:nvPr>
            <p:ph type="body" idx="2"/>
          </p:nvPr>
        </p:nvSpPr>
        <p:spPr>
          <a:xfrm>
            <a:off x="6230396" y="114300"/>
            <a:ext cx="5961603" cy="6198439"/>
          </a:xfrm>
        </p:spPr>
        <p:txBody>
          <a:bodyPr/>
          <a:lstStyle/>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342: Reaching Mars: Supply Ships</a:t>
            </a:r>
            <a:r>
              <a:rPr lang="en-US" altLang="en-US" sz="1400" dirty="0" smtClean="0">
                <a:latin typeface="Calibri" panose="020F0502020204030204" pitchFamily="34" charset="0"/>
                <a:cs typeface="Calibri" panose="020F0502020204030204" pitchFamily="34" charset="0"/>
              </a:rPr>
              <a:t> – The supply ships arrive almost two weeks before the passenger ship does. After these ships are in orbit around Mars, two of the ships land on the surface. Because of their programming on Earth, the ships begin to work automatically. One of the supply ships is the artificial habitat, and it needs to be established in an appropriate area. The area needs to be large enough for the astronauts to do their research and prepare their experiments. The third ship waits in orbit for the passenger ship to arrive.</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365: Reaching Mars:</a:t>
            </a:r>
            <a:r>
              <a:rPr lang="en-US" altLang="en-US" sz="1400" dirty="0" smtClean="0">
                <a:latin typeface="Calibri" panose="020F0502020204030204" pitchFamily="34" charset="0"/>
                <a:cs typeface="Calibri" panose="020F0502020204030204" pitchFamily="34" charset="0"/>
              </a:rPr>
              <a:t> Passenger Ship – After the passenger ship stops spinning, it enters orbit around Mars. It connects to the third supply ship. Then, the astronauts land on Mars. The passenger ship stays in orbit.</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357: Beginning Mission</a:t>
            </a:r>
            <a:r>
              <a:rPr lang="en-US" altLang="en-US" sz="1400" dirty="0" smtClean="0">
                <a:latin typeface="Calibri" panose="020F0502020204030204" pitchFamily="34" charset="0"/>
                <a:cs typeface="Calibri" panose="020F0502020204030204" pitchFamily="34" charset="0"/>
              </a:rPr>
              <a:t> – The astronauts move into the artificial habitat, which supplies oxygen but not full gravity. They begin their exploration of Mars, which includes drilling for water, collecting rocks, and doing experiments to determine if there was ever life on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417: Leaving Mars</a:t>
            </a:r>
            <a:r>
              <a:rPr lang="en-US" altLang="en-US" sz="1400" dirty="0" smtClean="0">
                <a:latin typeface="Calibri" panose="020F0502020204030204" pitchFamily="34" charset="0"/>
                <a:cs typeface="Calibri" panose="020F0502020204030204" pitchFamily="34" charset="0"/>
              </a:rPr>
              <a:t> – The astronauts take off from Mars and connect to the passenger ship. They check the ship, get it ready, and begin their return to Earth.</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latin typeface="Calibri" panose="020F0502020204030204" pitchFamily="34" charset="0"/>
                <a:cs typeface="Calibri" panose="020F0502020204030204" pitchFamily="34" charset="0"/>
              </a:rPr>
              <a:t>Day 657: Landing on Earth </a:t>
            </a:r>
            <a:r>
              <a:rPr lang="en-US" altLang="en-US" sz="1400" dirty="0" smtClean="0">
                <a:latin typeface="Calibri" panose="020F0502020204030204" pitchFamily="34" charset="0"/>
                <a:cs typeface="Calibri" panose="020F0502020204030204" pitchFamily="34" charset="0"/>
              </a:rPr>
              <a:t>– The astronauts get into the small ship and land on Earth in the ocean</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6.How many supply ships are necessary for a mission to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7.How long do the astronauts have to stay away from people before they leave for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8.How many days does it take to reach Mars</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9.How many days does it take to return to Earth?</a:t>
            </a: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5715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
        <p:nvSpPr>
          <p:cNvPr id="2" name="TextBox 1"/>
          <p:cNvSpPr txBox="1"/>
          <p:nvPr/>
        </p:nvSpPr>
        <p:spPr>
          <a:xfrm>
            <a:off x="7996760" y="4276378"/>
            <a:ext cx="2650854" cy="338554"/>
          </a:xfrm>
          <a:prstGeom prst="rect">
            <a:avLst/>
          </a:prstGeom>
          <a:noFill/>
        </p:spPr>
        <p:txBody>
          <a:bodyPr wrap="none" rtlCol="0">
            <a:spAutoFit/>
          </a:bodyPr>
          <a:lstStyle/>
          <a:p>
            <a:r>
              <a:rPr lang="en-US" sz="1600" dirty="0" smtClean="0">
                <a:solidFill>
                  <a:srgbClr val="0070C0"/>
                </a:solidFill>
              </a:rPr>
              <a:t>SCANNING FOR DETAILS</a:t>
            </a:r>
            <a:endParaRPr lang="en-US" sz="1600" dirty="0">
              <a:solidFill>
                <a:srgbClr val="0070C0"/>
              </a:solidFill>
            </a:endParaRPr>
          </a:p>
        </p:txBody>
      </p:sp>
    </p:spTree>
    <p:extLst>
      <p:ext uri="{BB962C8B-B14F-4D97-AF65-F5344CB8AC3E}">
        <p14:creationId xmlns:p14="http://schemas.microsoft.com/office/powerpoint/2010/main" val="972011484"/>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8</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flipV="1">
            <a:off x="652991" y="-45718"/>
            <a:ext cx="10887940" cy="4571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1"/>
            <a:ext cx="5963526" cy="6312738"/>
          </a:xfrm>
        </p:spPr>
        <p:txBody>
          <a:bodyPr/>
          <a:lstStyle/>
          <a:p>
            <a:pPr marL="0" indent="0">
              <a:spcBef>
                <a:spcPts val="0"/>
              </a:spcBef>
              <a:spcAft>
                <a:spcPts val="0"/>
              </a:spcAft>
            </a:pPr>
            <a:r>
              <a:rPr lang="en-US" sz="1400" b="1" dirty="0" smtClean="0">
                <a:solidFill>
                  <a:srgbClr val="FF3300"/>
                </a:solidFill>
                <a:latin typeface="Gill Sans"/>
              </a:rPr>
              <a:t>Exploring the Surface of Mars</a:t>
            </a:r>
            <a:endParaRPr lang="en-US" sz="1400" dirty="0">
              <a:solidFill>
                <a:srgbClr val="FF3300"/>
              </a:solidFill>
            </a:endParaRPr>
          </a:p>
          <a:p>
            <a:pPr marL="0" indent="0" algn="just">
              <a:spcBef>
                <a:spcPts val="0"/>
              </a:spcBef>
              <a:spcAft>
                <a:spcPts val="0"/>
              </a:spcAft>
            </a:pPr>
            <a:r>
              <a:rPr lang="en-US" sz="1400" b="1" dirty="0" smtClean="0">
                <a:latin typeface="Gill Sans"/>
              </a:rPr>
              <a:t>1 </a:t>
            </a:r>
            <a:r>
              <a:rPr lang="en-US" sz="1400" dirty="0">
                <a:latin typeface="Gill Sans"/>
              </a:rPr>
              <a:t>Many scientists around the world share a single goal: to establish a colony </a:t>
            </a:r>
            <a:r>
              <a:rPr lang="en-US" sz="1400" dirty="0" smtClean="0">
                <a:latin typeface="Gill Sans"/>
              </a:rPr>
              <a:t>on</a:t>
            </a:r>
            <a:r>
              <a:rPr lang="en-US" sz="1400" dirty="0" smtClean="0"/>
              <a:t> </a:t>
            </a:r>
            <a:r>
              <a:rPr lang="en-US" sz="1400" dirty="0" smtClean="0">
                <a:latin typeface="Gill Sans"/>
              </a:rPr>
              <a:t>Mars</a:t>
            </a:r>
            <a:r>
              <a:rPr lang="en-US" sz="1400" dirty="0">
                <a:latin typeface="Gill Sans"/>
              </a:rPr>
              <a:t>. Government programs and private groups are committing time, effort, </a:t>
            </a:r>
            <a:r>
              <a:rPr lang="en-US" sz="1400" dirty="0" smtClean="0">
                <a:latin typeface="Gill Sans"/>
              </a:rPr>
              <a:t>and</a:t>
            </a:r>
            <a:r>
              <a:rPr lang="en-US" sz="1400" dirty="0" smtClean="0"/>
              <a:t> </a:t>
            </a:r>
            <a:r>
              <a:rPr lang="en-US" sz="1400" dirty="0" smtClean="0">
                <a:latin typeface="Gill Sans"/>
              </a:rPr>
              <a:t>money </a:t>
            </a:r>
            <a:r>
              <a:rPr lang="en-US" sz="1400" dirty="0">
                <a:latin typeface="Gill Sans"/>
              </a:rPr>
              <a:t>to find a way to live there. But for the average person, this sounds a </a:t>
            </a:r>
            <a:r>
              <a:rPr lang="en-US" sz="1400" dirty="0" smtClean="0">
                <a:latin typeface="Gill Sans"/>
              </a:rPr>
              <a:t>lot</a:t>
            </a:r>
            <a:r>
              <a:rPr lang="en-US" sz="1400" dirty="0" smtClean="0"/>
              <a:t> </a:t>
            </a:r>
            <a:r>
              <a:rPr lang="en-US" sz="1400" dirty="0" smtClean="0">
                <a:latin typeface="Gill Sans"/>
              </a:rPr>
              <a:t>more </a:t>
            </a:r>
            <a:r>
              <a:rPr lang="en-US" sz="1400" dirty="0">
                <a:latin typeface="Gill Sans"/>
              </a:rPr>
              <a:t>like science fiction than science. How can a planet so different from </a:t>
            </a:r>
            <a:r>
              <a:rPr lang="en-US" sz="1400" dirty="0" smtClean="0">
                <a:latin typeface="Gill Sans"/>
              </a:rPr>
              <a:t>Earth</a:t>
            </a:r>
            <a:r>
              <a:rPr lang="en-US" sz="1400" dirty="0" smtClean="0"/>
              <a:t> </a:t>
            </a:r>
            <a:r>
              <a:rPr lang="en-US" sz="1400" dirty="0" smtClean="0">
                <a:latin typeface="Gill Sans"/>
              </a:rPr>
              <a:t>be </a:t>
            </a:r>
            <a:r>
              <a:rPr lang="en-US" sz="1400" dirty="0">
                <a:latin typeface="Gill Sans"/>
              </a:rPr>
              <a:t>a home for humans? There is much speculation about what Mars will </a:t>
            </a:r>
            <a:r>
              <a:rPr lang="en-US" sz="1400" dirty="0" smtClean="0">
                <a:latin typeface="Gill Sans"/>
              </a:rPr>
              <a:t>actually</a:t>
            </a:r>
            <a:r>
              <a:rPr lang="en-US" sz="1400" dirty="0" smtClean="0"/>
              <a:t> </a:t>
            </a:r>
            <a:r>
              <a:rPr lang="en-US" sz="1400" dirty="0" smtClean="0">
                <a:latin typeface="Gill Sans"/>
              </a:rPr>
              <a:t>be </a:t>
            </a:r>
            <a:r>
              <a:rPr lang="en-US" sz="1400" dirty="0">
                <a:latin typeface="Gill Sans"/>
              </a:rPr>
              <a:t>like once people get there.</a:t>
            </a:r>
            <a:endParaRPr lang="en-US" sz="1400" dirty="0"/>
          </a:p>
          <a:p>
            <a:pPr marL="0" indent="0" algn="just">
              <a:spcBef>
                <a:spcPts val="0"/>
              </a:spcBef>
              <a:spcAft>
                <a:spcPts val="0"/>
              </a:spcAft>
            </a:pPr>
            <a:r>
              <a:rPr lang="en-US" sz="1400" b="1" dirty="0">
                <a:latin typeface="Gill Sans"/>
              </a:rPr>
              <a:t>2 </a:t>
            </a:r>
            <a:r>
              <a:rPr lang="en-US" sz="1400" dirty="0">
                <a:latin typeface="Gill Sans"/>
              </a:rPr>
              <a:t>The good news is that scientists are doing a lot of research to learn about </a:t>
            </a:r>
            <a:r>
              <a:rPr lang="en-US" sz="1400" dirty="0" smtClean="0">
                <a:latin typeface="Gill Sans"/>
              </a:rPr>
              <a:t>this</a:t>
            </a:r>
            <a:r>
              <a:rPr lang="en-US" sz="1400" dirty="0" smtClean="0"/>
              <a:t> </a:t>
            </a:r>
            <a:r>
              <a:rPr lang="en-US" sz="1400" dirty="0" smtClean="0">
                <a:latin typeface="Gill Sans"/>
              </a:rPr>
              <a:t>dusty</a:t>
            </a:r>
            <a:r>
              <a:rPr lang="en-US" sz="1400" dirty="0">
                <a:latin typeface="Gill Sans"/>
              </a:rPr>
              <a:t>, desert-like world. Land rovers roll over the rocky hills and orbiters spin </a:t>
            </a:r>
            <a:r>
              <a:rPr lang="en-US" sz="1400" dirty="0" smtClean="0">
                <a:latin typeface="Gill Sans"/>
              </a:rPr>
              <a:t>in</a:t>
            </a:r>
            <a:r>
              <a:rPr lang="en-US" sz="1400" dirty="0" smtClean="0"/>
              <a:t> </a:t>
            </a:r>
            <a:r>
              <a:rPr lang="en-US" sz="1400" dirty="0" smtClean="0">
                <a:latin typeface="Gill Sans"/>
              </a:rPr>
              <a:t>outer </a:t>
            </a:r>
            <a:r>
              <a:rPr lang="en-US" sz="1400" dirty="0">
                <a:latin typeface="Gill Sans"/>
              </a:rPr>
              <a:t>space above, taking pictures of the surface of Mars. They automatically </a:t>
            </a:r>
            <a:r>
              <a:rPr lang="en-US" sz="1400" dirty="0" smtClean="0">
                <a:latin typeface="Gill Sans"/>
              </a:rPr>
              <a:t>send</a:t>
            </a:r>
            <a:r>
              <a:rPr lang="en-US" sz="1400" dirty="0" smtClean="0"/>
              <a:t> </a:t>
            </a:r>
            <a:r>
              <a:rPr lang="en-US" sz="1400" dirty="0" smtClean="0">
                <a:latin typeface="Gill Sans"/>
              </a:rPr>
              <a:t>these </a:t>
            </a:r>
            <a:r>
              <a:rPr lang="en-US" sz="1400" dirty="0">
                <a:latin typeface="Gill Sans"/>
              </a:rPr>
              <a:t>images to Earth to help scientists understand the planet’s geography. As </a:t>
            </a:r>
            <a:r>
              <a:rPr lang="en-US" sz="1400" dirty="0" smtClean="0">
                <a:latin typeface="Gill Sans"/>
              </a:rPr>
              <a:t>a</a:t>
            </a:r>
            <a:r>
              <a:rPr lang="en-US" sz="1400" dirty="0" smtClean="0"/>
              <a:t> </a:t>
            </a:r>
            <a:r>
              <a:rPr lang="en-US" sz="1400" dirty="0" smtClean="0">
                <a:latin typeface="Gill Sans"/>
              </a:rPr>
              <a:t>result</a:t>
            </a:r>
            <a:r>
              <a:rPr lang="en-US" sz="1400" dirty="0">
                <a:latin typeface="Gill Sans"/>
              </a:rPr>
              <a:t>, some researchers have been able to simulate the environment. They </a:t>
            </a:r>
            <a:r>
              <a:rPr lang="en-US" sz="1400" dirty="0" smtClean="0">
                <a:latin typeface="Gill Sans"/>
              </a:rPr>
              <a:t>can</a:t>
            </a:r>
            <a:r>
              <a:rPr lang="en-US" sz="1400" dirty="0" smtClean="0"/>
              <a:t> </a:t>
            </a:r>
            <a:r>
              <a:rPr lang="en-US" sz="1400" dirty="0" smtClean="0">
                <a:latin typeface="Gill Sans"/>
              </a:rPr>
              <a:t>recreate </a:t>
            </a:r>
            <a:r>
              <a:rPr lang="en-US" sz="1400" dirty="0">
                <a:latin typeface="Gill Sans"/>
              </a:rPr>
              <a:t>the surface and thin atmosphere specific to the planet.</a:t>
            </a:r>
            <a:endParaRPr lang="en-US" sz="1400" dirty="0"/>
          </a:p>
          <a:p>
            <a:pPr marL="0" indent="0" algn="just">
              <a:spcBef>
                <a:spcPts val="0"/>
              </a:spcBef>
              <a:spcAft>
                <a:spcPts val="0"/>
              </a:spcAft>
            </a:pPr>
            <a:r>
              <a:rPr lang="en-US" sz="1400" b="1" dirty="0">
                <a:latin typeface="Gill Sans"/>
              </a:rPr>
              <a:t>3 </a:t>
            </a:r>
            <a:r>
              <a:rPr lang="en-US" sz="1400" dirty="0">
                <a:latin typeface="Gill Sans"/>
              </a:rPr>
              <a:t>These studies have shown that Mars simply cannot support life for humans. </a:t>
            </a:r>
            <a:r>
              <a:rPr lang="en-US" sz="1400" dirty="0" smtClean="0">
                <a:latin typeface="Gill Sans"/>
              </a:rPr>
              <a:t>If</a:t>
            </a:r>
            <a:r>
              <a:rPr lang="en-US" sz="1400" dirty="0" smtClean="0"/>
              <a:t> </a:t>
            </a:r>
            <a:r>
              <a:rPr lang="en-US" sz="1400" dirty="0" smtClean="0">
                <a:latin typeface="Gill Sans"/>
              </a:rPr>
              <a:t>people </a:t>
            </a:r>
            <a:r>
              <a:rPr lang="en-US" sz="1400" dirty="0">
                <a:latin typeface="Gill Sans"/>
              </a:rPr>
              <a:t>want to live there, they must create an artificial environment. They </a:t>
            </a:r>
            <a:r>
              <a:rPr lang="en-US" sz="1400" dirty="0" smtClean="0">
                <a:latin typeface="Gill Sans"/>
              </a:rPr>
              <a:t>must</a:t>
            </a:r>
            <a:r>
              <a:rPr lang="en-US" sz="1400" dirty="0" smtClean="0"/>
              <a:t> </a:t>
            </a:r>
            <a:r>
              <a:rPr lang="en-US" sz="1400" dirty="0" smtClean="0">
                <a:latin typeface="Gill Sans"/>
              </a:rPr>
              <a:t>stay </a:t>
            </a:r>
            <a:r>
              <a:rPr lang="en-US" sz="1400" dirty="0">
                <a:latin typeface="Gill Sans"/>
              </a:rPr>
              <a:t>in special housing to protect themselves from the freezing </a:t>
            </a:r>
            <a:r>
              <a:rPr lang="en-US" sz="1400" dirty="0" smtClean="0">
                <a:latin typeface="Gill Sans"/>
              </a:rPr>
              <a:t>temperatures</a:t>
            </a:r>
            <a:r>
              <a:rPr lang="en-US" sz="1400" dirty="0" smtClean="0"/>
              <a:t> </a:t>
            </a:r>
            <a:r>
              <a:rPr lang="en-US" sz="1400" dirty="0" smtClean="0">
                <a:latin typeface="Gill Sans"/>
              </a:rPr>
              <a:t>outside</a:t>
            </a:r>
            <a:r>
              <a:rPr lang="en-US" sz="1400" dirty="0">
                <a:latin typeface="Gill Sans"/>
              </a:rPr>
              <a:t>. They also need to create their own oxygen, water, and food to survive.</a:t>
            </a:r>
            <a:endParaRPr lang="en-US" sz="1400" dirty="0"/>
          </a:p>
          <a:p>
            <a:pPr marL="0" indent="0" algn="just">
              <a:spcBef>
                <a:spcPts val="0"/>
              </a:spcBef>
              <a:spcAft>
                <a:spcPts val="0"/>
              </a:spcAft>
            </a:pPr>
            <a:r>
              <a:rPr lang="en-US" sz="1400" b="1" dirty="0">
                <a:latin typeface="Gill Sans"/>
              </a:rPr>
              <a:t>4 </a:t>
            </a:r>
            <a:r>
              <a:rPr lang="en-US" sz="1400" dirty="0">
                <a:latin typeface="Gill Sans"/>
              </a:rPr>
              <a:t>There is little doubt that Mars colonists will feel isolated and alone at first.</a:t>
            </a:r>
            <a:endParaRPr lang="en-US" sz="1400" dirty="0"/>
          </a:p>
          <a:p>
            <a:pPr marL="0" indent="0" algn="just">
              <a:spcBef>
                <a:spcPts val="0"/>
              </a:spcBef>
              <a:spcAft>
                <a:spcPts val="0"/>
              </a:spcAft>
            </a:pPr>
            <a:r>
              <a:rPr lang="en-US" sz="1400" dirty="0">
                <a:latin typeface="Gill Sans"/>
              </a:rPr>
              <a:t>Depression is also likely, due to separation from loved ones for years or even </a:t>
            </a:r>
            <a:r>
              <a:rPr lang="en-US" sz="1400" dirty="0" smtClean="0">
                <a:latin typeface="Gill Sans"/>
              </a:rPr>
              <a:t>a</a:t>
            </a:r>
            <a:r>
              <a:rPr lang="en-US" sz="1400" dirty="0" smtClean="0"/>
              <a:t> </a:t>
            </a:r>
            <a:r>
              <a:rPr lang="en-US" sz="1400" dirty="0" smtClean="0">
                <a:latin typeface="Gill Sans"/>
              </a:rPr>
              <a:t>lifetime</a:t>
            </a:r>
            <a:r>
              <a:rPr lang="en-US" sz="1400" dirty="0">
                <a:latin typeface="Gill Sans"/>
              </a:rPr>
              <a:t>. But boredom will certainly not be a problem with so many things to </a:t>
            </a:r>
            <a:r>
              <a:rPr lang="en-US" sz="1400" dirty="0" smtClean="0">
                <a:latin typeface="Gill Sans"/>
              </a:rPr>
              <a:t>do</a:t>
            </a:r>
            <a:r>
              <a:rPr lang="en-US" sz="1400" dirty="0" smtClean="0"/>
              <a:t> </a:t>
            </a:r>
            <a:r>
              <a:rPr lang="en-US" sz="1400" dirty="0" smtClean="0">
                <a:latin typeface="Gill Sans"/>
              </a:rPr>
              <a:t>and </a:t>
            </a:r>
            <a:r>
              <a:rPr lang="en-US" sz="1400" dirty="0">
                <a:latin typeface="Gill Sans"/>
              </a:rPr>
              <a:t>places to explore. With just a little help from vehicles to get around, </a:t>
            </a:r>
            <a:r>
              <a:rPr lang="en-US" sz="1400" dirty="0" smtClean="0">
                <a:latin typeface="Gill Sans"/>
              </a:rPr>
              <a:t>colonists</a:t>
            </a:r>
            <a:r>
              <a:rPr lang="en-US" sz="1400" dirty="0" smtClean="0"/>
              <a:t> </a:t>
            </a:r>
            <a:r>
              <a:rPr lang="en-US" sz="1400" dirty="0" smtClean="0">
                <a:latin typeface="Gill Sans"/>
              </a:rPr>
              <a:t>can </a:t>
            </a:r>
            <a:r>
              <a:rPr lang="en-US" sz="1400" dirty="0">
                <a:latin typeface="Gill Sans"/>
              </a:rPr>
              <a:t>count on seeing huge mountains and volcanoes, wide sand dunes, and </a:t>
            </a:r>
            <a:r>
              <a:rPr lang="en-US" sz="1400" dirty="0" smtClean="0">
                <a:latin typeface="Gill Sans"/>
              </a:rPr>
              <a:t>deep</a:t>
            </a:r>
            <a:r>
              <a:rPr lang="en-US" sz="1400" dirty="0" smtClean="0"/>
              <a:t> </a:t>
            </a:r>
            <a:r>
              <a:rPr lang="en-US" sz="1400" dirty="0" smtClean="0">
                <a:latin typeface="Gill Sans"/>
              </a:rPr>
              <a:t>canyons</a:t>
            </a:r>
            <a:r>
              <a:rPr lang="en-US" sz="1400" dirty="0">
                <a:latin typeface="Gill Sans"/>
              </a:rPr>
              <a:t>. The enormous size of the landscape features is the result of years of </a:t>
            </a:r>
            <a:r>
              <a:rPr lang="en-US" sz="1400" dirty="0" smtClean="0">
                <a:latin typeface="Gill Sans"/>
              </a:rPr>
              <a:t>dust</a:t>
            </a:r>
            <a:r>
              <a:rPr lang="en-US" sz="1400" dirty="0" smtClean="0"/>
              <a:t> </a:t>
            </a:r>
            <a:r>
              <a:rPr lang="en-US" sz="1400" dirty="0" smtClean="0">
                <a:latin typeface="Gill Sans"/>
              </a:rPr>
              <a:t>storms </a:t>
            </a:r>
            <a:r>
              <a:rPr lang="en-US" sz="1400" dirty="0">
                <a:latin typeface="Gill Sans"/>
              </a:rPr>
              <a:t>and impacts from space objects. It is also likely the effect of moving </a:t>
            </a:r>
            <a:r>
              <a:rPr lang="en-US" sz="1400" dirty="0" smtClean="0">
                <a:latin typeface="Gill Sans"/>
              </a:rPr>
              <a:t>water</a:t>
            </a:r>
            <a:r>
              <a:rPr lang="en-US" sz="1400" dirty="0" smtClean="0"/>
              <a:t> </a:t>
            </a:r>
            <a:r>
              <a:rPr lang="en-US" sz="1400" dirty="0" smtClean="0">
                <a:latin typeface="Gill Sans"/>
              </a:rPr>
              <a:t>that </a:t>
            </a:r>
            <a:r>
              <a:rPr lang="en-US" sz="1400" dirty="0">
                <a:latin typeface="Gill Sans"/>
              </a:rPr>
              <a:t>once flowed freely on the surface of the planet.</a:t>
            </a:r>
            <a:endParaRPr lang="en-US" sz="1400" dirty="0"/>
          </a:p>
          <a:p>
            <a:pPr marL="0" indent="0" algn="just">
              <a:spcBef>
                <a:spcPts val="0"/>
              </a:spcBef>
              <a:spcAft>
                <a:spcPts val="0"/>
              </a:spcAft>
            </a:pPr>
            <a:r>
              <a:rPr lang="en-US" sz="1400" b="1" dirty="0">
                <a:latin typeface="Gill Sans"/>
              </a:rPr>
              <a:t>5 </a:t>
            </a:r>
            <a:r>
              <a:rPr lang="en-US" sz="1400" dirty="0">
                <a:latin typeface="Gill Sans"/>
              </a:rPr>
              <a:t>Mars will certainly be a challenging place for humans to live. When the </a:t>
            </a:r>
            <a:r>
              <a:rPr lang="en-US" sz="1400" dirty="0" smtClean="0">
                <a:latin typeface="Gill Sans"/>
              </a:rPr>
              <a:t>engine</a:t>
            </a:r>
            <a:r>
              <a:rPr lang="en-US" sz="1400" dirty="0" smtClean="0"/>
              <a:t> </a:t>
            </a:r>
            <a:r>
              <a:rPr lang="en-US" sz="1400" dirty="0" smtClean="0">
                <a:latin typeface="Gill Sans"/>
              </a:rPr>
              <a:t>stops </a:t>
            </a:r>
            <a:r>
              <a:rPr lang="en-US" sz="1400" dirty="0">
                <a:latin typeface="Gill Sans"/>
              </a:rPr>
              <a:t>and colonists step onto the planet for the first time, they will be faced </a:t>
            </a:r>
            <a:r>
              <a:rPr lang="en-US" sz="1400" dirty="0" smtClean="0">
                <a:latin typeface="Gill Sans"/>
              </a:rPr>
              <a:t>with</a:t>
            </a:r>
            <a:r>
              <a:rPr lang="en-US" sz="1400" dirty="0" smtClean="0"/>
              <a:t> </a:t>
            </a:r>
            <a:r>
              <a:rPr lang="en-US" sz="1400" dirty="0" smtClean="0">
                <a:latin typeface="Gill Sans"/>
              </a:rPr>
              <a:t>a </a:t>
            </a:r>
            <a:r>
              <a:rPr lang="en-US" sz="1400" dirty="0">
                <a:latin typeface="Gill Sans"/>
              </a:rPr>
              <a:t>new and unforgiving environment. Their reaction to this world will </a:t>
            </a:r>
            <a:r>
              <a:rPr lang="en-US" sz="1400" dirty="0" smtClean="0">
                <a:latin typeface="Gill Sans"/>
              </a:rPr>
              <a:t>determine</a:t>
            </a:r>
            <a:r>
              <a:rPr lang="en-US" sz="1400" dirty="0" smtClean="0"/>
              <a:t> </a:t>
            </a:r>
            <a:r>
              <a:rPr lang="en-US" sz="1400" dirty="0" smtClean="0">
                <a:latin typeface="Gill Sans"/>
              </a:rPr>
              <a:t>whether </a:t>
            </a:r>
            <a:r>
              <a:rPr lang="en-US" sz="1400" dirty="0">
                <a:latin typeface="Gill Sans"/>
              </a:rPr>
              <a:t>Mars can truly be a place to call home.</a:t>
            </a:r>
            <a:endParaRPr lang="en-US" sz="1400" dirty="0"/>
          </a:p>
          <a:p>
            <a:pPr marL="0" indent="0"/>
            <a:r>
              <a:rPr lang="en-US" sz="1400" dirty="0"/>
              <a:t/>
            </a:r>
            <a:br>
              <a:rPr lang="en-US" sz="1400" dirty="0"/>
            </a:br>
            <a:endParaRPr lang="en-US" altLang="en-US" sz="1400" dirty="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indent="0">
              <a:spcBef>
                <a:spcPts val="0"/>
              </a:spcBef>
              <a:spcAft>
                <a:spcPts val="0"/>
              </a:spcAft>
            </a:pPr>
            <a:r>
              <a:rPr lang="en-US" sz="1400" b="1" dirty="0" smtClean="0">
                <a:solidFill>
                  <a:srgbClr val="00B0F0"/>
                </a:solidFill>
                <a:latin typeface="Gill Sans"/>
              </a:rPr>
              <a:t>A. </a:t>
            </a:r>
            <a:r>
              <a:rPr lang="en-US" sz="1400" dirty="0" smtClean="0">
                <a:solidFill>
                  <a:srgbClr val="00B0F0"/>
                </a:solidFill>
                <a:latin typeface="Gill Sans"/>
              </a:rPr>
              <a:t>Read </a:t>
            </a:r>
            <a:r>
              <a:rPr lang="en-US" sz="1400" dirty="0">
                <a:solidFill>
                  <a:srgbClr val="00B0F0"/>
                </a:solidFill>
                <a:latin typeface="Gill Sans"/>
              </a:rPr>
              <a:t>each main idea. Find where the idea is expressed in the article. Then write the </a:t>
            </a:r>
            <a:r>
              <a:rPr lang="en-US" sz="1400" dirty="0" smtClean="0">
                <a:solidFill>
                  <a:srgbClr val="00B0F0"/>
                </a:solidFill>
                <a:latin typeface="Gill Sans"/>
              </a:rPr>
              <a:t>paragraph</a:t>
            </a:r>
            <a:r>
              <a:rPr lang="en-US" sz="1400" dirty="0">
                <a:solidFill>
                  <a:srgbClr val="00B0F0"/>
                </a:solidFill>
              </a:rPr>
              <a:t> </a:t>
            </a:r>
            <a:r>
              <a:rPr lang="en-US" sz="1400" dirty="0" smtClean="0">
                <a:solidFill>
                  <a:srgbClr val="00B0F0"/>
                </a:solidFill>
                <a:latin typeface="Gill Sans"/>
              </a:rPr>
              <a:t>number </a:t>
            </a:r>
            <a:r>
              <a:rPr lang="en-US" sz="1400" dirty="0">
                <a:solidFill>
                  <a:srgbClr val="00B0F0"/>
                </a:solidFill>
                <a:latin typeface="Gill Sans"/>
              </a:rPr>
              <a:t>on the line</a:t>
            </a:r>
            <a:r>
              <a:rPr lang="en-US" sz="1400" dirty="0" smtClean="0">
                <a:latin typeface="Gill Sans"/>
              </a:rPr>
              <a:t>.</a:t>
            </a:r>
            <a:endParaRPr lang="en-US" sz="1400" dirty="0"/>
          </a:p>
          <a:p>
            <a:pPr marL="0" indent="0">
              <a:spcBef>
                <a:spcPts val="0"/>
              </a:spcBef>
              <a:spcAft>
                <a:spcPts val="0"/>
              </a:spcAft>
            </a:pPr>
            <a:r>
              <a:rPr lang="en-US" sz="1400" b="1" dirty="0">
                <a:latin typeface="Gill Sans"/>
              </a:rPr>
              <a:t> </a:t>
            </a:r>
            <a:r>
              <a:rPr lang="en-US" sz="1400" b="1" dirty="0" smtClean="0">
                <a:latin typeface="Gill Sans"/>
              </a:rPr>
              <a:t>___ </a:t>
            </a:r>
            <a:r>
              <a:rPr lang="en-US" sz="1400" b="1" dirty="0">
                <a:latin typeface="Gill Sans"/>
              </a:rPr>
              <a:t>1. </a:t>
            </a:r>
            <a:r>
              <a:rPr lang="en-US" sz="1400" dirty="0">
                <a:latin typeface="Gill Sans"/>
              </a:rPr>
              <a:t>Mars does not have what humans need to live.</a:t>
            </a:r>
            <a:endParaRPr lang="en-US" sz="1400" dirty="0"/>
          </a:p>
          <a:p>
            <a:pPr marL="0" indent="0">
              <a:spcBef>
                <a:spcPts val="0"/>
              </a:spcBef>
              <a:spcAft>
                <a:spcPts val="0"/>
              </a:spcAft>
            </a:pPr>
            <a:r>
              <a:rPr lang="en-US" sz="1400" b="1" dirty="0">
                <a:latin typeface="Gill Sans"/>
              </a:rPr>
              <a:t> </a:t>
            </a:r>
            <a:r>
              <a:rPr lang="en-US" sz="1400" b="1" dirty="0" smtClean="0">
                <a:latin typeface="Gill Sans"/>
              </a:rPr>
              <a:t>___ </a:t>
            </a:r>
            <a:r>
              <a:rPr lang="en-US" sz="1400" b="1" dirty="0">
                <a:latin typeface="Gill Sans"/>
              </a:rPr>
              <a:t>2. </a:t>
            </a:r>
            <a:r>
              <a:rPr lang="en-US" sz="1400" dirty="0">
                <a:latin typeface="Gill Sans"/>
              </a:rPr>
              <a:t>Researchers have learned a lot about Mars</a:t>
            </a:r>
            <a:r>
              <a:rPr lang="en-US" sz="1400" dirty="0" smtClean="0">
                <a:latin typeface="Gill Sans"/>
              </a:rPr>
              <a:t>.</a:t>
            </a:r>
          </a:p>
          <a:p>
            <a:pPr marL="0" indent="0">
              <a:spcBef>
                <a:spcPts val="0"/>
              </a:spcBef>
              <a:spcAft>
                <a:spcPts val="0"/>
              </a:spcAft>
            </a:pPr>
            <a:endParaRPr lang="en-US" sz="1400" dirty="0"/>
          </a:p>
          <a:p>
            <a:pPr marL="0" indent="0">
              <a:spcBef>
                <a:spcPts val="0"/>
              </a:spcBef>
              <a:spcAft>
                <a:spcPts val="0"/>
              </a:spcAft>
            </a:pPr>
            <a:r>
              <a:rPr lang="en-US" sz="1400" b="1" dirty="0">
                <a:solidFill>
                  <a:srgbClr val="00B0F0"/>
                </a:solidFill>
                <a:latin typeface="Gill Sans"/>
              </a:rPr>
              <a:t>B. </a:t>
            </a:r>
            <a:r>
              <a:rPr lang="en-US" sz="1400" dirty="0">
                <a:solidFill>
                  <a:srgbClr val="00B0F0"/>
                </a:solidFill>
                <a:latin typeface="Gill Sans"/>
              </a:rPr>
              <a:t>Choose the best answer.</a:t>
            </a:r>
            <a:endParaRPr lang="en-US" sz="1400" dirty="0">
              <a:solidFill>
                <a:srgbClr val="00B0F0"/>
              </a:solidFill>
            </a:endParaRPr>
          </a:p>
          <a:p>
            <a:pPr marL="0" indent="0">
              <a:spcBef>
                <a:spcPts val="0"/>
              </a:spcBef>
              <a:spcAft>
                <a:spcPts val="0"/>
              </a:spcAft>
            </a:pPr>
            <a:r>
              <a:rPr lang="en-US" sz="1400" b="1" dirty="0">
                <a:latin typeface="Gill Sans"/>
              </a:rPr>
              <a:t> </a:t>
            </a:r>
            <a:r>
              <a:rPr lang="en-US" sz="1400" b="1" dirty="0" smtClean="0">
                <a:latin typeface="Gill Sans"/>
              </a:rPr>
              <a:t>  3</a:t>
            </a:r>
            <a:r>
              <a:rPr lang="en-US" sz="1400" b="1" dirty="0">
                <a:latin typeface="Gill Sans"/>
              </a:rPr>
              <a:t>. </a:t>
            </a:r>
            <a:r>
              <a:rPr lang="en-US" sz="1400" dirty="0">
                <a:latin typeface="Gill Sans"/>
              </a:rPr>
              <a:t>What is a main idea of the article?</a:t>
            </a:r>
            <a:endParaRPr lang="en-US" sz="1400" dirty="0"/>
          </a:p>
          <a:p>
            <a:pPr marL="0" indent="0">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Mars is very different from Earth.</a:t>
            </a:r>
            <a:endParaRPr lang="en-US" sz="1400" dirty="0"/>
          </a:p>
          <a:p>
            <a:pPr marL="0" indent="0">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Humans need water to live on Mars.</a:t>
            </a:r>
            <a:endParaRPr lang="en-US" sz="1400" dirty="0"/>
          </a:p>
          <a:p>
            <a:pPr marL="0" indent="0">
              <a:spcBef>
                <a:spcPts val="0"/>
              </a:spcBef>
              <a:spcAft>
                <a:spcPts val="0"/>
              </a:spcAft>
            </a:pPr>
            <a:r>
              <a:rPr lang="en-US" sz="1400" b="1" dirty="0" smtClean="0">
                <a:latin typeface="Gill Sans"/>
              </a:rPr>
              <a:t>	C</a:t>
            </a:r>
            <a:r>
              <a:rPr lang="en-US" sz="1400" b="1" dirty="0">
                <a:latin typeface="Gill Sans"/>
              </a:rPr>
              <a:t>. </a:t>
            </a:r>
            <a:r>
              <a:rPr lang="en-US" sz="1400" dirty="0">
                <a:latin typeface="Gill Sans"/>
              </a:rPr>
              <a:t>The temperature on Mars is very cold.</a:t>
            </a:r>
            <a:endParaRPr lang="en-US" sz="1400" dirty="0"/>
          </a:p>
          <a:p>
            <a:pPr marL="0" indent="0">
              <a:spcBef>
                <a:spcPts val="0"/>
              </a:spcBef>
              <a:spcAft>
                <a:spcPts val="0"/>
              </a:spcAft>
            </a:pPr>
            <a:r>
              <a:rPr lang="en-US" sz="1400" b="1" dirty="0" smtClean="0">
                <a:latin typeface="Gill Sans"/>
              </a:rPr>
              <a:t>	D</a:t>
            </a:r>
            <a:r>
              <a:rPr lang="en-US" sz="1400" b="1" dirty="0">
                <a:latin typeface="Gill Sans"/>
              </a:rPr>
              <a:t>. </a:t>
            </a:r>
            <a:r>
              <a:rPr lang="en-US" sz="1400" dirty="0">
                <a:latin typeface="Gill Sans"/>
              </a:rPr>
              <a:t>People on Earth have been visiting Mars.</a:t>
            </a:r>
            <a:endParaRPr lang="en-US" sz="1400" dirty="0"/>
          </a:p>
          <a:p>
            <a:pPr marL="0" indent="0">
              <a:spcBef>
                <a:spcPts val="0"/>
              </a:spcBef>
              <a:spcAft>
                <a:spcPts val="0"/>
              </a:spcAft>
            </a:pPr>
            <a:r>
              <a:rPr lang="en-US" sz="1400" b="1" dirty="0" smtClean="0">
                <a:latin typeface="Gill Sans"/>
              </a:rPr>
              <a:t>   4</a:t>
            </a:r>
            <a:r>
              <a:rPr lang="en-US" sz="1400" b="1" dirty="0">
                <a:latin typeface="Gill Sans"/>
              </a:rPr>
              <a:t>. </a:t>
            </a:r>
            <a:r>
              <a:rPr lang="en-US" sz="1400" dirty="0">
                <a:latin typeface="Gill Sans"/>
              </a:rPr>
              <a:t>While living on Mars, colonists may see ____.</a:t>
            </a:r>
            <a:endParaRPr lang="en-US" sz="1400" dirty="0"/>
          </a:p>
          <a:p>
            <a:pPr marL="0" indent="0">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deep lakes</a:t>
            </a:r>
            <a:endParaRPr lang="en-US" sz="1400" dirty="0"/>
          </a:p>
          <a:p>
            <a:pPr marL="0" indent="0">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sand dunes</a:t>
            </a:r>
            <a:endParaRPr lang="en-US" sz="1400" dirty="0"/>
          </a:p>
          <a:p>
            <a:pPr marL="0" indent="0">
              <a:spcBef>
                <a:spcPts val="0"/>
              </a:spcBef>
              <a:spcAft>
                <a:spcPts val="0"/>
              </a:spcAft>
            </a:pPr>
            <a:r>
              <a:rPr lang="en-US" sz="1400" b="1" dirty="0" smtClean="0">
                <a:latin typeface="Gill Sans"/>
              </a:rPr>
              <a:t>	C</a:t>
            </a:r>
            <a:r>
              <a:rPr lang="en-US" sz="1400" b="1" dirty="0">
                <a:latin typeface="Gill Sans"/>
              </a:rPr>
              <a:t>. </a:t>
            </a:r>
            <a:r>
              <a:rPr lang="en-US" sz="1400" dirty="0">
                <a:latin typeface="Gill Sans"/>
              </a:rPr>
              <a:t>huge cities</a:t>
            </a:r>
            <a:endParaRPr lang="en-US" sz="1400" dirty="0"/>
          </a:p>
          <a:p>
            <a:pPr marL="0" indent="0">
              <a:spcBef>
                <a:spcPts val="0"/>
              </a:spcBef>
              <a:spcAft>
                <a:spcPts val="0"/>
              </a:spcAft>
            </a:pPr>
            <a:r>
              <a:rPr lang="en-US" sz="1400" b="1" dirty="0" smtClean="0">
                <a:latin typeface="Gill Sans"/>
              </a:rPr>
              <a:t>	D</a:t>
            </a:r>
            <a:r>
              <a:rPr lang="en-US" sz="1400" b="1" dirty="0">
                <a:latin typeface="Gill Sans"/>
              </a:rPr>
              <a:t>. </a:t>
            </a:r>
            <a:r>
              <a:rPr lang="en-US" sz="1400" dirty="0">
                <a:latin typeface="Gill Sans"/>
              </a:rPr>
              <a:t>moving water</a:t>
            </a:r>
            <a:endParaRPr lang="en-US" sz="1400" dirty="0"/>
          </a:p>
          <a:p>
            <a:pPr marL="0" indent="0">
              <a:spcBef>
                <a:spcPts val="0"/>
              </a:spcBef>
              <a:spcAft>
                <a:spcPts val="0"/>
              </a:spcAft>
            </a:pPr>
            <a:r>
              <a:rPr lang="en-US" sz="1400" b="1" dirty="0" smtClean="0">
                <a:latin typeface="Gill Sans"/>
              </a:rPr>
              <a:t>   5</a:t>
            </a:r>
            <a:r>
              <a:rPr lang="en-US" sz="1400" b="1" dirty="0">
                <a:latin typeface="Gill Sans"/>
              </a:rPr>
              <a:t>. </a:t>
            </a:r>
            <a:r>
              <a:rPr lang="en-US" sz="1400" dirty="0">
                <a:latin typeface="Gill Sans"/>
              </a:rPr>
              <a:t>Scientists have learned about the geography of Mars from ____.</a:t>
            </a:r>
            <a:endParaRPr lang="en-US" sz="1400" dirty="0"/>
          </a:p>
          <a:p>
            <a:pPr marL="0" indent="0">
              <a:spcBef>
                <a:spcPts val="0"/>
              </a:spcBef>
              <a:spcAft>
                <a:spcPts val="0"/>
              </a:spcAft>
            </a:pPr>
            <a:r>
              <a:rPr lang="en-US" sz="1400" b="1" dirty="0" smtClean="0">
                <a:latin typeface="Gill Sans"/>
              </a:rPr>
              <a:t>	A</a:t>
            </a:r>
            <a:r>
              <a:rPr lang="en-US" sz="1400" b="1" dirty="0">
                <a:latin typeface="Gill Sans"/>
              </a:rPr>
              <a:t>. </a:t>
            </a:r>
            <a:r>
              <a:rPr lang="en-US" sz="1400" dirty="0">
                <a:latin typeface="Gill Sans"/>
              </a:rPr>
              <a:t>looking at pictures of Mars</a:t>
            </a:r>
            <a:endParaRPr lang="en-US" sz="1400" dirty="0"/>
          </a:p>
          <a:p>
            <a:pPr marL="0" indent="0">
              <a:spcBef>
                <a:spcPts val="0"/>
              </a:spcBef>
              <a:spcAft>
                <a:spcPts val="0"/>
              </a:spcAft>
            </a:pPr>
            <a:r>
              <a:rPr lang="en-US" sz="1400" b="1" dirty="0" smtClean="0">
                <a:latin typeface="Gill Sans"/>
              </a:rPr>
              <a:t>	B</a:t>
            </a:r>
            <a:r>
              <a:rPr lang="en-US" sz="1400" b="1" dirty="0">
                <a:latin typeface="Gill Sans"/>
              </a:rPr>
              <a:t>. </a:t>
            </a:r>
            <a:r>
              <a:rPr lang="en-US" sz="1400" dirty="0">
                <a:latin typeface="Gill Sans"/>
              </a:rPr>
              <a:t>studying Earth’s landscape</a:t>
            </a:r>
            <a:endParaRPr lang="en-US" sz="1400" dirty="0"/>
          </a:p>
          <a:p>
            <a:pPr marL="0" indent="0">
              <a:spcBef>
                <a:spcPts val="0"/>
              </a:spcBef>
              <a:spcAft>
                <a:spcPts val="0"/>
              </a:spcAft>
            </a:pPr>
            <a:r>
              <a:rPr lang="en-US" sz="1400" b="1" dirty="0" smtClean="0">
                <a:latin typeface="Gill Sans"/>
              </a:rPr>
              <a:t>	C</a:t>
            </a:r>
            <a:r>
              <a:rPr lang="en-US" sz="1400" b="1" dirty="0">
                <a:latin typeface="Gill Sans"/>
              </a:rPr>
              <a:t>. </a:t>
            </a:r>
            <a:r>
              <a:rPr lang="en-US" sz="1400" dirty="0">
                <a:latin typeface="Gill Sans"/>
              </a:rPr>
              <a:t>living on the surface of Mars</a:t>
            </a:r>
            <a:endParaRPr lang="en-US" sz="1400" dirty="0"/>
          </a:p>
          <a:p>
            <a:pPr marL="0" indent="0">
              <a:spcBef>
                <a:spcPts val="0"/>
              </a:spcBef>
              <a:spcAft>
                <a:spcPts val="0"/>
              </a:spcAft>
            </a:pPr>
            <a:r>
              <a:rPr lang="en-US" sz="1400" b="1" dirty="0" smtClean="0">
                <a:latin typeface="Gill Sans"/>
              </a:rPr>
              <a:t>	D</a:t>
            </a:r>
            <a:r>
              <a:rPr lang="en-US" sz="1400" b="1" dirty="0">
                <a:latin typeface="Gill Sans"/>
              </a:rPr>
              <a:t>. </a:t>
            </a:r>
            <a:r>
              <a:rPr lang="en-US" sz="1400" dirty="0">
                <a:latin typeface="Gill Sans"/>
              </a:rPr>
              <a:t>visiting volcanoes on </a:t>
            </a:r>
            <a:r>
              <a:rPr lang="en-US" sz="1400" dirty="0" smtClean="0">
                <a:latin typeface="Gill Sans"/>
              </a:rPr>
              <a:t>Earth</a:t>
            </a:r>
          </a:p>
          <a:p>
            <a:pPr marL="0" indent="0">
              <a:spcBef>
                <a:spcPts val="0"/>
              </a:spcBef>
              <a:spcAft>
                <a:spcPts val="0"/>
              </a:spcAft>
            </a:pPr>
            <a:endParaRPr lang="en-US" sz="1400" dirty="0"/>
          </a:p>
          <a:p>
            <a:pPr marL="0" indent="0">
              <a:spcBef>
                <a:spcPts val="0"/>
              </a:spcBef>
              <a:spcAft>
                <a:spcPts val="0"/>
              </a:spcAft>
            </a:pPr>
            <a:r>
              <a:rPr lang="en-US" sz="1400" b="1" dirty="0" smtClean="0">
                <a:solidFill>
                  <a:srgbClr val="00B0F0"/>
                </a:solidFill>
                <a:latin typeface="Gill Sans"/>
              </a:rPr>
              <a:t>C</a:t>
            </a:r>
            <a:r>
              <a:rPr lang="en-US" sz="1400" b="1" dirty="0">
                <a:solidFill>
                  <a:srgbClr val="00B0F0"/>
                </a:solidFill>
                <a:latin typeface="Gill Sans"/>
              </a:rPr>
              <a:t>. </a:t>
            </a:r>
            <a:r>
              <a:rPr lang="en-US" sz="1400" dirty="0">
                <a:solidFill>
                  <a:srgbClr val="00B0F0"/>
                </a:solidFill>
                <a:latin typeface="Gill Sans"/>
              </a:rPr>
              <a:t>Match the phrases on the left with the degree of difficulty on the right. Use the information </a:t>
            </a:r>
            <a:r>
              <a:rPr lang="en-US" sz="1400" dirty="0" smtClean="0">
                <a:solidFill>
                  <a:srgbClr val="00B0F0"/>
                </a:solidFill>
                <a:latin typeface="Gill Sans"/>
              </a:rPr>
              <a:t>in</a:t>
            </a:r>
            <a:r>
              <a:rPr lang="en-US" sz="1400" dirty="0" smtClean="0">
                <a:solidFill>
                  <a:srgbClr val="00B0F0"/>
                </a:solidFill>
              </a:rPr>
              <a:t> </a:t>
            </a:r>
            <a:r>
              <a:rPr lang="en-US" sz="1400" dirty="0" smtClean="0">
                <a:solidFill>
                  <a:srgbClr val="00B0F0"/>
                </a:solidFill>
                <a:latin typeface="Gill Sans"/>
              </a:rPr>
              <a:t>the </a:t>
            </a:r>
            <a:r>
              <a:rPr lang="en-US" sz="1400" dirty="0">
                <a:solidFill>
                  <a:srgbClr val="00B0F0"/>
                </a:solidFill>
                <a:latin typeface="Gill Sans"/>
              </a:rPr>
              <a:t>article to help you make inferences.</a:t>
            </a:r>
            <a:endParaRPr lang="en-US" sz="1400" dirty="0">
              <a:solidFill>
                <a:srgbClr val="00B0F0"/>
              </a:solidFill>
            </a:endParaRPr>
          </a:p>
          <a:p>
            <a:pPr marL="0" indent="0">
              <a:spcBef>
                <a:spcPts val="0"/>
              </a:spcBef>
              <a:spcAft>
                <a:spcPts val="0"/>
              </a:spcAft>
            </a:pPr>
            <a:r>
              <a:rPr lang="en-US" sz="1400" b="1" dirty="0" smtClean="0">
                <a:latin typeface="Gill Sans"/>
              </a:rPr>
              <a:t>___ </a:t>
            </a:r>
            <a:r>
              <a:rPr lang="en-US" sz="1400" b="1" dirty="0">
                <a:latin typeface="Gill Sans"/>
              </a:rPr>
              <a:t>6. </a:t>
            </a:r>
            <a:r>
              <a:rPr lang="en-US" sz="1400" dirty="0">
                <a:latin typeface="Gill Sans"/>
              </a:rPr>
              <a:t>living on </a:t>
            </a:r>
            <a:r>
              <a:rPr lang="en-US" sz="1400" dirty="0" smtClean="0">
                <a:latin typeface="Gill Sans"/>
              </a:rPr>
              <a:t>Mars			 	</a:t>
            </a:r>
            <a:r>
              <a:rPr lang="en-US" sz="1400" b="1" dirty="0" smtClean="0">
                <a:latin typeface="Gill Sans"/>
              </a:rPr>
              <a:t>A</a:t>
            </a:r>
            <a:r>
              <a:rPr lang="en-US" sz="1400" b="1" dirty="0">
                <a:latin typeface="Gill Sans"/>
              </a:rPr>
              <a:t>. </a:t>
            </a:r>
            <a:r>
              <a:rPr lang="en-US" sz="1400" dirty="0">
                <a:latin typeface="Gill Sans"/>
              </a:rPr>
              <a:t>somewhat difficult</a:t>
            </a:r>
            <a:endParaRPr lang="en-US" sz="1400" dirty="0"/>
          </a:p>
          <a:p>
            <a:pPr marL="0" indent="0">
              <a:spcBef>
                <a:spcPts val="0"/>
              </a:spcBef>
              <a:spcAft>
                <a:spcPts val="0"/>
              </a:spcAft>
            </a:pPr>
            <a:r>
              <a:rPr lang="en-US" sz="1400" b="1" dirty="0">
                <a:latin typeface="Gill Sans"/>
              </a:rPr>
              <a:t>___ 7. </a:t>
            </a:r>
            <a:r>
              <a:rPr lang="en-US" sz="1400" dirty="0">
                <a:latin typeface="Gill Sans"/>
              </a:rPr>
              <a:t>traveling around Mars </a:t>
            </a:r>
            <a:r>
              <a:rPr lang="en-US" sz="1400" dirty="0" smtClean="0">
                <a:latin typeface="Gill Sans"/>
              </a:rPr>
              <a:t>		</a:t>
            </a:r>
            <a:r>
              <a:rPr lang="en-US" sz="1400" b="1" dirty="0" smtClean="0">
                <a:latin typeface="Gill Sans"/>
              </a:rPr>
              <a:t>B</a:t>
            </a:r>
            <a:r>
              <a:rPr lang="en-US" sz="1400" b="1" dirty="0">
                <a:latin typeface="Gill Sans"/>
              </a:rPr>
              <a:t>. </a:t>
            </a:r>
            <a:r>
              <a:rPr lang="en-US" sz="1400" dirty="0">
                <a:latin typeface="Gill Sans"/>
              </a:rPr>
              <a:t>very </a:t>
            </a:r>
            <a:r>
              <a:rPr lang="en-US" sz="1400" dirty="0" smtClean="0">
                <a:latin typeface="Gill Sans"/>
              </a:rPr>
              <a:t>difficult</a:t>
            </a:r>
            <a:endParaRPr lang="en-US" sz="1400" dirty="0"/>
          </a:p>
          <a:p>
            <a:pPr marL="0" indent="0">
              <a:spcBef>
                <a:spcPts val="0"/>
              </a:spcBef>
              <a:spcAft>
                <a:spcPts val="0"/>
              </a:spcAft>
            </a:pPr>
            <a:r>
              <a:rPr lang="en-US" sz="1400" b="1" dirty="0" smtClean="0">
                <a:latin typeface="Gill Sans"/>
              </a:rPr>
              <a:t>___ </a:t>
            </a:r>
            <a:r>
              <a:rPr lang="en-US" sz="1400" b="1" dirty="0">
                <a:latin typeface="Gill Sans"/>
              </a:rPr>
              <a:t>8. </a:t>
            </a:r>
            <a:r>
              <a:rPr lang="en-US" sz="1400" dirty="0">
                <a:latin typeface="Gill Sans"/>
              </a:rPr>
              <a:t>getting pictures of Mars </a:t>
            </a:r>
            <a:r>
              <a:rPr lang="en-US" sz="1400" dirty="0" smtClean="0">
                <a:latin typeface="Gill Sans"/>
              </a:rPr>
              <a:t>		</a:t>
            </a:r>
            <a:r>
              <a:rPr lang="en-US" sz="1400" b="1" dirty="0" smtClean="0">
                <a:latin typeface="Gill Sans"/>
              </a:rPr>
              <a:t>C</a:t>
            </a:r>
            <a:r>
              <a:rPr lang="en-US" sz="1400" b="1" dirty="0">
                <a:latin typeface="Gill Sans"/>
              </a:rPr>
              <a:t>. </a:t>
            </a:r>
            <a:r>
              <a:rPr lang="en-US" sz="1400" dirty="0">
                <a:latin typeface="Gill Sans"/>
              </a:rPr>
              <a:t>not so difficult</a:t>
            </a: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0342215"/>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Unit 4</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Language and Power</a:t>
            </a:r>
          </a:p>
        </p:txBody>
      </p:sp>
      <p:pic>
        <p:nvPicPr>
          <p:cNvPr id="2050" name="Picture 2" descr="Eat&quot; words in English and Esperanto. What is it in your languages? :  r/auxlan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42988"/>
            <a:ext cx="3859306"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210320"/>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2329</TotalTime>
  <Words>4905</Words>
  <Application>Microsoft Office PowerPoint</Application>
  <PresentationFormat>Widescreen</PresentationFormat>
  <Paragraphs>263</Paragraphs>
  <Slides>15</Slides>
  <Notes>14</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15</vt:i4>
      </vt:variant>
    </vt:vector>
  </HeadingPairs>
  <TitlesOfParts>
    <vt:vector size="28" baseType="lpstr">
      <vt:lpstr>Arial</vt:lpstr>
      <vt:lpstr>Bradley Hand ITC</vt:lpstr>
      <vt:lpstr>Calibri</vt:lpstr>
      <vt:lpstr>Calibri Light</vt:lpstr>
      <vt:lpstr>Gill Sans</vt:lpstr>
      <vt:lpstr>Lucida Handwriting</vt:lpstr>
      <vt:lpstr>Tahoma</vt:lpstr>
      <vt:lpstr>Times New Roman</vt:lpstr>
      <vt:lpstr>Verdana</vt:lpstr>
      <vt:lpstr>Wingdings</vt:lpstr>
      <vt:lpstr>Office Theme</vt:lpstr>
      <vt:lpstr>1_Office Theme</vt:lpstr>
      <vt:lpstr>2_Office Theme</vt:lpstr>
      <vt:lpstr>Session 2</vt:lpstr>
      <vt:lpstr>                                                                           Unit 3</vt:lpstr>
      <vt:lpstr>  </vt:lpstr>
      <vt:lpstr>Reading 2: Timeline for a Mission to Mars </vt:lpstr>
      <vt:lpstr>Reading 2: Timeline for a Mission to Mars </vt:lpstr>
      <vt:lpstr>Reading 2: Timeline for a Mission to Mars </vt:lpstr>
      <vt:lpstr>Reading 2: Timeline for a Mission to Mars </vt:lpstr>
      <vt:lpstr> </vt:lpstr>
      <vt:lpstr>Unit 4</vt:lpstr>
      <vt:lpstr> </vt:lpstr>
      <vt:lpstr>Now read the Travelling Man blog, written by a traveler who is interested in different languages and cultures </vt:lpstr>
      <vt:lpstr> </vt:lpstr>
      <vt:lpstr>Now read the Travelling Man blog, written by a traveler who is interested in different languages and cultures </vt:lpstr>
      <vt:lpstr>Gender and Conversation </vt:lpstr>
      <vt:lpstr>Thank you  for your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2</dc:title>
  <dc:creator>Sa</dc:creator>
  <cp:lastModifiedBy>Sa</cp:lastModifiedBy>
  <cp:revision>51</cp:revision>
  <dcterms:created xsi:type="dcterms:W3CDTF">2022-05-22T11:40:20Z</dcterms:created>
  <dcterms:modified xsi:type="dcterms:W3CDTF">2022-06-19T23:50:51Z</dcterms:modified>
</cp:coreProperties>
</file>